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sldIdLst>
    <p:sldId id="256" r:id="rId2"/>
    <p:sldId id="282" r:id="rId3"/>
    <p:sldId id="285" r:id="rId4"/>
    <p:sldId id="286" r:id="rId5"/>
    <p:sldId id="288" r:id="rId6"/>
    <p:sldId id="283" r:id="rId7"/>
    <p:sldId id="289" r:id="rId8"/>
    <p:sldId id="290" r:id="rId9"/>
    <p:sldId id="297" r:id="rId10"/>
    <p:sldId id="291" r:id="rId11"/>
    <p:sldId id="292" r:id="rId12"/>
    <p:sldId id="293" r:id="rId13"/>
    <p:sldId id="294" r:id="rId14"/>
    <p:sldId id="295" r:id="rId15"/>
    <p:sldId id="29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7302258-DF96-464A-9E44-E9A85B00E0E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create</a:t>
            </a:r>
            <a:r>
              <a:rPr lang="zh-CN" altLang="en-US"/>
              <a:t>：表示启动的时候先</a:t>
            </a:r>
            <a:r>
              <a:rPr lang="en-US" altLang="zh-CN"/>
              <a:t>drop</a:t>
            </a:r>
            <a:r>
              <a:rPr lang="zh-CN" altLang="en-US"/>
              <a:t>，再</a:t>
            </a:r>
            <a:r>
              <a:rPr lang="en-US" altLang="zh-CN"/>
              <a:t>create</a:t>
            </a:r>
          </a:p>
          <a:p>
            <a:r>
              <a:rPr lang="en-US" altLang="zh-CN"/>
              <a:t>create-drop: </a:t>
            </a:r>
            <a:r>
              <a:rPr lang="zh-CN" altLang="en-US"/>
              <a:t>也表示创建，只不过再系统关闭前执行一下</a:t>
            </a:r>
            <a:r>
              <a:rPr lang="en-US" altLang="zh-CN"/>
              <a:t>drop</a:t>
            </a:r>
          </a:p>
          <a:p>
            <a:r>
              <a:rPr lang="en-US" altLang="zh-CN"/>
              <a:t>update: </a:t>
            </a:r>
            <a:r>
              <a:rPr lang="zh-CN" altLang="en-US"/>
              <a:t>这个操作启动的时候会去检查</a:t>
            </a:r>
            <a:r>
              <a:rPr lang="en-US" altLang="zh-CN"/>
              <a:t>schema</a:t>
            </a:r>
            <a:r>
              <a:rPr lang="zh-CN" altLang="en-US"/>
              <a:t>是否一致，如果不一致会做</a:t>
            </a:r>
            <a:r>
              <a:rPr lang="en-US" altLang="zh-CN"/>
              <a:t>scheme</a:t>
            </a:r>
            <a:r>
              <a:rPr lang="zh-CN" altLang="en-US"/>
              <a:t>更新</a:t>
            </a:r>
          </a:p>
          <a:p>
            <a:r>
              <a:rPr lang="en-US" altLang="zh-CN"/>
              <a:t>validate: </a:t>
            </a:r>
            <a:r>
              <a:rPr lang="zh-CN" altLang="en-US"/>
              <a:t>启动时验证现有</a:t>
            </a:r>
            <a:r>
              <a:rPr lang="en-US" altLang="zh-CN"/>
              <a:t>schema</a:t>
            </a:r>
            <a:r>
              <a:rPr lang="zh-CN" altLang="en-US"/>
              <a:t>与你配置的</a:t>
            </a:r>
            <a:r>
              <a:rPr lang="en-US" altLang="zh-CN"/>
              <a:t>hibernate</a:t>
            </a:r>
            <a:r>
              <a:rPr lang="zh-CN" altLang="en-US"/>
              <a:t>是否一致，如果不一致就抛出异常，并不做更新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95833813-1B22-449C-8F79-BA40CD7A2298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2ECB1-3890-468E-86F6-27126ADA69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4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2AD57-9483-4019-9A68-09CD84DA2C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16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0F3316B1-AD51-4950-BD0C-DD99B8B419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61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AABAC5B5-0FE3-4DDD-BC45-698B31EA64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66C3C-00C4-4773-9781-E6D2ABC97F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2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02A68-3914-4471-92A0-244CF6172E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5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8416B-9431-491E-86F1-A612A4B3F5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64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0F1B4-6B70-49CD-9F10-C349BEEC4E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4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F8D5B-B1C1-421E-9BB3-129DFC0D27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1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10668-C007-48F7-89D4-B15DA8212E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7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B1F32-7F60-4402-A1D4-F68A526524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58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4B714-85C1-4E05-8142-876BA8F5DFC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19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A2B81D3-4B45-42CF-99A6-574F9564CE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>
                <a:latin typeface="宋体" panose="02010600030101010101" pitchFamily="2" charset="-122"/>
              </a:rPr>
              <a:t>Hibernate </a:t>
            </a:r>
            <a:r>
              <a:rPr lang="zh-CN" altLang="en-US" b="1" i="0">
                <a:latin typeface="宋体" panose="02010600030101010101" pitchFamily="2" charset="-122"/>
              </a:rPr>
              <a:t>常见配置及核心</a:t>
            </a:r>
            <a:r>
              <a:rPr lang="en-US" altLang="zh-CN" b="1" i="0">
                <a:latin typeface="宋体" panose="02010600030101010101" pitchFamily="2" charset="-122"/>
              </a:rPr>
              <a:t>API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宋体" panose="02010600030101010101" pitchFamily="2" charset="-122"/>
              </a:rPr>
              <a:t>Hibernate API</a:t>
            </a:r>
            <a:r>
              <a:rPr lang="zh-CN" altLang="en-US" sz="2800">
                <a:latin typeface="宋体" panose="02010600030101010101" pitchFamily="2" charset="-122"/>
              </a:rPr>
              <a:t>简介 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7921625" cy="4098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相当于 </a:t>
            </a:r>
            <a:r>
              <a:rPr lang="en-US" altLang="zh-CN" sz="1800">
                <a:latin typeface="宋体" panose="02010600030101010101" pitchFamily="2" charset="-122"/>
              </a:rPr>
              <a:t>JDBC</a:t>
            </a:r>
            <a:r>
              <a:rPr lang="zh-CN" altLang="en-US" sz="1800">
                <a:latin typeface="宋体" panose="02010600030101010101" pitchFamily="2" charset="-122"/>
              </a:rPr>
              <a:t>的 </a:t>
            </a:r>
            <a:r>
              <a:rPr lang="en-US" altLang="zh-CN" sz="1800">
                <a:latin typeface="宋体" panose="02010600030101010101" pitchFamily="2" charset="-122"/>
              </a:rPr>
              <a:t>Connection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是应用程序与数据库之间交互操作的一个单线程对象</a:t>
            </a:r>
            <a:r>
              <a:rPr lang="zh-CN" altLang="en-US" sz="1800">
                <a:latin typeface="宋体" panose="02010600030101010101" pitchFamily="2" charset="-122"/>
              </a:rPr>
              <a:t>，是 </a:t>
            </a:r>
            <a:r>
              <a:rPr lang="en-US" altLang="zh-CN" sz="1800">
                <a:latin typeface="宋体" panose="02010600030101010101" pitchFamily="2" charset="-122"/>
              </a:rPr>
              <a:t>Hibernate </a:t>
            </a:r>
            <a:r>
              <a:rPr lang="zh-CN" altLang="en-US" sz="1800">
                <a:latin typeface="宋体" panose="02010600030101010101" pitchFamily="2" charset="-122"/>
              </a:rPr>
              <a:t>运作的中心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是线程不安全的</a:t>
            </a:r>
          </a:p>
          <a:p>
            <a:pPr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所有持久化对象必须在 </a:t>
            </a:r>
            <a:r>
              <a:rPr lang="en-US" altLang="zh-CN" sz="1800"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latin typeface="宋体" panose="02010600030101010101" pitchFamily="2" charset="-122"/>
              </a:rPr>
              <a:t>的管理下才可以进行持久化操作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latin typeface="宋体" panose="02010600030101010101" pitchFamily="2" charset="-122"/>
              </a:rPr>
              <a:t>对象有一个一级缓存，显式执行 </a:t>
            </a:r>
            <a:r>
              <a:rPr lang="en-US" altLang="zh-CN" sz="1800">
                <a:latin typeface="宋体" panose="02010600030101010101" pitchFamily="2" charset="-122"/>
              </a:rPr>
              <a:t>flush </a:t>
            </a:r>
            <a:r>
              <a:rPr lang="zh-CN" altLang="en-US" sz="1800">
                <a:latin typeface="宋体" panose="02010600030101010101" pitchFamily="2" charset="-122"/>
              </a:rPr>
              <a:t>之前，所有的持久化操作的数据都缓存在 </a:t>
            </a:r>
            <a:r>
              <a:rPr lang="en-US" altLang="zh-CN" sz="1800"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latin typeface="宋体" panose="02010600030101010101" pitchFamily="2" charset="-122"/>
              </a:rPr>
              <a:t>对象处</a:t>
            </a:r>
          </a:p>
          <a:p>
            <a:pPr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持久化类与 </a:t>
            </a:r>
            <a:r>
              <a:rPr lang="en-US" altLang="zh-CN" sz="1800">
                <a:latin typeface="宋体" panose="02010600030101010101" pitchFamily="2" charset="-122"/>
              </a:rPr>
              <a:t>Session </a:t>
            </a:r>
            <a:r>
              <a:rPr lang="zh-CN" altLang="en-US" sz="1800">
                <a:latin typeface="宋体" panose="02010600030101010101" pitchFamily="2" charset="-122"/>
              </a:rPr>
              <a:t>关联起来后就具有了持久化的能力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常用方法 ：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save()/persist() </a:t>
            </a:r>
            <a:r>
              <a:rPr lang="zh-CN" altLang="en-US" sz="1800">
                <a:latin typeface="宋体" panose="02010600030101010101" pitchFamily="2" charset="-122"/>
              </a:rPr>
              <a:t>、</a:t>
            </a:r>
            <a:r>
              <a:rPr lang="en-US" altLang="zh-CN" sz="1800">
                <a:latin typeface="宋体" panose="02010600030101010101" pitchFamily="2" charset="-122"/>
              </a:rPr>
              <a:t>update() </a:t>
            </a:r>
            <a:r>
              <a:rPr lang="zh-CN" altLang="en-US" sz="1800">
                <a:latin typeface="宋体" panose="02010600030101010101" pitchFamily="2" charset="-122"/>
              </a:rPr>
              <a:t>、</a:t>
            </a:r>
            <a:r>
              <a:rPr lang="en-US" altLang="zh-CN" sz="1800">
                <a:latin typeface="宋体" panose="02010600030101010101" pitchFamily="2" charset="-122"/>
              </a:rPr>
              <a:t>saveOrUpdate() </a:t>
            </a:r>
            <a:r>
              <a:rPr lang="zh-CN" altLang="en-US" sz="1800">
                <a:latin typeface="宋体" panose="02010600030101010101" pitchFamily="2" charset="-122"/>
              </a:rPr>
              <a:t>增加和修改对象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delete()  </a:t>
            </a:r>
            <a:r>
              <a:rPr lang="zh-CN" altLang="en-US" sz="1800">
                <a:latin typeface="宋体" panose="02010600030101010101" pitchFamily="2" charset="-122"/>
              </a:rPr>
              <a:t>删除对象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get()/load()  </a:t>
            </a:r>
            <a:r>
              <a:rPr lang="zh-CN" altLang="en-US" sz="1800">
                <a:latin typeface="宋体" panose="02010600030101010101" pitchFamily="2" charset="-122"/>
              </a:rPr>
              <a:t>根据主键查询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createQuery() / createSQLQuery() </a:t>
            </a:r>
            <a:r>
              <a:rPr lang="zh-CN" altLang="en-US" sz="1800">
                <a:latin typeface="宋体" panose="02010600030101010101" pitchFamily="2" charset="-122"/>
              </a:rPr>
              <a:t>数据库操作对象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createCriteria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()  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条件查询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宋体" panose="02010600030101010101" pitchFamily="2" charset="-122"/>
              </a:rPr>
              <a:t>Hibernate API</a:t>
            </a:r>
            <a:r>
              <a:rPr lang="zh-CN" altLang="en-US" sz="2800">
                <a:latin typeface="宋体" panose="02010600030101010101" pitchFamily="2" charset="-122"/>
              </a:rPr>
              <a:t>简介 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Transaction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代表数据库操作的事务对象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	</a:t>
            </a:r>
            <a:r>
              <a:rPr lang="en-US" altLang="zh-CN" sz="2000">
                <a:latin typeface="宋体" panose="02010600030101010101" pitchFamily="2" charset="-122"/>
              </a:rPr>
              <a:t>Transaction transaction = session.beginTransaction();</a:t>
            </a:r>
          </a:p>
          <a:p>
            <a:r>
              <a:rPr lang="zh-CN" altLang="en-US">
                <a:latin typeface="宋体" panose="02010600030101010101" pitchFamily="2" charset="-122"/>
              </a:rPr>
              <a:t>提供事务管理的方法</a:t>
            </a:r>
          </a:p>
          <a:p>
            <a:pPr lvl="1"/>
            <a:r>
              <a:rPr lang="en-US" altLang="zh-CN">
                <a:latin typeface="宋体" panose="02010600030101010101" pitchFamily="2" charset="-122"/>
                <a:sym typeface="Arial" panose="020B0604020202020204" pitchFamily="34" charset="0"/>
              </a:rPr>
              <a:t>commit():</a:t>
            </a:r>
            <a:r>
              <a:rPr lang="zh-CN" altLang="en-US">
                <a:latin typeface="宋体" panose="02010600030101010101" pitchFamily="2" charset="-122"/>
                <a:sym typeface="Arial" panose="020B0604020202020204" pitchFamily="34" charset="0"/>
              </a:rPr>
              <a:t>提交相关联的</a:t>
            </a:r>
            <a:r>
              <a:rPr lang="en-US" altLang="zh-CN">
                <a:latin typeface="宋体" panose="02010600030101010101" pitchFamily="2" charset="-122"/>
                <a:sym typeface="Arial" panose="020B0604020202020204" pitchFamily="34" charset="0"/>
              </a:rPr>
              <a:t>session</a:t>
            </a:r>
            <a:r>
              <a:rPr lang="zh-CN" altLang="en-US">
                <a:latin typeface="宋体" panose="02010600030101010101" pitchFamily="2" charset="-122"/>
                <a:sym typeface="Arial" panose="020B0604020202020204" pitchFamily="34" charset="0"/>
              </a:rPr>
              <a:t>实例</a:t>
            </a:r>
          </a:p>
          <a:p>
            <a:pPr lvl="1"/>
            <a:r>
              <a:rPr lang="en-US" altLang="zh-CN">
                <a:latin typeface="宋体" panose="02010600030101010101" pitchFamily="2" charset="-122"/>
                <a:sym typeface="Arial" panose="020B0604020202020204" pitchFamily="34" charset="0"/>
              </a:rPr>
              <a:t>rollback():</a:t>
            </a:r>
            <a:r>
              <a:rPr lang="zh-CN" altLang="en-US">
                <a:latin typeface="宋体" panose="02010600030101010101" pitchFamily="2" charset="-122"/>
                <a:sym typeface="Arial" panose="020B0604020202020204" pitchFamily="34" charset="0"/>
              </a:rPr>
              <a:t>撤销事务操作</a:t>
            </a:r>
          </a:p>
          <a:p>
            <a:pPr lvl="1"/>
            <a:r>
              <a:rPr lang="en-US" altLang="zh-CN">
                <a:latin typeface="宋体" panose="02010600030101010101" pitchFamily="2" charset="-122"/>
                <a:sym typeface="Arial" panose="020B0604020202020204" pitchFamily="34" charset="0"/>
              </a:rPr>
              <a:t>wasCommitted():</a:t>
            </a:r>
            <a:r>
              <a:rPr lang="zh-CN" altLang="en-US">
                <a:latin typeface="宋体" panose="02010600030101010101" pitchFamily="2" charset="-122"/>
                <a:sym typeface="Arial" panose="020B0604020202020204" pitchFamily="34" charset="0"/>
              </a:rPr>
              <a:t>检查事务是否提交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2775" y="5213350"/>
            <a:ext cx="828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如果没有开启事务，那么每个</a:t>
            </a:r>
            <a:r>
              <a:rPr lang="en-US" altLang="zh-CN">
                <a:solidFill>
                  <a:srgbClr val="FF0000"/>
                </a:solidFill>
              </a:rPr>
              <a:t>Session</a:t>
            </a:r>
            <a:r>
              <a:rPr lang="zh-CN" altLang="en-US">
                <a:solidFill>
                  <a:srgbClr val="FF0000"/>
                </a:solidFill>
              </a:rPr>
              <a:t>的操作，都相当于一个独立的事务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>
                <a:latin typeface="宋体" panose="02010600030101010101" pitchFamily="2" charset="-122"/>
              </a:rPr>
              <a:t>思考题：关羽和张飞的信息能否插入数据库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ph idx="1"/>
          </p:nvPr>
        </p:nvGraphicFramePr>
        <p:xfrm>
          <a:off x="755650" y="2128838"/>
          <a:ext cx="76962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BMP 图像" r:id="rId3" imgW="8001317" imgH="3972197" progId="Paint.Picture">
                  <p:embed/>
                </p:oleObj>
              </mc:Choice>
              <mc:Fallback>
                <p:oleObj name="BMP 图像" r:id="rId3" imgW="8001317" imgH="39721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28838"/>
                        <a:ext cx="7696200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宋体" panose="02010600030101010101" pitchFamily="2" charset="-122"/>
              </a:rPr>
              <a:t>Hibernate API</a:t>
            </a:r>
            <a:r>
              <a:rPr lang="zh-CN" altLang="en-US" sz="2800">
                <a:latin typeface="宋体" panose="02010600030101010101" pitchFamily="2" charset="-122"/>
              </a:rPr>
              <a:t>简介 </a:t>
            </a:r>
            <a:r>
              <a:rPr lang="en-US" altLang="zh-CN" sz="2800">
                <a:latin typeface="宋体" panose="02010600030101010101" pitchFamily="2" charset="-122"/>
              </a:rPr>
              <a:t>-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Query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接口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Query</a:t>
            </a:r>
            <a:r>
              <a:rPr lang="zh-CN" altLang="en-US" sz="2000">
                <a:latin typeface="宋体" panose="02010600030101010101" pitchFamily="2" charset="-122"/>
              </a:rPr>
              <a:t>代表面向对象的一个</a:t>
            </a:r>
            <a:r>
              <a:rPr lang="en-US" altLang="zh-CN" sz="2000">
                <a:latin typeface="宋体" panose="02010600030101010101" pitchFamily="2" charset="-122"/>
              </a:rPr>
              <a:t>Hibernate</a:t>
            </a:r>
            <a:r>
              <a:rPr lang="zh-CN" altLang="en-US" sz="2000">
                <a:latin typeface="宋体" panose="02010600030101010101" pitchFamily="2" charset="-122"/>
              </a:rPr>
              <a:t>查询操作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session.createQuery </a:t>
            </a:r>
            <a:r>
              <a:rPr lang="zh-CN" altLang="en-US" sz="2000">
                <a:latin typeface="宋体" panose="02010600030101010101" pitchFamily="2" charset="-122"/>
              </a:rPr>
              <a:t>接受一个</a:t>
            </a:r>
            <a:r>
              <a:rPr lang="en-US" altLang="zh-CN" sz="2000">
                <a:latin typeface="宋体" panose="02010600030101010101" pitchFamily="2" charset="-122"/>
              </a:rPr>
              <a:t>HQL</a:t>
            </a:r>
            <a:r>
              <a:rPr lang="zh-CN" altLang="en-US" sz="2000">
                <a:latin typeface="宋体" panose="02010600030101010101" pitchFamily="2" charset="-122"/>
              </a:rPr>
              <a:t>语句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HQL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>
                <a:latin typeface="宋体" panose="02010600030101010101" pitchFamily="2" charset="-122"/>
              </a:rPr>
              <a:t>Hibernate Query Language</a:t>
            </a:r>
            <a:r>
              <a:rPr lang="zh-CN" altLang="en-US" sz="2000">
                <a:latin typeface="宋体" panose="02010600030101010101" pitchFamily="2" charset="-122"/>
              </a:rPr>
              <a:t>缩写， 语法很像</a:t>
            </a:r>
            <a:r>
              <a:rPr lang="en-US" altLang="zh-CN" sz="2000">
                <a:latin typeface="宋体" panose="02010600030101010101" pitchFamily="2" charset="-122"/>
              </a:rPr>
              <a:t>SQL</a:t>
            </a:r>
            <a:r>
              <a:rPr lang="zh-CN" altLang="en-US" sz="2000">
                <a:latin typeface="宋体" panose="02010600030101010101" pitchFamily="2" charset="-122"/>
              </a:rPr>
              <a:t>语法，但是完全面向对象的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使用</a:t>
            </a:r>
            <a:r>
              <a:rPr lang="en-US" altLang="zh-CN" sz="2000">
                <a:latin typeface="宋体" panose="02010600030101010101" pitchFamily="2" charset="-122"/>
              </a:rPr>
              <a:t>Query</a:t>
            </a:r>
            <a:r>
              <a:rPr lang="zh-CN" altLang="en-US" sz="2000">
                <a:latin typeface="宋体" panose="02010600030101010101" pitchFamily="2" charset="-122"/>
              </a:rPr>
              <a:t>对象步骤</a:t>
            </a: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获得</a:t>
            </a:r>
            <a:r>
              <a:rPr lang="en-US" altLang="zh-CN" sz="1600">
                <a:latin typeface="宋体" panose="02010600030101010101" pitchFamily="2" charset="-122"/>
              </a:rPr>
              <a:t>Hibernate Session</a:t>
            </a:r>
            <a:r>
              <a:rPr lang="zh-CN" altLang="en-US" sz="1600">
                <a:latin typeface="宋体" panose="02010600030101010101" pitchFamily="2" charset="-122"/>
              </a:rPr>
              <a:t>对象</a:t>
            </a: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编写</a:t>
            </a:r>
            <a:r>
              <a:rPr lang="en-US" altLang="zh-CN" sz="1600">
                <a:latin typeface="宋体" panose="02010600030101010101" pitchFamily="2" charset="-122"/>
              </a:rPr>
              <a:t>HQL</a:t>
            </a:r>
            <a:r>
              <a:rPr lang="zh-CN" altLang="en-US" sz="1600">
                <a:latin typeface="宋体" panose="02010600030101010101" pitchFamily="2" charset="-122"/>
              </a:rPr>
              <a:t>语句</a:t>
            </a: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调用</a:t>
            </a:r>
            <a:r>
              <a:rPr lang="en-US" altLang="zh-CN" sz="1600">
                <a:latin typeface="宋体" panose="02010600030101010101" pitchFamily="2" charset="-122"/>
              </a:rPr>
              <a:t>session.createQuery </a:t>
            </a:r>
            <a:r>
              <a:rPr lang="zh-CN" altLang="en-US" sz="1600">
                <a:latin typeface="宋体" panose="02010600030101010101" pitchFamily="2" charset="-122"/>
              </a:rPr>
              <a:t>创建查询对象</a:t>
            </a: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如果</a:t>
            </a:r>
            <a:r>
              <a:rPr lang="en-US" altLang="zh-CN" sz="1600">
                <a:latin typeface="宋体" panose="02010600030101010101" pitchFamily="2" charset="-122"/>
              </a:rPr>
              <a:t>HQL</a:t>
            </a:r>
            <a:r>
              <a:rPr lang="zh-CN" altLang="en-US" sz="1600">
                <a:latin typeface="宋体" panose="02010600030101010101" pitchFamily="2" charset="-122"/>
              </a:rPr>
              <a:t>语句包含参数，则调用</a:t>
            </a:r>
            <a:r>
              <a:rPr lang="en-US" altLang="zh-CN" sz="1600">
                <a:latin typeface="宋体" panose="02010600030101010101" pitchFamily="2" charset="-122"/>
              </a:rPr>
              <a:t>Query</a:t>
            </a:r>
            <a:r>
              <a:rPr lang="zh-CN" altLang="en-US" sz="1600">
                <a:latin typeface="宋体" panose="02010600030101010101" pitchFamily="2" charset="-122"/>
              </a:rPr>
              <a:t>的</a:t>
            </a:r>
            <a:r>
              <a:rPr lang="en-US" altLang="zh-CN" sz="1600">
                <a:latin typeface="宋体" panose="02010600030101010101" pitchFamily="2" charset="-122"/>
              </a:rPr>
              <a:t>setXXX</a:t>
            </a:r>
            <a:r>
              <a:rPr lang="zh-CN" altLang="en-US" sz="1600">
                <a:latin typeface="宋体" panose="02010600030101010101" pitchFamily="2" charset="-122"/>
              </a:rPr>
              <a:t>设置参数</a:t>
            </a: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</a:rPr>
              <a:t>调用</a:t>
            </a:r>
            <a:r>
              <a:rPr lang="en-US" altLang="zh-CN" sz="1600">
                <a:latin typeface="宋体" panose="02010600030101010101" pitchFamily="2" charset="-122"/>
              </a:rPr>
              <a:t>Query</a:t>
            </a:r>
            <a:r>
              <a:rPr lang="zh-CN" altLang="en-US" sz="1600">
                <a:latin typeface="宋体" panose="02010600030101010101" pitchFamily="2" charset="-122"/>
              </a:rPr>
              <a:t>对象的</a:t>
            </a:r>
            <a:r>
              <a:rPr lang="en-US" altLang="zh-CN" sz="1600">
                <a:latin typeface="宋体" panose="02010600030101010101" pitchFamily="2" charset="-122"/>
              </a:rPr>
              <a:t>list() </a:t>
            </a:r>
            <a:r>
              <a:rPr lang="zh-CN" altLang="en-US" sz="1600">
                <a:latin typeface="宋体" panose="02010600030101010101" pitchFamily="2" charset="-122"/>
              </a:rPr>
              <a:t>或</a:t>
            </a:r>
            <a:r>
              <a:rPr lang="en-US" altLang="zh-CN" sz="1600">
                <a:latin typeface="宋体" panose="02010600030101010101" pitchFamily="2" charset="-122"/>
              </a:rPr>
              <a:t>uniqueResult() </a:t>
            </a:r>
            <a:r>
              <a:rPr lang="zh-CN" altLang="en-US" sz="1600">
                <a:latin typeface="宋体" panose="02010600030101010101" pitchFamily="2" charset="-122"/>
              </a:rPr>
              <a:t>方法执行查询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Query</a:t>
            </a:r>
            <a:r>
              <a:rPr lang="zh-CN" altLang="en-US" sz="2000">
                <a:latin typeface="宋体" panose="02010600030101010101" pitchFamily="2" charset="-122"/>
              </a:rPr>
              <a:t>还包含两个方法 用于控制返回结果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setFirstResult(int firstResult) </a:t>
            </a:r>
            <a:r>
              <a:rPr lang="zh-CN" altLang="en-US" sz="1600">
                <a:latin typeface="宋体" panose="02010600030101010101" pitchFamily="2" charset="-122"/>
              </a:rPr>
              <a:t>设置返回结果从第几条开始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setMaxResults(int maxResults) </a:t>
            </a:r>
            <a:r>
              <a:rPr lang="zh-CN" altLang="en-US" sz="1600">
                <a:latin typeface="宋体" panose="02010600030101010101" pitchFamily="2" charset="-122"/>
              </a:rPr>
              <a:t>设置本次返回结果记录条数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HQL</a:t>
            </a:r>
            <a:r>
              <a:rPr lang="zh-CN" altLang="en-US">
                <a:latin typeface="宋体" panose="02010600030101010101" pitchFamily="2" charset="-122"/>
              </a:rPr>
              <a:t>入门举例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850188" cy="4098925"/>
          </a:xfrm>
        </p:spPr>
        <p:txBody>
          <a:bodyPr/>
          <a:lstStyle/>
          <a:p>
            <a:r>
              <a:rPr lang="zh-CN" altLang="en-US" sz="2000">
                <a:latin typeface="宋体" panose="02010600030101010101" pitchFamily="2" charset="-122"/>
              </a:rPr>
              <a:t>以</a:t>
            </a:r>
            <a:r>
              <a:rPr lang="en-US" altLang="zh-CN" sz="2000">
                <a:latin typeface="宋体" panose="02010600030101010101" pitchFamily="2" charset="-122"/>
              </a:rPr>
              <a:t>from</a:t>
            </a:r>
            <a:r>
              <a:rPr lang="zh-CN" altLang="en-US" sz="2000">
                <a:latin typeface="宋体" panose="02010600030101010101" pitchFamily="2" charset="-122"/>
              </a:rPr>
              <a:t>开始</a:t>
            </a:r>
            <a:r>
              <a:rPr lang="en-US" altLang="zh-CN" sz="2000">
                <a:latin typeface="宋体" panose="02010600030101010101" pitchFamily="2" charset="-122"/>
              </a:rPr>
              <a:t>HQL</a:t>
            </a:r>
            <a:r>
              <a:rPr lang="zh-CN" altLang="en-US" sz="2000">
                <a:latin typeface="宋体" panose="02010600030101010101" pitchFamily="2" charset="-122"/>
              </a:rPr>
              <a:t>语句，调用</a:t>
            </a:r>
            <a:r>
              <a:rPr lang="en-US" altLang="zh-CN" sz="2000">
                <a:latin typeface="宋体" panose="02010600030101010101" pitchFamily="2" charset="-122"/>
              </a:rPr>
              <a:t>list</a:t>
            </a:r>
            <a:r>
              <a:rPr lang="zh-CN" altLang="en-US" sz="2000">
                <a:latin typeface="宋体" panose="02010600030101010101" pitchFamily="2" charset="-122"/>
              </a:rPr>
              <a:t>方法返回 </a:t>
            </a:r>
            <a:r>
              <a:rPr lang="en-US" altLang="zh-CN" sz="2000">
                <a:latin typeface="宋体" panose="02010600030101010101" pitchFamily="2" charset="-122"/>
              </a:rPr>
              <a:t>List&lt;Customer&gt;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from Customer </a:t>
            </a:r>
            <a:r>
              <a:rPr lang="zh-CN" altLang="en-US" sz="2000">
                <a:latin typeface="宋体" panose="02010600030101010101" pitchFamily="2" charset="-122"/>
              </a:rPr>
              <a:t>查询</a:t>
            </a:r>
            <a:r>
              <a:rPr lang="en-US" altLang="zh-CN" sz="2000">
                <a:latin typeface="宋体" panose="02010600030101010101" pitchFamily="2" charset="-122"/>
              </a:rPr>
              <a:t>customer</a:t>
            </a:r>
            <a:r>
              <a:rPr lang="zh-CN" altLang="en-US" sz="2000">
                <a:latin typeface="宋体" panose="02010600030101010101" pitchFamily="2" charset="-122"/>
              </a:rPr>
              <a:t>表所有数据</a:t>
            </a:r>
          </a:p>
          <a:p>
            <a:r>
              <a:rPr lang="zh-CN" altLang="en-US" sz="2000">
                <a:latin typeface="宋体" panose="02010600030101010101" pitchFamily="2" charset="-122"/>
              </a:rPr>
              <a:t>使用</a:t>
            </a:r>
            <a:r>
              <a:rPr lang="en-US" altLang="zh-CN" sz="2000">
                <a:latin typeface="宋体" panose="02010600030101010101" pitchFamily="2" charset="-122"/>
              </a:rPr>
              <a:t>select </a:t>
            </a:r>
            <a:r>
              <a:rPr lang="zh-CN" altLang="en-US" sz="2000">
                <a:latin typeface="宋体" panose="02010600030101010101" pitchFamily="2" charset="-122"/>
              </a:rPr>
              <a:t>关键字 （查询部分对象属性）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	</a:t>
            </a:r>
            <a:r>
              <a:rPr lang="en-US" altLang="zh-CN" sz="2000">
                <a:latin typeface="宋体" panose="02010600030101010101" pitchFamily="2" charset="-122"/>
              </a:rPr>
              <a:t>select name from Customer  </a:t>
            </a:r>
            <a:r>
              <a:rPr lang="zh-CN" altLang="en-US" sz="2000">
                <a:latin typeface="宋体" panose="02010600030101010101" pitchFamily="2" charset="-122"/>
              </a:rPr>
              <a:t>返回</a:t>
            </a:r>
            <a:r>
              <a:rPr lang="en-US" altLang="zh-CN" sz="2000">
                <a:latin typeface="宋体" panose="02010600030101010101" pitchFamily="2" charset="-122"/>
              </a:rPr>
              <a:t>List&lt;</a:t>
            </a:r>
            <a:r>
              <a:rPr lang="zh-CN" altLang="en-US" sz="2000">
                <a:latin typeface="宋体" panose="02010600030101010101" pitchFamily="2" charset="-122"/>
              </a:rPr>
              <a:t>String</a:t>
            </a:r>
            <a:r>
              <a:rPr lang="en-US" altLang="zh-CN" sz="2000">
                <a:latin typeface="宋体" panose="02010600030101010101" pitchFamily="2" charset="-12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select name,age from Customer </a:t>
            </a:r>
            <a:r>
              <a:rPr lang="zh-CN" altLang="en-US" sz="2000">
                <a:latin typeface="宋体" panose="02010600030101010101" pitchFamily="2" charset="-122"/>
              </a:rPr>
              <a:t>返回 </a:t>
            </a:r>
            <a:r>
              <a:rPr lang="en-US" altLang="zh-CN" sz="2000">
                <a:latin typeface="宋体" panose="02010600030101010101" pitchFamily="2" charset="-122"/>
              </a:rPr>
              <a:t>List&lt;Object[] 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select c.name from Customer as c </a:t>
            </a:r>
            <a:r>
              <a:rPr lang="zh-CN" altLang="en-US" sz="2000">
                <a:latin typeface="宋体" panose="02010600030101010101" pitchFamily="2" charset="-122"/>
              </a:rPr>
              <a:t>为</a:t>
            </a:r>
            <a:r>
              <a:rPr lang="en-US" altLang="zh-CN" sz="2000">
                <a:latin typeface="宋体" panose="02010600030101010101" pitchFamily="2" charset="-122"/>
              </a:rPr>
              <a:t>Customer</a:t>
            </a:r>
            <a:r>
              <a:rPr lang="zh-CN" altLang="en-US" sz="2000">
                <a:latin typeface="宋体" panose="02010600030101010101" pitchFamily="2" charset="-122"/>
              </a:rPr>
              <a:t>实例起别名</a:t>
            </a:r>
          </a:p>
          <a:p>
            <a:r>
              <a:rPr lang="zh-CN" altLang="en-US" sz="2000">
                <a:latin typeface="宋体" panose="02010600030101010101" pitchFamily="2" charset="-122"/>
              </a:rPr>
              <a:t>使用</a:t>
            </a:r>
            <a:r>
              <a:rPr lang="en-US" altLang="zh-CN" sz="2000">
                <a:latin typeface="宋体" panose="02010600030101010101" pitchFamily="2" charset="-122"/>
              </a:rPr>
              <a:t>where</a:t>
            </a:r>
            <a:r>
              <a:rPr lang="zh-CN" altLang="en-US" sz="2000">
                <a:latin typeface="宋体" panose="02010600030101010101" pitchFamily="2" charset="-122"/>
              </a:rPr>
              <a:t>添加条件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	</a:t>
            </a:r>
            <a:r>
              <a:rPr lang="en-US" altLang="zh-CN" sz="2000">
                <a:latin typeface="宋体" panose="02010600030101010101" pitchFamily="2" charset="-122"/>
              </a:rPr>
              <a:t>from Customer as c where c.age &gt; :age </a:t>
            </a:r>
            <a:r>
              <a:rPr lang="zh-CN" altLang="en-US" sz="2000">
                <a:latin typeface="宋体" panose="02010600030101010101" pitchFamily="2" charset="-122"/>
              </a:rPr>
              <a:t>其中</a:t>
            </a:r>
            <a:r>
              <a:rPr lang="en-US" altLang="zh-CN" sz="2000">
                <a:latin typeface="宋体" panose="02010600030101010101" pitchFamily="2" charset="-122"/>
              </a:rPr>
              <a:t>:age</a:t>
            </a:r>
            <a:r>
              <a:rPr lang="zh-CN" altLang="en-US" sz="2000">
                <a:latin typeface="宋体" panose="02010600030101010101" pitchFamily="2" charset="-122"/>
              </a:rPr>
              <a:t>是参数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   </a:t>
            </a:r>
            <a:r>
              <a:rPr lang="en-US" altLang="zh-CN" sz="2000">
                <a:latin typeface="宋体" panose="02010600030101010101" pitchFamily="2" charset="-122"/>
              </a:rPr>
              <a:t>from Customer as c where c.age &gt; ? </a:t>
            </a:r>
            <a:r>
              <a:rPr lang="zh-CN" altLang="en-US" sz="2000">
                <a:latin typeface="宋体" panose="02010600030101010101" pitchFamily="2" charset="-122"/>
              </a:rPr>
              <a:t>其中</a:t>
            </a:r>
            <a:r>
              <a:rPr lang="en-US" altLang="zh-CN" sz="2000">
                <a:latin typeface="宋体" panose="02010600030101010101" pitchFamily="2" charset="-122"/>
              </a:rPr>
              <a:t>?</a:t>
            </a:r>
            <a:r>
              <a:rPr lang="zh-CN" altLang="en-US" sz="2000">
                <a:latin typeface="宋体" panose="02010600030101010101" pitchFamily="2" charset="-122"/>
              </a:rPr>
              <a:t>是参数</a:t>
            </a:r>
          </a:p>
          <a:p>
            <a:endParaRPr lang="zh-CN" altLang="en-US" sz="2000">
              <a:latin typeface="宋体" panose="02010600030101010101" pitchFamily="2" charset="-122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1189038" y="5664200"/>
          <a:ext cx="73437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BMP 图像" r:id="rId3" imgW="8239277" imgH="533837" progId="Paint.Picture">
                  <p:embed/>
                </p:oleObj>
              </mc:Choice>
              <mc:Fallback>
                <p:oleObj name="BMP 图像" r:id="rId3" imgW="8239277" imgH="5338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5664200"/>
                        <a:ext cx="73437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1189038" y="4870450"/>
          <a:ext cx="709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BMP 图像" r:id="rId5" imgW="8439437" imgH="514757" progId="Paint.Picture">
                  <p:embed/>
                </p:oleObj>
              </mc:Choice>
              <mc:Fallback>
                <p:oleObj name="BMP 图像" r:id="rId5" imgW="8439437" imgH="5147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870450"/>
                        <a:ext cx="709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宋体" panose="02010600030101010101" pitchFamily="2" charset="-122"/>
              </a:rPr>
              <a:t>Hibernate API</a:t>
            </a:r>
            <a:r>
              <a:rPr lang="zh-CN" altLang="en-US" sz="2800">
                <a:latin typeface="宋体" panose="02010600030101010101" pitchFamily="2" charset="-122"/>
              </a:rPr>
              <a:t>简介 </a:t>
            </a:r>
            <a:r>
              <a:rPr lang="en-US" altLang="zh-CN" sz="2800">
                <a:latin typeface="宋体" panose="02010600030101010101" pitchFamily="2" charset="-122"/>
              </a:rPr>
              <a:t>-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Criteria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850188" cy="4098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Criteria </a:t>
            </a:r>
            <a:r>
              <a:rPr lang="zh-CN" altLang="en-US" sz="2000">
                <a:latin typeface="宋体" panose="02010600030101010101" pitchFamily="2" charset="-122"/>
              </a:rPr>
              <a:t>是</a:t>
            </a:r>
            <a:r>
              <a:rPr lang="en-US" altLang="zh-CN" sz="2000">
                <a:latin typeface="宋体" panose="02010600030101010101" pitchFamily="2" charset="-122"/>
              </a:rPr>
              <a:t>Hibernate</a:t>
            </a:r>
            <a:r>
              <a:rPr lang="zh-CN" altLang="en-US" sz="2000">
                <a:latin typeface="宋体" panose="02010600030101010101" pitchFamily="2" charset="-122"/>
              </a:rPr>
              <a:t>提供的用于条件查询接口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Criteria criteria = session.createCriteria(Customer.class);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使用</a:t>
            </a:r>
            <a:r>
              <a:rPr lang="en-US" altLang="zh-CN" sz="2000">
                <a:latin typeface="宋体" panose="02010600030101010101" pitchFamily="2" charset="-122"/>
              </a:rPr>
              <a:t>Criteria</a:t>
            </a:r>
            <a:r>
              <a:rPr lang="zh-CN" altLang="en-US" sz="2000">
                <a:latin typeface="宋体" panose="02010600030101010101" pitchFamily="2" charset="-122"/>
              </a:rPr>
              <a:t>对象步骤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获得</a:t>
            </a:r>
            <a:r>
              <a:rPr lang="en-US" altLang="zh-CN" sz="1800">
                <a:latin typeface="宋体" panose="02010600030101010101" pitchFamily="2" charset="-122"/>
              </a:rPr>
              <a:t>Hibernate</a:t>
            </a:r>
            <a:r>
              <a:rPr lang="zh-CN" altLang="en-US" sz="1800">
                <a:latin typeface="宋体" panose="02010600030101010101" pitchFamily="2" charset="-122"/>
              </a:rPr>
              <a:t>的</a:t>
            </a:r>
            <a:r>
              <a:rPr lang="en-US" altLang="zh-CN" sz="1800">
                <a:latin typeface="宋体" panose="02010600030101010101" pitchFamily="2" charset="-122"/>
              </a:rPr>
              <a:t>Session</a:t>
            </a:r>
            <a:r>
              <a:rPr lang="zh-CN" altLang="en-US" sz="1800">
                <a:latin typeface="宋体" panose="02010600030101010101" pitchFamily="2" charset="-122"/>
              </a:rPr>
              <a:t>对象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通过</a:t>
            </a:r>
            <a:r>
              <a:rPr lang="en-US" altLang="zh-CN" sz="1800">
                <a:latin typeface="宋体" panose="02010600030101010101" pitchFamily="2" charset="-122"/>
              </a:rPr>
              <a:t>Session</a:t>
            </a:r>
            <a:r>
              <a:rPr lang="zh-CN" altLang="en-US" sz="1800">
                <a:latin typeface="宋体" panose="02010600030101010101" pitchFamily="2" charset="-122"/>
              </a:rPr>
              <a:t>获得</a:t>
            </a:r>
            <a:r>
              <a:rPr lang="en-US" altLang="zh-CN" sz="1800">
                <a:latin typeface="宋体" panose="02010600030101010101" pitchFamily="2" charset="-122"/>
              </a:rPr>
              <a:t>Criteria</a:t>
            </a:r>
            <a:r>
              <a:rPr lang="zh-CN" altLang="en-US" sz="1800">
                <a:latin typeface="宋体" panose="02010600030101010101" pitchFamily="2" charset="-122"/>
              </a:rPr>
              <a:t>对象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使用</a:t>
            </a:r>
            <a:r>
              <a:rPr lang="en-US" altLang="zh-CN" sz="1800">
                <a:latin typeface="宋体" panose="02010600030101010101" pitchFamily="2" charset="-122"/>
              </a:rPr>
              <a:t>Restrictions</a:t>
            </a:r>
            <a:r>
              <a:rPr lang="zh-CN" altLang="en-US" sz="1800">
                <a:latin typeface="宋体" panose="02010600030101010101" pitchFamily="2" charset="-122"/>
              </a:rPr>
              <a:t>的静态方法创建</a:t>
            </a:r>
            <a:r>
              <a:rPr lang="en-US" altLang="zh-CN" sz="1800">
                <a:latin typeface="宋体" panose="02010600030101010101" pitchFamily="2" charset="-122"/>
              </a:rPr>
              <a:t>Criterion</a:t>
            </a:r>
            <a:r>
              <a:rPr lang="zh-CN" altLang="en-US" sz="1800">
                <a:latin typeface="宋体" panose="02010600030101010101" pitchFamily="2" charset="-122"/>
              </a:rPr>
              <a:t>条件对象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向</a:t>
            </a:r>
            <a:r>
              <a:rPr lang="en-US" altLang="zh-CN" sz="1800">
                <a:latin typeface="宋体" panose="02010600030101010101" pitchFamily="2" charset="-122"/>
              </a:rPr>
              <a:t>Criteria</a:t>
            </a:r>
            <a:r>
              <a:rPr lang="zh-CN" altLang="en-US" sz="1800">
                <a:latin typeface="宋体" panose="02010600030101010101" pitchFamily="2" charset="-122"/>
              </a:rPr>
              <a:t>对象中添加</a:t>
            </a:r>
            <a:r>
              <a:rPr lang="en-US" altLang="zh-CN" sz="1800">
                <a:latin typeface="宋体" panose="02010600030101010101" pitchFamily="2" charset="-122"/>
              </a:rPr>
              <a:t>Criterion </a:t>
            </a:r>
            <a:r>
              <a:rPr lang="zh-CN" altLang="en-US" sz="1800">
                <a:latin typeface="宋体" panose="02010600030101010101" pitchFamily="2" charset="-122"/>
              </a:rPr>
              <a:t>查询条件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执行</a:t>
            </a:r>
            <a:r>
              <a:rPr lang="en-US" altLang="zh-CN" sz="1800">
                <a:latin typeface="宋体" panose="02010600030101010101" pitchFamily="2" charset="-122"/>
              </a:rPr>
              <a:t>Criterita</a:t>
            </a:r>
            <a:r>
              <a:rPr lang="zh-CN" altLang="en-US" sz="1800">
                <a:latin typeface="宋体" panose="02010600030101010101" pitchFamily="2" charset="-122"/>
              </a:rPr>
              <a:t>的 </a:t>
            </a:r>
            <a:r>
              <a:rPr lang="en-US" altLang="zh-CN" sz="1800">
                <a:latin typeface="宋体" panose="02010600030101010101" pitchFamily="2" charset="-122"/>
              </a:rPr>
              <a:t>list() </a:t>
            </a:r>
            <a:r>
              <a:rPr lang="zh-CN" altLang="en-US" sz="1800">
                <a:latin typeface="宋体" panose="02010600030101010101" pitchFamily="2" charset="-122"/>
              </a:rPr>
              <a:t>或</a:t>
            </a:r>
            <a:r>
              <a:rPr lang="en-US" altLang="zh-CN" sz="1800">
                <a:latin typeface="宋体" panose="02010600030101010101" pitchFamily="2" charset="-122"/>
              </a:rPr>
              <a:t>uniqueResult() </a:t>
            </a:r>
            <a:r>
              <a:rPr lang="zh-CN" altLang="en-US" sz="1800">
                <a:latin typeface="宋体" panose="02010600030101010101" pitchFamily="2" charset="-122"/>
              </a:rPr>
              <a:t>获得结果</a:t>
            </a:r>
          </a:p>
          <a:p>
            <a:pPr lvl="1">
              <a:lnSpc>
                <a:spcPct val="80000"/>
              </a:lnSpc>
            </a:pP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00113" y="4581525"/>
          <a:ext cx="77295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BMP 图像" r:id="rId3" imgW="6886757" imgH="771797" progId="Paint.Picture">
                  <p:embed/>
                </p:oleObj>
              </mc:Choice>
              <mc:Fallback>
                <p:oleObj name="BMP 图像" r:id="rId3" imgW="6886757" imgH="7717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77295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</a:rPr>
              <a:t>体系结构及常见配置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5041900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Hibernate</a:t>
            </a:r>
            <a:r>
              <a:rPr lang="zh-CN" altLang="en-US" sz="2000">
                <a:latin typeface="宋体" panose="02010600030101010101" pitchFamily="2" charset="-122"/>
              </a:rPr>
              <a:t>的持久化方案，将用户从原始的</a:t>
            </a:r>
            <a:r>
              <a:rPr lang="en-US" altLang="zh-CN" sz="2000">
                <a:latin typeface="宋体" panose="02010600030101010101" pitchFamily="2" charset="-122"/>
              </a:rPr>
              <a:t>JDBC</a:t>
            </a:r>
            <a:r>
              <a:rPr lang="zh-CN" altLang="en-US" sz="2000">
                <a:latin typeface="宋体" panose="02010600030101010101" pitchFamily="2" charset="-122"/>
              </a:rPr>
              <a:t>底层</a:t>
            </a:r>
            <a:r>
              <a:rPr lang="en-US" altLang="zh-CN" sz="2000">
                <a:latin typeface="宋体" panose="02010600030101010101" pitchFamily="2" charset="-122"/>
              </a:rPr>
              <a:t>SQL</a:t>
            </a:r>
            <a:r>
              <a:rPr lang="zh-CN" altLang="en-US" sz="2000">
                <a:latin typeface="宋体" panose="02010600030101010101" pitchFamily="2" charset="-122"/>
              </a:rPr>
              <a:t>访问中解放出来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用户无须关注底层数据库操作，只要通过操作映射到数据表的</a:t>
            </a:r>
            <a:r>
              <a:rPr lang="en-US" altLang="zh-CN" sz="2000">
                <a:latin typeface="宋体" panose="02010600030101010101" pitchFamily="2" charset="-122"/>
              </a:rPr>
              <a:t>Java</a:t>
            </a:r>
            <a:r>
              <a:rPr lang="zh-CN" altLang="en-US" sz="2000">
                <a:latin typeface="宋体" panose="02010600030101010101" pitchFamily="2" charset="-122"/>
              </a:rPr>
              <a:t>对象，就可以对数据库进行增删改查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Hibernate</a:t>
            </a:r>
            <a:r>
              <a:rPr lang="zh-CN" altLang="en-US" sz="2000">
                <a:latin typeface="宋体" panose="02010600030101010101" pitchFamily="2" charset="-122"/>
              </a:rPr>
              <a:t>框架支持两种 </a:t>
            </a:r>
            <a:r>
              <a:rPr lang="en-US" altLang="zh-CN" sz="2000">
                <a:latin typeface="宋体" panose="02010600030101010101" pitchFamily="2" charset="-122"/>
              </a:rPr>
              <a:t>Hibernate</a:t>
            </a:r>
            <a:r>
              <a:rPr lang="zh-CN" altLang="en-US" sz="2000">
                <a:latin typeface="宋体" panose="02010600030101010101" pitchFamily="2" charset="-122"/>
              </a:rPr>
              <a:t>属性配置方式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hibernate.properties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hibernate.cfg.xml </a:t>
            </a:r>
          </a:p>
          <a:p>
            <a:pPr>
              <a:lnSpc>
                <a:spcPct val="90000"/>
              </a:lnSpc>
            </a:pPr>
            <a:r>
              <a:rPr lang="zh-CN" altLang="en-US" sz="1900">
                <a:latin typeface="宋体" panose="02010600030101010101" pitchFamily="2" charset="-122"/>
              </a:rPr>
              <a:t>采用</a:t>
            </a:r>
            <a:r>
              <a:rPr lang="en-US" altLang="zh-CN" sz="1900">
                <a:latin typeface="宋体" panose="02010600030101010101" pitchFamily="2" charset="-122"/>
              </a:rPr>
              <a:t>properties</a:t>
            </a:r>
            <a:r>
              <a:rPr lang="zh-CN" altLang="en-US" sz="1900">
                <a:latin typeface="宋体" panose="02010600030101010101" pitchFamily="2" charset="-122"/>
              </a:rPr>
              <a:t>方式，必须</a:t>
            </a:r>
            <a:r>
              <a:rPr lang="zh-CN" altLang="en-US" sz="1900">
                <a:solidFill>
                  <a:srgbClr val="FF0000"/>
                </a:solidFill>
                <a:latin typeface="宋体" panose="02010600030101010101" pitchFamily="2" charset="-122"/>
              </a:rPr>
              <a:t>手动编程</a:t>
            </a:r>
            <a:r>
              <a:rPr lang="zh-CN" altLang="en-US" sz="1900">
                <a:latin typeface="宋体" panose="02010600030101010101" pitchFamily="2" charset="-122"/>
              </a:rPr>
              <a:t>加载 </a:t>
            </a:r>
            <a:r>
              <a:rPr lang="en-US" altLang="zh-CN" sz="1900">
                <a:latin typeface="宋体" panose="02010600030101010101" pitchFamily="2" charset="-122"/>
              </a:rPr>
              <a:t>hbm</a:t>
            </a:r>
            <a:r>
              <a:rPr lang="zh-CN" altLang="en-US" sz="1900">
                <a:latin typeface="宋体" panose="02010600030101010101" pitchFamily="2" charset="-122"/>
              </a:rPr>
              <a:t>文件或者 持久化类</a:t>
            </a:r>
          </a:p>
          <a:p>
            <a:pPr>
              <a:lnSpc>
                <a:spcPct val="90000"/>
              </a:lnSpc>
            </a:pPr>
            <a:r>
              <a:rPr lang="zh-CN" altLang="en-US" sz="1900">
                <a:latin typeface="宋体" panose="02010600030101010101" pitchFamily="2" charset="-122"/>
              </a:rPr>
              <a:t>采用</a:t>
            </a:r>
            <a:r>
              <a:rPr lang="en-US" altLang="zh-CN" sz="1900">
                <a:latin typeface="宋体" panose="02010600030101010101" pitchFamily="2" charset="-122"/>
              </a:rPr>
              <a:t>XML</a:t>
            </a:r>
            <a:r>
              <a:rPr lang="zh-CN" altLang="en-US" sz="1900">
                <a:latin typeface="宋体" panose="02010600030101010101" pitchFamily="2" charset="-122"/>
              </a:rPr>
              <a:t>配置方式，可以</a:t>
            </a:r>
            <a:r>
              <a:rPr lang="zh-CN" altLang="en-US" sz="1900">
                <a:solidFill>
                  <a:srgbClr val="FF0000"/>
                </a:solidFill>
                <a:latin typeface="宋体" panose="02010600030101010101" pitchFamily="2" charset="-122"/>
              </a:rPr>
              <a:t>配置添加</a:t>
            </a:r>
            <a:r>
              <a:rPr lang="en-US" altLang="zh-CN" sz="1900">
                <a:latin typeface="宋体" panose="02010600030101010101" pitchFamily="2" charset="-122"/>
              </a:rPr>
              <a:t>hbm</a:t>
            </a:r>
            <a:r>
              <a:rPr lang="zh-CN" altLang="en-US" sz="1900">
                <a:latin typeface="宋体" panose="02010600030101010101" pitchFamily="2" charset="-122"/>
              </a:rPr>
              <a:t>文件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5653088" y="2925763"/>
          <a:ext cx="324961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BMP 图像" r:id="rId3" imgW="4610477" imgH="4495997" progId="Paint.Picture">
                  <p:embed/>
                </p:oleObj>
              </mc:Choice>
              <mc:Fallback>
                <p:oleObj name="BMP 图像" r:id="rId3" imgW="4610477" imgH="44959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2925763"/>
                        <a:ext cx="3249612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</a:rPr>
              <a:t>框架常用属性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在</a:t>
            </a:r>
            <a:r>
              <a:rPr lang="en-US" altLang="zh-CN" sz="2000">
                <a:latin typeface="宋体" panose="02010600030101010101" pitchFamily="2" charset="-122"/>
              </a:rPr>
              <a:t>project/etc/hibernate.properties</a:t>
            </a:r>
            <a:r>
              <a:rPr lang="zh-CN" altLang="en-US" sz="2000">
                <a:latin typeface="宋体" panose="02010600030101010101" pitchFamily="2" charset="-122"/>
              </a:rPr>
              <a:t>中配置了</a:t>
            </a:r>
            <a:r>
              <a:rPr lang="en-US" altLang="zh-CN" sz="2000">
                <a:latin typeface="宋体" panose="02010600030101010101" pitchFamily="2" charset="-122"/>
              </a:rPr>
              <a:t>hibernate</a:t>
            </a:r>
            <a:r>
              <a:rPr lang="zh-CN" altLang="en-US" sz="2000">
                <a:latin typeface="宋体" panose="02010600030101010101" pitchFamily="2" charset="-122"/>
              </a:rPr>
              <a:t>常用的一些属性信息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hibernate.dialect </a:t>
            </a:r>
            <a:r>
              <a:rPr lang="en-US" altLang="zh-CN" sz="1800">
                <a:latin typeface="宋体" panose="02010600030101010101" pitchFamily="2" charset="-122"/>
              </a:rPr>
              <a:t>  </a:t>
            </a:r>
            <a:r>
              <a:rPr lang="zh-CN" altLang="en-US" sz="1800">
                <a:latin typeface="宋体" panose="02010600030101010101" pitchFamily="2" charset="-122"/>
              </a:rPr>
              <a:t>操作数据库方言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hibernate.connection.driver_class</a:t>
            </a:r>
            <a:r>
              <a:rPr lang="zh-CN" altLang="en-US" sz="1800">
                <a:latin typeface="宋体" panose="02010600030101010101" pitchFamily="2" charset="-122"/>
              </a:rPr>
              <a:t> </a:t>
            </a:r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zh-CN" altLang="en-US" sz="1800">
                <a:latin typeface="宋体" panose="02010600030101010101" pitchFamily="2" charset="-122"/>
              </a:rPr>
              <a:t>连接数据库驱动程序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hibernate.connection.url</a:t>
            </a:r>
            <a:r>
              <a:rPr lang="zh-CN" altLang="en-US" sz="1800">
                <a:latin typeface="宋体" panose="02010600030101010101" pitchFamily="2" charset="-122"/>
              </a:rPr>
              <a:t> </a:t>
            </a:r>
            <a:r>
              <a:rPr lang="en-US" altLang="zh-CN" sz="1800">
                <a:latin typeface="宋体" panose="02010600030101010101" pitchFamily="2" charset="-122"/>
              </a:rPr>
              <a:t>  </a:t>
            </a:r>
            <a:r>
              <a:rPr lang="zh-CN" altLang="en-US" sz="1800">
                <a:latin typeface="宋体" panose="02010600030101010101" pitchFamily="2" charset="-122"/>
              </a:rPr>
              <a:t>连接数据库</a:t>
            </a:r>
            <a:r>
              <a:rPr lang="en-US" altLang="zh-CN" sz="1800">
                <a:latin typeface="宋体" panose="02010600030101010101" pitchFamily="2" charset="-122"/>
              </a:rPr>
              <a:t>URL</a:t>
            </a:r>
            <a:endParaRPr lang="zh-CN" altLang="en-US" sz="180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hibernate.connection.username</a:t>
            </a:r>
            <a:r>
              <a:rPr lang="zh-CN" altLang="en-US" sz="1800">
                <a:latin typeface="宋体" panose="02010600030101010101" pitchFamily="2" charset="-122"/>
              </a:rPr>
              <a:t> </a:t>
            </a:r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zh-CN" altLang="en-US" sz="1800">
                <a:latin typeface="宋体" panose="02010600030101010101" pitchFamily="2" charset="-122"/>
              </a:rPr>
              <a:t>数据库用户名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hibernate.connection.password</a:t>
            </a:r>
            <a:r>
              <a:rPr lang="en-US" altLang="zh-CN" sz="1800">
                <a:latin typeface="宋体" panose="02010600030101010101" pitchFamily="2" charset="-122"/>
              </a:rPr>
              <a:t>   </a:t>
            </a:r>
            <a:r>
              <a:rPr lang="zh-CN" altLang="en-US" sz="1800">
                <a:latin typeface="宋体" panose="02010600030101010101" pitchFamily="2" charset="-122"/>
              </a:rPr>
              <a:t>数据库密码</a:t>
            </a:r>
          </a:p>
          <a:p>
            <a:pPr>
              <a:lnSpc>
                <a:spcPct val="90000"/>
              </a:lnSpc>
            </a:pPr>
            <a:endParaRPr lang="zh-CN" altLang="en-US" sz="180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hibernate.show_sql</a:t>
            </a:r>
            <a:r>
              <a:rPr lang="en-US" altLang="zh-CN" sz="1800">
                <a:latin typeface="宋体" panose="02010600030101010101" pitchFamily="2" charset="-122"/>
              </a:rPr>
              <a:t>  true </a:t>
            </a:r>
            <a:r>
              <a:rPr lang="zh-CN" altLang="en-US" sz="1800">
                <a:latin typeface="宋体" panose="02010600030101010101" pitchFamily="2" charset="-122"/>
              </a:rPr>
              <a:t>在控制台上输出</a:t>
            </a:r>
            <a:r>
              <a:rPr lang="en-US" altLang="zh-CN" sz="1800">
                <a:latin typeface="宋体" panose="02010600030101010101" pitchFamily="2" charset="-122"/>
              </a:rPr>
              <a:t>SQL</a:t>
            </a:r>
            <a:r>
              <a:rPr lang="zh-CN" altLang="en-US" sz="1800">
                <a:latin typeface="宋体" panose="02010600030101010101" pitchFamily="2" charset="-122"/>
              </a:rPr>
              <a:t>语句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hibernate.format_sql</a:t>
            </a:r>
            <a:r>
              <a:rPr lang="en-US" altLang="zh-CN" sz="18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>
                <a:latin typeface="宋体" panose="02010600030101010101" pitchFamily="2" charset="-122"/>
              </a:rPr>
              <a:t> true</a:t>
            </a:r>
            <a:r>
              <a:rPr lang="zh-CN" altLang="en-US" sz="1800">
                <a:latin typeface="宋体" panose="02010600030101010101" pitchFamily="2" charset="-122"/>
              </a:rPr>
              <a:t> </a:t>
            </a:r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zh-CN" altLang="en-US" sz="1800">
                <a:latin typeface="宋体" panose="02010600030101010101" pitchFamily="2" charset="-122"/>
              </a:rPr>
              <a:t>格式化控制台输出的</a:t>
            </a:r>
            <a:r>
              <a:rPr lang="en-US" altLang="zh-CN" sz="1800">
                <a:latin typeface="宋体" panose="02010600030101010101" pitchFamily="2" charset="-122"/>
              </a:rPr>
              <a:t>SQL</a:t>
            </a:r>
            <a:r>
              <a:rPr lang="zh-CN" altLang="en-US" sz="1800">
                <a:latin typeface="宋体" panose="02010600030101010101" pitchFamily="2" charset="-122"/>
              </a:rPr>
              <a:t>语句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hibernate.hbm2ddl.auto</a:t>
            </a:r>
            <a:r>
              <a:rPr lang="en-US" altLang="zh-CN" sz="1800">
                <a:latin typeface="宋体" panose="02010600030101010101" pitchFamily="2" charset="-122"/>
              </a:rPr>
              <a:t>  create/create-drop/update/validate  DDL</a:t>
            </a:r>
            <a:r>
              <a:rPr lang="zh-CN" altLang="en-US" sz="1800">
                <a:latin typeface="宋体" panose="02010600030101010101" pitchFamily="2" charset="-122"/>
              </a:rPr>
              <a:t>策略</a:t>
            </a:r>
          </a:p>
          <a:p>
            <a:pPr>
              <a:lnSpc>
                <a:spcPct val="90000"/>
              </a:lnSpc>
            </a:pPr>
            <a:endParaRPr lang="zh-CN" altLang="en-US" sz="180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</a:rPr>
              <a:t>hibernate.connection.autocommit</a:t>
            </a:r>
            <a:r>
              <a:rPr lang="en-US" altLang="zh-CN" sz="1800">
                <a:latin typeface="宋体" panose="02010600030101010101" pitchFamily="2" charset="-122"/>
              </a:rPr>
              <a:t>  true </a:t>
            </a:r>
            <a:r>
              <a:rPr lang="zh-CN" altLang="en-US" sz="1800">
                <a:latin typeface="宋体" panose="02010600030101010101" pitchFamily="2" charset="-122"/>
              </a:rPr>
              <a:t>事务是否自动提交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</a:rPr>
              <a:t>体系结构详解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</a:rPr>
              <a:t>核心</a:t>
            </a:r>
            <a:r>
              <a:rPr lang="en-US" altLang="zh-CN">
                <a:latin typeface="宋体" panose="02010600030101010101" pitchFamily="2" charset="-122"/>
              </a:rPr>
              <a:t>API</a:t>
            </a:r>
          </a:p>
          <a:p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Configuration</a:t>
            </a:r>
          </a:p>
          <a:p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SessionFactory</a:t>
            </a:r>
          </a:p>
          <a:p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Session</a:t>
            </a:r>
          </a:p>
          <a:p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Transaction</a:t>
            </a:r>
          </a:p>
          <a:p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Query</a:t>
            </a:r>
          </a:p>
          <a:p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Criteria</a:t>
            </a:r>
          </a:p>
          <a:p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5003800" y="2492375"/>
          <a:ext cx="393700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BMP 图像" r:id="rId3" imgW="6086837" imgH="5791637" progId="Paint.Picture">
                  <p:embed/>
                </p:oleObj>
              </mc:Choice>
              <mc:Fallback>
                <p:oleObj name="BMP 图像" r:id="rId3" imgW="6086837" imgH="57916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492375"/>
                        <a:ext cx="3937000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宋体" panose="02010600030101010101" pitchFamily="2" charset="-122"/>
              </a:rPr>
              <a:t>Hibernate API</a:t>
            </a:r>
            <a:r>
              <a:rPr lang="zh-CN" altLang="en-US" sz="2800">
                <a:latin typeface="宋体" panose="02010600030101010101" pitchFamily="2" charset="-122"/>
              </a:rPr>
              <a:t>简介 </a:t>
            </a:r>
            <a:r>
              <a:rPr lang="en-US" altLang="zh-CN" sz="2800">
                <a:latin typeface="宋体" panose="02010600030101010101" pitchFamily="2" charset="-122"/>
              </a:rPr>
              <a:t>- 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Configuration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类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>
                <a:latin typeface="宋体" panose="02010600030101010101" pitchFamily="2" charset="-122"/>
              </a:rPr>
              <a:t>Configuration </a:t>
            </a:r>
            <a:r>
              <a:rPr lang="zh-CN" altLang="en-US" sz="2200">
                <a:latin typeface="宋体" panose="02010600030101010101" pitchFamily="2" charset="-122"/>
              </a:rPr>
              <a:t>类负责管理 </a:t>
            </a:r>
            <a:r>
              <a:rPr lang="en-US" altLang="zh-CN" sz="2200">
                <a:latin typeface="宋体" panose="02010600030101010101" pitchFamily="2" charset="-122"/>
              </a:rPr>
              <a:t>Hibernate </a:t>
            </a:r>
            <a:r>
              <a:rPr lang="zh-CN" altLang="en-US" sz="2200">
                <a:latin typeface="宋体" panose="02010600030101010101" pitchFamily="2" charset="-122"/>
              </a:rPr>
              <a:t>的配置信息。包括如下内容：</a:t>
            </a:r>
          </a:p>
          <a:p>
            <a:pPr lvl="1"/>
            <a:r>
              <a:rPr lang="zh-CN" altLang="en-US" sz="2000">
                <a:latin typeface="宋体" panose="02010600030101010101" pitchFamily="2" charset="-122"/>
              </a:rPr>
              <a:t>加载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hibernate.properties</a:t>
            </a:r>
            <a:r>
              <a:rPr lang="en-US" altLang="zh-CN" sz="2000">
                <a:latin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</a:rPr>
              <a:t>和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hibernate.cfg.xml</a:t>
            </a:r>
          </a:p>
          <a:p>
            <a:pPr lvl="1"/>
            <a:r>
              <a:rPr lang="zh-CN" altLang="en-US" sz="2000">
                <a:latin typeface="宋体" panose="02010600030101010101" pitchFamily="2" charset="-122"/>
              </a:rPr>
              <a:t>持久化类与数据表的映射关系（</a:t>
            </a:r>
            <a:r>
              <a:rPr lang="zh-CN" altLang="en-US" sz="2000">
                <a:solidFill>
                  <a:srgbClr val="FF33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000">
                <a:solidFill>
                  <a:srgbClr val="FF3300"/>
                </a:solidFill>
                <a:latin typeface="宋体" panose="02010600030101010101" pitchFamily="2" charset="-122"/>
              </a:rPr>
              <a:t>.hbm.xml</a:t>
            </a:r>
            <a:r>
              <a:rPr lang="en-US" altLang="zh-CN" sz="2000">
                <a:latin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</a:rPr>
              <a:t>文件）</a:t>
            </a:r>
          </a:p>
          <a:p>
            <a:pPr lvl="1"/>
            <a:endParaRPr lang="zh-CN" altLang="en-US" sz="2000">
              <a:latin typeface="宋体" panose="02010600030101010101" pitchFamily="2" charset="-122"/>
            </a:endParaRPr>
          </a:p>
          <a:p>
            <a:r>
              <a:rPr lang="zh-CN" altLang="en-US" sz="2200">
                <a:latin typeface="宋体" panose="02010600030101010101" pitchFamily="2" charset="-122"/>
              </a:rPr>
              <a:t>创建 </a:t>
            </a:r>
            <a:r>
              <a:rPr lang="en-US" altLang="zh-CN" sz="2200">
                <a:latin typeface="宋体" panose="02010600030101010101" pitchFamily="2" charset="-122"/>
              </a:rPr>
              <a:t>Configuration </a:t>
            </a:r>
            <a:r>
              <a:rPr lang="zh-CN" altLang="en-US" sz="2200">
                <a:latin typeface="宋体" panose="02010600030101010101" pitchFamily="2" charset="-122"/>
              </a:rPr>
              <a:t>的两种方式</a:t>
            </a:r>
          </a:p>
          <a:p>
            <a:pPr lvl="1"/>
            <a:r>
              <a:rPr lang="zh-CN" altLang="en-US" sz="2000">
                <a:latin typeface="宋体" panose="02010600030101010101" pitchFamily="2" charset="-122"/>
              </a:rPr>
              <a:t>属性文件（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hibernate.properties</a:t>
            </a:r>
            <a:r>
              <a:rPr lang="zh-CN" altLang="en-US" sz="200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Configuration cfg = new Configuration(); // </a:t>
            </a:r>
            <a:r>
              <a:rPr lang="zh-CN" altLang="en-US" sz="2000">
                <a:latin typeface="宋体" panose="02010600030101010101" pitchFamily="2" charset="-122"/>
              </a:rPr>
              <a:t>手动加载</a:t>
            </a:r>
            <a:r>
              <a:rPr lang="en-US" altLang="zh-CN" sz="2000">
                <a:latin typeface="宋体" panose="02010600030101010101" pitchFamily="2" charset="-122"/>
              </a:rPr>
              <a:t>hbm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>
              <a:latin typeface="宋体" panose="02010600030101010101" pitchFamily="2" charset="-122"/>
            </a:endParaRPr>
          </a:p>
          <a:p>
            <a:pPr lvl="1"/>
            <a:r>
              <a:rPr lang="en-US" altLang="zh-CN" sz="2000">
                <a:latin typeface="宋体" panose="02010600030101010101" pitchFamily="2" charset="-122"/>
              </a:rPr>
              <a:t>Xml</a:t>
            </a:r>
            <a:r>
              <a:rPr lang="zh-CN" altLang="en-US" sz="2000">
                <a:latin typeface="宋体" panose="02010600030101010101" pitchFamily="2" charset="-122"/>
              </a:rPr>
              <a:t>文件（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hibernate.cfg.xml</a:t>
            </a:r>
            <a:r>
              <a:rPr lang="zh-CN" altLang="en-US" sz="2000">
                <a:latin typeface="宋体" panose="02010600030101010101" pitchFamily="2" charset="-122"/>
              </a:rPr>
              <a:t>）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Configuration cfg = new Configuration().configure();</a:t>
            </a:r>
          </a:p>
          <a:p>
            <a:endParaRPr lang="en-US" altLang="zh-CN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采用手动方式加载</a:t>
            </a:r>
            <a:r>
              <a:rPr lang="en-US" altLang="zh-CN">
                <a:latin typeface="宋体" panose="02010600030101010101" pitchFamily="2" charset="-122"/>
              </a:rPr>
              <a:t>hbm</a:t>
            </a:r>
            <a:r>
              <a:rPr lang="zh-CN" altLang="en-US">
                <a:latin typeface="宋体" panose="02010600030101010101" pitchFamily="2" charset="-122"/>
              </a:rPr>
              <a:t>或者持久化类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>
                <a:latin typeface="宋体" panose="02010600030101010101" pitchFamily="2" charset="-122"/>
              </a:rPr>
              <a:t>通过</a:t>
            </a:r>
            <a:r>
              <a:rPr lang="en-US" altLang="zh-CN" sz="2400">
                <a:latin typeface="宋体" panose="02010600030101010101" pitchFamily="2" charset="-122"/>
              </a:rPr>
              <a:t>Configuration</a:t>
            </a:r>
            <a:r>
              <a:rPr lang="zh-CN" altLang="en-US" sz="2400">
                <a:latin typeface="宋体" panose="02010600030101010101" pitchFamily="2" charset="-122"/>
              </a:rPr>
              <a:t>对象 </a:t>
            </a:r>
            <a:r>
              <a:rPr lang="en-US" altLang="zh-CN" sz="2400">
                <a:latin typeface="宋体" panose="02010600030101010101" pitchFamily="2" charset="-122"/>
              </a:rPr>
              <a:t>addResource</a:t>
            </a:r>
            <a:r>
              <a:rPr lang="zh-CN" altLang="en-US" sz="2400">
                <a:latin typeface="宋体" panose="02010600030101010101" pitchFamily="2" charset="-122"/>
              </a:rPr>
              <a:t>方法添加</a:t>
            </a:r>
            <a:r>
              <a:rPr lang="en-US" altLang="zh-CN" sz="2400">
                <a:latin typeface="宋体" panose="02010600030101010101" pitchFamily="2" charset="-122"/>
              </a:rPr>
              <a:t>hbm</a:t>
            </a:r>
            <a:r>
              <a:rPr lang="zh-CN" altLang="en-US" sz="2400">
                <a:latin typeface="宋体" panose="02010600030101010101" pitchFamily="2" charset="-122"/>
              </a:rPr>
              <a:t>文件映射</a:t>
            </a:r>
          </a:p>
          <a:p>
            <a:endParaRPr lang="zh-CN" altLang="en-US" sz="2400">
              <a:latin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</a:rPr>
              <a:t>另一种方式，通过</a:t>
            </a:r>
            <a:r>
              <a:rPr lang="en-US" altLang="zh-CN" sz="2400">
                <a:latin typeface="宋体" panose="02010600030101010101" pitchFamily="2" charset="-122"/>
              </a:rPr>
              <a:t>addClass</a:t>
            </a:r>
            <a:r>
              <a:rPr lang="zh-CN" altLang="en-US" sz="2400">
                <a:latin typeface="宋体" panose="02010600030101010101" pitchFamily="2" charset="-122"/>
              </a:rPr>
              <a:t>添加持久化类，</a:t>
            </a:r>
            <a:r>
              <a:rPr lang="en-US" altLang="zh-CN" sz="2400">
                <a:latin typeface="宋体" panose="02010600030101010101" pitchFamily="2" charset="-122"/>
              </a:rPr>
              <a:t>Hibernate</a:t>
            </a:r>
            <a:r>
              <a:rPr lang="zh-CN" altLang="en-US" sz="2400">
                <a:latin typeface="宋体" panose="02010600030101010101" pitchFamily="2" charset="-122"/>
              </a:rPr>
              <a:t>会在类所在包 自动搜索</a:t>
            </a:r>
            <a:r>
              <a:rPr lang="en-US" altLang="zh-CN" sz="2400">
                <a:latin typeface="宋体" panose="02010600030101010101" pitchFamily="2" charset="-122"/>
              </a:rPr>
              <a:t>hbm </a:t>
            </a:r>
            <a:r>
              <a:rPr lang="zh-CN" altLang="en-US" sz="2400">
                <a:latin typeface="宋体" panose="02010600030101010101" pitchFamily="2" charset="-122"/>
              </a:rPr>
              <a:t>映射文件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1116013" y="2854325"/>
          <a:ext cx="72104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BMP 图像" r:id="rId3" imgW="7372757" imgH="590717" progId="Paint.Picture">
                  <p:embed/>
                </p:oleObj>
              </mc:Choice>
              <mc:Fallback>
                <p:oleObj name="BMP 图像" r:id="rId3" imgW="7372757" imgH="5907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4325"/>
                        <a:ext cx="72104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187450" y="4654550"/>
          <a:ext cx="7820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BMP 图像" r:id="rId5" imgW="7363037" imgH="543197" progId="Paint.Picture">
                  <p:embed/>
                </p:oleObj>
              </mc:Choice>
              <mc:Fallback>
                <p:oleObj name="BMP 图像" r:id="rId5" imgW="7363037" imgH="54319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54550"/>
                        <a:ext cx="7820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宋体" panose="02010600030101010101" pitchFamily="2" charset="-122"/>
              </a:rPr>
              <a:t>Hibernate API</a:t>
            </a:r>
            <a:r>
              <a:rPr lang="zh-CN" altLang="en-US" sz="2800">
                <a:latin typeface="宋体" panose="02010600030101010101" pitchFamily="2" charset="-122"/>
              </a:rPr>
              <a:t>简介 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SessionFactory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990725"/>
            <a:ext cx="7993063" cy="4098925"/>
          </a:xfrm>
        </p:spPr>
        <p:txBody>
          <a:bodyPr/>
          <a:lstStyle/>
          <a:p>
            <a:r>
              <a:rPr lang="en-US" altLang="zh-CN" sz="2000">
                <a:latin typeface="宋体" panose="02010600030101010101" pitchFamily="2" charset="-122"/>
              </a:rPr>
              <a:t>Configuration</a:t>
            </a:r>
            <a:r>
              <a:rPr lang="zh-CN" altLang="en-US" sz="2000">
                <a:latin typeface="宋体" panose="02010600030101010101" pitchFamily="2" charset="-122"/>
              </a:rPr>
              <a:t>对象根据当前的配置信息生成 </a:t>
            </a:r>
            <a:r>
              <a:rPr lang="en-US" altLang="zh-CN" sz="2000">
                <a:latin typeface="宋体" panose="02010600030101010101" pitchFamily="2" charset="-122"/>
              </a:rPr>
              <a:t>SessionFactory</a:t>
            </a:r>
            <a:r>
              <a:rPr lang="zh-CN" altLang="en-US" sz="2000">
                <a:latin typeface="宋体" panose="02010600030101010101" pitchFamily="2" charset="-122"/>
              </a:rPr>
              <a:t>对象</a:t>
            </a:r>
          </a:p>
          <a:p>
            <a:r>
              <a:rPr lang="en-US" altLang="zh-CN" sz="2000">
                <a:latin typeface="宋体" panose="02010600030101010101" pitchFamily="2" charset="-122"/>
              </a:rPr>
              <a:t>SessionFactory </a:t>
            </a:r>
            <a:r>
              <a:rPr lang="zh-CN" altLang="en-US" sz="2000">
                <a:latin typeface="宋体" panose="02010600030101010101" pitchFamily="2" charset="-122"/>
              </a:rPr>
              <a:t>对象中保存了当前的数据库配置信息和所有映射关系以及预定义的</a:t>
            </a:r>
            <a:r>
              <a:rPr lang="en-US" altLang="zh-CN" sz="2000">
                <a:latin typeface="宋体" panose="02010600030101010101" pitchFamily="2" charset="-122"/>
              </a:rPr>
              <a:t>SQL</a:t>
            </a:r>
            <a:r>
              <a:rPr lang="zh-CN" altLang="en-US" sz="2000">
                <a:latin typeface="宋体" panose="02010600030101010101" pitchFamily="2" charset="-122"/>
              </a:rPr>
              <a:t>语句</a:t>
            </a:r>
          </a:p>
          <a:p>
            <a:r>
              <a:rPr lang="en-US" altLang="zh-CN" sz="2000">
                <a:latin typeface="宋体" panose="02010600030101010101" pitchFamily="2" charset="-122"/>
              </a:rPr>
              <a:t>SessionFactory </a:t>
            </a:r>
            <a:r>
              <a:rPr lang="zh-CN" altLang="en-US" sz="2000">
                <a:latin typeface="宋体" panose="02010600030101010101" pitchFamily="2" charset="-122"/>
              </a:rPr>
              <a:t>对象是线程安全的</a:t>
            </a:r>
          </a:p>
          <a:p>
            <a:r>
              <a:rPr lang="en-US" altLang="zh-CN" sz="2000">
                <a:latin typeface="宋体" panose="02010600030101010101" pitchFamily="2" charset="-122"/>
              </a:rPr>
              <a:t>SessionFactory</a:t>
            </a:r>
            <a:r>
              <a:rPr lang="zh-CN" altLang="en-US" sz="2000">
                <a:latin typeface="宋体" panose="02010600030101010101" pitchFamily="2" charset="-122"/>
              </a:rPr>
              <a:t>还负责维护</a:t>
            </a:r>
            <a:r>
              <a:rPr lang="en-US" altLang="zh-CN" sz="2000">
                <a:latin typeface="宋体" panose="02010600030101010101" pitchFamily="2" charset="-122"/>
              </a:rPr>
              <a:t>Hibernate</a:t>
            </a:r>
            <a:r>
              <a:rPr lang="zh-CN" altLang="en-US" sz="2000">
                <a:latin typeface="宋体" panose="02010600030101010101" pitchFamily="2" charset="-122"/>
              </a:rPr>
              <a:t>的二级缓存</a:t>
            </a:r>
          </a:p>
          <a:p>
            <a:pPr lvl="1"/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Configuration configuration = new Configuration().configure();</a:t>
            </a:r>
          </a:p>
          <a:p>
            <a:pPr lvl="1"/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SessionFactory sessionFactory = configuration.buildSessionFactory();</a:t>
            </a:r>
          </a:p>
          <a:p>
            <a:r>
              <a:rPr lang="zh-CN" altLang="en-US" sz="2000">
                <a:latin typeface="宋体" panose="02010600030101010101" pitchFamily="2" charset="-122"/>
              </a:rPr>
              <a:t>可以通过</a:t>
            </a:r>
            <a:r>
              <a:rPr lang="en-US" altLang="zh-CN" sz="2000">
                <a:latin typeface="宋体" panose="02010600030101010101" pitchFamily="2" charset="-122"/>
              </a:rPr>
              <a:t>SessionFactory</a:t>
            </a:r>
            <a:r>
              <a:rPr lang="zh-CN" altLang="en-US" sz="2000">
                <a:latin typeface="宋体" panose="02010600030101010101" pitchFamily="2" charset="-122"/>
              </a:rPr>
              <a:t>对象 获得</a:t>
            </a:r>
            <a:r>
              <a:rPr lang="en-US" altLang="zh-CN" sz="2000">
                <a:latin typeface="宋体" panose="02010600030101010101" pitchFamily="2" charset="-122"/>
              </a:rPr>
              <a:t>Session</a:t>
            </a:r>
            <a:r>
              <a:rPr lang="zh-CN" altLang="en-US" sz="2000">
                <a:latin typeface="宋体" panose="02010600030101010101" pitchFamily="2" charset="-122"/>
              </a:rPr>
              <a:t>对象</a:t>
            </a:r>
          </a:p>
          <a:p>
            <a:pPr lvl="1"/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Session session = sessionFactory.openSession();</a:t>
            </a:r>
          </a:p>
          <a:p>
            <a:endParaRPr lang="zh-CN" altLang="en-US" sz="19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zh-CN" altLang="en-US" sz="1900">
                <a:solidFill>
                  <a:srgbClr val="0000FF"/>
                </a:solidFill>
                <a:latin typeface="宋体" panose="02010600030101010101" pitchFamily="2" charset="-122"/>
              </a:rPr>
              <a:t>构造</a:t>
            </a:r>
            <a:r>
              <a:rPr lang="en-US" altLang="zh-CN" sz="1900">
                <a:solidFill>
                  <a:srgbClr val="0000FF"/>
                </a:solidFill>
                <a:latin typeface="宋体" panose="02010600030101010101" pitchFamily="2" charset="-122"/>
              </a:rPr>
              <a:t>SessionFactory </a:t>
            </a:r>
            <a:r>
              <a:rPr lang="zh-CN" altLang="en-US" sz="1900">
                <a:solidFill>
                  <a:srgbClr val="0000FF"/>
                </a:solidFill>
                <a:latin typeface="宋体" panose="02010600030101010101" pitchFamily="2" charset="-122"/>
              </a:rPr>
              <a:t>很消耗资源，一般情况下一个应用只初始化一个</a:t>
            </a:r>
          </a:p>
          <a:p>
            <a:r>
              <a:rPr lang="zh-CN" altLang="en-US" sz="1900">
                <a:solidFill>
                  <a:srgbClr val="0000FF"/>
                </a:solidFill>
                <a:latin typeface="宋体" panose="02010600030101010101" pitchFamily="2" charset="-122"/>
              </a:rPr>
              <a:t>练习：抽取</a:t>
            </a:r>
            <a:r>
              <a:rPr lang="en-US" altLang="zh-CN" sz="1900">
                <a:solidFill>
                  <a:srgbClr val="0000FF"/>
                </a:solidFill>
                <a:latin typeface="宋体" panose="02010600030101010101" pitchFamily="2" charset="-122"/>
              </a:rPr>
              <a:t>HibernateUtils </a:t>
            </a:r>
            <a:r>
              <a:rPr lang="zh-CN" altLang="en-US" sz="1900">
                <a:solidFill>
                  <a:srgbClr val="0000FF"/>
                </a:solidFill>
                <a:latin typeface="宋体" panose="02010600030101010101" pitchFamily="2" charset="-122"/>
              </a:rPr>
              <a:t>用来提供</a:t>
            </a:r>
            <a:r>
              <a:rPr lang="en-US" altLang="zh-CN" sz="1900">
                <a:solidFill>
                  <a:srgbClr val="0000FF"/>
                </a:solidFill>
                <a:latin typeface="宋体" panose="02010600030101010101" pitchFamily="2" charset="-122"/>
              </a:rPr>
              <a:t>Session</a:t>
            </a:r>
            <a:r>
              <a:rPr lang="zh-CN" altLang="en-US" sz="1900">
                <a:solidFill>
                  <a:srgbClr val="0000FF"/>
                </a:solidFill>
                <a:latin typeface="宋体" panose="02010600030101010101" pitchFamily="2" charset="-122"/>
              </a:rPr>
              <a:t>对象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抽取</a:t>
            </a:r>
            <a:r>
              <a:rPr lang="en-US" altLang="zh-CN">
                <a:latin typeface="宋体" panose="02010600030101010101" pitchFamily="2" charset="-122"/>
              </a:rPr>
              <a:t>HibernateUtils </a:t>
            </a:r>
            <a:r>
              <a:rPr lang="zh-CN" altLang="en-US">
                <a:latin typeface="宋体" panose="02010600030101010101" pitchFamily="2" charset="-122"/>
              </a:rPr>
              <a:t>代码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ph idx="1"/>
          </p:nvPr>
        </p:nvGraphicFramePr>
        <p:xfrm>
          <a:off x="684213" y="2133600"/>
          <a:ext cx="8018462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BMP 图像" r:id="rId3" imgW="7096277" imgH="2867357" progId="Paint.Picture">
                  <p:embed/>
                </p:oleObj>
              </mc:Choice>
              <mc:Fallback>
                <p:oleObj name="BMP 图像" r:id="rId3" imgW="7096277" imgH="28673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8018462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使用</a:t>
            </a:r>
            <a:r>
              <a:rPr lang="en-US" altLang="zh-CN">
                <a:latin typeface="宋体" panose="02010600030101010101" pitchFamily="2" charset="-122"/>
              </a:rPr>
              <a:t>C3P0</a:t>
            </a:r>
            <a:r>
              <a:rPr lang="zh-CN" altLang="en-US">
                <a:latin typeface="宋体" panose="02010600030101010101" pitchFamily="2" charset="-122"/>
              </a:rPr>
              <a:t>连接池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684213" y="2565400"/>
            <a:ext cx="8320087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0033CC"/>
                </a:solidFill>
              </a:rPr>
              <a:t>* 在</a:t>
            </a:r>
            <a:r>
              <a:rPr lang="en-US" altLang="zh-CN" sz="1400" b="1">
                <a:solidFill>
                  <a:srgbClr val="0033CC"/>
                </a:solidFill>
              </a:rPr>
              <a:t>hibernate.cfg.xml</a:t>
            </a:r>
            <a:r>
              <a:rPr lang="zh-CN" altLang="en-US" sz="1400" b="1">
                <a:solidFill>
                  <a:srgbClr val="0033CC"/>
                </a:solidFill>
              </a:rPr>
              <a:t>文件中增加如下配置</a:t>
            </a:r>
          </a:p>
          <a:p>
            <a:r>
              <a:rPr lang="en-US" altLang="zh-CN" sz="1400">
                <a:solidFill>
                  <a:srgbClr val="00CC00"/>
                </a:solidFill>
              </a:rPr>
              <a:t>&lt;!-- C3P0</a:t>
            </a:r>
            <a:r>
              <a:rPr lang="zh-CN" altLang="en-US" sz="1400">
                <a:solidFill>
                  <a:srgbClr val="00CC00"/>
                </a:solidFill>
              </a:rPr>
              <a:t>连接池设定</a:t>
            </a:r>
            <a:r>
              <a:rPr lang="en-US" altLang="zh-CN" sz="1400">
                <a:solidFill>
                  <a:srgbClr val="00CC00"/>
                </a:solidFill>
              </a:rPr>
              <a:t>--&gt;</a:t>
            </a:r>
          </a:p>
          <a:p>
            <a:r>
              <a:rPr lang="en-US" altLang="zh-CN" sz="1400">
                <a:solidFill>
                  <a:srgbClr val="00CC00"/>
                </a:solidFill>
              </a:rPr>
              <a:t>&lt;!-- </a:t>
            </a:r>
            <a:r>
              <a:rPr lang="zh-CN" altLang="en-US" sz="1400">
                <a:solidFill>
                  <a:srgbClr val="00CC00"/>
                </a:solidFill>
              </a:rPr>
              <a:t>使用</a:t>
            </a:r>
            <a:r>
              <a:rPr lang="en-US" altLang="zh-CN" sz="1400">
                <a:solidFill>
                  <a:srgbClr val="00CC00"/>
                </a:solidFill>
              </a:rPr>
              <a:t>c3po</a:t>
            </a:r>
            <a:r>
              <a:rPr lang="zh-CN" altLang="en-US" sz="1400">
                <a:solidFill>
                  <a:srgbClr val="00CC00"/>
                </a:solidFill>
              </a:rPr>
              <a:t>连接池  配置连接池提供的供应商</a:t>
            </a:r>
            <a:r>
              <a:rPr lang="en-US" altLang="zh-CN" sz="1400">
                <a:solidFill>
                  <a:srgbClr val="00CC00"/>
                </a:solidFill>
              </a:rPr>
              <a:t>--&gt;</a:t>
            </a:r>
          </a:p>
          <a:p>
            <a:r>
              <a:rPr lang="en-US" altLang="zh-CN" sz="1400"/>
              <a:t>&lt;property name="connection.provider_class"&gt;org.hibernate.connection.C3P0ConnectionProvider                                                                                                                                                     &lt;/property&gt;</a:t>
            </a:r>
          </a:p>
          <a:p>
            <a:endParaRPr lang="en-US" altLang="zh-CN" sz="1400"/>
          </a:p>
          <a:p>
            <a:r>
              <a:rPr lang="en-US" altLang="zh-CN" sz="1400">
                <a:solidFill>
                  <a:srgbClr val="00CC00"/>
                </a:solidFill>
              </a:rPr>
              <a:t>&lt;!--</a:t>
            </a:r>
            <a:r>
              <a:rPr lang="zh-CN" altLang="en-US" sz="1400">
                <a:solidFill>
                  <a:srgbClr val="00CC00"/>
                </a:solidFill>
              </a:rPr>
              <a:t>在连接池中可用的数据库连接的最少数目 </a:t>
            </a:r>
            <a:r>
              <a:rPr lang="en-US" altLang="zh-CN" sz="1400">
                <a:solidFill>
                  <a:srgbClr val="00CC00"/>
                </a:solidFill>
              </a:rPr>
              <a:t>--&gt;</a:t>
            </a:r>
          </a:p>
          <a:p>
            <a:r>
              <a:rPr lang="en-US" altLang="zh-CN" sz="1400"/>
              <a:t>&lt;property name="c3p0.min_size"&gt;5&lt;/property&gt;</a:t>
            </a:r>
          </a:p>
          <a:p>
            <a:r>
              <a:rPr lang="en-US" altLang="zh-CN" sz="1400">
                <a:solidFill>
                  <a:srgbClr val="00CC00"/>
                </a:solidFill>
              </a:rPr>
              <a:t>&lt;!--</a:t>
            </a:r>
            <a:r>
              <a:rPr lang="zh-CN" altLang="en-US" sz="1400">
                <a:solidFill>
                  <a:srgbClr val="00CC00"/>
                </a:solidFill>
              </a:rPr>
              <a:t>在连接池中所有数据库连接的最大数目  </a:t>
            </a:r>
            <a:r>
              <a:rPr lang="en-US" altLang="zh-CN" sz="1400">
                <a:solidFill>
                  <a:srgbClr val="00CC00"/>
                </a:solidFill>
              </a:rPr>
              <a:t>--&gt;</a:t>
            </a:r>
          </a:p>
          <a:p>
            <a:r>
              <a:rPr lang="en-US" altLang="zh-CN" sz="1400"/>
              <a:t>&lt;property name="c3p0.max_size"&gt;20&lt;/property&gt;</a:t>
            </a:r>
          </a:p>
          <a:p>
            <a:r>
              <a:rPr lang="en-US" altLang="zh-CN" sz="1400">
                <a:solidFill>
                  <a:srgbClr val="00CC00"/>
                </a:solidFill>
              </a:rPr>
              <a:t>&lt;!--</a:t>
            </a:r>
            <a:r>
              <a:rPr lang="zh-CN" altLang="en-US" sz="1400">
                <a:solidFill>
                  <a:srgbClr val="00CC00"/>
                </a:solidFill>
              </a:rPr>
              <a:t>设定数据库连接的过期时间</a:t>
            </a:r>
            <a:r>
              <a:rPr lang="en-US" altLang="zh-CN" sz="1400">
                <a:solidFill>
                  <a:srgbClr val="00CC00"/>
                </a:solidFill>
              </a:rPr>
              <a:t>,</a:t>
            </a:r>
            <a:r>
              <a:rPr lang="zh-CN" altLang="en-US" sz="1400">
                <a:solidFill>
                  <a:srgbClr val="00CC00"/>
                </a:solidFill>
              </a:rPr>
              <a:t>以秒为单位</a:t>
            </a:r>
            <a:r>
              <a:rPr lang="en-US" altLang="zh-CN" sz="1400">
                <a:solidFill>
                  <a:srgbClr val="00CC00"/>
                </a:solidFill>
              </a:rPr>
              <a:t>,</a:t>
            </a:r>
          </a:p>
          <a:p>
            <a:r>
              <a:rPr lang="zh-CN" altLang="en-US" sz="1400">
                <a:solidFill>
                  <a:srgbClr val="00CC00"/>
                </a:solidFill>
              </a:rPr>
              <a:t>如果连接池中的某个数据库连接处于空闲状态的时间超过了</a:t>
            </a:r>
            <a:r>
              <a:rPr lang="en-US" altLang="zh-CN" sz="1400">
                <a:solidFill>
                  <a:srgbClr val="00CC00"/>
                </a:solidFill>
              </a:rPr>
              <a:t>timeout</a:t>
            </a:r>
            <a:r>
              <a:rPr lang="zh-CN" altLang="en-US" sz="1400">
                <a:solidFill>
                  <a:srgbClr val="00CC00"/>
                </a:solidFill>
              </a:rPr>
              <a:t>时间</a:t>
            </a:r>
            <a:r>
              <a:rPr lang="en-US" altLang="zh-CN" sz="1400">
                <a:solidFill>
                  <a:srgbClr val="00CC00"/>
                </a:solidFill>
              </a:rPr>
              <a:t>,</a:t>
            </a:r>
            <a:r>
              <a:rPr lang="zh-CN" altLang="en-US" sz="1400">
                <a:solidFill>
                  <a:srgbClr val="00CC00"/>
                </a:solidFill>
              </a:rPr>
              <a:t>就会从连接池中清除 </a:t>
            </a:r>
            <a:r>
              <a:rPr lang="en-US" altLang="zh-CN" sz="1400">
                <a:solidFill>
                  <a:srgbClr val="00CC00"/>
                </a:solidFill>
              </a:rPr>
              <a:t>--&gt;</a:t>
            </a:r>
          </a:p>
          <a:p>
            <a:r>
              <a:rPr lang="en-US" altLang="zh-CN" sz="1400"/>
              <a:t>&lt;property name="c3p0.timeout"&gt;120&lt;/property&gt;</a:t>
            </a:r>
          </a:p>
          <a:p>
            <a:r>
              <a:rPr lang="en-US" altLang="zh-CN" sz="1400"/>
              <a:t> </a:t>
            </a:r>
            <a:r>
              <a:rPr lang="en-US" altLang="zh-CN" sz="1400">
                <a:solidFill>
                  <a:srgbClr val="00CC00"/>
                </a:solidFill>
              </a:rPr>
              <a:t>&lt;!--</a:t>
            </a:r>
            <a:r>
              <a:rPr lang="zh-CN" altLang="en-US" sz="1400">
                <a:solidFill>
                  <a:srgbClr val="00CC00"/>
                </a:solidFill>
              </a:rPr>
              <a:t>每</a:t>
            </a:r>
            <a:r>
              <a:rPr lang="en-US" altLang="zh-CN" sz="1400">
                <a:solidFill>
                  <a:srgbClr val="00CC00"/>
                </a:solidFill>
              </a:rPr>
              <a:t>3000</a:t>
            </a:r>
            <a:r>
              <a:rPr lang="zh-CN" altLang="en-US" sz="1400">
                <a:solidFill>
                  <a:srgbClr val="00CC00"/>
                </a:solidFill>
              </a:rPr>
              <a:t>秒检查所有连接池中的空闲连接 以秒为单位</a:t>
            </a:r>
            <a:r>
              <a:rPr lang="en-US" altLang="zh-CN" sz="1400">
                <a:solidFill>
                  <a:srgbClr val="00CC00"/>
                </a:solidFill>
              </a:rPr>
              <a:t>--&gt;</a:t>
            </a:r>
          </a:p>
          <a:p>
            <a:r>
              <a:rPr lang="en-US" altLang="zh-CN" sz="1400"/>
              <a:t>&lt;property name="c3p0.idle_test_period"&gt;3000&lt;/property&gt;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696200" cy="36036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latin typeface="宋体" panose="02010600030101010101" pitchFamily="2" charset="-122"/>
              </a:rPr>
              <a:t>配置</a:t>
            </a:r>
            <a:r>
              <a:rPr lang="en-US" altLang="zh-CN" sz="2200">
                <a:latin typeface="宋体" panose="02010600030101010101" pitchFamily="2" charset="-122"/>
              </a:rPr>
              <a:t>c3p0</a:t>
            </a:r>
            <a:r>
              <a:rPr lang="zh-CN" altLang="en-US" sz="2200">
                <a:latin typeface="宋体" panose="02010600030101010101" pitchFamily="2" charset="-122"/>
              </a:rPr>
              <a:t>连接池</a:t>
            </a:r>
            <a:endParaRPr lang="zh-CN" altLang="en-US" sz="22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4213" y="2349500"/>
            <a:ext cx="7696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33CC"/>
                </a:solidFill>
              </a:rPr>
              <a:t>* 引入</a:t>
            </a:r>
            <a:r>
              <a:rPr lang="en-US" altLang="zh-CN" sz="1400" b="1">
                <a:solidFill>
                  <a:srgbClr val="0033CC"/>
                </a:solidFill>
              </a:rPr>
              <a:t>c3p0-0.9.1.jar</a:t>
            </a:r>
            <a:endParaRPr lang="zh-CN" altLang="en-US" sz="1400" b="1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1126</Words>
  <Characters>0</Characters>
  <Application>Microsoft Office PowerPoint</Application>
  <DocSecurity>0</DocSecurity>
  <PresentationFormat>全屏显示(4:3)</PresentationFormat>
  <Lines>0</Lines>
  <Paragraphs>151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Arial Black</vt:lpstr>
      <vt:lpstr>隶书</vt:lpstr>
      <vt:lpstr>1_Studio</vt:lpstr>
      <vt:lpstr>画笔图片</vt:lpstr>
      <vt:lpstr>Hibernate 常见配置及核心API</vt:lpstr>
      <vt:lpstr>Hibernate体系结构及常见配置</vt:lpstr>
      <vt:lpstr>Hibernate框架常用属性</vt:lpstr>
      <vt:lpstr>Hibernate体系结构详解</vt:lpstr>
      <vt:lpstr>Hibernate API简介 -  Configuration 类</vt:lpstr>
      <vt:lpstr>采用手动方式加载hbm或者持久化类</vt:lpstr>
      <vt:lpstr>Hibernate API简介 -SessionFactory接口</vt:lpstr>
      <vt:lpstr>抽取HibernateUtils 代码</vt:lpstr>
      <vt:lpstr>使用C3P0连接池</vt:lpstr>
      <vt:lpstr>Hibernate API简介 -session接口</vt:lpstr>
      <vt:lpstr>Hibernate API简介 -Transaction接口</vt:lpstr>
      <vt:lpstr>思考题：关羽和张飞的信息能否插入数据库</vt:lpstr>
      <vt:lpstr>Hibernate API简介 - Query接口 </vt:lpstr>
      <vt:lpstr>HQL入门举例</vt:lpstr>
      <vt:lpstr>Hibernate API简介 - Criteria接口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Hibernate开发入门</dc:title>
  <dc:subject>Hibernate开发入门</dc:subject>
  <dc:creator>姜涛</dc:creator>
  <cp:keywords/>
  <dc:description/>
  <cp:lastModifiedBy>李欣</cp:lastModifiedBy>
  <cp:revision>1266</cp:revision>
  <dcterms:created xsi:type="dcterms:W3CDTF">2003-04-14T14:59:42Z</dcterms:created>
  <dcterms:modified xsi:type="dcterms:W3CDTF">2016-08-13T07:20:39Z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2052-9.1.0.4047</vt:lpwstr>
  </property>
</Properties>
</file>