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7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0784412-D1A0-4978-BBD8-0DF09659A86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33AD86B4-4408-41A6-9B11-2DAE962B0FC2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BF0B5-50A9-4B9F-B046-8CF30A3001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3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27F8A-0576-4D51-BA0D-F579AA9294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01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ABD76F3C-7EE2-455A-9E64-5D1EE027E0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5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FEE8B-90C8-4FFF-8BF5-964674B1FD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52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62636-E999-4244-B2F8-5CE8A0D60D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00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7146B-FF4C-4450-BFF2-ACD9C55583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1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DE687-6C29-4565-A003-B4D902E318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24BBD-B0B3-436D-8382-2D322AAA26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644FC-DD4B-4391-B9FF-61B13F0032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8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5E0AE-AA4A-49EE-913C-4D2F85A3A7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25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EDDC5-8B9E-4C4B-BD7F-F551BC1394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99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F36319AB-019A-4FA9-92F8-14333AFA9FA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b="1" i="0">
                <a:latin typeface="宋体" panose="02010600030101010101" pitchFamily="2" charset="-122"/>
              </a:rPr>
              <a:t>Hibernate</a:t>
            </a:r>
            <a:r>
              <a:rPr lang="zh-CN" altLang="en-US" b="1" i="0">
                <a:latin typeface="宋体" panose="02010600030101010101" pitchFamily="2" charset="-122"/>
              </a:rPr>
              <a:t>持久化配置和操作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主键生成策略 </a:t>
            </a:r>
            <a:r>
              <a:rPr lang="en-US" altLang="zh-CN">
                <a:latin typeface="宋体" panose="02010600030101010101" pitchFamily="2" charset="-122"/>
              </a:rPr>
              <a:t>identity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7777162" cy="5032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>
                <a:latin typeface="宋体" panose="02010600030101010101" pitchFamily="2" charset="-122"/>
              </a:rPr>
              <a:t>identity </a:t>
            </a:r>
            <a:r>
              <a:rPr lang="zh-CN" altLang="en-US" sz="2800">
                <a:latin typeface="宋体" panose="02010600030101010101" pitchFamily="2" charset="-122"/>
              </a:rPr>
              <a:t>标识符生成器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8313" y="2349500"/>
            <a:ext cx="8424862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identity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标识符生成器由底层数据库来负责生成标识符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它要求底层数据库把主键定义为自动增长字段类型（</a:t>
            </a:r>
            <a:r>
              <a:rPr lang="zh-CN" altLang="en-US" sz="200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加</a:t>
            </a:r>
            <a:r>
              <a:rPr lang="en-US" altLang="zh-CN" sz="200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00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带走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endParaRPr lang="zh-CN" altLang="en-US" sz="200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00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适用范围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:</a:t>
            </a:r>
          </a:p>
          <a:p>
            <a:pPr lvl="1"/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由于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identity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生成标识符的机制依赖于底层数据库系统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因此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要求底层数据库系统必须支持自动增长字段类型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.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支持自动增长字段类型的数据库包括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: DB2, Mysql, MSSQLServer, Sybase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等</a:t>
            </a:r>
          </a:p>
          <a:p>
            <a:pPr lvl="1"/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必须为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long, int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或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short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类型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如果把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定义为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byte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类型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在运行时会抛出异常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141663"/>
            <a:ext cx="4321175" cy="57467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主键生成策略 </a:t>
            </a:r>
            <a:r>
              <a:rPr lang="en-US" altLang="zh-CN">
                <a:latin typeface="宋体" panose="02010600030101010101" pitchFamily="2" charset="-122"/>
              </a:rPr>
              <a:t>sequence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777163" cy="5032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>
                <a:latin typeface="宋体" panose="02010600030101010101" pitchFamily="2" charset="-122"/>
              </a:rPr>
              <a:t>sequence </a:t>
            </a:r>
            <a:r>
              <a:rPr lang="zh-CN" altLang="en-US" sz="2800">
                <a:latin typeface="宋体" panose="02010600030101010101" pitchFamily="2" charset="-122"/>
              </a:rPr>
              <a:t>标识符生成器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74675" y="2276475"/>
            <a:ext cx="83185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sequence 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标识符生成器利用底层数据库提供的序列来生成标识符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. </a:t>
            </a:r>
          </a:p>
          <a:p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  <a:p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  <a:p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Hibernate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在持久化一个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News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对象时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先从底层数据库的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news_seq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序列中获得一个唯一的标识号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再把它作为主键值</a:t>
            </a:r>
          </a:p>
          <a:p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适用范围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:</a:t>
            </a:r>
          </a:p>
          <a:p>
            <a:pPr lvl="1"/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由于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sequence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生成标识符的机制依赖于底层数据库系统的序列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因此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要求底层数据库系统必须支持序列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.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支持序列的数据库包括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: DB2 Oracle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等</a:t>
            </a:r>
          </a:p>
          <a:p>
            <a:pPr lvl="1"/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必须为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long, int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或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short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类型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如果把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定义为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byte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类型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在运行时会抛出异常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4608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95738" y="3141663"/>
            <a:ext cx="792162" cy="142875"/>
          </a:xfrm>
          <a:prstGeom prst="rect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>
              <a:latin typeface="Verdana" panose="020B0604030504040204" pitchFamily="34" charset="0"/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716463" y="3213100"/>
            <a:ext cx="1223962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011863" y="3500438"/>
            <a:ext cx="2881312" cy="288925"/>
          </a:xfrm>
          <a:prstGeom prst="rect">
            <a:avLst/>
          </a:prstGeom>
          <a:noFill/>
          <a:ln w="2857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Verdana" panose="020B0604030504040204" pitchFamily="34" charset="0"/>
              </a:rPr>
              <a:t>Oralce</a:t>
            </a:r>
            <a:r>
              <a:rPr lang="zh-CN" altLang="en-US" sz="1800">
                <a:latin typeface="Verdana" panose="020B0604030504040204" pitchFamily="34" charset="0"/>
              </a:rPr>
              <a:t>数据库中序列的名称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主键生成策略 </a:t>
            </a:r>
            <a:r>
              <a:rPr lang="en-US" altLang="zh-CN">
                <a:latin typeface="宋体" panose="02010600030101010101" pitchFamily="2" charset="-122"/>
              </a:rPr>
              <a:t>native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7777162" cy="5032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33CC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>
                <a:latin typeface="宋体" panose="02010600030101010101" pitchFamily="2" charset="-122"/>
              </a:rPr>
              <a:t>native </a:t>
            </a:r>
            <a:r>
              <a:rPr lang="zh-CN" altLang="en-US" sz="2800">
                <a:latin typeface="宋体" panose="02010600030101010101" pitchFamily="2" charset="-122"/>
              </a:rPr>
              <a:t>标识符生成器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11188" y="2349500"/>
            <a:ext cx="820896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0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00113" y="2349500"/>
            <a:ext cx="75596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800">
                <a:latin typeface="宋体" panose="02010600030101010101" pitchFamily="2" charset="-122"/>
              </a:rPr>
              <a:t>native </a:t>
            </a:r>
            <a:r>
              <a:rPr lang="zh-CN" altLang="en-US" sz="1800">
                <a:latin typeface="宋体" panose="02010600030101010101" pitchFamily="2" charset="-122"/>
              </a:rPr>
              <a:t>标识符生成器依据底层数据库对自动生成标识符的支持能力</a:t>
            </a:r>
            <a:r>
              <a:rPr lang="en-US" altLang="zh-CN" sz="1800">
                <a:latin typeface="宋体" panose="02010600030101010101" pitchFamily="2" charset="-122"/>
              </a:rPr>
              <a:t>, </a:t>
            </a:r>
            <a:r>
              <a:rPr lang="zh-CN" altLang="en-US" sz="1800">
                <a:latin typeface="宋体" panose="02010600030101010101" pitchFamily="2" charset="-122"/>
              </a:rPr>
              <a:t>来选择使用 </a:t>
            </a:r>
            <a:r>
              <a:rPr lang="en-US" altLang="zh-CN" sz="1800">
                <a:latin typeface="宋体" panose="02010600030101010101" pitchFamily="2" charset="-122"/>
              </a:rPr>
              <a:t>identity, sequence </a:t>
            </a:r>
            <a:r>
              <a:rPr lang="zh-CN" altLang="en-US" sz="1800">
                <a:latin typeface="宋体" panose="02010600030101010101" pitchFamily="2" charset="-122"/>
              </a:rPr>
              <a:t>或 </a:t>
            </a:r>
            <a:r>
              <a:rPr lang="en-US" altLang="zh-CN" sz="1800">
                <a:latin typeface="宋体" panose="02010600030101010101" pitchFamily="2" charset="-122"/>
              </a:rPr>
              <a:t>hilo </a:t>
            </a:r>
            <a:r>
              <a:rPr lang="zh-CN" altLang="en-US" sz="1800">
                <a:latin typeface="宋体" panose="02010600030101010101" pitchFamily="2" charset="-122"/>
              </a:rPr>
              <a:t>标识符生成器</a:t>
            </a:r>
            <a:r>
              <a:rPr lang="en-US" altLang="zh-CN" sz="1800">
                <a:latin typeface="宋体" panose="02010600030101010101" pitchFamily="2" charset="-122"/>
              </a:rPr>
              <a:t>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800">
                <a:latin typeface="宋体" panose="02010600030101010101" pitchFamily="2" charset="-122"/>
              </a:rPr>
              <a:t>适用范围</a:t>
            </a:r>
            <a:r>
              <a:rPr lang="en-US" altLang="zh-CN" sz="1800">
                <a:latin typeface="宋体" panose="02010600030101010101" pitchFamily="2" charset="-122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zh-CN" altLang="en-US" sz="1800">
                <a:latin typeface="宋体" panose="02010600030101010101" pitchFamily="2" charset="-122"/>
              </a:rPr>
              <a:t>由于 </a:t>
            </a:r>
            <a:r>
              <a:rPr lang="en-US" altLang="zh-CN" sz="1800">
                <a:latin typeface="宋体" panose="02010600030101010101" pitchFamily="2" charset="-122"/>
              </a:rPr>
              <a:t>native </a:t>
            </a:r>
            <a:r>
              <a:rPr lang="zh-CN" altLang="en-US" sz="1800">
                <a:latin typeface="宋体" panose="02010600030101010101" pitchFamily="2" charset="-122"/>
              </a:rPr>
              <a:t>能根据底层数据库系统的类型</a:t>
            </a:r>
            <a:r>
              <a:rPr lang="en-US" altLang="zh-CN" sz="1800">
                <a:latin typeface="宋体" panose="02010600030101010101" pitchFamily="2" charset="-122"/>
              </a:rPr>
              <a:t>, </a:t>
            </a:r>
            <a:r>
              <a:rPr lang="zh-CN" altLang="en-US" sz="1800">
                <a:latin typeface="宋体" panose="02010600030101010101" pitchFamily="2" charset="-122"/>
              </a:rPr>
              <a:t>自动选择合适的标识符生成器</a:t>
            </a:r>
            <a:r>
              <a:rPr lang="en-US" altLang="zh-CN" sz="1800">
                <a:latin typeface="宋体" panose="02010600030101010101" pitchFamily="2" charset="-122"/>
              </a:rPr>
              <a:t>, </a:t>
            </a:r>
            <a:r>
              <a:rPr lang="zh-CN" altLang="en-US" sz="1800">
                <a:latin typeface="宋体" panose="02010600030101010101" pitchFamily="2" charset="-122"/>
              </a:rPr>
              <a:t>因此很适合于跨数据库平台开发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zh-CN" sz="1800">
                <a:latin typeface="宋体" panose="02010600030101010101" pitchFamily="2" charset="-122"/>
              </a:rPr>
              <a:t>OID </a:t>
            </a:r>
            <a:r>
              <a:rPr lang="zh-CN" altLang="en-US" sz="1800">
                <a:latin typeface="宋体" panose="02010600030101010101" pitchFamily="2" charset="-122"/>
              </a:rPr>
              <a:t>必须为 </a:t>
            </a:r>
            <a:r>
              <a:rPr lang="en-US" altLang="zh-CN" sz="1800">
                <a:latin typeface="宋体" panose="02010600030101010101" pitchFamily="2" charset="-122"/>
              </a:rPr>
              <a:t>long, int </a:t>
            </a:r>
            <a:r>
              <a:rPr lang="zh-CN" altLang="en-US" sz="1800">
                <a:latin typeface="宋体" panose="02010600030101010101" pitchFamily="2" charset="-122"/>
              </a:rPr>
              <a:t>或 </a:t>
            </a:r>
            <a:r>
              <a:rPr lang="en-US" altLang="zh-CN" sz="1800">
                <a:latin typeface="宋体" panose="02010600030101010101" pitchFamily="2" charset="-122"/>
              </a:rPr>
              <a:t>short </a:t>
            </a:r>
            <a:r>
              <a:rPr lang="zh-CN" altLang="en-US" sz="1800">
                <a:latin typeface="宋体" panose="02010600030101010101" pitchFamily="2" charset="-122"/>
              </a:rPr>
              <a:t>类型</a:t>
            </a:r>
            <a:r>
              <a:rPr lang="en-US" altLang="zh-CN" sz="1800">
                <a:latin typeface="宋体" panose="02010600030101010101" pitchFamily="2" charset="-122"/>
              </a:rPr>
              <a:t>, </a:t>
            </a:r>
            <a:r>
              <a:rPr lang="zh-CN" altLang="en-US" sz="1800">
                <a:latin typeface="宋体" panose="02010600030101010101" pitchFamily="2" charset="-122"/>
              </a:rPr>
              <a:t>如果把 </a:t>
            </a:r>
            <a:r>
              <a:rPr lang="en-US" altLang="zh-CN" sz="1800">
                <a:latin typeface="宋体" panose="02010600030101010101" pitchFamily="2" charset="-122"/>
              </a:rPr>
              <a:t>OID </a:t>
            </a:r>
            <a:r>
              <a:rPr lang="zh-CN" altLang="en-US" sz="1800">
                <a:latin typeface="宋体" panose="02010600030101010101" pitchFamily="2" charset="-122"/>
              </a:rPr>
              <a:t>定义为 </a:t>
            </a:r>
            <a:r>
              <a:rPr lang="en-US" altLang="zh-CN" sz="1800">
                <a:latin typeface="宋体" panose="02010600030101010101" pitchFamily="2" charset="-122"/>
              </a:rPr>
              <a:t>byte </a:t>
            </a:r>
            <a:r>
              <a:rPr lang="zh-CN" altLang="en-US" sz="1800">
                <a:latin typeface="宋体" panose="02010600030101010101" pitchFamily="2" charset="-122"/>
              </a:rPr>
              <a:t>类型</a:t>
            </a:r>
            <a:r>
              <a:rPr lang="en-US" altLang="zh-CN" sz="1800">
                <a:latin typeface="宋体" panose="02010600030101010101" pitchFamily="2" charset="-122"/>
              </a:rPr>
              <a:t>, </a:t>
            </a:r>
            <a:r>
              <a:rPr lang="zh-CN" altLang="en-US" sz="1800">
                <a:latin typeface="宋体" panose="02010600030101010101" pitchFamily="2" charset="-122"/>
              </a:rPr>
              <a:t>在运行时会抛出异常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068638"/>
            <a:ext cx="3959225" cy="72072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主键生成策略 </a:t>
            </a:r>
            <a:r>
              <a:rPr lang="en-US" altLang="zh-CN">
                <a:latin typeface="宋体" panose="02010600030101010101" pitchFamily="2" charset="-122"/>
              </a:rPr>
              <a:t>uuid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777162" cy="431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</a:rPr>
              <a:t>uuid 32</a:t>
            </a:r>
            <a:r>
              <a:rPr lang="zh-CN" altLang="en-US" sz="2400">
                <a:latin typeface="宋体" panose="02010600030101010101" pitchFamily="2" charset="-122"/>
              </a:rPr>
              <a:t>位标识符生成器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9388" y="2493963"/>
            <a:ext cx="8785225" cy="2159000"/>
          </a:xfrm>
          <a:prstGeom prst="rect">
            <a:avLst/>
          </a:prstGeom>
          <a:solidFill>
            <a:schemeClr val="accent1"/>
          </a:solidFill>
          <a:ln w="38100" cmpd="sng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>
              <a:latin typeface="Verdana" panose="020B060403050404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854325"/>
            <a:ext cx="2592387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709863"/>
            <a:ext cx="379095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3850" y="5013325"/>
            <a:ext cx="8207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Verdana" panose="020B0604030504040204" pitchFamily="34" charset="0"/>
              </a:rPr>
              <a:t>Hibernate</a:t>
            </a:r>
            <a:r>
              <a:rPr lang="zh-CN" altLang="en-US" sz="2800">
                <a:latin typeface="Verdana" panose="020B0604030504040204" pitchFamily="34" charset="0"/>
              </a:rPr>
              <a:t>会产生不重复的</a:t>
            </a:r>
            <a:r>
              <a:rPr lang="en-US" altLang="zh-CN" sz="2800">
                <a:latin typeface="Verdana" panose="020B0604030504040204" pitchFamily="34" charset="0"/>
              </a:rPr>
              <a:t>32</a:t>
            </a:r>
            <a:r>
              <a:rPr lang="zh-CN" altLang="en-US" sz="2800">
                <a:latin typeface="Verdana" panose="020B0604030504040204" pitchFamily="34" charset="0"/>
              </a:rPr>
              <a:t>位字符串作为主键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主键生成策略 </a:t>
            </a:r>
            <a:r>
              <a:rPr lang="en-US" altLang="zh-CN">
                <a:latin typeface="宋体" panose="02010600030101010101" pitchFamily="2" charset="-122"/>
              </a:rPr>
              <a:t>assigned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24175"/>
            <a:ext cx="7416800" cy="8636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68313" y="1916113"/>
            <a:ext cx="777716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assigned</a:t>
            </a:r>
            <a:r>
              <a:rPr lang="en-US" altLang="zh-CN" sz="2000"/>
              <a:t> </a:t>
            </a:r>
            <a:r>
              <a:rPr lang="zh-CN" altLang="en-US" sz="2000">
                <a:ea typeface="楷体_GB2312" pitchFamily="1" charset="-122"/>
              </a:rPr>
              <a:t>标识符生成器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映射单个自然主键</a:t>
            </a:r>
            <a:endParaRPr lang="en-US" altLang="zh-CN" sz="2000">
              <a:ea typeface="楷体_GB2312" pitchFamily="1" charset="-122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05263"/>
            <a:ext cx="6049963" cy="935037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23850" y="2276475"/>
            <a:ext cx="8820150" cy="172878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 映射复合主键（扩展）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777162" cy="431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300">
                <a:latin typeface="宋体" panose="02010600030101010101" pitchFamily="2" charset="-122"/>
              </a:rPr>
              <a:t>映射自然主键  </a:t>
            </a:r>
            <a:r>
              <a:rPr lang="en-US" altLang="zh-CN" sz="2300">
                <a:latin typeface="宋体" panose="02010600030101010101" pitchFamily="2" charset="-122"/>
              </a:rPr>
              <a:t>--</a:t>
            </a:r>
            <a:r>
              <a:rPr lang="zh-CN" altLang="en-US" sz="2200">
                <a:latin typeface="宋体" panose="02010600030101010101" pitchFamily="2" charset="-122"/>
              </a:rPr>
              <a:t>映射复合主	</a:t>
            </a:r>
            <a:endParaRPr lang="zh-CN" altLang="en-US" sz="22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36838"/>
            <a:ext cx="3352800" cy="1047750"/>
          </a:xfrm>
          <a:prstGeom prst="rect">
            <a:avLst/>
          </a:prstGeom>
          <a:noFill/>
          <a:ln w="2857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2492375"/>
            <a:ext cx="5040312" cy="1295400"/>
          </a:xfrm>
          <a:prstGeom prst="rect">
            <a:avLst/>
          </a:prstGeom>
          <a:noFill/>
          <a:ln w="2857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149725"/>
            <a:ext cx="4464050" cy="223202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268538" y="5084763"/>
            <a:ext cx="3024187" cy="504825"/>
          </a:xfrm>
          <a:prstGeom prst="rect">
            <a:avLst/>
          </a:prstGeom>
          <a:noFill/>
          <a:ln w="28575" cmpd="sng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理解</a:t>
            </a:r>
            <a:r>
              <a:rPr lang="en-US" altLang="zh-CN">
                <a:latin typeface="宋体" panose="02010600030101010101" pitchFamily="2" charset="-122"/>
              </a:rPr>
              <a:t>Hibernate</a:t>
            </a:r>
            <a:r>
              <a:rPr lang="zh-CN" altLang="en-US">
                <a:latin typeface="宋体" panose="02010600030101010101" pitchFamily="2" charset="-122"/>
              </a:rPr>
              <a:t>中持久化类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>
                <a:latin typeface="宋体" panose="02010600030101010101" pitchFamily="2" charset="-122"/>
              </a:rPr>
              <a:t>Hibernate</a:t>
            </a:r>
            <a:r>
              <a:rPr lang="zh-CN" altLang="en-US" sz="1800">
                <a:latin typeface="宋体" panose="02010600030101010101" pitchFamily="2" charset="-122"/>
              </a:rPr>
              <a:t>采用普通、传统的</a:t>
            </a:r>
            <a:r>
              <a:rPr lang="en-US" altLang="zh-CN" sz="1800">
                <a:latin typeface="宋体" panose="02010600030101010101" pitchFamily="2" charset="-122"/>
              </a:rPr>
              <a:t>Java</a:t>
            </a:r>
            <a:r>
              <a:rPr lang="zh-CN" altLang="en-US" sz="1800">
                <a:latin typeface="宋体" panose="02010600030101010101" pitchFamily="2" charset="-122"/>
              </a:rPr>
              <a:t>对象（</a:t>
            </a:r>
            <a:r>
              <a:rPr lang="en-US" altLang="zh-CN" sz="1800">
                <a:latin typeface="宋体" panose="02010600030101010101" pitchFamily="2" charset="-122"/>
              </a:rPr>
              <a:t>POJO</a:t>
            </a:r>
            <a:r>
              <a:rPr lang="zh-CN" altLang="en-US" sz="1800">
                <a:latin typeface="宋体" panose="02010600030101010101" pitchFamily="2" charset="-122"/>
              </a:rPr>
              <a:t>），作为持久化类，与数据表进行映射</a:t>
            </a:r>
          </a:p>
          <a:p>
            <a:r>
              <a:rPr lang="zh-CN" altLang="en-US" sz="1800">
                <a:latin typeface="宋体" panose="02010600030101010101" pitchFamily="2" charset="-122"/>
              </a:rPr>
              <a:t>编写规则</a:t>
            </a:r>
          </a:p>
          <a:p>
            <a:pPr lvl="1"/>
            <a:r>
              <a:rPr lang="zh-CN" altLang="en-US" sz="1800">
                <a:latin typeface="宋体" panose="02010600030101010101" pitchFamily="2" charset="-122"/>
              </a:rPr>
              <a:t>提供一个无参数 </a:t>
            </a:r>
            <a:r>
              <a:rPr lang="en-US" altLang="zh-CN" sz="1800">
                <a:latin typeface="宋体" panose="02010600030101010101" pitchFamily="2" charset="-122"/>
              </a:rPr>
              <a:t>public</a:t>
            </a:r>
            <a:r>
              <a:rPr lang="zh-CN" altLang="en-US" sz="1800">
                <a:latin typeface="宋体" panose="02010600030101010101" pitchFamily="2" charset="-122"/>
              </a:rPr>
              <a:t>访问控制符的构造器</a:t>
            </a:r>
          </a:p>
          <a:p>
            <a:pPr lvl="1"/>
            <a:r>
              <a:rPr lang="zh-CN" altLang="en-US" sz="1800">
                <a:latin typeface="宋体" panose="02010600030101010101" pitchFamily="2" charset="-122"/>
              </a:rPr>
              <a:t>提供一个标识属性，映射数据表主键字段</a:t>
            </a:r>
          </a:p>
          <a:p>
            <a:pPr lvl="1"/>
            <a:r>
              <a:rPr lang="zh-CN" altLang="en-US" sz="1800">
                <a:latin typeface="宋体" panose="02010600030101010101" pitchFamily="2" charset="-122"/>
              </a:rPr>
              <a:t>所有属性提供</a:t>
            </a:r>
            <a:r>
              <a:rPr lang="en-US" altLang="zh-CN" sz="1800">
                <a:latin typeface="宋体" panose="02010600030101010101" pitchFamily="2" charset="-122"/>
              </a:rPr>
              <a:t>public</a:t>
            </a:r>
            <a:r>
              <a:rPr lang="zh-CN" altLang="en-US" sz="1800">
                <a:latin typeface="宋体" panose="02010600030101010101" pitchFamily="2" charset="-122"/>
              </a:rPr>
              <a:t>访问控制符的 </a:t>
            </a:r>
            <a:r>
              <a:rPr lang="en-US" altLang="zh-CN" sz="1800">
                <a:latin typeface="宋体" panose="02010600030101010101" pitchFamily="2" charset="-122"/>
              </a:rPr>
              <a:t>set  get </a:t>
            </a:r>
            <a:r>
              <a:rPr lang="zh-CN" altLang="en-US" sz="1800">
                <a:latin typeface="宋体" panose="02010600030101010101" pitchFamily="2" charset="-122"/>
              </a:rPr>
              <a:t>方法</a:t>
            </a:r>
          </a:p>
          <a:p>
            <a:pPr lvl="1"/>
            <a:r>
              <a:rPr lang="zh-CN" altLang="en-US" sz="1800">
                <a:latin typeface="宋体" panose="02010600030101010101" pitchFamily="2" charset="-122"/>
              </a:rPr>
              <a:t>标识属性应尽量使用基本数据类型的包装类型</a:t>
            </a:r>
          </a:p>
          <a:p>
            <a:pPr lvl="1"/>
            <a:r>
              <a:rPr lang="zh-CN" altLang="en-US" sz="1800">
                <a:latin typeface="宋体" panose="02010600030101010101" pitchFamily="2" charset="-122"/>
              </a:rPr>
              <a:t>不要用</a:t>
            </a:r>
            <a:r>
              <a:rPr lang="en-US" altLang="zh-CN" sz="1800">
                <a:latin typeface="宋体" panose="02010600030101010101" pitchFamily="2" charset="-122"/>
              </a:rPr>
              <a:t>final</a:t>
            </a:r>
            <a:r>
              <a:rPr lang="zh-CN" altLang="en-US" sz="1800">
                <a:latin typeface="宋体" panose="02010600030101010101" pitchFamily="2" charset="-122"/>
              </a:rPr>
              <a:t>修饰 （将无法生成代理对象进行优化）</a:t>
            </a:r>
          </a:p>
          <a:p>
            <a:pPr lvl="1"/>
            <a:endParaRPr lang="zh-CN" altLang="en-US" sz="1800">
              <a:latin typeface="宋体" panose="02010600030101010101" pitchFamily="2" charset="-122"/>
            </a:endParaRPr>
          </a:p>
          <a:p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理解</a:t>
            </a: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Session</a:t>
            </a: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get</a:t>
            </a: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方法 与 </a:t>
            </a: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load</a:t>
            </a: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方法区别</a:t>
            </a:r>
          </a:p>
          <a:p>
            <a:pPr lvl="1"/>
            <a:endParaRPr lang="zh-CN" altLang="en-US" sz="1800">
              <a:latin typeface="宋体" panose="02010600030101010101" pitchFamily="2" charset="-122"/>
            </a:endParaRPr>
          </a:p>
          <a:p>
            <a:pPr lvl="1"/>
            <a:endParaRPr lang="zh-CN" altLang="en-US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持久化对象的唯一标识 </a:t>
            </a:r>
            <a:r>
              <a:rPr lang="en-US" altLang="zh-CN">
                <a:latin typeface="宋体" panose="02010600030101010101" pitchFamily="2" charset="-122"/>
              </a:rPr>
              <a:t>OID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latin typeface="宋体" panose="02010600030101010101" pitchFamily="2" charset="-122"/>
              </a:rPr>
              <a:t>Java</a:t>
            </a:r>
            <a:r>
              <a:rPr lang="zh-CN" altLang="en-US" sz="2800">
                <a:latin typeface="宋体" panose="02010600030101010101" pitchFamily="2" charset="-122"/>
              </a:rPr>
              <a:t>按地址区分同一个类的不同对象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</a:p>
          <a:p>
            <a:r>
              <a:rPr lang="zh-CN" altLang="en-US" sz="2800">
                <a:latin typeface="宋体" panose="02010600030101010101" pitchFamily="2" charset="-122"/>
              </a:rPr>
              <a:t>关系数据库用主键区分同一条记录</a:t>
            </a:r>
          </a:p>
          <a:p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Hibernate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OID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来建立内存中的对象和数据库中记录的对应关系</a:t>
            </a:r>
          </a:p>
          <a:p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对象的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OID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和数据库的表的主键对应。为保证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OID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的唯一性，应该让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Hibernate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来为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OID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付值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</a:rPr>
              <a:t>区分自然主键和代理主键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468313" y="2060575"/>
            <a:ext cx="8205787" cy="4189413"/>
            <a:chOff x="0" y="0"/>
            <a:chExt cx="12924" cy="6597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757" cy="2383"/>
            </a:xfrm>
            <a:prstGeom prst="rect">
              <a:avLst/>
            </a:prstGeom>
            <a:noFill/>
            <a:ln w="9525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83"/>
              <a:ext cx="12812" cy="3062"/>
            </a:xfrm>
            <a:prstGeom prst="rect">
              <a:avLst/>
            </a:prstGeom>
            <a:noFill/>
            <a:ln w="9525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5"/>
              <a:ext cx="12925" cy="1153"/>
            </a:xfrm>
            <a:prstGeom prst="rect">
              <a:avLst/>
            </a:prstGeom>
            <a:noFill/>
            <a:ln w="9525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565" y="4083"/>
              <a:ext cx="10772" cy="567"/>
            </a:xfrm>
            <a:prstGeom prst="rect">
              <a:avLst/>
            </a:prstGeom>
            <a:noFill/>
            <a:ln w="28575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25" y="5445"/>
              <a:ext cx="12587" cy="793"/>
            </a:xfrm>
            <a:prstGeom prst="rect">
              <a:avLst/>
            </a:prstGeom>
            <a:noFill/>
            <a:ln w="28575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>
                <a:solidFill>
                  <a:srgbClr val="FF3300"/>
                </a:solidFill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>
                <a:latin typeface="宋体" panose="02010600030101010101" pitchFamily="2" charset="-122"/>
              </a:rPr>
              <a:t>是用基本数据类型？还是包装类型？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7921625" cy="4098925"/>
          </a:xfrm>
        </p:spPr>
        <p:txBody>
          <a:bodyPr/>
          <a:lstStyle/>
          <a:p>
            <a:r>
              <a:rPr lang="zh-CN" altLang="en-US" sz="2400">
                <a:latin typeface="宋体" panose="02010600030101010101" pitchFamily="2" charset="-122"/>
              </a:rPr>
              <a:t>基本数据类型和包装类型对应</a:t>
            </a:r>
            <a:r>
              <a:rPr lang="en-US" altLang="zh-CN" sz="2400">
                <a:latin typeface="宋体" panose="02010600030101010101" pitchFamily="2" charset="-122"/>
              </a:rPr>
              <a:t>hibernate</a:t>
            </a:r>
            <a:r>
              <a:rPr lang="zh-CN" altLang="en-US" sz="2400">
                <a:latin typeface="宋体" panose="02010600030101010101" pitchFamily="2" charset="-122"/>
              </a:rPr>
              <a:t>的映射类型相同</a:t>
            </a:r>
          </a:p>
          <a:p>
            <a:endParaRPr lang="zh-CN" altLang="en-US" sz="2400">
              <a:latin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27088" y="2781300"/>
            <a:ext cx="7345362" cy="36036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>
                <a:latin typeface="Verdana" panose="020B0604030504040204" pitchFamily="34" charset="0"/>
              </a:rPr>
              <a:t>&lt;property name="price" type="double" column="PRICE" /&gt;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27088" y="3357563"/>
            <a:ext cx="7416800" cy="57626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sz="1600">
                <a:latin typeface="Verdana" panose="020B0604030504040204" pitchFamily="34" charset="0"/>
              </a:rPr>
              <a:t>基本类型可直接运算、无法表达</a:t>
            </a:r>
            <a:r>
              <a:rPr lang="en-US" altLang="zh-CN" sz="1600">
                <a:latin typeface="Verdana" panose="020B0604030504040204" pitchFamily="34" charset="0"/>
              </a:rPr>
              <a:t>null</a:t>
            </a:r>
            <a:r>
              <a:rPr lang="zh-CN" altLang="en-US" sz="1600">
                <a:latin typeface="Verdana" panose="020B0604030504040204" pitchFamily="34" charset="0"/>
              </a:rPr>
              <a:t>、数字类型的默认值为</a:t>
            </a:r>
            <a:r>
              <a:rPr lang="en-US" altLang="zh-CN" sz="1600">
                <a:latin typeface="Verdana" panose="020B0604030504040204" pitchFamily="34" charset="0"/>
              </a:rPr>
              <a:t>0</a:t>
            </a:r>
            <a:r>
              <a:rPr lang="zh-CN" altLang="en-US" sz="1600">
                <a:latin typeface="Verdana" panose="020B0604030504040204" pitchFamily="34" charset="0"/>
              </a:rPr>
              <a:t>。</a:t>
            </a:r>
          </a:p>
          <a:p>
            <a:r>
              <a:rPr lang="zh-CN" altLang="en-US" sz="1600">
                <a:latin typeface="Verdana" panose="020B0604030504040204" pitchFamily="34" charset="0"/>
              </a:rPr>
              <a:t>包装类默认值是</a:t>
            </a:r>
            <a:r>
              <a:rPr lang="en-US" altLang="zh-CN" sz="1600">
                <a:latin typeface="Verdana" panose="020B0604030504040204" pitchFamily="34" charset="0"/>
              </a:rPr>
              <a:t>null</a:t>
            </a:r>
            <a:r>
              <a:rPr lang="zh-CN" altLang="en-US" sz="1600">
                <a:latin typeface="Verdana" panose="020B0604030504040204" pitchFamily="34" charset="0"/>
              </a:rPr>
              <a:t>。当对于默认值有业务意义的时候需要使用包装类。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27088" y="4076700"/>
            <a:ext cx="7777162" cy="1716088"/>
          </a:xfrm>
          <a:prstGeom prst="rect">
            <a:avLst/>
          </a:prstGeom>
          <a:noFill/>
          <a:ln w="28575" cmpd="sng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例如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:Student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类有一个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int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类型的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scope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属性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表示学生的考试分数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.int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类型的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scope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属性无法表达这样的业务需求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   * 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如果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scope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的属性为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null,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表示该学生的成绩是未知的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有可能得了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100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分，也有可能得了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0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分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只是暂时还不知道成绩</a:t>
            </a:r>
          </a:p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   * 如果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scope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属性为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0,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表示学生考试成绩为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0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分</a:t>
            </a: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3300"/>
                </a:solidFill>
                <a:latin typeface="Verdana" panose="020B0604030504040204" pitchFamily="34" charset="0"/>
              </a:rPr>
              <a:t>   * </a:t>
            </a:r>
            <a:r>
              <a:rPr lang="zh-CN" altLang="en-US" sz="1400">
                <a:solidFill>
                  <a:srgbClr val="FF3300"/>
                </a:solidFill>
                <a:latin typeface="Verdana" panose="020B0604030504040204" pitchFamily="34" charset="0"/>
              </a:rPr>
              <a:t>在上面的情况中必须使用包装类型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详解对象</a:t>
            </a:r>
            <a:r>
              <a:rPr lang="en-US" altLang="zh-CN">
                <a:latin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</a:rPr>
              <a:t>关系映射</a:t>
            </a:r>
            <a:r>
              <a:rPr lang="en-US" altLang="zh-CN">
                <a:latin typeface="宋体" panose="02010600030101010101" pitchFamily="2" charset="-122"/>
              </a:rPr>
              <a:t>hbm</a:t>
            </a:r>
            <a:r>
              <a:rPr lang="zh-CN" altLang="en-US">
                <a:latin typeface="宋体" panose="02010600030101010101" pitchFamily="2" charset="-122"/>
              </a:rPr>
              <a:t>文件 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ph idx="1"/>
          </p:nvPr>
        </p:nvGraphicFramePr>
        <p:xfrm>
          <a:off x="684213" y="2060575"/>
          <a:ext cx="76962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MP 图像" r:id="rId3" imgW="8201477" imgH="3924677" progId="Paint.Picture">
                  <p:embed/>
                </p:oleObj>
              </mc:Choice>
              <mc:Fallback>
                <p:oleObj name="BMP 图像" r:id="rId3" imgW="8201477" imgH="392467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7696200" cy="368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924300" y="2060575"/>
            <a:ext cx="417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持久化类映射到哪张数据表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ID</a:t>
            </a:r>
            <a:r>
              <a:rPr lang="zh-CN" altLang="en-US">
                <a:latin typeface="宋体" panose="02010600030101010101" pitchFamily="2" charset="-122"/>
              </a:rPr>
              <a:t>和 </a:t>
            </a:r>
            <a:r>
              <a:rPr lang="en-US" altLang="zh-CN">
                <a:latin typeface="宋体" panose="02010600030101010101" pitchFamily="2" charset="-122"/>
              </a:rPr>
              <a:t>generator</a:t>
            </a:r>
            <a:r>
              <a:rPr lang="zh-CN" altLang="en-US">
                <a:latin typeface="宋体" panose="02010600030101010101" pitchFamily="2" charset="-122"/>
              </a:rPr>
              <a:t>属性说明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339975" y="1844675"/>
            <a:ext cx="6516688" cy="33845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id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：设定持久化类的 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和表的主键的映射</a:t>
            </a:r>
          </a:p>
          <a:p>
            <a:pPr lvl="1"/>
            <a:r>
              <a:rPr lang="en-US" altLang="zh-CN" sz="15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name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: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标识持久化类 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的属性名  </a:t>
            </a:r>
          </a:p>
          <a:p>
            <a:pPr lvl="1"/>
            <a:r>
              <a:rPr lang="en-US" altLang="zh-CN" sz="15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column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: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设置标识属性所映射的数据列的列名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主键字段的名字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). </a:t>
            </a:r>
          </a:p>
          <a:p>
            <a:pPr lvl="1"/>
            <a:r>
              <a:rPr lang="en-US" altLang="zh-CN" sz="15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unsaved-value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若设定了该属性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, Hibernate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会通过比较持久化类的 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值和该属性值来区分当前持久化类的对象是否为临时对象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在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Hibernate3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中几乎不再需要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.</a:t>
            </a:r>
          </a:p>
          <a:p>
            <a:pPr lvl="1"/>
            <a:r>
              <a:rPr lang="en-US" altLang="zh-CN" sz="15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type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指定 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Hibernate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映射类型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. Hibernate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映射类型是 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Java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类型与 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SQL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类型的桥梁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.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如果没有为某个属性显式设定映射类型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, Hibernate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会运用反射机制先识别出持久化类的特定属性的 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Java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类型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然后自动使用与之对应的默认的 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Hibernate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映射类型</a:t>
            </a:r>
          </a:p>
          <a:p>
            <a:pPr lvl="1"/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Java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的基本数据类型和包装类型对应相同的 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Hibernate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映射类型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.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基本数据类型无法表达 </a:t>
            </a:r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null,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所以对于</a:t>
            </a:r>
            <a:r>
              <a:rPr lang="zh-CN" altLang="en-US" sz="1500" b="1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持久化类的 </a:t>
            </a:r>
            <a:r>
              <a:rPr lang="en-US" altLang="zh-CN" sz="1500" b="1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1500" b="1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推荐使用包装类型（</a:t>
            </a:r>
            <a:r>
              <a:rPr lang="en-US" altLang="zh-CN" sz="1500" b="1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integer</a:t>
            </a:r>
            <a:r>
              <a:rPr lang="zh-CN" altLang="en-US" sz="1500" b="1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1500" b="1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long</a:t>
            </a:r>
            <a:r>
              <a:rPr lang="zh-CN" altLang="en-US" sz="1500" b="1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1500" b="1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string</a:t>
            </a:r>
            <a:r>
              <a:rPr lang="zh-CN" altLang="en-US" sz="1500" b="1">
                <a:solidFill>
                  <a:srgbClr val="0033CC"/>
                </a:solidFill>
                <a:latin typeface="楷体_GB2312" pitchFamily="1" charset="-122"/>
                <a:ea typeface="楷体_GB2312" pitchFamily="1" charset="-122"/>
              </a:rPr>
              <a:t>等）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89138"/>
            <a:ext cx="1512888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589588"/>
            <a:ext cx="86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411413" y="5445125"/>
            <a:ext cx="6264275" cy="863600"/>
          </a:xfrm>
          <a:prstGeom prst="rect">
            <a:avLst/>
          </a:prstGeom>
          <a:solidFill>
            <a:schemeClr val="accent1"/>
          </a:solidFill>
          <a:ln w="2857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generator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：设定持久化类设定标识符生成器</a:t>
            </a:r>
          </a:p>
          <a:p>
            <a:pPr lvl="1"/>
            <a:r>
              <a:rPr lang="en-US" altLang="zh-CN" sz="1500" b="1">
                <a:latin typeface="楷体_GB2312" pitchFamily="1" charset="-122"/>
                <a:ea typeface="楷体_GB2312" pitchFamily="1" charset="-122"/>
              </a:rPr>
              <a:t>class: </a:t>
            </a:r>
            <a:r>
              <a:rPr lang="zh-CN" altLang="en-US" sz="1500" b="1">
                <a:latin typeface="楷体_GB2312" pitchFamily="1" charset="-122"/>
                <a:ea typeface="楷体_GB2312" pitchFamily="1" charset="-122"/>
              </a:rPr>
              <a:t>指定使用的标识符生成器全限定类名或其缩写名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</a:rPr>
              <a:t>主键生成策略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755650" y="1989138"/>
          <a:ext cx="7696200" cy="3675062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816325584"/>
                    </a:ext>
                  </a:extLst>
                </a:gridCol>
                <a:gridCol w="6302375">
                  <a:extLst>
                    <a:ext uri="{9D8B030D-6E8A-4147-A177-3AD203B41FA5}">
                      <a16:colId xmlns:a16="http://schemas.microsoft.com/office/drawing/2014/main" val="3873673308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表示符生成器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602665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适用于代理主键。由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hibernate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自动以递增的方式生成表识符，每次增量为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199920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identity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适用于代理主键。由底层数据库生成表识符。条件是数据库支持自动增长数据类型。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326608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适用于代理主键。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Hibernate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根据底层数据库序列生成标识符。条件是数据库支持序列。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740292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适用于代理主键。根据底层数据库对自动生成表示符的能力来选择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identity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sequence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hilo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16728"/>
                  </a:ext>
                </a:extLst>
              </a:tr>
              <a:tr h="774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uuid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适用于代理主键。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Hibernate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采用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128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位的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UUID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算法来生成标识符。该算法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能够在网络环境中生成唯一的字符串标识符，这种策略并不流行，因为字符串类型的主键比整数类型的主键占用更多的数据库空间。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510452"/>
                  </a:ext>
                </a:extLst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assigned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适用于自然主键。由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程序负责生成标识符。不能把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setID()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方法声明为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Private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的。尽量避免使用自然主键。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8967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主键生成策略 </a:t>
            </a:r>
            <a:r>
              <a:rPr lang="en-US" altLang="zh-CN">
                <a:latin typeface="宋体" panose="02010600030101010101" pitchFamily="2" charset="-122"/>
              </a:rPr>
              <a:t>increment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39750" y="2349500"/>
            <a:ext cx="8424863" cy="3887788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increment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标识符生成器</a:t>
            </a:r>
            <a:r>
              <a:rPr lang="zh-CN" altLang="en-US" sz="20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由 </a:t>
            </a:r>
            <a:r>
              <a:rPr lang="en-US" altLang="zh-CN" sz="20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Hibernate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以递增的方式为代理主键赋值</a:t>
            </a:r>
          </a:p>
          <a:p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  <a:p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Hibernate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会先读取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NEWS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表中的主键的最大值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而接下来向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NEWS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表中插入记录时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就在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max(id)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的基础上递增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增量为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1.(</a:t>
            </a:r>
            <a:r>
              <a:rPr lang="zh-CN" altLang="en-US" sz="200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带走</a:t>
            </a:r>
            <a:r>
              <a:rPr lang="en-US" altLang="zh-CN" sz="200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+1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适用范围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:</a:t>
            </a:r>
          </a:p>
          <a:p>
            <a:pPr lvl="1"/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由于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increment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生存标识符机制不依赖于底层数据库系统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因此它适合所有的数据库系统</a:t>
            </a:r>
          </a:p>
          <a:p>
            <a:pPr lvl="1"/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适用于只有单个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Hibernate 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应用进程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访问同一个数据库的场合</a:t>
            </a:r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  <a:p>
            <a:pPr lvl="1"/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必须为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long, int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或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short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类型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如果把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OID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定义为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byte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类型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在运行时会抛出异常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288" y="1916113"/>
            <a:ext cx="7696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en-US" altLang="zh-CN" sz="2400"/>
              <a:t>increment </a:t>
            </a:r>
            <a:r>
              <a:rPr lang="zh-CN" altLang="en-US" sz="2400">
                <a:ea typeface="楷体_GB2312" pitchFamily="1" charset="-122"/>
              </a:rPr>
              <a:t>标识符生成器</a:t>
            </a:r>
            <a:endParaRPr lang="en-US" altLang="zh-CN" sz="2400">
              <a:ea typeface="楷体_GB2312" pitchFamily="1" charset="-122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781300"/>
            <a:ext cx="4464050" cy="64770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1339</Words>
  <Characters>0</Characters>
  <Application>Microsoft Office PowerPoint</Application>
  <DocSecurity>0</DocSecurity>
  <PresentationFormat>全屏显示(4:3)</PresentationFormat>
  <Lines>0</Lines>
  <Paragraphs>116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Arial Black</vt:lpstr>
      <vt:lpstr>隶书</vt:lpstr>
      <vt:lpstr>Verdana</vt:lpstr>
      <vt:lpstr>楷体_GB2312</vt:lpstr>
      <vt:lpstr>Courier New</vt:lpstr>
      <vt:lpstr>1_Studio</vt:lpstr>
      <vt:lpstr>画笔图片</vt:lpstr>
      <vt:lpstr>Hibernate持久化配置和操作</vt:lpstr>
      <vt:lpstr>理解Hibernate中持久化类</vt:lpstr>
      <vt:lpstr>持久化对象的唯一标识 OID</vt:lpstr>
      <vt:lpstr>区分自然主键和代理主键</vt:lpstr>
      <vt:lpstr>是用基本数据类型？还是包装类型？</vt:lpstr>
      <vt:lpstr>详解对象-关系映射hbm文件 </vt:lpstr>
      <vt:lpstr>ID和 generator属性说明</vt:lpstr>
      <vt:lpstr>主键生成策略</vt:lpstr>
      <vt:lpstr>主键生成策略 increment</vt:lpstr>
      <vt:lpstr>主键生成策略 identity</vt:lpstr>
      <vt:lpstr>主键生成策略 sequence</vt:lpstr>
      <vt:lpstr>主键生成策略 native</vt:lpstr>
      <vt:lpstr>主键生成策略 uuid</vt:lpstr>
      <vt:lpstr>主键生成策略 assigned</vt:lpstr>
      <vt:lpstr> 映射复合主键（扩展）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Hibernate开发入门</dc:title>
  <dc:subject>Hibernate开发入门</dc:subject>
  <dc:creator>姜涛</dc:creator>
  <cp:keywords/>
  <dc:description/>
  <cp:lastModifiedBy>李欣</cp:lastModifiedBy>
  <cp:revision>1265</cp:revision>
  <dcterms:created xsi:type="dcterms:W3CDTF">2003-04-14T14:59:42Z</dcterms:created>
  <dcterms:modified xsi:type="dcterms:W3CDTF">2016-08-13T07:20:32Z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2052-9.1.0.4047</vt:lpwstr>
  </property>
</Properties>
</file>