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4"/>
  </p:notesMasterIdLst>
  <p:sldIdLst>
    <p:sldId id="256" r:id="rId2"/>
    <p:sldId id="264" r:id="rId3"/>
    <p:sldId id="266" r:id="rId4"/>
    <p:sldId id="267" r:id="rId5"/>
    <p:sldId id="265" r:id="rId6"/>
    <p:sldId id="284" r:id="rId7"/>
    <p:sldId id="286" r:id="rId8"/>
    <p:sldId id="285" r:id="rId9"/>
    <p:sldId id="287" r:id="rId10"/>
    <p:sldId id="300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9096AE4-2F0F-4220-8DCC-5264692FDE6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ALWAYS</a:t>
            </a:r>
            <a:r>
              <a:rPr lang="zh-CN" altLang="en-US"/>
              <a:t>和</a:t>
            </a:r>
            <a:r>
              <a:rPr lang="en-US" altLang="zh-CN"/>
              <a:t>AUTO</a:t>
            </a:r>
            <a:r>
              <a:rPr lang="zh-CN" altLang="en-US"/>
              <a:t>的区别：当</a:t>
            </a:r>
            <a:r>
              <a:rPr lang="en-US" altLang="zh-CN"/>
              <a:t>hibernate</a:t>
            </a:r>
            <a:r>
              <a:rPr lang="zh-CN" altLang="en-US"/>
              <a:t>缓存中的对象被改动之后，会被标记为脏数据（即与数据库不同步了）。当 </a:t>
            </a:r>
            <a:r>
              <a:rPr lang="en-US" altLang="zh-CN"/>
              <a:t>session</a:t>
            </a:r>
            <a:r>
              <a:rPr lang="zh-CN" altLang="en-US"/>
              <a:t>设置为</a:t>
            </a:r>
            <a:r>
              <a:rPr lang="en-US" altLang="zh-CN"/>
              <a:t>FlushMode.AUTO</a:t>
            </a:r>
            <a:r>
              <a:rPr lang="zh-CN" altLang="en-US"/>
              <a:t>时，</a:t>
            </a:r>
            <a:r>
              <a:rPr lang="en-US" altLang="zh-CN"/>
              <a:t>hibernate</a:t>
            </a:r>
            <a:r>
              <a:rPr lang="zh-CN" altLang="en-US"/>
              <a:t>在进行查询的时候会判断缓存中的数据是否为脏数据，是则刷数据库，不是则不刷， 而</a:t>
            </a:r>
            <a:r>
              <a:rPr lang="en-US" altLang="zh-CN"/>
              <a:t>always</a:t>
            </a:r>
            <a:r>
              <a:rPr lang="zh-CN" altLang="en-US"/>
              <a:t>是直接刷新，不进行任何判断。很显然</a:t>
            </a:r>
            <a:r>
              <a:rPr lang="en-US" altLang="zh-CN"/>
              <a:t>auto</a:t>
            </a:r>
            <a:r>
              <a:rPr lang="zh-CN" altLang="en-US"/>
              <a:t>比</a:t>
            </a:r>
            <a:r>
              <a:rPr lang="en-US" altLang="zh-CN"/>
              <a:t>always</a:t>
            </a:r>
            <a:r>
              <a:rPr lang="zh-CN" altLang="en-US"/>
              <a:t>要高效得多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zh-CN" altLang="en-US"/>
              <a:t>方法，</a:t>
            </a:r>
            <a:r>
              <a:rPr lang="en-US" altLang="zh-CN"/>
              <a:t>AppMethod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en-US" altLang="zh-CN"/>
              <a:t>k_state02</a:t>
            </a:r>
            <a:r>
              <a:rPr lang="zh-CN" altLang="en-US"/>
              <a:t>（测试）     在</a:t>
            </a:r>
            <a:r>
              <a:rPr lang="en-US" altLang="zh-CN"/>
              <a:t>id</a:t>
            </a:r>
            <a:r>
              <a:rPr lang="zh-CN" altLang="en-US"/>
              <a:t>中设置</a:t>
            </a:r>
            <a:r>
              <a:rPr lang="en-US" altLang="zh-CN"/>
              <a:t>unsaved-value=</a:t>
            </a:r>
            <a:r>
              <a:rPr lang="en-US" altLang="zh-CN">
                <a:latin typeface="Arial" panose="020B0604020202020204" pitchFamily="34" charset="0"/>
              </a:rPr>
              <a:t>‘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  </a:t>
            </a:r>
            <a:r>
              <a:rPr lang="zh-CN" altLang="en-US"/>
              <a:t>和  </a:t>
            </a:r>
            <a:r>
              <a:rPr lang="en-US" altLang="zh-CN"/>
              <a:t>private int id =2    </a:t>
            </a:r>
            <a:r>
              <a:rPr lang="zh-CN" altLang="en-US"/>
              <a:t>测试更新，</a:t>
            </a:r>
            <a:r>
              <a:rPr lang="en-US" altLang="zh-CN"/>
              <a:t>id=2</a:t>
            </a:r>
            <a:r>
              <a:rPr lang="zh-CN" altLang="en-US"/>
              <a:t>的属性           如果</a:t>
            </a:r>
            <a:r>
              <a:rPr lang="en-US" altLang="zh-CN"/>
              <a:t>2</a:t>
            </a:r>
            <a:r>
              <a:rPr lang="zh-CN" altLang="en-US"/>
              <a:t>个值相等，都等于</a:t>
            </a:r>
            <a:r>
              <a:rPr lang="en-US" altLang="zh-CN"/>
              <a:t>1</a:t>
            </a:r>
            <a:r>
              <a:rPr lang="zh-CN" altLang="en-US"/>
              <a:t>或者</a:t>
            </a:r>
            <a:r>
              <a:rPr lang="en-US" altLang="zh-CN"/>
              <a:t>2</a:t>
            </a:r>
            <a:r>
              <a:rPr lang="zh-CN" altLang="en-US"/>
              <a:t>，则执行新增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E85A98B5-6004-4000-8D0D-78A5B3D5E7D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B6506-3653-43F4-A1A9-BDE91FDD17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2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941B8-36F4-4BE5-A0F1-CB6A9D5F7F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63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24954171-98E2-4DA3-BFCF-0E83FE22E0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462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69FA6E11-F0E2-4C7C-84AD-FA166E4D24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23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042F1-6AD3-4CD2-933A-20F9D3A8CD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78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0282E-3165-456D-9129-6586CB52ACD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83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2AAFD-23B0-4195-B6D3-CFC4BEB4BD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19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7E52-25C2-4586-A6C2-0E5E973120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4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24136-49E5-4E0A-90C0-D17A0ECE3D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5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3458-8857-4439-844F-85DC42D102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07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2336E-F9D5-4E90-AEF7-FDE05BF51E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64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489B3-C0E6-4189-8F84-C7350AE92F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1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9153AC54-AC8F-4A7D-BC0D-1A4542A454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en-US" altLang="zh-CN" b="1" i="0">
                <a:latin typeface="宋体" panose="02010600030101010101" pitchFamily="2" charset="-122"/>
              </a:rPr>
              <a:t>Hibernate</a:t>
            </a:r>
            <a:r>
              <a:rPr lang="zh-CN" altLang="en-US" b="1" i="0">
                <a:latin typeface="宋体" panose="02010600030101010101" pitchFamily="2" charset="-122"/>
              </a:rPr>
              <a:t>持久化对象状态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一级缓存的</a:t>
            </a:r>
            <a:r>
              <a:rPr lang="en-US" altLang="zh-CN">
                <a:latin typeface="宋体" panose="02010600030101010101" pitchFamily="2" charset="-122"/>
              </a:rPr>
              <a:t>FlushMode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71913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清理</a:t>
            </a:r>
            <a:r>
              <a:rPr lang="en-US" altLang="zh-CN" sz="2000">
                <a:latin typeface="宋体" panose="02010600030101010101" pitchFamily="2" charset="-122"/>
              </a:rPr>
              <a:t>session</a:t>
            </a:r>
            <a:r>
              <a:rPr lang="zh-CN" altLang="en-US" sz="2000">
                <a:latin typeface="宋体" panose="02010600030101010101" pitchFamily="2" charset="-122"/>
              </a:rPr>
              <a:t>的缓存</a:t>
            </a:r>
            <a:r>
              <a:rPr lang="en-US" altLang="zh-CN" sz="2000">
                <a:latin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</a:rPr>
              <a:t>设置缓存的</a:t>
            </a:r>
            <a:r>
              <a:rPr lang="en-US" altLang="zh-CN" sz="2000">
                <a:latin typeface="宋体" panose="02010600030101010101" pitchFamily="2" charset="-122"/>
              </a:rPr>
              <a:t>flush</a:t>
            </a:r>
            <a:r>
              <a:rPr lang="zh-CN" altLang="en-US" sz="2000">
                <a:latin typeface="宋体" panose="02010600030101010101" pitchFamily="2" charset="-122"/>
              </a:rPr>
              <a:t>模式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latin typeface="宋体" panose="02010600030101010101" pitchFamily="2" charset="-122"/>
              </a:rPr>
              <a:t>   </a:t>
            </a:r>
            <a:r>
              <a:rPr lang="en-US" altLang="zh-CN" sz="2200">
                <a:latin typeface="宋体" panose="02010600030101010101" pitchFamily="2" charset="-122"/>
              </a:rPr>
              <a:t>session.setFlushMode(FlushMode.AUTO);</a:t>
            </a:r>
          </a:p>
        </p:txBody>
      </p:sp>
      <p:graphicFrame>
        <p:nvGraphicFramePr>
          <p:cNvPr id="13316" name="Group 4"/>
          <p:cNvGraphicFramePr>
            <a:graphicFrameLocks noGrp="1"/>
          </p:cNvGraphicFramePr>
          <p:nvPr/>
        </p:nvGraphicFramePr>
        <p:xfrm>
          <a:off x="827088" y="2708275"/>
          <a:ext cx="7848600" cy="2225675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3645008163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83020268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678338082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750155054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清理缓存的模式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查询方法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tx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commit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（）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flush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（）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936991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FlushMode.AUTO(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默认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刷出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刷出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刷出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92066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FlushMode.COMMIT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不刷出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刷出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刷出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325274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FlushMode.ALWAYS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刷出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刷出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刷出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923779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FLushMode.MANUAL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不刷出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不刷出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刷出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482581"/>
                  </a:ext>
                </a:extLst>
              </a:tr>
            </a:tbl>
          </a:graphicData>
        </a:graphic>
      </p:graphicFrame>
      <p:graphicFrame>
        <p:nvGraphicFramePr>
          <p:cNvPr id="13348" name="Object 36"/>
          <p:cNvGraphicFramePr>
            <a:graphicFrameLocks/>
          </p:cNvGraphicFramePr>
          <p:nvPr/>
        </p:nvGraphicFramePr>
        <p:xfrm>
          <a:off x="755650" y="5086350"/>
          <a:ext cx="7334250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BMP 图像" r:id="rId4" imgW="7334597" imgH="1628957" progId="Paint.Picture">
                  <p:embed/>
                </p:oleObj>
              </mc:Choice>
              <mc:Fallback>
                <p:oleObj name="BMP 图像" r:id="rId4" imgW="7334597" imgH="1628957" progId="Paint.Picture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6350"/>
                        <a:ext cx="7334250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3919538" y="6170613"/>
            <a:ext cx="37496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更新会执行到数据库吗？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25538"/>
            <a:ext cx="7696200" cy="647700"/>
          </a:xfrm>
        </p:spPr>
        <p:txBody>
          <a:bodyPr/>
          <a:lstStyle/>
          <a:p>
            <a:r>
              <a:rPr lang="zh-CN" altLang="zh-CN">
                <a:latin typeface="宋体" panose="02010600030101010101" pitchFamily="2" charset="-122"/>
              </a:rPr>
              <a:t> 操纵持久化对象的方法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2349500"/>
            <a:ext cx="8110538" cy="3816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>
                <a:latin typeface="宋体" panose="02010600030101010101" pitchFamily="2" charset="-122"/>
              </a:rPr>
              <a:t>Session </a:t>
            </a:r>
            <a:r>
              <a:rPr lang="zh-CN" altLang="en-US" sz="2200">
                <a:latin typeface="宋体" panose="02010600030101010101" pitchFamily="2" charset="-122"/>
              </a:rPr>
              <a:t>的 </a:t>
            </a:r>
            <a:r>
              <a:rPr lang="en-US" altLang="zh-CN" sz="2200">
                <a:latin typeface="宋体" panose="02010600030101010101" pitchFamily="2" charset="-122"/>
              </a:rPr>
              <a:t>save() </a:t>
            </a:r>
            <a:r>
              <a:rPr lang="zh-CN" altLang="en-US" sz="2200">
                <a:latin typeface="宋体" panose="02010600030101010101" pitchFamily="2" charset="-122"/>
              </a:rPr>
              <a:t>方法使一个瞬时对象转变为持久化对象</a:t>
            </a:r>
          </a:p>
          <a:p>
            <a:pPr>
              <a:lnSpc>
                <a:spcPct val="80000"/>
              </a:lnSpc>
            </a:pPr>
            <a:r>
              <a:rPr lang="en-US" altLang="zh-CN" sz="2200">
                <a:latin typeface="宋体" panose="02010600030101010101" pitchFamily="2" charset="-122"/>
              </a:rPr>
              <a:t>Session </a:t>
            </a:r>
            <a:r>
              <a:rPr lang="zh-CN" altLang="en-US" sz="2200">
                <a:latin typeface="宋体" panose="02010600030101010101" pitchFamily="2" charset="-122"/>
              </a:rPr>
              <a:t>的 </a:t>
            </a:r>
            <a:r>
              <a:rPr lang="en-US" altLang="zh-CN" sz="2200">
                <a:latin typeface="宋体" panose="02010600030101010101" pitchFamily="2" charset="-122"/>
              </a:rPr>
              <a:t>save() </a:t>
            </a:r>
            <a:r>
              <a:rPr lang="zh-CN" altLang="en-US" sz="2200">
                <a:latin typeface="宋体" panose="02010600030101010101" pitchFamily="2" charset="-122"/>
              </a:rPr>
              <a:t>方法完成以下操作</a:t>
            </a:r>
            <a:r>
              <a:rPr lang="en-US" altLang="zh-CN" sz="2200">
                <a:latin typeface="宋体" panose="02010600030101010101" pitchFamily="2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200" b="1">
                <a:latin typeface="宋体" panose="02010600030101010101" pitchFamily="2" charset="-122"/>
              </a:rPr>
              <a:t>把 瞬时对象加入到 </a:t>
            </a:r>
            <a:r>
              <a:rPr lang="en-US" altLang="zh-CN" sz="2200" b="1">
                <a:latin typeface="宋体" panose="02010600030101010101" pitchFamily="2" charset="-122"/>
              </a:rPr>
              <a:t>Session </a:t>
            </a:r>
            <a:r>
              <a:rPr lang="zh-CN" altLang="en-US" sz="2200" b="1">
                <a:latin typeface="宋体" panose="02010600030101010101" pitchFamily="2" charset="-122"/>
              </a:rPr>
              <a:t>缓存中</a:t>
            </a:r>
            <a:r>
              <a:rPr lang="en-US" altLang="zh-CN" sz="2200" b="1">
                <a:latin typeface="宋体" panose="02010600030101010101" pitchFamily="2" charset="-122"/>
              </a:rPr>
              <a:t>, </a:t>
            </a:r>
            <a:r>
              <a:rPr lang="zh-CN" altLang="en-US" sz="2200" b="1">
                <a:latin typeface="宋体" panose="02010600030101010101" pitchFamily="2" charset="-122"/>
              </a:rPr>
              <a:t>使它进入持久化状态</a:t>
            </a:r>
          </a:p>
          <a:p>
            <a:pPr lvl="1">
              <a:lnSpc>
                <a:spcPct val="80000"/>
              </a:lnSpc>
            </a:pPr>
            <a:r>
              <a:rPr lang="zh-CN" altLang="en-US" sz="2200" b="1">
                <a:latin typeface="宋体" panose="02010600030101010101" pitchFamily="2" charset="-122"/>
              </a:rPr>
              <a:t>选用映射文件指定的标识符生成器</a:t>
            </a:r>
            <a:r>
              <a:rPr lang="en-US" altLang="zh-CN" sz="2200" b="1">
                <a:latin typeface="宋体" panose="02010600030101010101" pitchFamily="2" charset="-122"/>
              </a:rPr>
              <a:t>, </a:t>
            </a:r>
            <a:r>
              <a:rPr lang="zh-CN" altLang="en-US" sz="2200" b="1">
                <a:latin typeface="宋体" panose="02010600030101010101" pitchFamily="2" charset="-122"/>
              </a:rPr>
              <a:t>为持久化对象分配唯一的 </a:t>
            </a:r>
            <a:r>
              <a:rPr lang="en-US" altLang="zh-CN" sz="2200" b="1">
                <a:latin typeface="宋体" panose="02010600030101010101" pitchFamily="2" charset="-122"/>
              </a:rPr>
              <a:t>OID</a:t>
            </a:r>
            <a:r>
              <a:rPr lang="en-US" altLang="zh-CN" sz="2200">
                <a:latin typeface="宋体" panose="02010600030101010101" pitchFamily="2" charset="-122"/>
              </a:rPr>
              <a:t>. </a:t>
            </a:r>
            <a:r>
              <a:rPr lang="zh-CN" altLang="en-US" sz="2200">
                <a:latin typeface="宋体" panose="02010600030101010101" pitchFamily="2" charset="-122"/>
              </a:rPr>
              <a:t>在 使用代理主键的情况下</a:t>
            </a:r>
            <a:r>
              <a:rPr lang="en-US" altLang="zh-CN" sz="2200">
                <a:latin typeface="宋体" panose="02010600030101010101" pitchFamily="2" charset="-122"/>
              </a:rPr>
              <a:t>, setId() </a:t>
            </a:r>
            <a:r>
              <a:rPr lang="zh-CN" altLang="en-US" sz="2200">
                <a:latin typeface="宋体" panose="02010600030101010101" pitchFamily="2" charset="-122"/>
              </a:rPr>
              <a:t>方法为 瞬时对象设置 </a:t>
            </a:r>
            <a:r>
              <a:rPr lang="en-US" altLang="zh-CN" sz="2200">
                <a:latin typeface="宋体" panose="02010600030101010101" pitchFamily="2" charset="-122"/>
              </a:rPr>
              <a:t>OID </a:t>
            </a:r>
            <a:r>
              <a:rPr lang="zh-CN" altLang="en-US" sz="2200">
                <a:latin typeface="宋体" panose="02010600030101010101" pitchFamily="2" charset="-122"/>
              </a:rPr>
              <a:t>是无效的</a:t>
            </a:r>
            <a:r>
              <a:rPr lang="en-US" altLang="zh-CN" sz="2200">
                <a:latin typeface="宋体" panose="02010600030101010101" pitchFamily="2" charset="-12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zh-CN" altLang="en-US" sz="2200" b="1">
                <a:latin typeface="宋体" panose="02010600030101010101" pitchFamily="2" charset="-122"/>
              </a:rPr>
              <a:t>计划执行一条 </a:t>
            </a:r>
            <a:r>
              <a:rPr lang="en-US" altLang="zh-CN" sz="2200" b="1">
                <a:latin typeface="宋体" panose="02010600030101010101" pitchFamily="2" charset="-122"/>
              </a:rPr>
              <a:t>insert </a:t>
            </a:r>
            <a:r>
              <a:rPr lang="zh-CN" altLang="en-US" sz="2200" b="1">
                <a:latin typeface="宋体" panose="02010600030101010101" pitchFamily="2" charset="-122"/>
              </a:rPr>
              <a:t>语句</a:t>
            </a:r>
            <a:r>
              <a:rPr lang="en-US" altLang="zh-CN" sz="2200" b="1">
                <a:latin typeface="宋体" panose="02010600030101010101" pitchFamily="2" charset="-122"/>
              </a:rPr>
              <a:t>,</a:t>
            </a:r>
            <a:r>
              <a:rPr lang="zh-CN" altLang="en-US" sz="2200" b="1">
                <a:latin typeface="宋体" panose="02010600030101010101" pitchFamily="2" charset="-122"/>
              </a:rPr>
              <a:t>把</a:t>
            </a:r>
            <a:r>
              <a:rPr lang="en-US" altLang="zh-CN" sz="2200" b="1">
                <a:latin typeface="宋体" panose="02010600030101010101" pitchFamily="2" charset="-122"/>
              </a:rPr>
              <a:t>Customer</a:t>
            </a:r>
            <a:r>
              <a:rPr lang="zh-CN" altLang="en-US" sz="2200" b="1">
                <a:latin typeface="宋体" panose="02010600030101010101" pitchFamily="2" charset="-122"/>
              </a:rPr>
              <a:t>对象当前的属性值组装到</a:t>
            </a:r>
            <a:r>
              <a:rPr lang="en-US" altLang="zh-CN" sz="2200" b="1">
                <a:latin typeface="宋体" panose="02010600030101010101" pitchFamily="2" charset="-122"/>
              </a:rPr>
              <a:t>insert</a:t>
            </a:r>
            <a:r>
              <a:rPr lang="zh-CN" altLang="en-US" sz="2200" b="1">
                <a:latin typeface="宋体" panose="02010600030101010101" pitchFamily="2" charset="-122"/>
              </a:rPr>
              <a:t>语句中</a:t>
            </a:r>
          </a:p>
          <a:p>
            <a:pPr>
              <a:lnSpc>
                <a:spcPct val="80000"/>
              </a:lnSpc>
            </a:pPr>
            <a:r>
              <a:rPr lang="en-US" altLang="zh-CN" sz="2200">
                <a:latin typeface="宋体" panose="02010600030101010101" pitchFamily="2" charset="-122"/>
              </a:rPr>
              <a:t>Hibernate </a:t>
            </a:r>
            <a:r>
              <a:rPr lang="zh-CN" altLang="en-US" sz="2200">
                <a:latin typeface="宋体" panose="02010600030101010101" pitchFamily="2" charset="-122"/>
              </a:rPr>
              <a:t>通过持久化对象的 </a:t>
            </a:r>
            <a:r>
              <a:rPr lang="en-US" altLang="zh-CN" sz="2200">
                <a:latin typeface="宋体" panose="02010600030101010101" pitchFamily="2" charset="-122"/>
              </a:rPr>
              <a:t>OID </a:t>
            </a:r>
            <a:r>
              <a:rPr lang="zh-CN" altLang="en-US" sz="2200">
                <a:latin typeface="宋体" panose="02010600030101010101" pitchFamily="2" charset="-122"/>
              </a:rPr>
              <a:t>来维持它和数据库相关记录的对应关系</a:t>
            </a:r>
            <a:r>
              <a:rPr lang="en-US" altLang="zh-CN" sz="2200">
                <a:latin typeface="宋体" panose="02010600030101010101" pitchFamily="2" charset="-122"/>
              </a:rPr>
              <a:t>. </a:t>
            </a:r>
            <a:r>
              <a:rPr lang="zh-CN" altLang="en-US" sz="2200">
                <a:latin typeface="宋体" panose="02010600030101010101" pitchFamily="2" charset="-122"/>
              </a:rPr>
              <a:t>当 </a:t>
            </a:r>
            <a:r>
              <a:rPr lang="en-US" altLang="zh-CN" sz="2200">
                <a:latin typeface="宋体" panose="02010600030101010101" pitchFamily="2" charset="-122"/>
              </a:rPr>
              <a:t>Customer </a:t>
            </a:r>
            <a:r>
              <a:rPr lang="zh-CN" altLang="en-US" sz="2200">
                <a:latin typeface="宋体" panose="02010600030101010101" pitchFamily="2" charset="-122"/>
              </a:rPr>
              <a:t>对象处于持久化状态时</a:t>
            </a:r>
            <a:r>
              <a:rPr lang="en-US" altLang="zh-CN" sz="2200">
                <a:latin typeface="宋体" panose="02010600030101010101" pitchFamily="2" charset="-122"/>
              </a:rPr>
              <a:t>, </a:t>
            </a:r>
            <a:r>
              <a:rPr lang="zh-CN" altLang="en-US" sz="2200">
                <a:solidFill>
                  <a:srgbClr val="0000FF"/>
                </a:solidFill>
                <a:latin typeface="宋体" panose="02010600030101010101" pitchFamily="2" charset="-122"/>
              </a:rPr>
              <a:t>不允许程序随意修改它的 </a:t>
            </a:r>
            <a:r>
              <a:rPr lang="en-US" altLang="zh-CN" sz="2200">
                <a:solidFill>
                  <a:srgbClr val="0000FF"/>
                </a:solidFill>
                <a:latin typeface="宋体" panose="02010600030101010101" pitchFamily="2" charset="-122"/>
              </a:rPr>
              <a:t>ID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4213" y="1916113"/>
            <a:ext cx="76962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操纵持久化对象</a:t>
            </a:r>
            <a:r>
              <a:rPr lang="en-US" altLang="zh-CN" sz="2400"/>
              <a:t>-save()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 操纵持久化对象的方法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76475"/>
            <a:ext cx="7696200" cy="792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>
                <a:latin typeface="宋体" panose="02010600030101010101" pitchFamily="2" charset="-122"/>
              </a:rPr>
              <a:t>Session </a:t>
            </a:r>
            <a:r>
              <a:rPr lang="zh-CN" altLang="en-US" sz="2200">
                <a:latin typeface="宋体" panose="02010600030101010101" pitchFamily="2" charset="-122"/>
              </a:rPr>
              <a:t>的 </a:t>
            </a:r>
            <a:r>
              <a:rPr lang="en-US" altLang="zh-CN" sz="2200">
                <a:latin typeface="宋体" panose="02010600030101010101" pitchFamily="2" charset="-122"/>
              </a:rPr>
              <a:t>update() </a:t>
            </a:r>
            <a:r>
              <a:rPr lang="zh-CN" altLang="en-US" sz="2200">
                <a:latin typeface="宋体" panose="02010600030101010101" pitchFamily="2" charset="-122"/>
              </a:rPr>
              <a:t>方法使一个脱管对象转变为持久化对象</a:t>
            </a:r>
            <a:r>
              <a:rPr lang="en-US" altLang="zh-CN" sz="2200">
                <a:latin typeface="宋体" panose="02010600030101010101" pitchFamily="2" charset="-122"/>
              </a:rPr>
              <a:t>, </a:t>
            </a:r>
            <a:r>
              <a:rPr lang="zh-CN" altLang="en-US" sz="2200">
                <a:latin typeface="宋体" panose="02010600030101010101" pitchFamily="2" charset="-122"/>
              </a:rPr>
              <a:t>并且计划执行一条 </a:t>
            </a:r>
            <a:r>
              <a:rPr lang="en-US" altLang="zh-CN" sz="2200">
                <a:latin typeface="宋体" panose="02010600030101010101" pitchFamily="2" charset="-122"/>
              </a:rPr>
              <a:t>update </a:t>
            </a:r>
            <a:r>
              <a:rPr lang="zh-CN" altLang="en-US" sz="2200">
                <a:latin typeface="宋体" panose="02010600030101010101" pitchFamily="2" charset="-122"/>
              </a:rPr>
              <a:t>语句</a:t>
            </a:r>
            <a:r>
              <a:rPr lang="en-US" altLang="zh-CN" sz="220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916113"/>
            <a:ext cx="76962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操纵持久化对象</a:t>
            </a:r>
            <a:r>
              <a:rPr lang="en-US" altLang="zh-CN" sz="2400"/>
              <a:t>-update()</a:t>
            </a:r>
            <a:endParaRPr lang="zh-CN" altLang="en-US" sz="240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141663"/>
            <a:ext cx="5111750" cy="244792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 操纵持久化对象的方法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76475"/>
            <a:ext cx="7696200" cy="1368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>
                <a:latin typeface="宋体" panose="02010600030101010101" pitchFamily="2" charset="-122"/>
              </a:rPr>
              <a:t>若希望 </a:t>
            </a:r>
            <a:r>
              <a:rPr lang="en-US" altLang="zh-CN" sz="2200">
                <a:latin typeface="宋体" panose="02010600030101010101" pitchFamily="2" charset="-122"/>
              </a:rPr>
              <a:t>Session </a:t>
            </a:r>
            <a:r>
              <a:rPr lang="zh-CN" altLang="en-US" sz="2200">
                <a:latin typeface="宋体" panose="02010600030101010101" pitchFamily="2" charset="-122"/>
              </a:rPr>
              <a:t>仅当修改了</a:t>
            </a:r>
            <a:r>
              <a:rPr lang="en-US" altLang="zh-CN" sz="2200">
                <a:latin typeface="宋体" panose="02010600030101010101" pitchFamily="2" charset="-122"/>
              </a:rPr>
              <a:t>Customer</a:t>
            </a:r>
            <a:r>
              <a:rPr lang="zh-CN" altLang="en-US" sz="2200">
                <a:latin typeface="宋体" panose="02010600030101010101" pitchFamily="2" charset="-122"/>
              </a:rPr>
              <a:t>对象的属性时</a:t>
            </a:r>
            <a:r>
              <a:rPr lang="en-US" altLang="zh-CN" sz="2200">
                <a:latin typeface="宋体" panose="02010600030101010101" pitchFamily="2" charset="-122"/>
              </a:rPr>
              <a:t>, </a:t>
            </a:r>
            <a:r>
              <a:rPr lang="zh-CN" altLang="en-US" sz="2200">
                <a:latin typeface="宋体" panose="02010600030101010101" pitchFamily="2" charset="-122"/>
              </a:rPr>
              <a:t>才执行 </a:t>
            </a:r>
            <a:r>
              <a:rPr lang="en-US" altLang="zh-CN" sz="2200">
                <a:latin typeface="宋体" panose="02010600030101010101" pitchFamily="2" charset="-122"/>
              </a:rPr>
              <a:t>update() </a:t>
            </a:r>
            <a:r>
              <a:rPr lang="zh-CN" altLang="en-US" sz="2200">
                <a:latin typeface="宋体" panose="02010600030101010101" pitchFamily="2" charset="-122"/>
              </a:rPr>
              <a:t>语句</a:t>
            </a:r>
            <a:r>
              <a:rPr lang="en-US" altLang="zh-CN" sz="2200">
                <a:latin typeface="宋体" panose="02010600030101010101" pitchFamily="2" charset="-122"/>
              </a:rPr>
              <a:t>, </a:t>
            </a:r>
            <a:r>
              <a:rPr lang="zh-CN" altLang="en-US" sz="2200">
                <a:latin typeface="宋体" panose="02010600030101010101" pitchFamily="2" charset="-122"/>
              </a:rPr>
              <a:t>可以把映射文件中 </a:t>
            </a:r>
            <a:r>
              <a:rPr lang="en-US" altLang="zh-CN" sz="2200">
                <a:latin typeface="宋体" panose="02010600030101010101" pitchFamily="2" charset="-122"/>
              </a:rPr>
              <a:t>&lt;class&gt; </a:t>
            </a:r>
            <a:r>
              <a:rPr lang="zh-CN" altLang="en-US" sz="2200">
                <a:latin typeface="宋体" panose="02010600030101010101" pitchFamily="2" charset="-122"/>
              </a:rPr>
              <a:t>元素的 </a:t>
            </a:r>
            <a:r>
              <a:rPr lang="en-US" altLang="zh-CN" sz="2200" b="1">
                <a:solidFill>
                  <a:srgbClr val="FF3300"/>
                </a:solidFill>
                <a:latin typeface="宋体" panose="02010600030101010101" pitchFamily="2" charset="-122"/>
              </a:rPr>
              <a:t>select-before-update(</a:t>
            </a:r>
            <a:r>
              <a:rPr lang="zh-CN" altLang="en-US" sz="2200" b="1">
                <a:solidFill>
                  <a:srgbClr val="FF3300"/>
                </a:solidFill>
                <a:latin typeface="宋体" panose="02010600030101010101" pitchFamily="2" charset="-122"/>
              </a:rPr>
              <a:t>更新之前先查询</a:t>
            </a:r>
            <a:r>
              <a:rPr lang="en-US" altLang="zh-CN" sz="2200" b="1">
                <a:solidFill>
                  <a:srgbClr val="FF33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200">
                <a:latin typeface="宋体" panose="02010600030101010101" pitchFamily="2" charset="-122"/>
              </a:rPr>
              <a:t> </a:t>
            </a:r>
            <a:r>
              <a:rPr lang="zh-CN" altLang="en-US" sz="2200">
                <a:latin typeface="宋体" panose="02010600030101010101" pitchFamily="2" charset="-122"/>
              </a:rPr>
              <a:t>设为 </a:t>
            </a:r>
            <a:r>
              <a:rPr lang="en-US" altLang="zh-CN" sz="2200">
                <a:latin typeface="宋体" panose="02010600030101010101" pitchFamily="2" charset="-122"/>
              </a:rPr>
              <a:t>true. </a:t>
            </a:r>
            <a:r>
              <a:rPr lang="zh-CN" altLang="en-US" sz="2200">
                <a:latin typeface="宋体" panose="02010600030101010101" pitchFamily="2" charset="-122"/>
              </a:rPr>
              <a:t>该属性的默认值为 </a:t>
            </a:r>
            <a:r>
              <a:rPr lang="en-US" altLang="zh-CN" sz="2200">
                <a:latin typeface="宋体" panose="02010600030101010101" pitchFamily="2" charset="-122"/>
              </a:rPr>
              <a:t>false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11188" y="1916113"/>
            <a:ext cx="76962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CC"/>
                </a:solidFill>
              </a:rPr>
              <a:t>   </a:t>
            </a:r>
            <a:r>
              <a:rPr lang="zh-CN" altLang="en-US" sz="2400"/>
              <a:t>操纵持久化对象</a:t>
            </a:r>
            <a:r>
              <a:rPr lang="en-US" altLang="zh-CN" sz="2400"/>
              <a:t>-update()</a:t>
            </a:r>
            <a:endParaRPr lang="zh-CN" altLang="en-US" sz="240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644900"/>
            <a:ext cx="5976938" cy="223202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 操纵持久化对象的方法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349500"/>
            <a:ext cx="7696200" cy="647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200">
                <a:latin typeface="宋体" panose="02010600030101010101" pitchFamily="2" charset="-122"/>
              </a:rPr>
              <a:t>当 </a:t>
            </a:r>
            <a:r>
              <a:rPr lang="en-US" altLang="zh-CN" sz="2200">
                <a:latin typeface="宋体" panose="02010600030101010101" pitchFamily="2" charset="-122"/>
              </a:rPr>
              <a:t>update() </a:t>
            </a:r>
            <a:r>
              <a:rPr lang="zh-CN" altLang="en-US" sz="2200">
                <a:latin typeface="宋体" panose="02010600030101010101" pitchFamily="2" charset="-122"/>
              </a:rPr>
              <a:t>方法关联一个脱管对象时</a:t>
            </a:r>
            <a:r>
              <a:rPr lang="en-US" altLang="zh-CN" sz="2200">
                <a:latin typeface="宋体" panose="02010600030101010101" pitchFamily="2" charset="-122"/>
              </a:rPr>
              <a:t>, </a:t>
            </a:r>
            <a:r>
              <a:rPr lang="zh-CN" altLang="en-US" sz="2200">
                <a:latin typeface="宋体" panose="02010600030101010101" pitchFamily="2" charset="-122"/>
              </a:rPr>
              <a:t>如果在 </a:t>
            </a:r>
            <a:r>
              <a:rPr lang="en-US" altLang="zh-CN" sz="2200">
                <a:latin typeface="宋体" panose="02010600030101010101" pitchFamily="2" charset="-122"/>
              </a:rPr>
              <a:t>Session </a:t>
            </a:r>
            <a:r>
              <a:rPr lang="zh-CN" altLang="en-US" sz="2200">
                <a:latin typeface="宋体" panose="02010600030101010101" pitchFamily="2" charset="-122"/>
              </a:rPr>
              <a:t>的缓存中已经存在相同 </a:t>
            </a:r>
            <a:r>
              <a:rPr lang="en-US" altLang="zh-CN" sz="2200">
                <a:latin typeface="宋体" panose="02010600030101010101" pitchFamily="2" charset="-122"/>
              </a:rPr>
              <a:t>OID </a:t>
            </a:r>
            <a:r>
              <a:rPr lang="zh-CN" altLang="en-US" sz="2200">
                <a:latin typeface="宋体" panose="02010600030101010101" pitchFamily="2" charset="-122"/>
              </a:rPr>
              <a:t>的持久化对象</a:t>
            </a:r>
            <a:r>
              <a:rPr lang="en-US" altLang="zh-CN" sz="2200">
                <a:latin typeface="宋体" panose="02010600030101010101" pitchFamily="2" charset="-122"/>
              </a:rPr>
              <a:t>, </a:t>
            </a:r>
            <a:r>
              <a:rPr lang="zh-CN" altLang="en-US" sz="2200">
                <a:latin typeface="宋体" panose="02010600030101010101" pitchFamily="2" charset="-122"/>
              </a:rPr>
              <a:t>会抛出异常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11188" y="1916113"/>
            <a:ext cx="76962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CC"/>
                </a:solidFill>
              </a:rPr>
              <a:t>   </a:t>
            </a:r>
            <a:r>
              <a:rPr lang="zh-CN" altLang="en-US" sz="2400"/>
              <a:t>操纵持久化对象</a:t>
            </a:r>
            <a:r>
              <a:rPr lang="en-US" altLang="zh-CN" sz="2400"/>
              <a:t>-update()</a:t>
            </a:r>
            <a:endParaRPr lang="zh-CN" altLang="en-US" sz="240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068638"/>
            <a:ext cx="5832475" cy="2376487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476375" y="5589588"/>
            <a:ext cx="6480175" cy="4064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Verdana" panose="020B0604030504040204" pitchFamily="34" charset="0"/>
              </a:rPr>
              <a:t>原因是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zh-CN" altLang="en-US">
                <a:latin typeface="Verdana" panose="020B0604030504040204" pitchFamily="34" charset="0"/>
              </a:rPr>
              <a:t>两个不同的对象拥有相同的</a:t>
            </a:r>
            <a:r>
              <a:rPr lang="en-US" altLang="zh-CN">
                <a:latin typeface="Verdana" panose="020B0604030504040204" pitchFamily="34" charset="0"/>
              </a:rPr>
              <a:t>OID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 操纵持久化对象的方法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76475"/>
            <a:ext cx="7696200" cy="792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700">
                <a:latin typeface="宋体" panose="02010600030101010101" pitchFamily="2" charset="-122"/>
              </a:rPr>
              <a:t>当 </a:t>
            </a:r>
            <a:r>
              <a:rPr lang="en-US" altLang="zh-CN" sz="2700">
                <a:latin typeface="宋体" panose="02010600030101010101" pitchFamily="2" charset="-122"/>
              </a:rPr>
              <a:t>update() </a:t>
            </a:r>
            <a:r>
              <a:rPr lang="zh-CN" altLang="en-US" sz="2700">
                <a:latin typeface="宋体" panose="02010600030101010101" pitchFamily="2" charset="-122"/>
              </a:rPr>
              <a:t>方法关联一个脱管对象时</a:t>
            </a:r>
            <a:r>
              <a:rPr lang="en-US" altLang="zh-CN" sz="2700">
                <a:latin typeface="宋体" panose="02010600030101010101" pitchFamily="2" charset="-122"/>
              </a:rPr>
              <a:t>, </a:t>
            </a:r>
            <a:r>
              <a:rPr lang="zh-CN" altLang="en-US" sz="2700">
                <a:latin typeface="宋体" panose="02010600030101010101" pitchFamily="2" charset="-122"/>
              </a:rPr>
              <a:t>如果在数据库中不存在相应的记录</a:t>
            </a:r>
            <a:r>
              <a:rPr lang="en-US" altLang="zh-CN" sz="2700">
                <a:latin typeface="宋体" panose="02010600030101010101" pitchFamily="2" charset="-122"/>
              </a:rPr>
              <a:t>, </a:t>
            </a:r>
            <a:r>
              <a:rPr lang="zh-CN" altLang="en-US" sz="2700">
                <a:latin typeface="宋体" panose="02010600030101010101" pitchFamily="2" charset="-122"/>
              </a:rPr>
              <a:t>也会抛出异常</a:t>
            </a:r>
            <a:r>
              <a:rPr lang="en-US" altLang="zh-CN" sz="270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11188" y="1916113"/>
            <a:ext cx="76962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CC"/>
                </a:solidFill>
              </a:rPr>
              <a:t>   </a:t>
            </a:r>
            <a:r>
              <a:rPr lang="zh-CN" altLang="en-US" sz="2400"/>
              <a:t>操纵持久化对象</a:t>
            </a:r>
            <a:r>
              <a:rPr lang="en-US" altLang="zh-CN" sz="2400"/>
              <a:t>-update()</a:t>
            </a:r>
            <a:endParaRPr lang="zh-CN" altLang="en-US" sz="240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141663"/>
            <a:ext cx="5689600" cy="2665412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7696200" cy="76676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 操纵持久化对象的方法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276475"/>
            <a:ext cx="8135938" cy="11525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500">
                <a:latin typeface="宋体" panose="02010600030101010101" pitchFamily="2" charset="-122"/>
              </a:rPr>
              <a:t> </a:t>
            </a:r>
            <a:r>
              <a:rPr lang="en-US" altLang="zh-CN" sz="2000">
                <a:latin typeface="宋体" panose="02010600030101010101" pitchFamily="2" charset="-122"/>
              </a:rPr>
              <a:t>saveOrUpdate: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宋体" panose="02010600030101010101" pitchFamily="2" charset="-122"/>
              </a:rPr>
              <a:t>  </a:t>
            </a:r>
            <a:r>
              <a:rPr lang="zh-CN" altLang="en-US" sz="1800">
                <a:latin typeface="宋体" panose="02010600030101010101" pitchFamily="2" charset="-122"/>
              </a:rPr>
              <a:t>该方法同时包含</a:t>
            </a:r>
            <a:r>
              <a:rPr lang="en-US" altLang="zh-CN" sz="1800">
                <a:latin typeface="宋体" panose="02010600030101010101" pitchFamily="2" charset="-122"/>
              </a:rPr>
              <a:t>save</a:t>
            </a:r>
            <a:r>
              <a:rPr lang="zh-CN" altLang="en-US" sz="1800">
                <a:latin typeface="宋体" panose="02010600030101010101" pitchFamily="2" charset="-122"/>
              </a:rPr>
              <a:t>和</a:t>
            </a:r>
            <a:r>
              <a:rPr lang="en-US" altLang="zh-CN" sz="1800">
                <a:latin typeface="宋体" panose="02010600030101010101" pitchFamily="2" charset="-122"/>
              </a:rPr>
              <a:t>update</a:t>
            </a:r>
            <a:r>
              <a:rPr lang="zh-CN" altLang="en-US" sz="1800">
                <a:latin typeface="宋体" panose="02010600030101010101" pitchFamily="2" charset="-122"/>
              </a:rPr>
              <a:t>方法，如果参数是瞬时对象就用</a:t>
            </a:r>
            <a:r>
              <a:rPr lang="en-US" altLang="zh-CN" sz="1800">
                <a:latin typeface="宋体" panose="02010600030101010101" pitchFamily="2" charset="-122"/>
              </a:rPr>
              <a:t>save</a:t>
            </a:r>
            <a:r>
              <a:rPr lang="zh-CN" altLang="en-US" sz="1800">
                <a:latin typeface="宋体" panose="02010600030101010101" pitchFamily="2" charset="-122"/>
              </a:rPr>
              <a:t>方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宋体" panose="02010600030101010101" pitchFamily="2" charset="-122"/>
              </a:rPr>
              <a:t>   法，如果是脱管对象就用</a:t>
            </a:r>
            <a:r>
              <a:rPr lang="en-US" altLang="zh-CN" sz="1800">
                <a:latin typeface="宋体" panose="02010600030101010101" pitchFamily="2" charset="-122"/>
              </a:rPr>
              <a:t>update</a:t>
            </a:r>
            <a:r>
              <a:rPr lang="zh-CN" altLang="en-US" sz="1800">
                <a:latin typeface="宋体" panose="02010600030101010101" pitchFamily="2" charset="-122"/>
              </a:rPr>
              <a:t>方法，如果是持久化对象就直接返回。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95288" y="3573463"/>
            <a:ext cx="84978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判定对象为临时对象的标准</a:t>
            </a:r>
          </a:p>
          <a:p>
            <a:pPr lvl="1"/>
            <a:r>
              <a:rPr lang="en-US" altLang="zh-CN" sz="1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Java </a:t>
            </a:r>
            <a:r>
              <a:rPr lang="zh-CN" altLang="en-US" sz="1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对象的 </a:t>
            </a:r>
            <a:r>
              <a:rPr lang="en-US" altLang="zh-CN" sz="1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1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为 </a:t>
            </a:r>
            <a:r>
              <a:rPr lang="en-US" altLang="zh-CN" sz="1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null</a:t>
            </a:r>
          </a:p>
          <a:p>
            <a:pPr lvl="1"/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映射文件中为 </a:t>
            </a:r>
            <a:r>
              <a:rPr lang="en-US" altLang="zh-CN" sz="1800">
                <a:latin typeface="楷体_GB2312" pitchFamily="1" charset="-122"/>
                <a:ea typeface="楷体_GB2312" pitchFamily="1" charset="-122"/>
              </a:rPr>
              <a:t>&lt;id&gt; </a:t>
            </a:r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设置了 </a:t>
            </a:r>
            <a:r>
              <a:rPr lang="en-US" altLang="zh-CN" sz="1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unsaved-value</a:t>
            </a:r>
            <a:r>
              <a:rPr lang="en-US" altLang="zh-CN" sz="18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属性</a:t>
            </a:r>
            <a:r>
              <a:rPr lang="en-US" altLang="zh-CN" sz="18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并且 </a:t>
            </a:r>
            <a:r>
              <a:rPr lang="en-US" altLang="zh-CN" sz="1800">
                <a:latin typeface="楷体_GB2312" pitchFamily="1" charset="-122"/>
                <a:ea typeface="楷体_GB2312" pitchFamily="1" charset="-122"/>
              </a:rPr>
              <a:t>Java </a:t>
            </a:r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对象的 </a:t>
            </a:r>
            <a:r>
              <a:rPr lang="en-US" altLang="zh-CN" sz="1800"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取值与这个 </a:t>
            </a:r>
            <a:r>
              <a:rPr lang="en-US" altLang="zh-CN" sz="1800">
                <a:latin typeface="楷体_GB2312" pitchFamily="1" charset="-122"/>
                <a:ea typeface="楷体_GB2312" pitchFamily="1" charset="-122"/>
              </a:rPr>
              <a:t>unsaved-value </a:t>
            </a:r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属性值匹配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11188" y="1916113"/>
            <a:ext cx="76962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操纵持久化对象</a:t>
            </a:r>
            <a:r>
              <a:rPr lang="en-US" altLang="zh-CN" sz="2400"/>
              <a:t>-saveOrUpdate()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7696200" cy="76676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 操纵持久化对象的方法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11188" y="1916113"/>
            <a:ext cx="78486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CC"/>
                </a:solidFill>
              </a:rPr>
              <a:t> </a:t>
            </a:r>
            <a:r>
              <a:rPr lang="zh-CN" altLang="en-US" sz="2400"/>
              <a:t>操纵持久化对象</a:t>
            </a:r>
            <a:r>
              <a:rPr lang="en-US" altLang="zh-CN" sz="2400"/>
              <a:t>-saveOrUpdate()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如果参数是瞬时对象就用</a:t>
            </a: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save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方法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284538"/>
            <a:ext cx="4038600" cy="200977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7696200" cy="76676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 操纵持久化对象的方法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11188" y="1916113"/>
            <a:ext cx="78486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CC"/>
                </a:solidFill>
              </a:rPr>
              <a:t> </a:t>
            </a:r>
            <a:r>
              <a:rPr lang="zh-CN" altLang="en-US" sz="2400"/>
              <a:t>操纵持久化对象</a:t>
            </a:r>
            <a:r>
              <a:rPr lang="en-US" altLang="zh-CN" sz="2400"/>
              <a:t>-saveOrUpdate()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如果是脱管对象就用</a:t>
            </a: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update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方法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852738"/>
            <a:ext cx="6192837" cy="295275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7696200" cy="76676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 操纵持久化对象的方法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11188" y="1916113"/>
            <a:ext cx="78486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CC"/>
                </a:solidFill>
              </a:rPr>
              <a:t> </a:t>
            </a:r>
            <a:r>
              <a:rPr lang="zh-CN" altLang="en-US" sz="2400"/>
              <a:t>操纵持久化对象</a:t>
            </a:r>
            <a:r>
              <a:rPr lang="en-US" altLang="zh-CN" sz="2400"/>
              <a:t>-saveOrUpdate()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如果是持久化对象就直接返回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924175"/>
            <a:ext cx="6264275" cy="2519363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</a:rPr>
              <a:t>持久化对象的状态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7921625" cy="4098925"/>
          </a:xfrm>
        </p:spPr>
        <p:txBody>
          <a:bodyPr/>
          <a:lstStyle/>
          <a:p>
            <a:r>
              <a:rPr lang="en-US" altLang="zh-CN" sz="2400">
                <a:latin typeface="宋体" panose="02010600030101010101" pitchFamily="2" charset="-122"/>
              </a:rPr>
              <a:t>Hibernate</a:t>
            </a:r>
            <a:r>
              <a:rPr lang="zh-CN" altLang="en-US" sz="2400">
                <a:latin typeface="宋体" panose="02010600030101010101" pitchFamily="2" charset="-122"/>
              </a:rPr>
              <a:t>持久化对象存在三种状态</a:t>
            </a:r>
          </a:p>
          <a:p>
            <a:pPr lvl="1"/>
            <a:r>
              <a:rPr lang="zh-CN" altLang="en-US" sz="2000">
                <a:latin typeface="宋体" panose="02010600030101010101" pitchFamily="2" charset="-122"/>
              </a:rPr>
              <a:t>瞬时态 transient </a:t>
            </a:r>
            <a:r>
              <a:rPr lang="en-US" altLang="zh-CN" sz="2000">
                <a:latin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</a:rPr>
              <a:t>不存在持久化标识</a:t>
            </a:r>
            <a:r>
              <a:rPr lang="en-US" altLang="zh-CN" sz="2000">
                <a:latin typeface="宋体" panose="02010600030101010101" pitchFamily="2" charset="-122"/>
              </a:rPr>
              <a:t>OID</a:t>
            </a:r>
            <a:r>
              <a:rPr lang="zh-CN" altLang="en-US" sz="2000">
                <a:latin typeface="宋体" panose="02010600030101010101" pitchFamily="2" charset="-122"/>
              </a:rPr>
              <a:t>，尚未与</a:t>
            </a:r>
            <a:r>
              <a:rPr lang="en-US" altLang="zh-CN" sz="2000">
                <a:latin typeface="宋体" panose="02010600030101010101" pitchFamily="2" charset="-122"/>
              </a:rPr>
              <a:t>Hibernate Session</a:t>
            </a:r>
            <a:r>
              <a:rPr lang="zh-CN" altLang="en-US" sz="2000">
                <a:latin typeface="宋体" panose="02010600030101010101" pitchFamily="2" charset="-122"/>
              </a:rPr>
              <a:t>关联对象，被认为处于瞬时态，失去引用将被</a:t>
            </a:r>
            <a:r>
              <a:rPr lang="en-US" altLang="zh-CN" sz="2000">
                <a:latin typeface="宋体" panose="02010600030101010101" pitchFamily="2" charset="-122"/>
              </a:rPr>
              <a:t>JVM</a:t>
            </a:r>
            <a:r>
              <a:rPr lang="zh-CN" altLang="en-US" sz="2000">
                <a:latin typeface="宋体" panose="02010600030101010101" pitchFamily="2" charset="-122"/>
              </a:rPr>
              <a:t>回收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	无持久化标识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OID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，未与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Session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关联</a:t>
            </a:r>
            <a:endParaRPr lang="zh-CN" altLang="en-US" sz="2000">
              <a:latin typeface="宋体" panose="02010600030101010101" pitchFamily="2" charset="-122"/>
            </a:endParaRPr>
          </a:p>
          <a:p>
            <a:pPr lvl="1"/>
            <a:r>
              <a:rPr lang="zh-CN" altLang="en-US" sz="2000">
                <a:latin typeface="宋体" panose="02010600030101010101" pitchFamily="2" charset="-122"/>
              </a:rPr>
              <a:t>持久态 </a:t>
            </a:r>
            <a:r>
              <a:rPr lang="en-US" altLang="zh-CN" sz="2000">
                <a:latin typeface="宋体" panose="02010600030101010101" pitchFamily="2" charset="-122"/>
              </a:rPr>
              <a:t>persistent </a:t>
            </a:r>
            <a:r>
              <a:rPr lang="zh-CN" altLang="en-US" sz="2000">
                <a:latin typeface="宋体" panose="02010600030101010101" pitchFamily="2" charset="-122"/>
              </a:rPr>
              <a:t>存在持久化标识</a:t>
            </a:r>
            <a:r>
              <a:rPr lang="en-US" altLang="zh-CN" sz="2000">
                <a:latin typeface="宋体" panose="02010600030101010101" pitchFamily="2" charset="-122"/>
              </a:rPr>
              <a:t>OID</a:t>
            </a:r>
            <a:r>
              <a:rPr lang="zh-CN" altLang="en-US" sz="2000">
                <a:latin typeface="宋体" panose="02010600030101010101" pitchFamily="2" charset="-122"/>
              </a:rPr>
              <a:t>，与当前</a:t>
            </a:r>
            <a:r>
              <a:rPr lang="en-US" altLang="zh-CN" sz="2000">
                <a:latin typeface="宋体" panose="02010600030101010101" pitchFamily="2" charset="-122"/>
              </a:rPr>
              <a:t>session</a:t>
            </a:r>
            <a:r>
              <a:rPr lang="zh-CN" altLang="en-US" sz="2000">
                <a:latin typeface="宋体" panose="02010600030101010101" pitchFamily="2" charset="-122"/>
              </a:rPr>
              <a:t>有关联，并且相关联的</a:t>
            </a:r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session</a:t>
            </a:r>
            <a:r>
              <a:rPr lang="zh-CN" altLang="en-US" sz="2000">
                <a:solidFill>
                  <a:srgbClr val="0000FF"/>
                </a:solidFill>
                <a:latin typeface="宋体" panose="02010600030101010101" pitchFamily="2" charset="-122"/>
              </a:rPr>
              <a:t>没有关闭 </a:t>
            </a:r>
            <a:r>
              <a:rPr lang="en-US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>
                <a:solidFill>
                  <a:srgbClr val="0000FF"/>
                </a:solidFill>
                <a:latin typeface="宋体" panose="02010600030101010101" pitchFamily="2" charset="-122"/>
              </a:rPr>
              <a:t>并且事务未提交</a:t>
            </a:r>
            <a:r>
              <a:rPr lang="zh-CN" altLang="en-US" sz="2000">
                <a:latin typeface="宋体" panose="02010600030101010101" pitchFamily="2" charset="-122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	存在持久化标识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OID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，与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Session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关联</a:t>
            </a:r>
          </a:p>
          <a:p>
            <a:pPr lvl="1"/>
            <a:r>
              <a:rPr lang="zh-CN" altLang="en-US" sz="2000">
                <a:latin typeface="宋体" panose="02010600030101010101" pitchFamily="2" charset="-122"/>
              </a:rPr>
              <a:t>脱管态 </a:t>
            </a:r>
            <a:r>
              <a:rPr lang="en-US" altLang="zh-CN" sz="2000">
                <a:latin typeface="宋体" panose="02010600030101010101" pitchFamily="2" charset="-122"/>
              </a:rPr>
              <a:t>detached </a:t>
            </a:r>
            <a:r>
              <a:rPr lang="zh-CN" altLang="en-US" sz="2000">
                <a:latin typeface="宋体" panose="02010600030101010101" pitchFamily="2" charset="-122"/>
              </a:rPr>
              <a:t>存在持久化标识</a:t>
            </a:r>
            <a:r>
              <a:rPr lang="en-US" altLang="zh-CN" sz="2000">
                <a:latin typeface="宋体" panose="02010600030101010101" pitchFamily="2" charset="-122"/>
              </a:rPr>
              <a:t>OID</a:t>
            </a:r>
            <a:r>
              <a:rPr lang="zh-CN" altLang="en-US" sz="2000">
                <a:latin typeface="宋体" panose="02010600030101010101" pitchFamily="2" charset="-122"/>
              </a:rPr>
              <a:t>，但没有与当前</a:t>
            </a:r>
            <a:r>
              <a:rPr lang="en-US" altLang="zh-CN" sz="2000">
                <a:latin typeface="宋体" panose="02010600030101010101" pitchFamily="2" charset="-122"/>
              </a:rPr>
              <a:t>session</a:t>
            </a:r>
            <a:r>
              <a:rPr lang="zh-CN" altLang="en-US" sz="2000">
                <a:latin typeface="宋体" panose="02010600030101010101" pitchFamily="2" charset="-122"/>
              </a:rPr>
              <a:t>关联，脱管状态改变</a:t>
            </a:r>
            <a:r>
              <a:rPr lang="en-US" altLang="zh-CN" sz="2000">
                <a:latin typeface="宋体" panose="02010600030101010101" pitchFamily="2" charset="-122"/>
              </a:rPr>
              <a:t>hibernate</a:t>
            </a:r>
            <a:r>
              <a:rPr lang="zh-CN" altLang="en-US" sz="2000">
                <a:latin typeface="宋体" panose="02010600030101010101" pitchFamily="2" charset="-122"/>
              </a:rPr>
              <a:t>不能检测到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	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存在持久化标识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OID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，未与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Session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关联</a:t>
            </a:r>
          </a:p>
          <a:p>
            <a:pPr lvl="1"/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7696200" cy="76676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 操纵持久化对象的方法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11188" y="1916113"/>
            <a:ext cx="78486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CC"/>
                </a:solidFill>
              </a:rPr>
              <a:t> </a:t>
            </a:r>
            <a:r>
              <a:rPr lang="zh-CN" altLang="en-US" sz="2400"/>
              <a:t>操纵持久化对象</a:t>
            </a:r>
            <a:r>
              <a:rPr lang="en-US" altLang="zh-CN" sz="2400"/>
              <a:t>-saveOrupdate()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95288" y="2276475"/>
            <a:ext cx="81375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判定对象为临时对象的标准</a:t>
            </a:r>
          </a:p>
          <a:p>
            <a:pPr lvl="1"/>
            <a:r>
              <a:rPr lang="en-US" altLang="zh-CN" sz="1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Java </a:t>
            </a:r>
            <a:r>
              <a:rPr lang="zh-CN" altLang="en-US" sz="1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对象的 </a:t>
            </a:r>
            <a:r>
              <a:rPr lang="en-US" altLang="zh-CN" sz="1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1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为 </a:t>
            </a:r>
            <a:r>
              <a:rPr lang="en-US" altLang="zh-CN" sz="1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null</a:t>
            </a:r>
          </a:p>
          <a:p>
            <a:pPr lvl="1"/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映射文件中为 </a:t>
            </a:r>
            <a:r>
              <a:rPr lang="en-US" altLang="zh-CN" sz="1800">
                <a:latin typeface="楷体_GB2312" pitchFamily="1" charset="-122"/>
                <a:ea typeface="楷体_GB2312" pitchFamily="1" charset="-122"/>
              </a:rPr>
              <a:t>&lt;id&gt; </a:t>
            </a:r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设置了 </a:t>
            </a:r>
            <a:r>
              <a:rPr lang="en-US" altLang="zh-CN" sz="1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unsaved-value</a:t>
            </a:r>
            <a:r>
              <a:rPr lang="en-US" altLang="zh-CN" sz="18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属性</a:t>
            </a:r>
            <a:r>
              <a:rPr lang="en-US" altLang="zh-CN" sz="18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并且 </a:t>
            </a:r>
            <a:r>
              <a:rPr lang="en-US" altLang="zh-CN" sz="1800">
                <a:latin typeface="楷体_GB2312" pitchFamily="1" charset="-122"/>
                <a:ea typeface="楷体_GB2312" pitchFamily="1" charset="-122"/>
              </a:rPr>
              <a:t>Java </a:t>
            </a:r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对象的 </a:t>
            </a:r>
            <a:r>
              <a:rPr lang="en-US" altLang="zh-CN" sz="1800"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取值与这个 </a:t>
            </a:r>
            <a:r>
              <a:rPr lang="en-US" altLang="zh-CN" sz="1800">
                <a:latin typeface="楷体_GB2312" pitchFamily="1" charset="-122"/>
                <a:ea typeface="楷体_GB2312" pitchFamily="1" charset="-122"/>
              </a:rPr>
              <a:t>unsaved-value </a:t>
            </a:r>
            <a:r>
              <a:rPr lang="zh-CN" altLang="en-US" sz="1800">
                <a:latin typeface="楷体_GB2312" pitchFamily="1" charset="-122"/>
                <a:ea typeface="楷体_GB2312" pitchFamily="1" charset="-122"/>
              </a:rPr>
              <a:t>属性值匹配</a:t>
            </a:r>
            <a:r>
              <a:rPr lang="en-US" altLang="zh-CN" sz="180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1800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执行插入操作</a:t>
            </a:r>
            <a:endParaRPr lang="zh-CN" altLang="en-US" sz="180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589588"/>
            <a:ext cx="3168650" cy="93662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9750" y="3644900"/>
            <a:ext cx="8064500" cy="1697038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latin typeface="Verdana" panose="020B0604030504040204" pitchFamily="34" charset="0"/>
              </a:rPr>
              <a:t>根据以上判断临时对象的标准</a:t>
            </a:r>
            <a:r>
              <a:rPr lang="en-US" altLang="zh-CN" sz="1400">
                <a:latin typeface="Verdana" panose="020B0604030504040204" pitchFamily="34" charset="0"/>
              </a:rPr>
              <a:t>id=null</a:t>
            </a:r>
            <a:r>
              <a:rPr lang="zh-CN" altLang="en-US" sz="1400">
                <a:latin typeface="Verdana" panose="020B0604030504040204" pitchFamily="34" charset="0"/>
              </a:rPr>
              <a:t>是临时对象。但可以定义属性为</a:t>
            </a:r>
            <a:r>
              <a:rPr lang="en-US" altLang="zh-CN" sz="1400">
                <a:latin typeface="Verdana" panose="020B0604030504040204" pitchFamily="34" charset="0"/>
              </a:rPr>
              <a:t>int  id</a:t>
            </a:r>
          </a:p>
          <a:p>
            <a:pPr>
              <a:spcBef>
                <a:spcPct val="50000"/>
              </a:spcBef>
            </a:pPr>
            <a:r>
              <a:rPr lang="en-US" altLang="zh-CN" sz="1400">
                <a:latin typeface="Verdana" panose="020B0604030504040204" pitchFamily="34" charset="0"/>
              </a:rPr>
              <a:t>   * </a:t>
            </a:r>
            <a:r>
              <a:rPr lang="zh-CN" altLang="en-US" sz="1400">
                <a:latin typeface="Verdana" panose="020B0604030504040204" pitchFamily="34" charset="0"/>
              </a:rPr>
              <a:t>此时</a:t>
            </a:r>
            <a:r>
              <a:rPr lang="en-US" altLang="zh-CN" sz="1400">
                <a:latin typeface="Verdana" panose="020B0604030504040204" pitchFamily="34" charset="0"/>
              </a:rPr>
              <a:t>id</a:t>
            </a:r>
            <a:r>
              <a:rPr lang="zh-CN" altLang="en-US" sz="1400">
                <a:latin typeface="Verdana" panose="020B0604030504040204" pitchFamily="34" charset="0"/>
              </a:rPr>
              <a:t>默认值是</a:t>
            </a:r>
            <a:r>
              <a:rPr lang="en-US" altLang="zh-CN" sz="1400">
                <a:latin typeface="Verdana" panose="020B0604030504040204" pitchFamily="34" charset="0"/>
              </a:rPr>
              <a:t>0</a:t>
            </a:r>
            <a:r>
              <a:rPr lang="zh-CN" altLang="en-US" sz="1400">
                <a:latin typeface="Verdana" panose="020B0604030504040204" pitchFamily="34" charset="0"/>
              </a:rPr>
              <a:t>而不是</a:t>
            </a:r>
            <a:r>
              <a:rPr lang="en-US" altLang="zh-CN" sz="1400">
                <a:latin typeface="Verdana" panose="020B0604030504040204" pitchFamily="34" charset="0"/>
              </a:rPr>
              <a:t>null</a:t>
            </a:r>
            <a:r>
              <a:rPr lang="zh-CN" altLang="en-US" sz="1400">
                <a:latin typeface="Verdana" panose="020B0604030504040204" pitchFamily="34" charset="0"/>
              </a:rPr>
              <a:t>。如果将</a:t>
            </a:r>
            <a:r>
              <a:rPr lang="en-US" altLang="zh-CN" sz="1400">
                <a:latin typeface="Verdana" panose="020B0604030504040204" pitchFamily="34" charset="0"/>
              </a:rPr>
              <a:t>id</a:t>
            </a:r>
            <a:r>
              <a:rPr lang="zh-CN" altLang="en-US" sz="1400">
                <a:latin typeface="Verdana" panose="020B0604030504040204" pitchFamily="34" charset="0"/>
              </a:rPr>
              <a:t>设置为</a:t>
            </a:r>
            <a:r>
              <a:rPr lang="en-US" altLang="zh-CN" sz="1400">
                <a:latin typeface="Verdana" panose="020B0604030504040204" pitchFamily="34" charset="0"/>
              </a:rPr>
              <a:t>1</a:t>
            </a:r>
            <a:r>
              <a:rPr lang="zh-CN" altLang="en-US" sz="1400">
                <a:latin typeface="Verdana" panose="020B0604030504040204" pitchFamily="34" charset="0"/>
              </a:rPr>
              <a:t>，而此时应该在</a:t>
            </a:r>
            <a:r>
              <a:rPr lang="en-US" altLang="zh-CN" sz="1400">
                <a:latin typeface="Verdana" panose="020B0604030504040204" pitchFamily="34" charset="0"/>
              </a:rPr>
              <a:t>&lt;id&gt;</a:t>
            </a:r>
            <a:r>
              <a:rPr lang="zh-CN" altLang="en-US" sz="1400">
                <a:latin typeface="Verdana" panose="020B0604030504040204" pitchFamily="34" charset="0"/>
              </a:rPr>
              <a:t>中设置</a:t>
            </a:r>
            <a:r>
              <a:rPr lang="en-US" altLang="zh-CN" sz="1400">
                <a:latin typeface="Verdana" panose="020B0604030504040204" pitchFamily="34" charset="0"/>
              </a:rPr>
              <a:t>unsaved-value</a:t>
            </a:r>
            <a:r>
              <a:rPr lang="zh-CN" altLang="en-US" sz="1400">
                <a:latin typeface="Verdana" panose="020B0604030504040204" pitchFamily="34" charset="0"/>
              </a:rPr>
              <a:t>的值除了</a:t>
            </a:r>
            <a:r>
              <a:rPr lang="en-US" altLang="zh-CN" sz="1400">
                <a:latin typeface="Verdana" panose="020B0604030504040204" pitchFamily="34" charset="0"/>
              </a:rPr>
              <a:t>1</a:t>
            </a:r>
            <a:r>
              <a:rPr lang="zh-CN" altLang="en-US" sz="1400">
                <a:latin typeface="Verdana" panose="020B0604030504040204" pitchFamily="34" charset="0"/>
              </a:rPr>
              <a:t>之外的值。</a:t>
            </a:r>
            <a:r>
              <a:rPr lang="en-US" altLang="zh-CN" sz="1400">
                <a:latin typeface="Verdana" panose="020B0604030504040204" pitchFamily="34" charset="0"/>
              </a:rPr>
              <a:t>2</a:t>
            </a:r>
            <a:r>
              <a:rPr lang="zh-CN" altLang="en-US" sz="1400">
                <a:latin typeface="Verdana" panose="020B0604030504040204" pitchFamily="34" charset="0"/>
              </a:rPr>
              <a:t>个值不相等，此时应该执行更新</a:t>
            </a:r>
            <a:r>
              <a:rPr lang="en-US" altLang="zh-CN" sz="1400">
                <a:latin typeface="Verdana" panose="020B0604030504040204" pitchFamily="34" charset="0"/>
              </a:rPr>
              <a:t>id</a:t>
            </a:r>
            <a:r>
              <a:rPr lang="zh-CN" altLang="en-US" sz="1400">
                <a:latin typeface="Verdana" panose="020B0604030504040204" pitchFamily="34" charset="0"/>
              </a:rPr>
              <a:t>为</a:t>
            </a:r>
            <a:r>
              <a:rPr lang="en-US" altLang="zh-CN" sz="1400">
                <a:latin typeface="Verdana" panose="020B0604030504040204" pitchFamily="34" charset="0"/>
              </a:rPr>
              <a:t>1</a:t>
            </a:r>
            <a:r>
              <a:rPr lang="zh-CN" altLang="en-US" sz="1400">
                <a:latin typeface="Verdana" panose="020B0604030504040204" pitchFamily="34" charset="0"/>
              </a:rPr>
              <a:t>操作</a:t>
            </a:r>
            <a:endParaRPr lang="en-US" altLang="zh-CN" sz="1400">
              <a:latin typeface="Verdan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400">
                <a:latin typeface="Verdana" panose="020B0604030504040204" pitchFamily="34" charset="0"/>
              </a:rPr>
              <a:t>   * 但实际我们要执行的插入操作。这时</a:t>
            </a:r>
            <a:r>
              <a:rPr lang="en-US" altLang="zh-CN" sz="1400">
                <a:latin typeface="Verdana" panose="020B0604030504040204" pitchFamily="34" charset="0"/>
              </a:rPr>
              <a:t>,</a:t>
            </a:r>
            <a:r>
              <a:rPr lang="zh-CN" altLang="en-US" sz="1400">
                <a:latin typeface="Verdana" panose="020B0604030504040204" pitchFamily="34" charset="0"/>
              </a:rPr>
              <a:t>可以在</a:t>
            </a:r>
            <a:r>
              <a:rPr lang="en-US" altLang="zh-CN" sz="1400">
                <a:latin typeface="Verdana" panose="020B0604030504040204" pitchFamily="34" charset="0"/>
              </a:rPr>
              <a:t>id</a:t>
            </a:r>
            <a:r>
              <a:rPr lang="zh-CN" altLang="en-US" sz="1400">
                <a:latin typeface="Verdana" panose="020B0604030504040204" pitchFamily="34" charset="0"/>
              </a:rPr>
              <a:t>中设置</a:t>
            </a:r>
            <a:r>
              <a:rPr lang="en-US" altLang="zh-CN" sz="1400" b="1">
                <a:solidFill>
                  <a:srgbClr val="FF3300"/>
                </a:solidFill>
                <a:latin typeface="Verdana" panose="020B0604030504040204" pitchFamily="34" charset="0"/>
              </a:rPr>
              <a:t>unsaved-value=1 </a:t>
            </a:r>
            <a:r>
              <a:rPr lang="zh-CN" altLang="en-US" sz="1400">
                <a:latin typeface="Verdana" panose="020B0604030504040204" pitchFamily="34" charset="0"/>
              </a:rPr>
              <a:t>，与在</a:t>
            </a:r>
            <a:r>
              <a:rPr lang="en-US" altLang="zh-CN" sz="1400">
                <a:latin typeface="Verdana" panose="020B0604030504040204" pitchFamily="34" charset="0"/>
              </a:rPr>
              <a:t>javabean</a:t>
            </a:r>
            <a:r>
              <a:rPr lang="zh-CN" altLang="en-US" sz="1400">
                <a:latin typeface="Verdana" panose="020B0604030504040204" pitchFamily="34" charset="0"/>
              </a:rPr>
              <a:t>中定义的</a:t>
            </a:r>
            <a:r>
              <a:rPr lang="en-US" altLang="zh-CN" sz="1400">
                <a:latin typeface="Verdana" panose="020B0604030504040204" pitchFamily="34" charset="0"/>
              </a:rPr>
              <a:t>int id=1</a:t>
            </a:r>
            <a:r>
              <a:rPr lang="zh-CN" altLang="en-US" sz="1400">
                <a:latin typeface="Verdana" panose="020B0604030504040204" pitchFamily="34" charset="0"/>
              </a:rPr>
              <a:t>对应</a:t>
            </a:r>
            <a:r>
              <a:rPr lang="en-US" altLang="zh-CN" sz="1400">
                <a:latin typeface="Verdana" panose="020B0604030504040204" pitchFamily="34" charset="0"/>
              </a:rPr>
              <a:t>,2</a:t>
            </a:r>
            <a:r>
              <a:rPr lang="zh-CN" altLang="en-US" sz="1400">
                <a:latin typeface="Verdana" panose="020B0604030504040204" pitchFamily="34" charset="0"/>
              </a:rPr>
              <a:t>个值相等则执行插入。其中：</a:t>
            </a:r>
            <a:r>
              <a:rPr lang="en-US" altLang="zh-CN" sz="1400" b="1">
                <a:solidFill>
                  <a:srgbClr val="FF3300"/>
                </a:solidFill>
                <a:latin typeface="Verdana" panose="020B0604030504040204" pitchFamily="34" charset="0"/>
              </a:rPr>
              <a:t>unsaved-value=0(</a:t>
            </a:r>
            <a:r>
              <a:rPr lang="zh-CN" altLang="en-US" sz="1400" b="1">
                <a:solidFill>
                  <a:srgbClr val="FF3300"/>
                </a:solidFill>
                <a:latin typeface="Verdana" panose="020B0604030504040204" pitchFamily="34" charset="0"/>
              </a:rPr>
              <a:t>默认值</a:t>
            </a:r>
            <a:r>
              <a:rPr lang="en-US" altLang="zh-CN" sz="1400" b="1">
                <a:solidFill>
                  <a:srgbClr val="FF3300"/>
                </a:solidFill>
                <a:latin typeface="Verdana" panose="020B0604030504040204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endParaRPr lang="zh-CN" altLang="en-US" sz="1400" b="1">
              <a:solidFill>
                <a:srgbClr val="FF3300"/>
              </a:solidFill>
              <a:latin typeface="Verdana" panose="020B0604030504040204" pitchFamily="34" charset="0"/>
            </a:endParaRP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5300663"/>
            <a:ext cx="4716462" cy="163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 操纵持久化对象的方法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349500"/>
            <a:ext cx="7696200" cy="2617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700">
                <a:latin typeface="宋体" panose="02010600030101010101" pitchFamily="2" charset="-122"/>
              </a:rPr>
              <a:t>都可以根据给定的 </a:t>
            </a:r>
            <a:r>
              <a:rPr lang="en-US" altLang="zh-CN" sz="2700">
                <a:latin typeface="宋体" panose="02010600030101010101" pitchFamily="2" charset="-122"/>
              </a:rPr>
              <a:t>OID </a:t>
            </a:r>
            <a:r>
              <a:rPr lang="zh-CN" altLang="en-US" sz="2700">
                <a:latin typeface="宋体" panose="02010600030101010101" pitchFamily="2" charset="-122"/>
              </a:rPr>
              <a:t>从数据库中加载一个持久化对象</a:t>
            </a:r>
          </a:p>
          <a:p>
            <a:pPr>
              <a:lnSpc>
                <a:spcPct val="80000"/>
              </a:lnSpc>
            </a:pPr>
            <a:r>
              <a:rPr lang="zh-CN" altLang="en-US" sz="2700">
                <a:latin typeface="宋体" panose="02010600030101010101" pitchFamily="2" charset="-122"/>
              </a:rPr>
              <a:t>区别</a:t>
            </a:r>
            <a:r>
              <a:rPr lang="en-US" altLang="zh-CN" sz="2700">
                <a:latin typeface="宋体" panose="02010600030101010101" pitchFamily="2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宋体" panose="02010600030101010101" pitchFamily="2" charset="-122"/>
              </a:rPr>
              <a:t>当数据库中不存在与 </a:t>
            </a:r>
            <a:r>
              <a:rPr lang="en-US" altLang="zh-CN" sz="2200">
                <a:latin typeface="宋体" panose="02010600030101010101" pitchFamily="2" charset="-122"/>
              </a:rPr>
              <a:t>OID </a:t>
            </a:r>
            <a:r>
              <a:rPr lang="zh-CN" altLang="en-US" sz="2200">
                <a:latin typeface="宋体" panose="02010600030101010101" pitchFamily="2" charset="-122"/>
              </a:rPr>
              <a:t>对应的记录时</a:t>
            </a:r>
            <a:r>
              <a:rPr lang="en-US" altLang="zh-CN" sz="2200">
                <a:latin typeface="宋体" panose="02010600030101010101" pitchFamily="2" charset="-122"/>
              </a:rPr>
              <a:t>, load() </a:t>
            </a:r>
            <a:r>
              <a:rPr lang="zh-CN" altLang="en-US" sz="2200">
                <a:latin typeface="宋体" panose="02010600030101010101" pitchFamily="2" charset="-122"/>
              </a:rPr>
              <a:t>方法抛出 </a:t>
            </a:r>
            <a:r>
              <a:rPr lang="en-US" altLang="zh-CN" sz="2200">
                <a:latin typeface="宋体" panose="02010600030101010101" pitchFamily="2" charset="-122"/>
              </a:rPr>
              <a:t>ObjectNotFoundException </a:t>
            </a:r>
            <a:r>
              <a:rPr lang="zh-CN" altLang="en-US" sz="2200">
                <a:latin typeface="宋体" panose="02010600030101010101" pitchFamily="2" charset="-122"/>
              </a:rPr>
              <a:t>异常</a:t>
            </a:r>
            <a:r>
              <a:rPr lang="en-US" altLang="zh-CN" sz="2200">
                <a:latin typeface="宋体" panose="02010600030101010101" pitchFamily="2" charset="-122"/>
              </a:rPr>
              <a:t>, </a:t>
            </a:r>
            <a:r>
              <a:rPr lang="zh-CN" altLang="en-US" sz="2200">
                <a:latin typeface="宋体" panose="02010600030101010101" pitchFamily="2" charset="-122"/>
              </a:rPr>
              <a:t>而 </a:t>
            </a:r>
            <a:r>
              <a:rPr lang="en-US" altLang="zh-CN" sz="2200">
                <a:latin typeface="宋体" panose="02010600030101010101" pitchFamily="2" charset="-122"/>
              </a:rPr>
              <a:t>get() </a:t>
            </a:r>
            <a:r>
              <a:rPr lang="zh-CN" altLang="en-US" sz="2200">
                <a:latin typeface="宋体" panose="02010600030101010101" pitchFamily="2" charset="-122"/>
              </a:rPr>
              <a:t>方法返回 </a:t>
            </a:r>
            <a:r>
              <a:rPr lang="en-US" altLang="zh-CN" sz="2200">
                <a:latin typeface="宋体" panose="02010600030101010101" pitchFamily="2" charset="-122"/>
              </a:rPr>
              <a:t>null</a:t>
            </a: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宋体" panose="02010600030101010101" pitchFamily="2" charset="-122"/>
              </a:rPr>
              <a:t>两者采用不同的延迟检索策略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1188" y="1916113"/>
            <a:ext cx="78486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CC"/>
                </a:solidFill>
              </a:rPr>
              <a:t>  </a:t>
            </a:r>
            <a:r>
              <a:rPr lang="zh-CN" altLang="en-US" sz="2400"/>
              <a:t>操纵持久化对象</a:t>
            </a:r>
            <a:r>
              <a:rPr lang="en-US" altLang="zh-CN" sz="2400"/>
              <a:t>-get()  load()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652963"/>
            <a:ext cx="7129463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 操纵持久化对象的方法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349500"/>
            <a:ext cx="7696200" cy="28813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>
                <a:latin typeface="宋体" panose="02010600030101010101" pitchFamily="2" charset="-122"/>
              </a:rPr>
              <a:t>   Session </a:t>
            </a:r>
            <a:r>
              <a:rPr lang="zh-CN" altLang="en-US" sz="2200">
                <a:latin typeface="宋体" panose="02010600030101010101" pitchFamily="2" charset="-122"/>
              </a:rPr>
              <a:t>的 </a:t>
            </a:r>
            <a:r>
              <a:rPr lang="en-US" altLang="zh-CN" sz="2200">
                <a:latin typeface="宋体" panose="02010600030101010101" pitchFamily="2" charset="-122"/>
              </a:rPr>
              <a:t>delete() </a:t>
            </a:r>
            <a:r>
              <a:rPr lang="zh-CN" altLang="en-US" sz="2200">
                <a:latin typeface="宋体" panose="02010600030101010101" pitchFamily="2" charset="-122"/>
              </a:rPr>
              <a:t>方法既可以删除一个脱管对象</a:t>
            </a:r>
            <a:r>
              <a:rPr lang="en-US" altLang="zh-CN" sz="2200">
                <a:latin typeface="宋体" panose="02010600030101010101" pitchFamily="2" charset="-122"/>
              </a:rPr>
              <a:t>, </a:t>
            </a:r>
            <a:r>
              <a:rPr lang="zh-CN" altLang="en-US" sz="2200">
                <a:latin typeface="宋体" panose="02010600030101010101" pitchFamily="2" charset="-122"/>
              </a:rPr>
              <a:t>也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200">
                <a:latin typeface="宋体" panose="02010600030101010101" pitchFamily="2" charset="-122"/>
              </a:rPr>
              <a:t>   可以删除一个持久化对象</a:t>
            </a:r>
            <a:endParaRPr lang="zh-CN" altLang="en-US" sz="2000">
              <a:latin typeface="宋体" panose="02010600030101010101" pitchFamily="2" charset="-122"/>
            </a:endParaRPr>
          </a:p>
          <a:p>
            <a:pPr lvl="1"/>
            <a:r>
              <a:rPr lang="zh-CN" altLang="en-US" sz="2200">
                <a:latin typeface="宋体" panose="02010600030101010101" pitchFamily="2" charset="-122"/>
              </a:rPr>
              <a:t>如果参数是持久化对象，就执行一个</a:t>
            </a:r>
            <a:r>
              <a:rPr lang="en-US" altLang="zh-CN" sz="2200">
                <a:latin typeface="宋体" panose="02010600030101010101" pitchFamily="2" charset="-122"/>
              </a:rPr>
              <a:t>delete</a:t>
            </a:r>
            <a:r>
              <a:rPr lang="zh-CN" altLang="en-US" sz="2200">
                <a:latin typeface="宋体" panose="02010600030101010101" pitchFamily="2" charset="-122"/>
              </a:rPr>
              <a:t>语句，</a:t>
            </a:r>
            <a:r>
              <a:rPr lang="zh-CN" altLang="en-US" sz="2200">
                <a:solidFill>
                  <a:srgbClr val="0000FF"/>
                </a:solidFill>
                <a:latin typeface="宋体" panose="02010600030101010101" pitchFamily="2" charset="-122"/>
              </a:rPr>
              <a:t>若为脱管对象，先使游离对象被</a:t>
            </a:r>
            <a:r>
              <a:rPr lang="en-US" altLang="zh-CN" sz="2200">
                <a:solidFill>
                  <a:srgbClr val="0000FF"/>
                </a:solidFill>
                <a:latin typeface="宋体" panose="02010600030101010101" pitchFamily="2" charset="-122"/>
              </a:rPr>
              <a:t>session</a:t>
            </a:r>
            <a:r>
              <a:rPr lang="zh-CN" altLang="en-US" sz="2200">
                <a:solidFill>
                  <a:srgbClr val="0000FF"/>
                </a:solidFill>
                <a:latin typeface="宋体" panose="02010600030101010101" pitchFamily="2" charset="-122"/>
              </a:rPr>
              <a:t>关联</a:t>
            </a:r>
            <a:endParaRPr lang="en-US" altLang="zh-CN" sz="2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2200">
                <a:latin typeface="宋体" panose="02010600030101010101" pitchFamily="2" charset="-122"/>
              </a:rPr>
              <a:t>计划执行一条 </a:t>
            </a:r>
            <a:r>
              <a:rPr lang="en-US" altLang="zh-CN" sz="2200">
                <a:latin typeface="宋体" panose="02010600030101010101" pitchFamily="2" charset="-122"/>
              </a:rPr>
              <a:t>delete </a:t>
            </a:r>
            <a:r>
              <a:rPr lang="zh-CN" altLang="en-US" sz="2200">
                <a:latin typeface="宋体" panose="02010600030101010101" pitchFamily="2" charset="-122"/>
              </a:rPr>
              <a:t>语句</a:t>
            </a:r>
          </a:p>
          <a:p>
            <a:pPr lvl="1"/>
            <a:r>
              <a:rPr lang="zh-CN" altLang="en-US" sz="2200">
                <a:latin typeface="宋体" panose="02010600030101010101" pitchFamily="2" charset="-122"/>
              </a:rPr>
              <a:t>把对象从 </a:t>
            </a:r>
            <a:r>
              <a:rPr lang="en-US" altLang="zh-CN" sz="2200">
                <a:latin typeface="宋体" panose="02010600030101010101" pitchFamily="2" charset="-122"/>
              </a:rPr>
              <a:t>Session </a:t>
            </a:r>
            <a:r>
              <a:rPr lang="zh-CN" altLang="en-US" sz="2200">
                <a:latin typeface="宋体" panose="02010600030101010101" pitchFamily="2" charset="-122"/>
              </a:rPr>
              <a:t>缓存中删除</a:t>
            </a:r>
            <a:r>
              <a:rPr lang="en-US" altLang="zh-CN" sz="2200">
                <a:latin typeface="宋体" panose="02010600030101010101" pitchFamily="2" charset="-122"/>
              </a:rPr>
              <a:t>, </a:t>
            </a:r>
            <a:r>
              <a:rPr lang="zh-CN" altLang="en-US" sz="2200">
                <a:latin typeface="宋体" panose="02010600030101010101" pitchFamily="2" charset="-122"/>
              </a:rPr>
              <a:t>该对象进入脱管状态</a:t>
            </a:r>
            <a:r>
              <a:rPr lang="en-US" altLang="zh-CN" sz="2200">
                <a:latin typeface="宋体" panose="02010600030101010101" pitchFamily="2" charset="-122"/>
              </a:rPr>
              <a:t>.</a:t>
            </a:r>
            <a:r>
              <a:rPr lang="zh-CN" altLang="en-US" sz="2200">
                <a:latin typeface="宋体" panose="02010600030101010101" pitchFamily="2" charset="-122"/>
              </a:rPr>
              <a:t>刷新缓存后，该对象将被从数据库中删除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11188" y="1916113"/>
            <a:ext cx="78486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CC"/>
                </a:solidFill>
              </a:rPr>
              <a:t>   </a:t>
            </a:r>
            <a:r>
              <a:rPr lang="zh-CN" altLang="en-US" sz="2400"/>
              <a:t>操纵持久化对象</a:t>
            </a:r>
            <a:r>
              <a:rPr lang="en-US" altLang="zh-CN" sz="2400"/>
              <a:t>-delete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052513"/>
            <a:ext cx="7696200" cy="766762"/>
          </a:xfrm>
        </p:spPr>
        <p:txBody>
          <a:bodyPr/>
          <a:lstStyle/>
          <a:p>
            <a:r>
              <a:rPr lang="zh-CN" altLang="zh-CN">
                <a:latin typeface="宋体" panose="02010600030101010101" pitchFamily="2" charset="-122"/>
              </a:rPr>
              <a:t>持久化对象状态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idx="1"/>
          </p:nvPr>
        </p:nvGraphicFramePr>
        <p:xfrm>
          <a:off x="684213" y="2276475"/>
          <a:ext cx="8066087" cy="3860800"/>
        </p:xfrm>
        <a:graphic>
          <a:graphicData uri="http://schemas.openxmlformats.org/drawingml/2006/table">
            <a:tbl>
              <a:tblPr/>
              <a:tblGrid>
                <a:gridCol w="4748212">
                  <a:extLst>
                    <a:ext uri="{9D8B030D-6E8A-4147-A177-3AD203B41FA5}">
                      <a16:colId xmlns:a16="http://schemas.microsoft.com/office/drawing/2014/main" val="548942616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359450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7062195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程序代码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生命周期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41834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tx = session.beginTransaction();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Customer c = new Customer();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开始生命周期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瞬时状态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063919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ession.save(c)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处于生命周期中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转变为持久化状态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94477"/>
                  </a:ext>
                </a:extLst>
              </a:tr>
              <a:tr h="144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Long id=c.getId();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 =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Customer c2 = (Customer)session.load(Customer.class,id);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tx.commit();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处于生命周期中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处于持久化状态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471612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session.close();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处于生命周期中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转变为脱管态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0993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c2.getName();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处于生命周期中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处于脱管态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7551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c2 = null;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结束生命周期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结束生命周期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459500"/>
                  </a:ext>
                </a:extLst>
              </a:tr>
            </a:tbl>
          </a:graphicData>
        </a:graphic>
      </p:graphicFrame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611188" y="1844675"/>
            <a:ext cx="76962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测试</a:t>
            </a:r>
            <a:r>
              <a:rPr lang="en-US" altLang="zh-CN" sz="2400"/>
              <a:t>hibernate</a:t>
            </a:r>
            <a:r>
              <a:rPr lang="zh-CN" altLang="en-US" sz="2400"/>
              <a:t>中</a:t>
            </a:r>
            <a:r>
              <a:rPr lang="en-US" altLang="zh-CN" sz="2400"/>
              <a:t>java</a:t>
            </a:r>
            <a:r>
              <a:rPr lang="zh-CN" altLang="en-US" sz="2400"/>
              <a:t>对象的状态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</a:rPr>
              <a:t>对象的状态总结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7696200" cy="2339975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708011372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1687518449"/>
                    </a:ext>
                  </a:extLst>
                </a:gridCol>
                <a:gridCol w="3087688">
                  <a:extLst>
                    <a:ext uri="{9D8B030D-6E8A-4147-A177-3AD203B41FA5}">
                      <a16:colId xmlns:a16="http://schemas.microsoft.com/office/drawing/2014/main" val="2255153870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存在对应的记录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数据中存在对应的记录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03603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临时态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46553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持久态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可能有也可能没有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429467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游离态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可能有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数据没有删除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也可能没有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344036"/>
                  </a:ext>
                </a:extLst>
              </a:tr>
            </a:tbl>
          </a:graphicData>
        </a:graphic>
      </p:graphicFrame>
      <p:sp>
        <p:nvSpPr>
          <p:cNvPr id="7193" name="Line 25"/>
          <p:cNvSpPr>
            <a:spLocks noChangeShapeType="1"/>
          </p:cNvSpPr>
          <p:nvPr/>
        </p:nvSpPr>
        <p:spPr bwMode="auto">
          <a:xfrm flipH="1">
            <a:off x="3419475" y="3213100"/>
            <a:ext cx="2592388" cy="15843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1619250" y="4797425"/>
            <a:ext cx="568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Verdana" panose="020B0604030504040204" pitchFamily="34" charset="0"/>
              </a:rPr>
              <a:t>此时是没有对应记录的情况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Customer c=new Customer();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session.save(c);//</a:t>
            </a:r>
            <a:r>
              <a:rPr lang="zh-CN" altLang="en-US">
                <a:latin typeface="Verdana" panose="020B0604030504040204" pitchFamily="34" charset="0"/>
              </a:rPr>
              <a:t>持久对象</a:t>
            </a:r>
            <a:r>
              <a:rPr lang="en-US" altLang="zh-CN">
                <a:latin typeface="Verdana" panose="020B0604030504040204" pitchFamily="34" charset="0"/>
              </a:rPr>
              <a:t>,</a:t>
            </a:r>
            <a:r>
              <a:rPr lang="zh-CN" altLang="en-US">
                <a:latin typeface="Verdana" panose="020B0604030504040204" pitchFamily="34" charset="0"/>
              </a:rPr>
              <a:t>但数据库中没有</a:t>
            </a:r>
            <a:endParaRPr lang="en-US" altLang="zh-CN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125538"/>
            <a:ext cx="7696200" cy="647700"/>
          </a:xfrm>
        </p:spPr>
        <p:txBody>
          <a:bodyPr/>
          <a:lstStyle/>
          <a:p>
            <a:r>
              <a:rPr lang="zh-CN" altLang="zh-CN">
                <a:latin typeface="宋体" panose="02010600030101010101" pitchFamily="2" charset="-122"/>
              </a:rPr>
              <a:t>持久化对象状态转换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2060575"/>
            <a:ext cx="820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89138"/>
            <a:ext cx="6335712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理解</a:t>
            </a:r>
            <a:r>
              <a:rPr lang="en-US" altLang="zh-CN">
                <a:latin typeface="宋体" panose="02010600030101010101" pitchFamily="2" charset="-122"/>
              </a:rPr>
              <a:t>Session</a:t>
            </a:r>
            <a:r>
              <a:rPr lang="zh-CN" altLang="en-US">
                <a:latin typeface="宋体" panose="02010600030101010101" pitchFamily="2" charset="-122"/>
              </a:rPr>
              <a:t>缓存（一级缓存）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>
                <a:latin typeface="宋体" panose="02010600030101010101" pitchFamily="2" charset="-122"/>
              </a:rPr>
              <a:t>在 </a:t>
            </a:r>
            <a:r>
              <a:rPr lang="en-US" altLang="zh-CN" sz="1800">
                <a:latin typeface="宋体" panose="02010600030101010101" pitchFamily="2" charset="-122"/>
              </a:rPr>
              <a:t>Session </a:t>
            </a:r>
            <a:r>
              <a:rPr lang="zh-CN" altLang="en-US" sz="1800">
                <a:latin typeface="宋体" panose="02010600030101010101" pitchFamily="2" charset="-122"/>
              </a:rPr>
              <a:t>接口的实现中包含一系列的 </a:t>
            </a:r>
            <a:r>
              <a:rPr lang="en-US" altLang="zh-CN" sz="1800">
                <a:latin typeface="宋体" panose="02010600030101010101" pitchFamily="2" charset="-122"/>
              </a:rPr>
              <a:t>Java </a:t>
            </a:r>
            <a:r>
              <a:rPr lang="zh-CN" altLang="en-US" sz="1800">
                <a:latin typeface="宋体" panose="02010600030101010101" pitchFamily="2" charset="-122"/>
              </a:rPr>
              <a:t>集合</a:t>
            </a:r>
            <a:r>
              <a:rPr lang="en-US" altLang="zh-CN" sz="1800">
                <a:latin typeface="宋体" panose="02010600030101010101" pitchFamily="2" charset="-122"/>
              </a:rPr>
              <a:t>, </a:t>
            </a:r>
            <a:r>
              <a:rPr lang="zh-CN" altLang="en-US" sz="1800">
                <a:solidFill>
                  <a:srgbClr val="FF3300"/>
                </a:solidFill>
                <a:latin typeface="宋体" panose="02010600030101010101" pitchFamily="2" charset="-122"/>
              </a:rPr>
              <a:t>这些 </a:t>
            </a:r>
            <a:r>
              <a:rPr lang="en-US" altLang="zh-CN" sz="1800">
                <a:solidFill>
                  <a:srgbClr val="FF3300"/>
                </a:solidFill>
                <a:latin typeface="宋体" panose="02010600030101010101" pitchFamily="2" charset="-122"/>
              </a:rPr>
              <a:t>Java </a:t>
            </a:r>
            <a:r>
              <a:rPr lang="zh-CN" altLang="en-US" sz="1800">
                <a:solidFill>
                  <a:srgbClr val="FF3300"/>
                </a:solidFill>
                <a:latin typeface="宋体" panose="02010600030101010101" pitchFamily="2" charset="-122"/>
              </a:rPr>
              <a:t>集合构成了 </a:t>
            </a:r>
            <a:r>
              <a:rPr lang="en-US" altLang="zh-CN" sz="1800">
                <a:solidFill>
                  <a:srgbClr val="FF3300"/>
                </a:solidFill>
                <a:latin typeface="宋体" panose="02010600030101010101" pitchFamily="2" charset="-122"/>
              </a:rPr>
              <a:t>Session </a:t>
            </a:r>
            <a:r>
              <a:rPr lang="zh-CN" altLang="en-US" sz="1800">
                <a:solidFill>
                  <a:srgbClr val="FF3300"/>
                </a:solidFill>
                <a:latin typeface="宋体" panose="02010600030101010101" pitchFamily="2" charset="-122"/>
              </a:rPr>
              <a:t>缓存</a:t>
            </a:r>
            <a:r>
              <a:rPr lang="en-US" altLang="zh-CN" sz="1800">
                <a:latin typeface="宋体" panose="02010600030101010101" pitchFamily="2" charset="-122"/>
              </a:rPr>
              <a:t>. </a:t>
            </a:r>
            <a:r>
              <a:rPr lang="zh-CN" altLang="en-US" sz="1800">
                <a:latin typeface="宋体" panose="02010600030101010101" pitchFamily="2" charset="-122"/>
              </a:rPr>
              <a:t>只要 </a:t>
            </a:r>
            <a:r>
              <a:rPr lang="en-US" altLang="zh-CN" sz="1800">
                <a:latin typeface="宋体" panose="02010600030101010101" pitchFamily="2" charset="-122"/>
              </a:rPr>
              <a:t>Session </a:t>
            </a:r>
            <a:r>
              <a:rPr lang="zh-CN" altLang="en-US" sz="1800">
                <a:latin typeface="宋体" panose="02010600030101010101" pitchFamily="2" charset="-122"/>
              </a:rPr>
              <a:t>实例没有结束生命周期</a:t>
            </a:r>
            <a:r>
              <a:rPr lang="en-US" altLang="zh-CN" sz="1800">
                <a:latin typeface="宋体" panose="02010600030101010101" pitchFamily="2" charset="-122"/>
              </a:rPr>
              <a:t>, </a:t>
            </a:r>
            <a:r>
              <a:rPr lang="zh-CN" altLang="en-US" sz="1800">
                <a:latin typeface="宋体" panose="02010600030101010101" pitchFamily="2" charset="-122"/>
              </a:rPr>
              <a:t>存放在它缓存中的对象也不会结束生命周期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800">
                <a:latin typeface="宋体" panose="02010600030101010101" pitchFamily="2" charset="-122"/>
              </a:rPr>
              <a:t>当</a:t>
            </a:r>
            <a:r>
              <a:rPr lang="en-US" altLang="zh-CN" sz="1800">
                <a:latin typeface="宋体" panose="02010600030101010101" pitchFamily="2" charset="-122"/>
              </a:rPr>
              <a:t>session</a:t>
            </a:r>
            <a:r>
              <a:rPr lang="zh-CN" altLang="en-US" sz="1800">
                <a:latin typeface="宋体" panose="02010600030101010101" pitchFamily="2" charset="-122"/>
              </a:rPr>
              <a:t>的</a:t>
            </a:r>
            <a:r>
              <a:rPr lang="en-US" altLang="zh-CN" sz="1800">
                <a:latin typeface="宋体" panose="02010600030101010101" pitchFamily="2" charset="-122"/>
              </a:rPr>
              <a:t>save()</a:t>
            </a:r>
            <a:r>
              <a:rPr lang="zh-CN" altLang="en-US" sz="1800">
                <a:latin typeface="宋体" panose="02010600030101010101" pitchFamily="2" charset="-122"/>
              </a:rPr>
              <a:t>方法持久化一个对象时，该对象被载入缓存，以后即使程序中不再引用该对象，只要缓存不清空，该对象仍然处于生命周期中。当试图</a:t>
            </a:r>
            <a:r>
              <a:rPr lang="en-US" altLang="zh-CN" sz="1800">
                <a:latin typeface="宋体" panose="02010600030101010101" pitchFamily="2" charset="-122"/>
              </a:rPr>
              <a:t>get()</a:t>
            </a:r>
            <a:r>
              <a:rPr lang="zh-CN" altLang="en-US" sz="1800">
                <a:latin typeface="宋体" panose="02010600030101010101" pitchFamily="2" charset="-122"/>
              </a:rPr>
              <a:t>、 </a:t>
            </a:r>
            <a:r>
              <a:rPr lang="en-US" altLang="zh-CN" sz="1800">
                <a:latin typeface="宋体" panose="02010600030101010101" pitchFamily="2" charset="-122"/>
              </a:rPr>
              <a:t>load()</a:t>
            </a:r>
            <a:r>
              <a:rPr lang="zh-CN" altLang="en-US" sz="1800">
                <a:latin typeface="宋体" panose="02010600030101010101" pitchFamily="2" charset="-122"/>
              </a:rPr>
              <a:t>对象时，会判断缓存中是否存在该对象，有则返回，此时不查询数据库。没有再查询数据库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Session </a:t>
            </a:r>
            <a:r>
              <a:rPr lang="zh-CN" altLang="en-US" sz="1800">
                <a:latin typeface="宋体" panose="02010600030101010101" pitchFamily="2" charset="-122"/>
              </a:rPr>
              <a:t>能够在某些时间点</a:t>
            </a:r>
            <a:r>
              <a:rPr lang="en-US" altLang="zh-CN" sz="1800">
                <a:latin typeface="宋体" panose="02010600030101010101" pitchFamily="2" charset="-122"/>
              </a:rPr>
              <a:t>, </a:t>
            </a:r>
            <a:r>
              <a:rPr lang="zh-CN" altLang="en-US" sz="1800">
                <a:latin typeface="宋体" panose="02010600030101010101" pitchFamily="2" charset="-122"/>
              </a:rPr>
              <a:t>按照缓存中对象的变化来执行相关的 </a:t>
            </a:r>
            <a:r>
              <a:rPr lang="en-US" altLang="zh-CN" sz="1800">
                <a:latin typeface="宋体" panose="02010600030101010101" pitchFamily="2" charset="-122"/>
              </a:rPr>
              <a:t>SQL </a:t>
            </a:r>
            <a:r>
              <a:rPr lang="zh-CN" altLang="en-US" sz="1800">
                <a:latin typeface="宋体" panose="02010600030101010101" pitchFamily="2" charset="-122"/>
              </a:rPr>
              <a:t>语句</a:t>
            </a:r>
            <a:r>
              <a:rPr lang="en-US" altLang="zh-CN" sz="1800">
                <a:latin typeface="宋体" panose="02010600030101010101" pitchFamily="2" charset="-122"/>
              </a:rPr>
              <a:t>, </a:t>
            </a:r>
            <a:r>
              <a:rPr lang="zh-CN" altLang="en-US" sz="1800">
                <a:latin typeface="宋体" panose="02010600030101010101" pitchFamily="2" charset="-122"/>
              </a:rPr>
              <a:t>来同步更新数据库</a:t>
            </a:r>
            <a:r>
              <a:rPr lang="en-US" altLang="zh-CN" sz="1800">
                <a:latin typeface="宋体" panose="02010600030101010101" pitchFamily="2" charset="-122"/>
              </a:rPr>
              <a:t>, </a:t>
            </a:r>
            <a:r>
              <a:rPr lang="zh-CN" altLang="en-US" sz="1800">
                <a:latin typeface="宋体" panose="02010600030101010101" pitchFamily="2" charset="-122"/>
              </a:rPr>
              <a:t>这一过程被称为刷出缓存</a:t>
            </a:r>
            <a:r>
              <a:rPr lang="en-US" altLang="zh-CN" sz="1800">
                <a:latin typeface="宋体" panose="02010600030101010101" pitchFamily="2" charset="-122"/>
              </a:rPr>
              <a:t>(flush)</a:t>
            </a:r>
            <a:endParaRPr lang="zh-CN" altLang="en-US" sz="180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180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800">
                <a:latin typeface="宋体" panose="02010600030101010101" pitchFamily="2" charset="-122"/>
              </a:rPr>
              <a:t>默认情况下 </a:t>
            </a:r>
            <a:r>
              <a:rPr lang="en-US" altLang="zh-CN" sz="1800">
                <a:latin typeface="宋体" panose="02010600030101010101" pitchFamily="2" charset="-122"/>
              </a:rPr>
              <a:t>Session </a:t>
            </a:r>
            <a:r>
              <a:rPr lang="zh-CN" altLang="en-US" sz="1800">
                <a:latin typeface="宋体" panose="02010600030101010101" pitchFamily="2" charset="-122"/>
              </a:rPr>
              <a:t>在以下时间点刷出缓存：</a:t>
            </a:r>
          </a:p>
          <a:p>
            <a:pPr lvl="1">
              <a:lnSpc>
                <a:spcPct val="8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当应用程序调用 </a:t>
            </a:r>
            <a:r>
              <a:rPr lang="en-US" altLang="zh-CN" sz="1600" b="1">
                <a:latin typeface="宋体" panose="02010600030101010101" pitchFamily="2" charset="-122"/>
              </a:rPr>
              <a:t>Transaction </a:t>
            </a:r>
            <a:r>
              <a:rPr lang="zh-CN" altLang="en-US" sz="1600" b="1">
                <a:latin typeface="宋体" panose="02010600030101010101" pitchFamily="2" charset="-122"/>
              </a:rPr>
              <a:t>的 </a:t>
            </a:r>
            <a:r>
              <a:rPr lang="en-US" altLang="zh-CN" sz="1600" b="1">
                <a:latin typeface="宋体" panose="02010600030101010101" pitchFamily="2" charset="-122"/>
              </a:rPr>
              <a:t>commit</a:t>
            </a:r>
            <a:r>
              <a:rPr lang="zh-CN" altLang="en-US" sz="1600" b="1">
                <a:latin typeface="宋体" panose="02010600030101010101" pitchFamily="2" charset="-122"/>
              </a:rPr>
              <a:t>（）</a:t>
            </a:r>
            <a:r>
              <a:rPr lang="zh-CN" altLang="en-US" sz="1600">
                <a:latin typeface="宋体" panose="02010600030101010101" pitchFamily="2" charset="-122"/>
              </a:rPr>
              <a:t>方法的时</a:t>
            </a:r>
            <a:r>
              <a:rPr lang="en-US" altLang="zh-CN" sz="1600">
                <a:latin typeface="宋体" panose="02010600030101010101" pitchFamily="2" charset="-122"/>
              </a:rPr>
              <a:t>, </a:t>
            </a:r>
            <a:r>
              <a:rPr lang="zh-CN" altLang="en-US" sz="1600">
                <a:latin typeface="宋体" panose="02010600030101010101" pitchFamily="2" charset="-122"/>
              </a:rPr>
              <a:t>该方法先刷出缓存</a:t>
            </a:r>
            <a:r>
              <a:rPr lang="en-US" altLang="zh-CN" sz="1600">
                <a:latin typeface="宋体" panose="02010600030101010101" pitchFamily="2" charset="-122"/>
              </a:rPr>
              <a:t>(session.flush())</a:t>
            </a:r>
            <a:r>
              <a:rPr lang="zh-CN" altLang="en-US" sz="1600">
                <a:latin typeface="宋体" panose="02010600030101010101" pitchFamily="2" charset="-122"/>
              </a:rPr>
              <a:t>，然后在向数据库提交事务</a:t>
            </a:r>
            <a:r>
              <a:rPr lang="en-US" altLang="zh-CN" sz="1600">
                <a:latin typeface="宋体" panose="02010600030101010101" pitchFamily="2" charset="-122"/>
              </a:rPr>
              <a:t>(tx.commit())</a:t>
            </a:r>
          </a:p>
          <a:p>
            <a:pPr lvl="1">
              <a:lnSpc>
                <a:spcPct val="8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当应用程序执行一些查询操作时，如果缓存中持久化对象的属性已经发生了变化，会先刷出缓存，以保证查询结果能够反映持久化对象的最新状态</a:t>
            </a:r>
          </a:p>
          <a:p>
            <a:pPr lvl="1">
              <a:lnSpc>
                <a:spcPct val="8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调用 </a:t>
            </a:r>
            <a:r>
              <a:rPr lang="en-US" altLang="zh-CN" sz="1600" b="1">
                <a:latin typeface="宋体" panose="02010600030101010101" pitchFamily="2" charset="-122"/>
              </a:rPr>
              <a:t>Session </a:t>
            </a:r>
            <a:r>
              <a:rPr lang="zh-CN" altLang="en-US" sz="1600" b="1">
                <a:latin typeface="宋体" panose="02010600030101010101" pitchFamily="2" charset="-122"/>
              </a:rPr>
              <a:t>的 </a:t>
            </a:r>
            <a:r>
              <a:rPr lang="en-US" altLang="zh-CN" sz="1600" b="1">
                <a:latin typeface="宋体" panose="02010600030101010101" pitchFamily="2" charset="-122"/>
              </a:rPr>
              <a:t>flush()</a:t>
            </a:r>
            <a:r>
              <a:rPr lang="en-US" altLang="zh-CN" sz="1600">
                <a:latin typeface="宋体" panose="02010600030101010101" pitchFamily="2" charset="-122"/>
              </a:rPr>
              <a:t> </a:t>
            </a:r>
            <a:r>
              <a:rPr lang="zh-CN" altLang="en-US" sz="1600">
                <a:latin typeface="宋体" panose="02010600030101010101" pitchFamily="2" charset="-122"/>
              </a:rPr>
              <a:t>方法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测试</a:t>
            </a:r>
            <a:r>
              <a:rPr lang="en-US" altLang="zh-CN">
                <a:latin typeface="宋体" panose="02010600030101010101" pitchFamily="2" charset="-122"/>
              </a:rPr>
              <a:t>Hibernate </a:t>
            </a:r>
            <a:r>
              <a:rPr lang="zh-CN" altLang="en-US">
                <a:latin typeface="宋体" panose="02010600030101010101" pitchFamily="2" charset="-122"/>
              </a:rPr>
              <a:t>快照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921625" cy="4098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400">
                <a:latin typeface="宋体" panose="02010600030101010101" pitchFamily="2" charset="-122"/>
              </a:rPr>
              <a:t>当session加载了customer对象后，会为customer对象的值类型的属性复制一份快照。当刷出缓存时，通过比较对象的当前属性和快照，来判断对象的哪些属性发生了变化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41413" y="3429000"/>
          <a:ext cx="6742112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BMP 图像" r:id="rId3" imgW="7296437" imgH="2572157" progId="Paint.Picture">
                  <p:embed/>
                </p:oleObj>
              </mc:Choice>
              <mc:Fallback>
                <p:oleObj name="BMP 图像" r:id="rId3" imgW="7296437" imgH="25721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429000"/>
                        <a:ext cx="6742112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>
                <a:latin typeface="宋体" panose="02010600030101010101" pitchFamily="2" charset="-122"/>
              </a:rPr>
              <a:t>清理</a:t>
            </a:r>
            <a:r>
              <a:rPr lang="en-US" altLang="zh-CN" sz="2000">
                <a:latin typeface="宋体" panose="02010600030101010101" pitchFamily="2" charset="-122"/>
              </a:rPr>
              <a:t>session</a:t>
            </a:r>
            <a:r>
              <a:rPr lang="zh-CN" altLang="en-US" sz="2000">
                <a:latin typeface="宋体" panose="02010600030101010101" pitchFamily="2" charset="-122"/>
              </a:rPr>
              <a:t>的缓存，测试</a:t>
            </a:r>
            <a:r>
              <a:rPr lang="en-US" altLang="zh-CN" sz="2000">
                <a:latin typeface="宋体" panose="02010600030101010101" pitchFamily="2" charset="-122"/>
              </a:rPr>
              <a:t>flush</a:t>
            </a:r>
            <a:r>
              <a:rPr lang="zh-CN" altLang="en-US" sz="2000">
                <a:latin typeface="宋体" panose="02010600030101010101" pitchFamily="2" charset="-122"/>
              </a:rPr>
              <a:t>和</a:t>
            </a:r>
            <a:r>
              <a:rPr lang="en-US" altLang="zh-CN" sz="2000">
                <a:latin typeface="宋体" panose="02010600030101010101" pitchFamily="2" charset="-122"/>
              </a:rPr>
              <a:t>clear</a:t>
            </a:r>
            <a:r>
              <a:rPr lang="zh-CN" altLang="en-US" sz="2000">
                <a:latin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</a:rPr>
              <a:t>evict</a:t>
            </a:r>
            <a:r>
              <a:rPr lang="zh-CN" altLang="en-US" sz="2000">
                <a:latin typeface="宋体" panose="02010600030101010101" pitchFamily="2" charset="-122"/>
              </a:rPr>
              <a:t>方法的使用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latin typeface="宋体" panose="02010600030101010101" pitchFamily="2" charset="-122"/>
              </a:rPr>
              <a:t>session</a:t>
            </a:r>
            <a:r>
              <a:rPr lang="zh-CN" altLang="en-US" sz="2400">
                <a:latin typeface="宋体" panose="02010600030101010101" pitchFamily="2" charset="-122"/>
              </a:rPr>
              <a:t>的</a:t>
            </a:r>
            <a:r>
              <a:rPr lang="en-US" altLang="zh-CN" sz="2400">
                <a:latin typeface="宋体" panose="02010600030101010101" pitchFamily="2" charset="-122"/>
              </a:rPr>
              <a:t>flush</a:t>
            </a:r>
            <a:r>
              <a:rPr lang="zh-CN" altLang="en-US" sz="2400">
                <a:latin typeface="宋体" panose="02010600030101010101" pitchFamily="2" charset="-122"/>
              </a:rPr>
              <a:t>方法让缓存的数据刷出到数据库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宋体" panose="02010600030101010101" pitchFamily="2" charset="-122"/>
              </a:rPr>
              <a:t>session</a:t>
            </a:r>
            <a:r>
              <a:rPr lang="zh-CN" altLang="en-US" sz="2400">
                <a:latin typeface="宋体" panose="02010600030101010101" pitchFamily="2" charset="-122"/>
              </a:rPr>
              <a:t>的</a:t>
            </a:r>
            <a:r>
              <a:rPr lang="en-US" altLang="zh-CN" sz="2400">
                <a:latin typeface="宋体" panose="02010600030101010101" pitchFamily="2" charset="-122"/>
              </a:rPr>
              <a:t>clear</a:t>
            </a:r>
            <a:r>
              <a:rPr lang="zh-CN" altLang="en-US" sz="2400">
                <a:latin typeface="宋体" panose="02010600030101010101" pitchFamily="2" charset="-122"/>
              </a:rPr>
              <a:t>方法清空缓存数据</a:t>
            </a:r>
          </a:p>
          <a:p>
            <a:pPr>
              <a:lnSpc>
                <a:spcPct val="8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宋体" panose="02010600030101010101" pitchFamily="2" charset="-122"/>
              </a:rPr>
              <a:t>session</a:t>
            </a:r>
            <a:r>
              <a:rPr lang="zh-CN" altLang="en-US" sz="2400">
                <a:latin typeface="宋体" panose="02010600030101010101" pitchFamily="2" charset="-122"/>
              </a:rPr>
              <a:t>的</a:t>
            </a:r>
            <a:r>
              <a:rPr lang="en-US" altLang="zh-CN" sz="2400">
                <a:latin typeface="宋体" panose="02010600030101010101" pitchFamily="2" charset="-122"/>
              </a:rPr>
              <a:t>evi</a:t>
            </a:r>
            <a:r>
              <a:rPr lang="zh-CN" altLang="en-US" sz="2400">
                <a:latin typeface="宋体" panose="02010600030101010101" pitchFamily="2" charset="-122"/>
              </a:rPr>
              <a:t>c</a:t>
            </a:r>
            <a:r>
              <a:rPr lang="en-US" altLang="zh-CN" sz="2400">
                <a:latin typeface="宋体" panose="02010600030101010101" pitchFamily="2" charset="-122"/>
              </a:rPr>
              <a:t>t</a:t>
            </a:r>
            <a:r>
              <a:rPr lang="zh-CN" altLang="en-US" sz="2400">
                <a:latin typeface="宋体" panose="02010600030101010101" pitchFamily="2" charset="-122"/>
              </a:rPr>
              <a:t>方法清空指定对象一级缓存数据，使对象变为离线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971550" y="2854325"/>
          <a:ext cx="75723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BMP 图像" r:id="rId3" imgW="7572557" imgH="1238717" progId="Paint.Picture">
                  <p:embed/>
                </p:oleObj>
              </mc:Choice>
              <mc:Fallback>
                <p:oleObj name="BMP 图像" r:id="rId3" imgW="7572557" imgH="12387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4325"/>
                        <a:ext cx="757237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/>
          </p:cNvGraphicFramePr>
          <p:nvPr/>
        </p:nvGraphicFramePr>
        <p:xfrm>
          <a:off x="1187450" y="5013325"/>
          <a:ext cx="61817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BMP 图像" r:id="rId5" imgW="6181877" imgH="752717" progId="Paint.Picture">
                  <p:embed/>
                </p:oleObj>
              </mc:Choice>
              <mc:Fallback>
                <p:oleObj name="BMP 图像" r:id="rId5" imgW="6181877" imgH="752717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13325"/>
                        <a:ext cx="61817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refresh</a:t>
            </a:r>
            <a:r>
              <a:rPr lang="zh-CN" altLang="en-US">
                <a:latin typeface="宋体" panose="02010600030101010101" pitchFamily="2" charset="-122"/>
              </a:rPr>
              <a:t>刷新一级缓存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>
                <a:latin typeface="宋体" panose="02010600030101010101" pitchFamily="2" charset="-122"/>
              </a:rPr>
              <a:t>当</a:t>
            </a:r>
            <a:r>
              <a:rPr lang="en-US" altLang="zh-CN" sz="2000">
                <a:latin typeface="宋体" panose="02010600030101010101" pitchFamily="2" charset="-122"/>
              </a:rPr>
              <a:t>session.load </a:t>
            </a:r>
            <a:r>
              <a:rPr lang="zh-CN" altLang="en-US" sz="2000">
                <a:latin typeface="宋体" panose="02010600030101010101" pitchFamily="2" charset="-122"/>
              </a:rPr>
              <a:t>加载</a:t>
            </a:r>
            <a:r>
              <a:rPr lang="en-US" altLang="zh-CN" sz="2000">
                <a:latin typeface="宋体" panose="02010600030101010101" pitchFamily="2" charset="-122"/>
              </a:rPr>
              <a:t>Customer</a:t>
            </a:r>
            <a:r>
              <a:rPr lang="zh-CN" altLang="en-US" sz="2000">
                <a:latin typeface="宋体" panose="02010600030101010101" pitchFamily="2" charset="-122"/>
              </a:rPr>
              <a:t>对象后，修改</a:t>
            </a:r>
            <a:r>
              <a:rPr lang="en-US" altLang="zh-CN" sz="2000">
                <a:latin typeface="宋体" panose="02010600030101010101" pitchFamily="2" charset="-122"/>
              </a:rPr>
              <a:t>city</a:t>
            </a:r>
            <a:r>
              <a:rPr lang="zh-CN" altLang="en-US" sz="2000">
                <a:latin typeface="宋体" panose="02010600030101010101" pitchFamily="2" charset="-122"/>
              </a:rPr>
              <a:t>为 武汉，调用</a:t>
            </a:r>
            <a:r>
              <a:rPr lang="en-US" altLang="zh-CN" sz="2000">
                <a:latin typeface="宋体" panose="02010600030101010101" pitchFamily="2" charset="-122"/>
              </a:rPr>
              <a:t>refresh</a:t>
            </a:r>
            <a:r>
              <a:rPr lang="zh-CN" altLang="en-US" sz="2000">
                <a:latin typeface="宋体" panose="02010600030101010101" pitchFamily="2" charset="-122"/>
              </a:rPr>
              <a:t>方法更新一级缓存，此时设置的武汉重新被数据表中记录覆盖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1116013" y="3070225"/>
          <a:ext cx="7294562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BMP 图像" r:id="rId3" imgW="7296437" imgH="2314757" progId="Paint.Picture">
                  <p:embed/>
                </p:oleObj>
              </mc:Choice>
              <mc:Fallback>
                <p:oleObj name="BMP 图像" r:id="rId3" imgW="7296437" imgH="23147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70225"/>
                        <a:ext cx="7294562" cy="231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1785</Words>
  <Characters>0</Characters>
  <Application>Microsoft Office PowerPoint</Application>
  <DocSecurity>0</DocSecurity>
  <PresentationFormat>全屏显示(4:3)</PresentationFormat>
  <Lines>0</Lines>
  <Paragraphs>185</Paragraphs>
  <Slides>22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Arial Black</vt:lpstr>
      <vt:lpstr>隶书</vt:lpstr>
      <vt:lpstr>Courier New</vt:lpstr>
      <vt:lpstr>Verdana</vt:lpstr>
      <vt:lpstr>楷体_GB2312</vt:lpstr>
      <vt:lpstr>1_Studio</vt:lpstr>
      <vt:lpstr>画笔图片</vt:lpstr>
      <vt:lpstr>Hibernate持久化对象状态</vt:lpstr>
      <vt:lpstr>持久化对象的状态</vt:lpstr>
      <vt:lpstr>持久化对象状态</vt:lpstr>
      <vt:lpstr>对象的状态总结</vt:lpstr>
      <vt:lpstr>持久化对象状态转换</vt:lpstr>
      <vt:lpstr>理解Session缓存（一级缓存）</vt:lpstr>
      <vt:lpstr>测试Hibernate 快照</vt:lpstr>
      <vt:lpstr>清理session的缓存，测试flush和clear、evict方法的使用</vt:lpstr>
      <vt:lpstr>refresh刷新一级缓存</vt:lpstr>
      <vt:lpstr>一级缓存的FlushMode</vt:lpstr>
      <vt:lpstr> 操纵持久化对象的方法</vt:lpstr>
      <vt:lpstr> 操纵持久化对象的方法</vt:lpstr>
      <vt:lpstr> 操纵持久化对象的方法</vt:lpstr>
      <vt:lpstr> 操纵持久化对象的方法</vt:lpstr>
      <vt:lpstr> 操纵持久化对象的方法</vt:lpstr>
      <vt:lpstr> 操纵持久化对象的方法</vt:lpstr>
      <vt:lpstr> 操纵持久化对象的方法</vt:lpstr>
      <vt:lpstr> 操纵持久化对象的方法</vt:lpstr>
      <vt:lpstr> 操纵持久化对象的方法</vt:lpstr>
      <vt:lpstr> 操纵持久化对象的方法</vt:lpstr>
      <vt:lpstr> 操纵持久化对象的方法</vt:lpstr>
      <vt:lpstr> 操纵持久化对象的方法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Hibernate开发入门</dc:title>
  <dc:subject>Hibernate开发入门</dc:subject>
  <dc:creator>姜涛</dc:creator>
  <cp:keywords/>
  <dc:description/>
  <cp:lastModifiedBy>李欣</cp:lastModifiedBy>
  <cp:revision>1276</cp:revision>
  <dcterms:created xsi:type="dcterms:W3CDTF">2003-04-14T14:59:42Z</dcterms:created>
  <dcterms:modified xsi:type="dcterms:W3CDTF">2016-08-13T07:21:29Z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2052-9.1.0.4047</vt:lpwstr>
  </property>
</Properties>
</file>