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46"/>
  </p:notesMasterIdLst>
  <p:sldIdLst>
    <p:sldId id="256" r:id="rId2"/>
    <p:sldId id="257" r:id="rId3"/>
    <p:sldId id="259" r:id="rId4"/>
    <p:sldId id="258" r:id="rId5"/>
    <p:sldId id="260" r:id="rId6"/>
    <p:sldId id="261" r:id="rId7"/>
    <p:sldId id="262" r:id="rId8"/>
    <p:sldId id="263" r:id="rId9"/>
    <p:sldId id="314" r:id="rId10"/>
    <p:sldId id="315" r:id="rId11"/>
    <p:sldId id="278" r:id="rId12"/>
    <p:sldId id="266" r:id="rId13"/>
    <p:sldId id="316" r:id="rId14"/>
    <p:sldId id="277" r:id="rId15"/>
    <p:sldId id="268" r:id="rId16"/>
    <p:sldId id="271" r:id="rId17"/>
    <p:sldId id="273" r:id="rId18"/>
    <p:sldId id="275" r:id="rId19"/>
    <p:sldId id="281" r:id="rId20"/>
    <p:sldId id="282" r:id="rId21"/>
    <p:sldId id="276" r:id="rId22"/>
    <p:sldId id="289" r:id="rId23"/>
    <p:sldId id="291" r:id="rId24"/>
    <p:sldId id="303" r:id="rId25"/>
    <p:sldId id="304" r:id="rId26"/>
    <p:sldId id="305" r:id="rId27"/>
    <p:sldId id="306" r:id="rId28"/>
    <p:sldId id="307" r:id="rId29"/>
    <p:sldId id="308" r:id="rId30"/>
    <p:sldId id="309" r:id="rId31"/>
    <p:sldId id="310" r:id="rId32"/>
    <p:sldId id="311" r:id="rId33"/>
    <p:sldId id="312" r:id="rId34"/>
    <p:sldId id="313" r:id="rId35"/>
    <p:sldId id="318" r:id="rId36"/>
    <p:sldId id="319" r:id="rId37"/>
    <p:sldId id="320" r:id="rId38"/>
    <p:sldId id="321" r:id="rId39"/>
    <p:sldId id="322" r:id="rId40"/>
    <p:sldId id="323" r:id="rId41"/>
    <p:sldId id="324" r:id="rId42"/>
    <p:sldId id="325" r:id="rId43"/>
    <p:sldId id="326" r:id="rId44"/>
    <p:sldId id="327" r:id="rId45"/>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EBB4"/>
    <a:srgbClr val="7FE5B1"/>
    <a:srgbClr val="FF0000"/>
    <a:srgbClr val="0000FF"/>
    <a:srgbClr val="FEB8C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84"/>
      </p:cViewPr>
      <p:guideLst>
        <p:guide orient="horz" pos="2159"/>
        <p:guide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8.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3076" name="Rectangle 4"/>
          <p:cNvSpPr>
            <a:spLocks noGrp="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680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1EEFB8A8-D3F0-476D-9D18-E70D7A45C08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noTextEdit="1"/>
          </p:cNvSpPr>
          <p:nvPr>
            <p:ph type="sldImg"/>
          </p:nvPr>
        </p:nvSpPr>
        <p:spPr>
          <a:xfrm>
            <a:off x="1141413" y="684213"/>
            <a:ext cx="4572000" cy="3429000"/>
          </a:xfrm>
        </p:spPr>
      </p:sp>
      <p:sp>
        <p:nvSpPr>
          <p:cNvPr id="29699" name="Rectangle 3"/>
          <p:cNvSpPr>
            <a:spLocks noGrp="1" noChangeArrowheads="1"/>
          </p:cNvSpPr>
          <p:nvPr>
            <p:ph type="body" idx="1"/>
          </p:nvPr>
        </p:nvSpPr>
        <p:spPr>
          <a:xfrm>
            <a:off x="912813" y="4341813"/>
            <a:ext cx="5029200" cy="4114800"/>
          </a:xfrm>
        </p:spPr>
        <p:txBody>
          <a:bodyPr/>
          <a:lstStyle/>
          <a:p>
            <a:r>
              <a:rPr lang="en-US" altLang="zh-CN"/>
              <a:t>m_many2many</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noTextEdit="1"/>
          </p:cNvSpPr>
          <p:nvPr>
            <p:ph type="sldImg"/>
          </p:nvPr>
        </p:nvSpPr>
        <p:spPr>
          <a:xfrm>
            <a:off x="1141413" y="684213"/>
            <a:ext cx="4572000" cy="3429000"/>
          </a:xfrm>
        </p:spPr>
      </p:sp>
      <p:sp>
        <p:nvSpPr>
          <p:cNvPr id="39939" name="Rectangle 3"/>
          <p:cNvSpPr>
            <a:spLocks noGrp="1" noChangeArrowheads="1"/>
          </p:cNvSpPr>
          <p:nvPr>
            <p:ph type="body" idx="1"/>
          </p:nvPr>
        </p:nvSpPr>
        <p:spPr>
          <a:xfrm>
            <a:off x="912813" y="4341813"/>
            <a:ext cx="5029200" cy="4114800"/>
          </a:xfrm>
        </p:spPr>
        <p:txBody>
          <a:bodyPr/>
          <a:lstStyle/>
          <a:p>
            <a:r>
              <a:rPr lang="zh-CN" altLang="en-US"/>
              <a:t>初始化数据</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2051" name="AutoShape 3"/>
          <p:cNvSpPr>
            <a:spLocks noChangeArrowheads="1"/>
          </p:cNvSpPr>
          <p:nvPr/>
        </p:nvSpPr>
        <p:spPr bwMode="auto">
          <a:xfrm>
            <a:off x="395288" y="765175"/>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2052" name="AutoShape 4"/>
          <p:cNvSpPr>
            <a:spLocks noChangeArrowheads="1"/>
          </p:cNvSpPr>
          <p:nvPr/>
        </p:nvSpPr>
        <p:spPr bwMode="auto">
          <a:xfrm>
            <a:off x="1439863" y="3614738"/>
            <a:ext cx="6400800" cy="2286000"/>
          </a:xfrm>
          <a:prstGeom prst="roundRect">
            <a:avLst>
              <a:gd name="adj" fmla="val 16667"/>
            </a:avLst>
          </a:prstGeom>
          <a:solidFill>
            <a:schemeClr val="bg1"/>
          </a:solidFill>
          <a:ln w="508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a:p>
        </p:txBody>
      </p:sp>
      <p:sp>
        <p:nvSpPr>
          <p:cNvPr id="2053" name="Rectangle 5"/>
          <p:cNvSpPr>
            <a:spLocks noGrp="1" noChangeArrowheads="1"/>
          </p:cNvSpPr>
          <p:nvPr>
            <p:ph type="ctrTitle"/>
          </p:nvPr>
        </p:nvSpPr>
        <p:spPr>
          <a:xfrm>
            <a:off x="754063" y="1133475"/>
            <a:ext cx="7772400" cy="2266950"/>
          </a:xfrm>
        </p:spPr>
        <p:txBody>
          <a:bodyPr anchor="ctr" anchorCtr="1"/>
          <a:lstStyle>
            <a:lvl1pPr algn="ctr">
              <a:defRPr sz="4100" i="1">
                <a:solidFill>
                  <a:srgbClr val="000000"/>
                </a:solidFill>
              </a:defRPr>
            </a:lvl1pPr>
          </a:lstStyle>
          <a:p>
            <a:pPr lvl="0"/>
            <a:r>
              <a:rPr lang="zh-CN" altLang="zh-CN" noProof="0"/>
              <a:t>单击此处编辑母版标题样式</a:t>
            </a:r>
          </a:p>
        </p:txBody>
      </p:sp>
      <p:sp>
        <p:nvSpPr>
          <p:cNvPr id="2054" name="Rectangle 6"/>
          <p:cNvSpPr>
            <a:spLocks noGrp="1" noChangeArrowheads="1"/>
          </p:cNvSpPr>
          <p:nvPr>
            <p:ph type="subTitle" idx="1"/>
          </p:nvPr>
        </p:nvSpPr>
        <p:spPr>
          <a:xfrm>
            <a:off x="1820863" y="4221163"/>
            <a:ext cx="5410200" cy="1152525"/>
          </a:xfrm>
        </p:spPr>
        <p:txBody>
          <a:bodyPr anchor="ctr"/>
          <a:lstStyle>
            <a:lvl1pPr marL="0" indent="0" algn="ctr">
              <a:buFont typeface="Wingdings" panose="05000000000000000000" pitchFamily="2" charset="2"/>
              <a:buNone/>
              <a:defRPr sz="3300"/>
            </a:lvl1pPr>
          </a:lstStyle>
          <a:p>
            <a:pPr lvl="0"/>
            <a:r>
              <a:rPr lang="zh-CN" altLang="zh-CN" noProof="0"/>
              <a:t>单击此处编辑母版副标题样式</a:t>
            </a:r>
          </a:p>
        </p:txBody>
      </p:sp>
      <p:sp>
        <p:nvSpPr>
          <p:cNvPr id="2055" name="Rectangle 7"/>
          <p:cNvSpPr>
            <a:spLocks noGrp="1" noChangeArrowheads="1"/>
          </p:cNvSpPr>
          <p:nvPr>
            <p:ph type="dt" sz="half" idx="2"/>
          </p:nvPr>
        </p:nvSpPr>
        <p:spPr/>
        <p:txBody>
          <a:bodyPr/>
          <a:lstStyle>
            <a:lvl1pPr>
              <a:defRPr/>
            </a:lvl1pPr>
          </a:lstStyle>
          <a:p>
            <a:endParaRPr lang="en-US" altLang="zh-CN"/>
          </a:p>
        </p:txBody>
      </p:sp>
      <p:sp>
        <p:nvSpPr>
          <p:cNvPr id="2056" name="Rectangle 8"/>
          <p:cNvSpPr>
            <a:spLocks noGrp="1" noChangeArrowheads="1"/>
          </p:cNvSpPr>
          <p:nvPr>
            <p:ph type="ftr" sz="quarter" idx="3"/>
          </p:nvPr>
        </p:nvSpPr>
        <p:spPr>
          <a:xfrm>
            <a:off x="2987675" y="6021388"/>
            <a:ext cx="3111500" cy="457200"/>
          </a:xfrm>
        </p:spPr>
        <p:txBody>
          <a:bodyPr/>
          <a:lstStyle>
            <a:lvl1pPr>
              <a:defRPr/>
            </a:lvl1pPr>
          </a:lstStyle>
          <a:p>
            <a:r>
              <a:rPr lang="zh-CN" altLang="en-US"/>
              <a:t>北京传智播客教育   </a:t>
            </a:r>
            <a:r>
              <a:rPr lang="en-US" altLang="zh-CN"/>
              <a:t>www.itcast.cn</a:t>
            </a:r>
          </a:p>
        </p:txBody>
      </p:sp>
      <p:sp>
        <p:nvSpPr>
          <p:cNvPr id="2057" name="Rectangle 9"/>
          <p:cNvSpPr>
            <a:spLocks noGrp="1" noChangeArrowheads="1"/>
          </p:cNvSpPr>
          <p:nvPr>
            <p:ph type="sldNum" sz="quarter" idx="4"/>
          </p:nvPr>
        </p:nvSpPr>
        <p:spPr>
          <a:xfrm>
            <a:off x="6858000" y="6391275"/>
            <a:ext cx="1600200" cy="457200"/>
          </a:xfrm>
        </p:spPr>
        <p:txBody>
          <a:bodyPr/>
          <a:lstStyle>
            <a:lvl1pPr>
              <a:defRPr/>
            </a:lvl1pPr>
          </a:lstStyle>
          <a:p>
            <a:fld id="{8A48296A-7C68-4D00-A300-703457CFE2C7}" type="slidenum">
              <a:rPr lang="zh-CN" altLang="en-US"/>
              <a:pPr/>
              <a:t>‹#›</a:t>
            </a:fld>
            <a:endParaRPr lang="en-US" altLang="zh-CN"/>
          </a:p>
        </p:txBody>
      </p:sp>
      <p:pic>
        <p:nvPicPr>
          <p:cNvPr id="2058" name="Picture 10"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836613"/>
            <a:ext cx="158273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Rectangle 11"/>
          <p:cNvSpPr>
            <a:spLocks noChangeArrowheads="1"/>
          </p:cNvSpPr>
          <p:nvPr/>
        </p:nvSpPr>
        <p:spPr bwMode="auto">
          <a:xfrm>
            <a:off x="2555875" y="836613"/>
            <a:ext cx="5762625"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en-US" altLang="zh-CN" sz="3300" b="1">
                <a:solidFill>
                  <a:srgbClr val="FF0000"/>
                </a:solidFill>
                <a:latin typeface="Arial Black" panose="020B0A04020102020204" pitchFamily="34" charset="0"/>
                <a:ea typeface="隶书" panose="02010509060101010101" pitchFamily="49" charset="-122"/>
              </a:rPr>
              <a:t>—</a:t>
            </a:r>
            <a:r>
              <a:rPr lang="zh-CN" altLang="en-US" sz="3300" b="1">
                <a:solidFill>
                  <a:srgbClr val="FF0000"/>
                </a:solidFill>
                <a:latin typeface="隶书" panose="02010509060101010101" pitchFamily="49" charset="-122"/>
                <a:ea typeface="隶书" panose="02010509060101010101" pitchFamily="49" charset="-122"/>
              </a:rPr>
              <a:t>高级软件人才实作培训专家</a:t>
            </a:r>
            <a:r>
              <a:rPr lang="en-US" altLang="zh-CN" sz="3300" b="1">
                <a:solidFill>
                  <a:srgbClr val="FF0000"/>
                </a:solidFill>
                <a:latin typeface="隶书" panose="02010509060101010101" pitchFamily="49" charset="-122"/>
                <a:ea typeface="隶书" panose="02010509060101010101" pitchFamily="49" charset="-122"/>
              </a:rPr>
              <a:t>!</a:t>
            </a:r>
          </a:p>
        </p:txBody>
      </p:sp>
      <p:sp>
        <p:nvSpPr>
          <p:cNvPr id="2060" name="Line 12"/>
          <p:cNvSpPr>
            <a:spLocks noChangeShapeType="1"/>
          </p:cNvSpPr>
          <p:nvPr/>
        </p:nvSpPr>
        <p:spPr bwMode="auto">
          <a:xfrm>
            <a:off x="827088" y="1557338"/>
            <a:ext cx="7696200" cy="0"/>
          </a:xfrm>
          <a:prstGeom prst="line">
            <a:avLst/>
          </a:prstGeom>
          <a:noFill/>
          <a:ln w="3810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C11835B7-88B4-4561-9AF5-79B0D0544D2D}" type="slidenum">
              <a:rPr lang="zh-CN" altLang="en-US"/>
              <a:pPr/>
              <a:t>‹#›</a:t>
            </a:fld>
            <a:endParaRPr lang="en-US" altLang="zh-CN"/>
          </a:p>
        </p:txBody>
      </p:sp>
    </p:spTree>
    <p:extLst>
      <p:ext uri="{BB962C8B-B14F-4D97-AF65-F5344CB8AC3E}">
        <p14:creationId xmlns:p14="http://schemas.microsoft.com/office/powerpoint/2010/main" val="257528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F68BAC45-210E-4015-AEF0-5C76389E593A}" type="slidenum">
              <a:rPr lang="zh-CN" altLang="en-US"/>
              <a:pPr/>
              <a:t>‹#›</a:t>
            </a:fld>
            <a:endParaRPr lang="en-US" altLang="zh-CN"/>
          </a:p>
        </p:txBody>
      </p:sp>
    </p:spTree>
    <p:extLst>
      <p:ext uri="{BB962C8B-B14F-4D97-AF65-F5344CB8AC3E}">
        <p14:creationId xmlns:p14="http://schemas.microsoft.com/office/powerpoint/2010/main" val="1255855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7556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403975"/>
            <a:ext cx="2895600" cy="457200"/>
          </a:xfrm>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a:xfrm>
            <a:off x="6858000" y="6400800"/>
            <a:ext cx="1600200" cy="457200"/>
          </a:xfrm>
        </p:spPr>
        <p:txBody>
          <a:bodyPr/>
          <a:lstStyle>
            <a:lvl1pPr>
              <a:defRPr/>
            </a:lvl1pPr>
          </a:lstStyle>
          <a:p>
            <a:fld id="{BCC1C194-0DB5-4116-9AD3-7BBEA72078EB}" type="slidenum">
              <a:rPr lang="zh-CN" altLang="en-US"/>
              <a:pPr/>
              <a:t>‹#›</a:t>
            </a:fld>
            <a:endParaRPr lang="en-US" altLang="zh-CN"/>
          </a:p>
        </p:txBody>
      </p:sp>
    </p:spTree>
    <p:extLst>
      <p:ext uri="{BB962C8B-B14F-4D97-AF65-F5344CB8AC3E}">
        <p14:creationId xmlns:p14="http://schemas.microsoft.com/office/powerpoint/2010/main" val="532501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7556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quarter" idx="2"/>
          </p:nvPr>
        </p:nvSpPr>
        <p:spPr>
          <a:xfrm>
            <a:off x="4679950" y="1989138"/>
            <a:ext cx="3771900" cy="19732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内容占位符 4"/>
          <p:cNvSpPr>
            <a:spLocks noGrp="1"/>
          </p:cNvSpPr>
          <p:nvPr>
            <p:ph sz="quarter" idx="3"/>
          </p:nvPr>
        </p:nvSpPr>
        <p:spPr>
          <a:xfrm>
            <a:off x="4679950" y="4114800"/>
            <a:ext cx="3771900" cy="19732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6" name="日期占位符 5"/>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403975"/>
            <a:ext cx="2895600" cy="457200"/>
          </a:xfrm>
        </p:spPr>
        <p:txBody>
          <a:bodyPr/>
          <a:lstStyle>
            <a:lvl1pPr>
              <a:defRPr/>
            </a:lvl1pPr>
          </a:lstStyle>
          <a:p>
            <a:r>
              <a:rPr lang="zh-CN" altLang="en-US"/>
              <a:t>北京传智播客教育 </a:t>
            </a:r>
            <a:r>
              <a:rPr lang="en-US" altLang="zh-CN"/>
              <a:t>www.itcast.cn</a:t>
            </a:r>
          </a:p>
        </p:txBody>
      </p:sp>
      <p:sp>
        <p:nvSpPr>
          <p:cNvPr id="8" name="灯片编号占位符 7"/>
          <p:cNvSpPr>
            <a:spLocks noGrp="1"/>
          </p:cNvSpPr>
          <p:nvPr>
            <p:ph type="sldNum" sz="quarter" idx="12"/>
          </p:nvPr>
        </p:nvSpPr>
        <p:spPr>
          <a:xfrm>
            <a:off x="6858000" y="6400800"/>
            <a:ext cx="1600200" cy="457200"/>
          </a:xfrm>
        </p:spPr>
        <p:txBody>
          <a:bodyPr/>
          <a:lstStyle>
            <a:lvl1pPr>
              <a:defRPr/>
            </a:lvl1pPr>
          </a:lstStyle>
          <a:p>
            <a:fld id="{D63AD92B-BA33-4293-8933-5AF1007AFA82}" type="slidenum">
              <a:rPr lang="zh-CN" altLang="en-US"/>
              <a:pPr/>
              <a:t>‹#›</a:t>
            </a:fld>
            <a:endParaRPr lang="en-US" altLang="zh-CN"/>
          </a:p>
        </p:txBody>
      </p:sp>
    </p:spTree>
    <p:extLst>
      <p:ext uri="{BB962C8B-B14F-4D97-AF65-F5344CB8AC3E}">
        <p14:creationId xmlns:p14="http://schemas.microsoft.com/office/powerpoint/2010/main" val="38011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BA46D45C-28BF-4D73-8131-1FF9F2BA62D3}" type="slidenum">
              <a:rPr lang="zh-CN" altLang="en-US"/>
              <a:pPr/>
              <a:t>‹#›</a:t>
            </a:fld>
            <a:endParaRPr lang="en-US" altLang="zh-CN"/>
          </a:p>
        </p:txBody>
      </p:sp>
    </p:spTree>
    <p:extLst>
      <p:ext uri="{BB962C8B-B14F-4D97-AF65-F5344CB8AC3E}">
        <p14:creationId xmlns:p14="http://schemas.microsoft.com/office/powerpoint/2010/main" val="282784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BDC52FA3-58A2-4AE2-BF8F-77A3A6AD44E3}" type="slidenum">
              <a:rPr lang="zh-CN" altLang="en-US"/>
              <a:pPr/>
              <a:t>‹#›</a:t>
            </a:fld>
            <a:endParaRPr lang="en-US" altLang="zh-CN"/>
          </a:p>
        </p:txBody>
      </p:sp>
    </p:spTree>
    <p:extLst>
      <p:ext uri="{BB962C8B-B14F-4D97-AF65-F5344CB8AC3E}">
        <p14:creationId xmlns:p14="http://schemas.microsoft.com/office/powerpoint/2010/main" val="172353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556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CB947C50-E90B-4C9B-AB15-A6352EA6ED0F}" type="slidenum">
              <a:rPr lang="zh-CN" altLang="en-US"/>
              <a:pPr/>
              <a:t>‹#›</a:t>
            </a:fld>
            <a:endParaRPr lang="en-US" altLang="zh-CN"/>
          </a:p>
        </p:txBody>
      </p:sp>
    </p:spTree>
    <p:extLst>
      <p:ext uri="{BB962C8B-B14F-4D97-AF65-F5344CB8AC3E}">
        <p14:creationId xmlns:p14="http://schemas.microsoft.com/office/powerpoint/2010/main" val="373708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9" name="灯片编号占位符 8"/>
          <p:cNvSpPr>
            <a:spLocks noGrp="1"/>
          </p:cNvSpPr>
          <p:nvPr>
            <p:ph type="sldNum" sz="quarter" idx="12"/>
          </p:nvPr>
        </p:nvSpPr>
        <p:spPr/>
        <p:txBody>
          <a:bodyPr/>
          <a:lstStyle>
            <a:lvl1pPr>
              <a:defRPr/>
            </a:lvl1pPr>
          </a:lstStyle>
          <a:p>
            <a:fld id="{07273DAF-5230-4EA7-B9F9-0C681068922B}" type="slidenum">
              <a:rPr lang="zh-CN" altLang="en-US"/>
              <a:pPr/>
              <a:t>‹#›</a:t>
            </a:fld>
            <a:endParaRPr lang="en-US" altLang="zh-CN"/>
          </a:p>
        </p:txBody>
      </p:sp>
    </p:spTree>
    <p:extLst>
      <p:ext uri="{BB962C8B-B14F-4D97-AF65-F5344CB8AC3E}">
        <p14:creationId xmlns:p14="http://schemas.microsoft.com/office/powerpoint/2010/main" val="1090339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5" name="灯片编号占位符 4"/>
          <p:cNvSpPr>
            <a:spLocks noGrp="1"/>
          </p:cNvSpPr>
          <p:nvPr>
            <p:ph type="sldNum" sz="quarter" idx="12"/>
          </p:nvPr>
        </p:nvSpPr>
        <p:spPr/>
        <p:txBody>
          <a:bodyPr/>
          <a:lstStyle>
            <a:lvl1pPr>
              <a:defRPr/>
            </a:lvl1pPr>
          </a:lstStyle>
          <a:p>
            <a:fld id="{A6C00DBA-3A59-4270-8668-D05F0FF7DA0C}" type="slidenum">
              <a:rPr lang="zh-CN" altLang="en-US"/>
              <a:pPr/>
              <a:t>‹#›</a:t>
            </a:fld>
            <a:endParaRPr lang="en-US" altLang="zh-CN"/>
          </a:p>
        </p:txBody>
      </p:sp>
    </p:spTree>
    <p:extLst>
      <p:ext uri="{BB962C8B-B14F-4D97-AF65-F5344CB8AC3E}">
        <p14:creationId xmlns:p14="http://schemas.microsoft.com/office/powerpoint/2010/main" val="264694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4" name="灯片编号占位符 3"/>
          <p:cNvSpPr>
            <a:spLocks noGrp="1"/>
          </p:cNvSpPr>
          <p:nvPr>
            <p:ph type="sldNum" sz="quarter" idx="12"/>
          </p:nvPr>
        </p:nvSpPr>
        <p:spPr/>
        <p:txBody>
          <a:bodyPr/>
          <a:lstStyle>
            <a:lvl1pPr>
              <a:defRPr/>
            </a:lvl1pPr>
          </a:lstStyle>
          <a:p>
            <a:fld id="{58ED43FB-5032-4FD9-BDCF-EE036EC86B6E}" type="slidenum">
              <a:rPr lang="zh-CN" altLang="en-US"/>
              <a:pPr/>
              <a:t>‹#›</a:t>
            </a:fld>
            <a:endParaRPr lang="en-US" altLang="zh-CN"/>
          </a:p>
        </p:txBody>
      </p:sp>
    </p:spTree>
    <p:extLst>
      <p:ext uri="{BB962C8B-B14F-4D97-AF65-F5344CB8AC3E}">
        <p14:creationId xmlns:p14="http://schemas.microsoft.com/office/powerpoint/2010/main" val="215079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9217306F-9148-43EE-8C98-93F56CAF3770}" type="slidenum">
              <a:rPr lang="zh-CN" altLang="en-US"/>
              <a:pPr/>
              <a:t>‹#›</a:t>
            </a:fld>
            <a:endParaRPr lang="en-US" altLang="zh-CN"/>
          </a:p>
        </p:txBody>
      </p:sp>
    </p:spTree>
    <p:extLst>
      <p:ext uri="{BB962C8B-B14F-4D97-AF65-F5344CB8AC3E}">
        <p14:creationId xmlns:p14="http://schemas.microsoft.com/office/powerpoint/2010/main" val="79913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7C681014-DF45-4075-83E2-F87D4A75FCBC}" type="slidenum">
              <a:rPr lang="zh-CN" altLang="en-US"/>
              <a:pPr/>
              <a:t>‹#›</a:t>
            </a:fld>
            <a:endParaRPr lang="en-US" altLang="zh-CN"/>
          </a:p>
        </p:txBody>
      </p:sp>
    </p:spTree>
    <p:extLst>
      <p:ext uri="{BB962C8B-B14F-4D97-AF65-F5344CB8AC3E}">
        <p14:creationId xmlns:p14="http://schemas.microsoft.com/office/powerpoint/2010/main" val="278664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29"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zh-CN" altLang="en-US"/>
              <a:t>北京传智播客教育 </a:t>
            </a:r>
            <a:r>
              <a:rPr lang="en-US" altLang="zh-CN"/>
              <a:t>www.itcast.cn</a:t>
            </a:r>
          </a:p>
        </p:txBody>
      </p:sp>
      <p:sp>
        <p:nvSpPr>
          <p:cNvPr id="1030"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fld id="{4FCDB57D-35F8-4913-8401-64EEE797C2B7}" type="slidenum">
              <a:rPr lang="zh-CN" altLang="en-US"/>
              <a:pPr/>
              <a:t>‹#›</a:t>
            </a:fld>
            <a:endParaRPr lang="en-US" altLang="zh-CN"/>
          </a:p>
        </p:txBody>
      </p:sp>
      <p:sp>
        <p:nvSpPr>
          <p:cNvPr id="1031" name="AutoShape 7"/>
          <p:cNvSpPr>
            <a:spLocks noChangeArrowheads="1"/>
          </p:cNvSpPr>
          <p:nvPr/>
        </p:nvSpPr>
        <p:spPr bwMode="auto">
          <a:xfrm>
            <a:off x="179388" y="188913"/>
            <a:ext cx="8823325" cy="6119812"/>
          </a:xfrm>
          <a:prstGeom prst="roundRect">
            <a:avLst>
              <a:gd name="adj" fmla="val 11046"/>
            </a:avLst>
          </a:prstGeom>
          <a:noFill/>
          <a:ln w="28575"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1032" name="Line 8"/>
          <p:cNvSpPr>
            <a:spLocks noChangeShapeType="1"/>
          </p:cNvSpPr>
          <p:nvPr/>
        </p:nvSpPr>
        <p:spPr bwMode="auto">
          <a:xfrm>
            <a:off x="755650" y="1844675"/>
            <a:ext cx="7696200" cy="0"/>
          </a:xfrm>
          <a:prstGeom prst="line">
            <a:avLst/>
          </a:prstGeom>
          <a:noFill/>
          <a:ln w="3810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33" name="Picture 9" descr="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0113" y="333375"/>
            <a:ext cx="158273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auto">
          <a:xfrm>
            <a:off x="2555875" y="333375"/>
            <a:ext cx="57626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en-US" altLang="zh-CN" sz="3300" b="1">
                <a:solidFill>
                  <a:srgbClr val="FF0000"/>
                </a:solidFill>
                <a:latin typeface="Arial Black" panose="020B0A04020102020204" pitchFamily="34" charset="0"/>
                <a:ea typeface="隶书" panose="02010509060101010101" pitchFamily="49" charset="-122"/>
              </a:rPr>
              <a:t>—</a:t>
            </a:r>
            <a:r>
              <a:rPr lang="zh-CN" altLang="en-US" sz="3300" b="1">
                <a:solidFill>
                  <a:srgbClr val="FF0000"/>
                </a:solidFill>
                <a:latin typeface="隶书" panose="02010509060101010101" pitchFamily="49" charset="-122"/>
                <a:ea typeface="隶书" panose="02010509060101010101" pitchFamily="49" charset="-122"/>
              </a:rPr>
              <a:t>高级软件人才实作培训专家</a:t>
            </a:r>
            <a:r>
              <a:rPr lang="en-US" altLang="zh-CN" sz="3300" b="1">
                <a:solidFill>
                  <a:srgbClr val="FF0000"/>
                </a:solidFill>
                <a:latin typeface="隶书" panose="02010509060101010101" pitchFamily="49" charset="-122"/>
                <a:ea typeface="隶书" panose="02010509060101010101" pitchFamily="49" charset="-122"/>
              </a:rPr>
              <a:t>!</a:t>
            </a: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dt="0"/>
  <p:txStyles>
    <p:titleStyle>
      <a:lvl1pPr algn="l" rtl="0" fontAlgn="base">
        <a:spcBef>
          <a:spcPct val="0"/>
        </a:spcBef>
        <a:spcAft>
          <a:spcPct val="0"/>
        </a:spcAft>
        <a:defRPr sz="3300" kern="12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1"/>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0000"/>
        <a:buFont typeface="Wingdings" panose="05000000000000000000" pitchFamily="2" charset="2"/>
        <a:buChar char="•"/>
        <a:defRPr sz="26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0000"/>
        <a:buFont typeface="Wingdings" panose="05000000000000000000" pitchFamily="2" charset="2"/>
        <a:buChar char="•"/>
        <a:defRPr sz="22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7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7.bin"/><Relationship Id="rId10"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ftr" sz="quarter" idx="3"/>
          </p:nvPr>
        </p:nvSpPr>
        <p:spPr/>
        <p:txBody>
          <a:bodyPr/>
          <a:lstStyle/>
          <a:p>
            <a:r>
              <a:rPr lang="zh-CN" altLang="en-US"/>
              <a:t>北京传智播客教育   </a:t>
            </a:r>
            <a:r>
              <a:rPr lang="en-US" altLang="zh-CN"/>
              <a:t>www.itcast.cn</a:t>
            </a:r>
          </a:p>
        </p:txBody>
      </p:sp>
      <p:sp>
        <p:nvSpPr>
          <p:cNvPr id="4098"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b="1" i="0">
                <a:latin typeface="宋体" panose="02010600030101010101" pitchFamily="2" charset="-122"/>
              </a:rPr>
              <a:t>Hibernate</a:t>
            </a:r>
            <a:r>
              <a:rPr lang="zh-CN" altLang="en-US" b="1" i="0">
                <a:latin typeface="宋体" panose="02010600030101010101" pitchFamily="2" charset="-122"/>
              </a:rPr>
              <a:t>关联关系映射</a:t>
            </a:r>
          </a:p>
        </p:txBody>
      </p:sp>
      <p:sp>
        <p:nvSpPr>
          <p:cNvPr id="4099" name="Text Box 3"/>
          <p:cNvSpPr txBox="1">
            <a:spLocks noChangeArrowheads="1"/>
          </p:cNvSpPr>
          <p:nvPr/>
        </p:nvSpPr>
        <p:spPr bwMode="auto">
          <a:xfrm>
            <a:off x="1979613" y="4508500"/>
            <a:ext cx="53990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1"/>
              </a:buClr>
              <a:buSzPct val="70000"/>
              <a:buFont typeface="Wingdings" panose="05000000000000000000" pitchFamily="2" charset="2"/>
              <a:buNone/>
            </a:pPr>
            <a:r>
              <a:rPr lang="zh-CN" altLang="en-US" sz="3200" b="1">
                <a:latin typeface="Arial" panose="020B0604020202020204" pitchFamily="34" charset="0"/>
              </a:rPr>
              <a:t>姜   涛</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3314" name="Rectangle 2"/>
          <p:cNvSpPr>
            <a:spLocks noGrp="1" noChangeArrowheads="1"/>
          </p:cNvSpPr>
          <p:nvPr>
            <p:ph type="title"/>
          </p:nvPr>
        </p:nvSpPr>
        <p:spPr/>
        <p:txBody>
          <a:bodyPr/>
          <a:lstStyle/>
          <a:p>
            <a:r>
              <a:rPr lang="zh-CN" altLang="zh-CN">
                <a:latin typeface="宋体" panose="02010600030101010101" pitchFamily="2" charset="-122"/>
              </a:rPr>
              <a:t>建立一对多关系映射</a:t>
            </a:r>
          </a:p>
        </p:txBody>
      </p:sp>
      <p:sp>
        <p:nvSpPr>
          <p:cNvPr id="13315" name="Rectangle 3"/>
          <p:cNvSpPr>
            <a:spLocks noGrp="1" noChangeArrowheads="1"/>
          </p:cNvSpPr>
          <p:nvPr>
            <p:ph type="body" idx="1"/>
          </p:nvPr>
        </p:nvSpPr>
        <p:spPr/>
        <p:txBody>
          <a:bodyPr/>
          <a:lstStyle/>
          <a:p>
            <a:r>
              <a:rPr lang="zh-CN" altLang="en-US">
                <a:latin typeface="宋体" panose="02010600030101010101" pitchFamily="2" charset="-122"/>
              </a:rPr>
              <a:t>在</a:t>
            </a:r>
            <a:r>
              <a:rPr lang="en-US" altLang="zh-CN">
                <a:latin typeface="宋体" panose="02010600030101010101" pitchFamily="2" charset="-122"/>
              </a:rPr>
              <a:t>Customer.hbm.xml </a:t>
            </a:r>
            <a:r>
              <a:rPr lang="zh-CN" altLang="en-US">
                <a:latin typeface="宋体" panose="02010600030101010101" pitchFamily="2" charset="-122"/>
              </a:rPr>
              <a:t>添加</a:t>
            </a:r>
            <a:r>
              <a:rPr lang="en-US" altLang="zh-CN">
                <a:latin typeface="宋体" panose="02010600030101010101" pitchFamily="2" charset="-122"/>
              </a:rPr>
              <a:t>&lt;set&gt; </a:t>
            </a:r>
            <a:r>
              <a:rPr lang="zh-CN" altLang="en-US">
                <a:latin typeface="宋体" panose="02010600030101010101" pitchFamily="2" charset="-122"/>
              </a:rPr>
              <a:t>元素</a:t>
            </a:r>
          </a:p>
          <a:p>
            <a:pPr>
              <a:buFont typeface="Wingdings" panose="05000000000000000000" pitchFamily="2" charset="2"/>
              <a:buNone/>
            </a:pPr>
            <a:r>
              <a:rPr lang="zh-CN" altLang="en-US" sz="1800">
                <a:latin typeface="宋体" panose="02010600030101010101" pitchFamily="2" charset="-122"/>
              </a:rPr>
              <a:t>&lt;set name="orders"&gt;</a:t>
            </a:r>
          </a:p>
          <a:p>
            <a:pPr>
              <a:buFont typeface="Wingdings" panose="05000000000000000000" pitchFamily="2" charset="2"/>
              <a:buNone/>
            </a:pPr>
            <a:r>
              <a:rPr lang="en-US" altLang="zh-CN" sz="1800">
                <a:latin typeface="宋体" panose="02010600030101010101" pitchFamily="2" charset="-122"/>
              </a:rPr>
              <a:t>     </a:t>
            </a:r>
            <a:r>
              <a:rPr lang="zh-CN" altLang="en-US" sz="1800">
                <a:latin typeface="宋体" panose="02010600030101010101" pitchFamily="2" charset="-122"/>
              </a:rPr>
              <a:t>&lt;key column="customer_id" not-null="true"&gt;&lt;/key&gt;</a:t>
            </a:r>
          </a:p>
          <a:p>
            <a:pPr>
              <a:buFont typeface="Wingdings" panose="05000000000000000000" pitchFamily="2" charset="2"/>
              <a:buNone/>
            </a:pPr>
            <a:r>
              <a:rPr lang="en-US" altLang="zh-CN" sz="1800">
                <a:latin typeface="宋体" panose="02010600030101010101" pitchFamily="2" charset="-122"/>
              </a:rPr>
              <a:t>     </a:t>
            </a:r>
            <a:r>
              <a:rPr lang="zh-CN" altLang="en-US" sz="1800">
                <a:latin typeface="宋体" panose="02010600030101010101" pitchFamily="2" charset="-122"/>
              </a:rPr>
              <a:t>&lt;one-to-many class="cn.itcast.</a:t>
            </a:r>
            <a:r>
              <a:rPr lang="en-US" altLang="zh-CN" sz="1800">
                <a:latin typeface="宋体" panose="02010600030101010101" pitchFamily="2" charset="-122"/>
              </a:rPr>
              <a:t>one2many</a:t>
            </a:r>
            <a:r>
              <a:rPr lang="zh-CN" altLang="en-US" sz="1800">
                <a:latin typeface="宋体" panose="02010600030101010101" pitchFamily="2" charset="-122"/>
              </a:rPr>
              <a:t>.Order"/&gt;</a:t>
            </a:r>
          </a:p>
          <a:p>
            <a:pPr>
              <a:buFont typeface="Wingdings" panose="05000000000000000000" pitchFamily="2" charset="2"/>
              <a:buNone/>
            </a:pPr>
            <a:r>
              <a:rPr lang="zh-CN" altLang="en-US" sz="1800">
                <a:latin typeface="宋体" panose="02010600030101010101" pitchFamily="2" charset="-122"/>
              </a:rPr>
              <a:t>&lt;/set&gt;</a:t>
            </a:r>
          </a:p>
          <a:p>
            <a:r>
              <a:rPr lang="en-US" altLang="zh-CN" sz="1800">
                <a:latin typeface="宋体" panose="02010600030101010101" pitchFamily="2" charset="-122"/>
              </a:rPr>
              <a:t>name </a:t>
            </a:r>
            <a:r>
              <a:rPr lang="zh-CN" altLang="en-US" sz="1800">
                <a:latin typeface="宋体" panose="02010600030101010101" pitchFamily="2" charset="-122"/>
              </a:rPr>
              <a:t>：设定</a:t>
            </a:r>
            <a:r>
              <a:rPr lang="en-US" altLang="zh-CN" sz="1800">
                <a:latin typeface="宋体" panose="02010600030101010101" pitchFamily="2" charset="-122"/>
              </a:rPr>
              <a:t>Customer</a:t>
            </a:r>
            <a:r>
              <a:rPr lang="zh-CN" altLang="en-US" sz="1800">
                <a:latin typeface="宋体" panose="02010600030101010101" pitchFamily="2" charset="-122"/>
              </a:rPr>
              <a:t>中集合类型属性名称</a:t>
            </a:r>
          </a:p>
          <a:p>
            <a:r>
              <a:rPr lang="en-US" altLang="zh-CN" sz="1800">
                <a:latin typeface="宋体" panose="02010600030101010101" pitchFamily="2" charset="-122"/>
              </a:rPr>
              <a:t>&lt;key column </a:t>
            </a:r>
            <a:r>
              <a:rPr lang="zh-CN" altLang="en-US" sz="1800">
                <a:latin typeface="宋体" panose="02010600030101010101" pitchFamily="2" charset="-122"/>
              </a:rPr>
              <a:t>：设置生成数据表中外键字段名称</a:t>
            </a:r>
          </a:p>
          <a:p>
            <a:r>
              <a:rPr lang="en-US" altLang="zh-CN" sz="1800">
                <a:latin typeface="宋体" panose="02010600030101010101" pitchFamily="2" charset="-122"/>
              </a:rPr>
              <a:t>not null </a:t>
            </a:r>
            <a:r>
              <a:rPr lang="zh-CN" altLang="en-US" sz="1800">
                <a:latin typeface="宋体" panose="02010600030101010101" pitchFamily="2" charset="-122"/>
              </a:rPr>
              <a:t>：设置外键字段非空约束</a:t>
            </a:r>
          </a:p>
          <a:p>
            <a:r>
              <a:rPr lang="en-US" altLang="zh-CN" sz="1800">
                <a:latin typeface="宋体" panose="02010600030101010101" pitchFamily="2" charset="-122"/>
              </a:rPr>
              <a:t>&lt;one-to-many &gt; </a:t>
            </a:r>
            <a:r>
              <a:rPr lang="zh-CN" altLang="en-US" sz="1800">
                <a:latin typeface="宋体" panose="02010600030101010101" pitchFamily="2" charset="-122"/>
              </a:rPr>
              <a:t>：设置一对多映射关系</a:t>
            </a:r>
          </a:p>
          <a:p>
            <a:r>
              <a:rPr lang="en-US" altLang="zh-CN" sz="1800">
                <a:latin typeface="宋体" panose="02010600030101010101" pitchFamily="2" charset="-122"/>
              </a:rPr>
              <a:t>class </a:t>
            </a:r>
            <a:r>
              <a:rPr lang="zh-CN" altLang="en-US" sz="1800">
                <a:latin typeface="宋体" panose="02010600030101010101" pitchFamily="2" charset="-122"/>
              </a:rPr>
              <a:t>：设置映射关联目标</a:t>
            </a:r>
            <a:r>
              <a:rPr lang="en-US" altLang="zh-CN" sz="1800">
                <a:latin typeface="宋体" panose="02010600030101010101" pitchFamily="2" charset="-122"/>
              </a:rPr>
              <a:t>PO</a:t>
            </a:r>
            <a:r>
              <a:rPr lang="zh-CN" altLang="en-US" sz="1800">
                <a:latin typeface="宋体" panose="02010600030101010101" pitchFamily="2" charset="-122"/>
              </a:rPr>
              <a:t>类</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p>
            <a:r>
              <a:rPr lang="zh-CN" altLang="en-US"/>
              <a:t>北京传智播客教育 </a:t>
            </a:r>
            <a:r>
              <a:rPr lang="en-US" altLang="zh-CN"/>
              <a:t>www.itcast.cn</a:t>
            </a:r>
          </a:p>
        </p:txBody>
      </p:sp>
      <p:sp>
        <p:nvSpPr>
          <p:cNvPr id="14338" name="Rectangle 2"/>
          <p:cNvSpPr>
            <a:spLocks noGrp="1" noChangeArrowheads="1"/>
          </p:cNvSpPr>
          <p:nvPr>
            <p:ph type="title"/>
          </p:nvPr>
        </p:nvSpPr>
        <p:spPr/>
        <p:txBody>
          <a:bodyPr/>
          <a:lstStyle/>
          <a:p>
            <a:r>
              <a:rPr lang="zh-CN" altLang="zh-CN">
                <a:latin typeface="宋体" panose="02010600030101010101" pitchFamily="2" charset="-122"/>
              </a:rPr>
              <a:t>一对多保存操作</a:t>
            </a:r>
          </a:p>
        </p:txBody>
      </p:sp>
      <p:sp>
        <p:nvSpPr>
          <p:cNvPr id="14339" name="Rectangle 3"/>
          <p:cNvSpPr>
            <a:spLocks noGrp="1" noChangeArrowheads="1"/>
          </p:cNvSpPr>
          <p:nvPr>
            <p:ph type="body" sz="half" idx="1"/>
          </p:nvPr>
        </p:nvSpPr>
        <p:spPr>
          <a:xfrm>
            <a:off x="755650" y="1990725"/>
            <a:ext cx="7561263" cy="4098925"/>
          </a:xfrm>
        </p:spPr>
        <p:txBody>
          <a:bodyPr/>
          <a:lstStyle/>
          <a:p>
            <a:r>
              <a:rPr lang="zh-CN" altLang="zh-CN" sz="2700">
                <a:latin typeface="宋体" panose="02010600030101010101" pitchFamily="2" charset="-122"/>
              </a:rPr>
              <a:t>建立双向关联，保存客户同时保存订单</a:t>
            </a:r>
          </a:p>
        </p:txBody>
      </p:sp>
      <p:graphicFrame>
        <p:nvGraphicFramePr>
          <p:cNvPr id="14340" name="Object 4"/>
          <p:cNvGraphicFramePr>
            <a:graphicFrameLocks noChangeAspect="1"/>
          </p:cNvGraphicFramePr>
          <p:nvPr>
            <p:ph sz="half" idx="2"/>
          </p:nvPr>
        </p:nvGraphicFramePr>
        <p:xfrm>
          <a:off x="971550" y="2565400"/>
          <a:ext cx="6657975" cy="3527425"/>
        </p:xfrm>
        <a:graphic>
          <a:graphicData uri="http://schemas.openxmlformats.org/presentationml/2006/ole">
            <mc:AlternateContent xmlns:mc="http://schemas.openxmlformats.org/markup-compatibility/2006">
              <mc:Choice xmlns:v="urn:schemas-microsoft-com:vml" Requires="v">
                <p:oleObj spid="_x0000_s14342" name="BMP 图像" r:id="rId3" imgW="6163157" imgH="3267317" progId="Paint.Picture">
                  <p:embed/>
                </p:oleObj>
              </mc:Choice>
              <mc:Fallback>
                <p:oleObj name="BMP 图像" r:id="rId3" imgW="6163157" imgH="326731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565400"/>
                        <a:ext cx="6657975" cy="352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Text Box 5"/>
          <p:cNvSpPr txBox="1">
            <a:spLocks noChangeArrowheads="1"/>
          </p:cNvSpPr>
          <p:nvPr/>
        </p:nvSpPr>
        <p:spPr bwMode="auto">
          <a:xfrm>
            <a:off x="5003800" y="4797425"/>
            <a:ext cx="33686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只执行</a:t>
            </a:r>
            <a:r>
              <a:rPr lang="en-US" altLang="zh-CN">
                <a:solidFill>
                  <a:srgbClr val="FF0000"/>
                </a:solidFill>
              </a:rPr>
              <a:t>session.save(customer); </a:t>
            </a:r>
          </a:p>
          <a:p>
            <a:r>
              <a:rPr lang="zh-CN" altLang="en-US">
                <a:solidFill>
                  <a:srgbClr val="FF0000"/>
                </a:solidFill>
              </a:rPr>
              <a:t>或</a:t>
            </a:r>
          </a:p>
          <a:p>
            <a:r>
              <a:rPr lang="en-US" altLang="zh-CN">
                <a:solidFill>
                  <a:srgbClr val="FF0000"/>
                </a:solidFill>
              </a:rPr>
              <a:t>session.save(order);</a:t>
            </a:r>
            <a:endParaRPr lang="zh-CN" altLang="en-US">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zh-CN" altLang="en-US"/>
              <a:t>北京传智播客教育 </a:t>
            </a:r>
            <a:r>
              <a:rPr lang="en-US" altLang="zh-CN"/>
              <a:t>www.itcast.cn</a:t>
            </a:r>
          </a:p>
        </p:txBody>
      </p:sp>
      <p:graphicFrame>
        <p:nvGraphicFramePr>
          <p:cNvPr id="15362" name="Object 2"/>
          <p:cNvGraphicFramePr>
            <a:graphicFrameLocks noChangeAspect="1"/>
          </p:cNvGraphicFramePr>
          <p:nvPr>
            <p:ph sz="half" idx="4294967295"/>
          </p:nvPr>
        </p:nvGraphicFramePr>
        <p:xfrm>
          <a:off x="1044575" y="2349500"/>
          <a:ext cx="5695950" cy="2879725"/>
        </p:xfrm>
        <a:graphic>
          <a:graphicData uri="http://schemas.openxmlformats.org/presentationml/2006/ole">
            <mc:AlternateContent xmlns:mc="http://schemas.openxmlformats.org/markup-compatibility/2006">
              <mc:Choice xmlns:v="urn:schemas-microsoft-com:vml" Requires="v">
                <p:oleObj spid="_x0000_s15367" name="BMP 图像" r:id="rId3" imgW="6467717" imgH="3267317" progId="Paint.Picture">
                  <p:embed/>
                </p:oleObj>
              </mc:Choice>
              <mc:Fallback>
                <p:oleObj name="BMP 图像" r:id="rId3" imgW="6467717" imgH="3267317"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75" y="2349500"/>
                        <a:ext cx="5695950" cy="287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3" name="Rectangle 3"/>
          <p:cNvSpPr>
            <a:spLocks noGrp="1" noChangeArrowheads="1"/>
          </p:cNvSpPr>
          <p:nvPr>
            <p:ph type="title"/>
          </p:nvPr>
        </p:nvSpPr>
        <p:spPr/>
        <p:txBody>
          <a:bodyPr/>
          <a:lstStyle/>
          <a:p>
            <a:r>
              <a:rPr lang="zh-CN" altLang="en-US">
                <a:latin typeface="宋体" panose="02010600030101010101" pitchFamily="2" charset="-122"/>
              </a:rPr>
              <a:t>一对多保存操作 </a:t>
            </a:r>
            <a:r>
              <a:rPr lang="en-US" altLang="zh-CN">
                <a:latin typeface="宋体" panose="02010600030101010101" pitchFamily="2" charset="-122"/>
              </a:rPr>
              <a:t>--- </a:t>
            </a:r>
            <a:r>
              <a:rPr lang="zh-CN" altLang="en-US">
                <a:latin typeface="宋体" panose="02010600030101010101" pitchFamily="2" charset="-122"/>
              </a:rPr>
              <a:t>级联保存</a:t>
            </a:r>
          </a:p>
        </p:txBody>
      </p:sp>
      <p:sp>
        <p:nvSpPr>
          <p:cNvPr id="15364" name="Rectangle 4"/>
          <p:cNvSpPr>
            <a:spLocks noGrp="1" noChangeArrowheads="1"/>
          </p:cNvSpPr>
          <p:nvPr>
            <p:ph type="body" idx="1"/>
          </p:nvPr>
        </p:nvSpPr>
        <p:spPr>
          <a:xfrm>
            <a:off x="755650" y="1917700"/>
            <a:ext cx="7696200" cy="4098925"/>
          </a:xfrm>
        </p:spPr>
        <p:txBody>
          <a:bodyPr/>
          <a:lstStyle/>
          <a:p>
            <a:r>
              <a:rPr lang="zh-CN" altLang="en-US" sz="2000">
                <a:latin typeface="宋体" panose="02010600030101010101" pitchFamily="2" charset="-122"/>
              </a:rPr>
              <a:t>采用级联保存操作 </a:t>
            </a:r>
            <a:r>
              <a:rPr lang="en-US" altLang="zh-CN" sz="2000">
                <a:latin typeface="宋体" panose="02010600030101010101" pitchFamily="2" charset="-122"/>
              </a:rPr>
              <a:t>cascade="save-update"</a:t>
            </a:r>
            <a:endParaRPr lang="zh-CN" altLang="en-US" sz="2000">
              <a:latin typeface="宋体" panose="02010600030101010101" pitchFamily="2" charset="-122"/>
            </a:endParaRPr>
          </a:p>
        </p:txBody>
      </p:sp>
      <p:graphicFrame>
        <p:nvGraphicFramePr>
          <p:cNvPr id="15365" name="Object 5"/>
          <p:cNvGraphicFramePr>
            <a:graphicFrameLocks noChangeAspect="1"/>
          </p:cNvGraphicFramePr>
          <p:nvPr>
            <p:ph sz="quarter" idx="4294967295"/>
          </p:nvPr>
        </p:nvGraphicFramePr>
        <p:xfrm>
          <a:off x="3883025" y="4941888"/>
          <a:ext cx="5260975" cy="1079500"/>
        </p:xfrm>
        <a:graphic>
          <a:graphicData uri="http://schemas.openxmlformats.org/presentationml/2006/ole">
            <mc:AlternateContent xmlns:mc="http://schemas.openxmlformats.org/markup-compatibility/2006">
              <mc:Choice xmlns:v="urn:schemas-microsoft-com:vml" Requires="v">
                <p:oleObj spid="_x0000_s15368" name="BMP 图像" r:id="rId5" imgW="5886677" imgH="1209917" progId="Paint.Picture">
                  <p:embed/>
                </p:oleObj>
              </mc:Choice>
              <mc:Fallback>
                <p:oleObj name="BMP 图像" r:id="rId5" imgW="5886677" imgH="1209917"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3025" y="4941888"/>
                        <a:ext cx="5260975" cy="107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Line 6"/>
          <p:cNvSpPr>
            <a:spLocks noChangeShapeType="1"/>
          </p:cNvSpPr>
          <p:nvPr/>
        </p:nvSpPr>
        <p:spPr bwMode="auto">
          <a:xfrm>
            <a:off x="3132138" y="4581525"/>
            <a:ext cx="1152525" cy="1081088"/>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r>
              <a:rPr lang="zh-CN" altLang="en-US"/>
              <a:t>北京传智播客教育 </a:t>
            </a:r>
            <a:r>
              <a:rPr lang="en-US" altLang="zh-CN"/>
              <a:t>www.itcast.cn</a:t>
            </a:r>
          </a:p>
        </p:txBody>
      </p:sp>
      <p:sp>
        <p:nvSpPr>
          <p:cNvPr id="16386" name="Rectangle 2"/>
          <p:cNvSpPr>
            <a:spLocks noGrp="1" noChangeArrowheads="1"/>
          </p:cNvSpPr>
          <p:nvPr>
            <p:ph type="title"/>
          </p:nvPr>
        </p:nvSpPr>
        <p:spPr/>
        <p:txBody>
          <a:bodyPr/>
          <a:lstStyle/>
          <a:p>
            <a:r>
              <a:rPr lang="zh-CN" altLang="en-US">
                <a:latin typeface="宋体" panose="02010600030101010101" pitchFamily="2" charset="-122"/>
              </a:rPr>
              <a:t>一对多保存操作 </a:t>
            </a:r>
            <a:r>
              <a:rPr lang="en-US" altLang="zh-CN">
                <a:latin typeface="宋体" panose="02010600030101010101" pitchFamily="2" charset="-122"/>
              </a:rPr>
              <a:t>--- </a:t>
            </a:r>
            <a:r>
              <a:rPr lang="zh-CN" altLang="en-US">
                <a:latin typeface="宋体" panose="02010600030101010101" pitchFamily="2" charset="-122"/>
              </a:rPr>
              <a:t>级联保存</a:t>
            </a:r>
          </a:p>
        </p:txBody>
      </p:sp>
      <p:sp>
        <p:nvSpPr>
          <p:cNvPr id="16387" name="Rectangle 3"/>
          <p:cNvSpPr>
            <a:spLocks noGrp="1" noChangeArrowheads="1"/>
          </p:cNvSpPr>
          <p:nvPr>
            <p:ph type="body" sz="half" idx="1"/>
          </p:nvPr>
        </p:nvSpPr>
        <p:spPr>
          <a:xfrm>
            <a:off x="755650" y="1990725"/>
            <a:ext cx="7777163" cy="4098925"/>
          </a:xfrm>
        </p:spPr>
        <p:txBody>
          <a:bodyPr/>
          <a:lstStyle/>
          <a:p>
            <a:r>
              <a:rPr lang="zh-CN" altLang="en-US" sz="2700">
                <a:latin typeface="宋体" panose="02010600030101010101" pitchFamily="2" charset="-122"/>
              </a:rPr>
              <a:t>测试保存</a:t>
            </a:r>
            <a:r>
              <a:rPr lang="en-US" altLang="zh-CN" sz="2700">
                <a:latin typeface="宋体" panose="02010600030101010101" pitchFamily="2" charset="-122"/>
              </a:rPr>
              <a:t>Customer</a:t>
            </a:r>
            <a:r>
              <a:rPr lang="zh-CN" altLang="en-US" sz="2700">
                <a:latin typeface="宋体" panose="02010600030101010101" pitchFamily="2" charset="-122"/>
              </a:rPr>
              <a:t>对象，将瞬时的</a:t>
            </a:r>
            <a:r>
              <a:rPr lang="en-US" altLang="zh-CN" sz="2700">
                <a:latin typeface="宋体" panose="02010600030101010101" pitchFamily="2" charset="-122"/>
              </a:rPr>
              <a:t>Order</a:t>
            </a:r>
            <a:r>
              <a:rPr lang="zh-CN" altLang="en-US" sz="2700">
                <a:latin typeface="宋体" panose="02010600030101010101" pitchFamily="2" charset="-122"/>
              </a:rPr>
              <a:t>对象关联到持久</a:t>
            </a:r>
            <a:r>
              <a:rPr lang="en-US" altLang="zh-CN" sz="2700">
                <a:latin typeface="宋体" panose="02010600030101010101" pitchFamily="2" charset="-122"/>
              </a:rPr>
              <a:t>Customer</a:t>
            </a:r>
            <a:r>
              <a:rPr lang="zh-CN" altLang="en-US" sz="2700">
                <a:latin typeface="宋体" panose="02010600030101010101" pitchFamily="2" charset="-122"/>
              </a:rPr>
              <a:t>对象</a:t>
            </a:r>
          </a:p>
        </p:txBody>
      </p:sp>
      <p:graphicFrame>
        <p:nvGraphicFramePr>
          <p:cNvPr id="16388" name="Object 4"/>
          <p:cNvGraphicFramePr>
            <a:graphicFrameLocks noChangeAspect="1"/>
          </p:cNvGraphicFramePr>
          <p:nvPr>
            <p:ph sz="quarter" idx="2"/>
          </p:nvPr>
        </p:nvGraphicFramePr>
        <p:xfrm>
          <a:off x="1116013" y="2997200"/>
          <a:ext cx="5621337" cy="2879725"/>
        </p:xfrm>
        <a:graphic>
          <a:graphicData uri="http://schemas.openxmlformats.org/presentationml/2006/ole">
            <mc:AlternateContent xmlns:mc="http://schemas.openxmlformats.org/markup-compatibility/2006">
              <mc:Choice xmlns:v="urn:schemas-microsoft-com:vml" Requires="v">
                <p:oleObj spid="_x0000_s16391" name="BMP 图像" r:id="rId3" imgW="6362957" imgH="3257957" progId="Paint.Picture">
                  <p:embed/>
                </p:oleObj>
              </mc:Choice>
              <mc:Fallback>
                <p:oleObj name="BMP 图像" r:id="rId3" imgW="6362957" imgH="325795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997200"/>
                        <a:ext cx="5621337" cy="287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 name="Object 5"/>
          <p:cNvGraphicFramePr>
            <a:graphicFrameLocks noChangeAspect="1"/>
          </p:cNvGraphicFramePr>
          <p:nvPr>
            <p:ph sz="quarter" idx="3"/>
          </p:nvPr>
        </p:nvGraphicFramePr>
        <p:xfrm>
          <a:off x="3995738" y="5949950"/>
          <a:ext cx="5078412" cy="287338"/>
        </p:xfrm>
        <a:graphic>
          <a:graphicData uri="http://schemas.openxmlformats.org/presentationml/2006/ole">
            <mc:AlternateContent xmlns:mc="http://schemas.openxmlformats.org/markup-compatibility/2006">
              <mc:Choice xmlns:v="urn:schemas-microsoft-com:vml" Requires="v">
                <p:oleObj spid="_x0000_s16392" name="BMP 图像" r:id="rId5" imgW="4705517" imgH="267077" progId="Paint.Picture">
                  <p:embed/>
                </p:oleObj>
              </mc:Choice>
              <mc:Fallback>
                <p:oleObj name="BMP 图像" r:id="rId5" imgW="4705517" imgH="267077"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5949950"/>
                        <a:ext cx="5078412" cy="28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Line 6"/>
          <p:cNvSpPr>
            <a:spLocks noChangeShapeType="1"/>
          </p:cNvSpPr>
          <p:nvPr/>
        </p:nvSpPr>
        <p:spPr bwMode="auto">
          <a:xfrm>
            <a:off x="3635375" y="5302250"/>
            <a:ext cx="3457575" cy="6477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7410" name="Rectangle 2"/>
          <p:cNvSpPr>
            <a:spLocks noGrp="1" noChangeArrowheads="1"/>
          </p:cNvSpPr>
          <p:nvPr>
            <p:ph type="title"/>
          </p:nvPr>
        </p:nvSpPr>
        <p:spPr>
          <a:xfrm>
            <a:off x="684213" y="1006475"/>
            <a:ext cx="7696200" cy="766763"/>
          </a:xfrm>
        </p:spPr>
        <p:txBody>
          <a:bodyPr/>
          <a:lstStyle/>
          <a:p>
            <a:r>
              <a:rPr lang="zh-CN" altLang="en-US" sz="3400">
                <a:latin typeface="宋体" panose="02010600030101010101" pitchFamily="2" charset="-122"/>
              </a:rPr>
              <a:t>一对多保存操作 </a:t>
            </a:r>
            <a:r>
              <a:rPr lang="en-US" altLang="zh-CN" sz="3400">
                <a:latin typeface="宋体" panose="02010600030101010101" pitchFamily="2" charset="-122"/>
              </a:rPr>
              <a:t>--- </a:t>
            </a:r>
            <a:r>
              <a:rPr lang="zh-CN" altLang="en-US" sz="3400">
                <a:latin typeface="宋体" panose="02010600030101010101" pitchFamily="2" charset="-122"/>
              </a:rPr>
              <a:t>对象导航</a:t>
            </a:r>
          </a:p>
        </p:txBody>
      </p:sp>
      <p:sp>
        <p:nvSpPr>
          <p:cNvPr id="17411" name="Text Box 3"/>
          <p:cNvSpPr txBox="1">
            <a:spLocks noChangeArrowheads="1"/>
          </p:cNvSpPr>
          <p:nvPr/>
        </p:nvSpPr>
        <p:spPr bwMode="auto">
          <a:xfrm>
            <a:off x="539750" y="3789363"/>
            <a:ext cx="8353425" cy="217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33CC"/>
                </a:solidFill>
                <a:latin typeface="Verdana" panose="020B0604030504040204" pitchFamily="34" charset="0"/>
              </a:rPr>
              <a:t>1</a:t>
            </a:r>
            <a:r>
              <a:rPr lang="zh-CN" altLang="en-US" sz="1600" b="1">
                <a:solidFill>
                  <a:srgbClr val="0033CC"/>
                </a:solidFill>
                <a:latin typeface="Verdana" panose="020B0604030504040204" pitchFamily="34" charset="0"/>
              </a:rPr>
              <a:t>、</a:t>
            </a:r>
            <a:r>
              <a:rPr lang="en-US" altLang="zh-CN" sz="1600" b="1">
                <a:solidFill>
                  <a:srgbClr val="0033CC"/>
                </a:solidFill>
                <a:latin typeface="Verdana" panose="020B0604030504040204" pitchFamily="34" charset="0"/>
              </a:rPr>
              <a:t>order1</a:t>
            </a:r>
            <a:r>
              <a:rPr lang="zh-CN" altLang="en-US" sz="1600" b="1">
                <a:solidFill>
                  <a:srgbClr val="0033CC"/>
                </a:solidFill>
                <a:latin typeface="Verdana" panose="020B0604030504040204" pitchFamily="34" charset="0"/>
              </a:rPr>
              <a:t>关联到</a:t>
            </a:r>
            <a:r>
              <a:rPr lang="en-US" altLang="zh-CN" sz="1600" b="1">
                <a:solidFill>
                  <a:srgbClr val="0033CC"/>
                </a:solidFill>
                <a:latin typeface="Verdana" panose="020B0604030504040204" pitchFamily="34" charset="0"/>
              </a:rPr>
              <a:t>customer </a:t>
            </a:r>
            <a:r>
              <a:rPr lang="zh-CN" altLang="en-US" sz="1600" b="1">
                <a:solidFill>
                  <a:srgbClr val="0033CC"/>
                </a:solidFill>
                <a:latin typeface="Verdana" panose="020B0604030504040204" pitchFamily="34" charset="0"/>
              </a:rPr>
              <a:t>而</a:t>
            </a:r>
            <a:r>
              <a:rPr lang="en-US" altLang="zh-CN" sz="1600" b="1">
                <a:solidFill>
                  <a:srgbClr val="0033CC"/>
                </a:solidFill>
                <a:latin typeface="Verdana" panose="020B0604030504040204" pitchFamily="34" charset="0"/>
              </a:rPr>
              <a:t>customer</a:t>
            </a:r>
            <a:r>
              <a:rPr lang="zh-CN" altLang="en-US" sz="1600" b="1">
                <a:solidFill>
                  <a:srgbClr val="0033CC"/>
                </a:solidFill>
                <a:latin typeface="Verdana" panose="020B0604030504040204" pitchFamily="34" charset="0"/>
              </a:rPr>
              <a:t>没有关联到</a:t>
            </a:r>
            <a:r>
              <a:rPr lang="en-US" altLang="zh-CN" sz="1600" b="1">
                <a:solidFill>
                  <a:srgbClr val="0033CC"/>
                </a:solidFill>
                <a:latin typeface="Verdana" panose="020B0604030504040204" pitchFamily="34" charset="0"/>
              </a:rPr>
              <a:t>order1</a:t>
            </a:r>
          </a:p>
          <a:p>
            <a:pPr>
              <a:spcBef>
                <a:spcPct val="50000"/>
              </a:spcBef>
            </a:pPr>
            <a:r>
              <a:rPr lang="en-US" altLang="zh-CN" sz="1600" b="1">
                <a:solidFill>
                  <a:srgbClr val="0033CC"/>
                </a:solidFill>
                <a:latin typeface="Verdana" panose="020B0604030504040204" pitchFamily="34" charset="0"/>
              </a:rPr>
              <a:t>2</a:t>
            </a:r>
            <a:r>
              <a:rPr lang="zh-CN" altLang="en-US" sz="1600" b="1">
                <a:solidFill>
                  <a:srgbClr val="0033CC"/>
                </a:solidFill>
                <a:latin typeface="Verdana" panose="020B0604030504040204" pitchFamily="34" charset="0"/>
              </a:rPr>
              <a:t>、</a:t>
            </a:r>
            <a:r>
              <a:rPr lang="en-US" altLang="zh-CN" sz="1600" b="1">
                <a:solidFill>
                  <a:srgbClr val="0033CC"/>
                </a:solidFill>
                <a:latin typeface="Verdana" panose="020B0604030504040204" pitchFamily="34" charset="0"/>
              </a:rPr>
              <a:t>customer</a:t>
            </a:r>
            <a:r>
              <a:rPr lang="zh-CN" altLang="en-US" sz="1600" b="1">
                <a:solidFill>
                  <a:srgbClr val="0033CC"/>
                </a:solidFill>
                <a:latin typeface="Verdana" panose="020B0604030504040204" pitchFamily="34" charset="0"/>
              </a:rPr>
              <a:t>关联到</a:t>
            </a:r>
            <a:r>
              <a:rPr lang="en-US" altLang="zh-CN" sz="1600" b="1">
                <a:solidFill>
                  <a:srgbClr val="0033CC"/>
                </a:solidFill>
                <a:latin typeface="Verdana" panose="020B0604030504040204" pitchFamily="34" charset="0"/>
              </a:rPr>
              <a:t>order2 order3   </a:t>
            </a:r>
            <a:r>
              <a:rPr lang="zh-CN" altLang="en-US" sz="1600" b="1">
                <a:solidFill>
                  <a:srgbClr val="0033CC"/>
                </a:solidFill>
                <a:latin typeface="Verdana" panose="020B0604030504040204" pitchFamily="34" charset="0"/>
              </a:rPr>
              <a:t>而</a:t>
            </a:r>
            <a:r>
              <a:rPr lang="en-US" altLang="zh-CN" sz="1600" b="1">
                <a:solidFill>
                  <a:srgbClr val="0033CC"/>
                </a:solidFill>
                <a:latin typeface="Verdana" panose="020B0604030504040204" pitchFamily="34" charset="0"/>
              </a:rPr>
              <a:t>order2 order3 </a:t>
            </a:r>
            <a:r>
              <a:rPr lang="zh-CN" altLang="en-US" sz="1600" b="1">
                <a:solidFill>
                  <a:srgbClr val="0033CC"/>
                </a:solidFill>
                <a:latin typeface="Verdana" panose="020B0604030504040204" pitchFamily="34" charset="0"/>
              </a:rPr>
              <a:t>没有关联到</a:t>
            </a:r>
            <a:r>
              <a:rPr lang="en-US" altLang="zh-CN" sz="1600" b="1">
                <a:solidFill>
                  <a:srgbClr val="0033CC"/>
                </a:solidFill>
                <a:latin typeface="Verdana" panose="020B0604030504040204" pitchFamily="34" charset="0"/>
              </a:rPr>
              <a:t>customer</a:t>
            </a:r>
          </a:p>
          <a:p>
            <a:pPr>
              <a:spcBef>
                <a:spcPct val="50000"/>
              </a:spcBef>
            </a:pPr>
            <a:r>
              <a:rPr lang="zh-CN" altLang="en-US" sz="1600" b="1">
                <a:solidFill>
                  <a:srgbClr val="0033CC"/>
                </a:solidFill>
                <a:latin typeface="Verdana" panose="020B0604030504040204" pitchFamily="34" charset="0"/>
              </a:rPr>
              <a:t>问题</a:t>
            </a:r>
          </a:p>
          <a:p>
            <a:pPr>
              <a:spcBef>
                <a:spcPct val="50000"/>
              </a:spcBef>
            </a:pPr>
            <a:r>
              <a:rPr lang="en-US" altLang="zh-CN" sz="1600" b="1">
                <a:solidFill>
                  <a:srgbClr val="0033CC"/>
                </a:solidFill>
                <a:latin typeface="Verdana" panose="020B0604030504040204" pitchFamily="34" charset="0"/>
              </a:rPr>
              <a:t>   session.save(order1) </a:t>
            </a:r>
            <a:r>
              <a:rPr lang="zh-CN" altLang="en-US" sz="1600" b="1">
                <a:solidFill>
                  <a:srgbClr val="0033CC"/>
                </a:solidFill>
                <a:latin typeface="Verdana" panose="020B0604030504040204" pitchFamily="34" charset="0"/>
              </a:rPr>
              <a:t>插入几条记录</a:t>
            </a:r>
            <a:r>
              <a:rPr lang="en-US" altLang="zh-CN" sz="1600" b="1">
                <a:solidFill>
                  <a:srgbClr val="0033CC"/>
                </a:solidFill>
                <a:latin typeface="Verdana" panose="020B0604030504040204" pitchFamily="34" charset="0"/>
              </a:rPr>
              <a:t>----4</a:t>
            </a:r>
          </a:p>
          <a:p>
            <a:pPr>
              <a:spcBef>
                <a:spcPct val="50000"/>
              </a:spcBef>
            </a:pPr>
            <a:r>
              <a:rPr lang="en-US" altLang="zh-CN" sz="1600" b="1">
                <a:solidFill>
                  <a:srgbClr val="0033CC"/>
                </a:solidFill>
                <a:latin typeface="Verdana" panose="020B0604030504040204" pitchFamily="34" charset="0"/>
              </a:rPr>
              <a:t>   session.save(customer) </a:t>
            </a:r>
            <a:r>
              <a:rPr lang="zh-CN" altLang="en-US" sz="1600" b="1">
                <a:solidFill>
                  <a:srgbClr val="0033CC"/>
                </a:solidFill>
                <a:latin typeface="Verdana" panose="020B0604030504040204" pitchFamily="34" charset="0"/>
              </a:rPr>
              <a:t>插入几条记录</a:t>
            </a:r>
            <a:r>
              <a:rPr lang="en-US" altLang="zh-CN" sz="1600" b="1">
                <a:solidFill>
                  <a:srgbClr val="0033CC"/>
                </a:solidFill>
                <a:latin typeface="Verdana" panose="020B0604030504040204" pitchFamily="34" charset="0"/>
              </a:rPr>
              <a:t>----3</a:t>
            </a:r>
          </a:p>
          <a:p>
            <a:pPr>
              <a:spcBef>
                <a:spcPct val="50000"/>
              </a:spcBef>
            </a:pPr>
            <a:r>
              <a:rPr lang="en-US" altLang="zh-CN" sz="1600" b="1">
                <a:solidFill>
                  <a:srgbClr val="0033CC"/>
                </a:solidFill>
                <a:latin typeface="Verdana" panose="020B0604030504040204" pitchFamily="34" charset="0"/>
              </a:rPr>
              <a:t>   session.save(order2) </a:t>
            </a:r>
            <a:r>
              <a:rPr lang="zh-CN" altLang="en-US" sz="1600" b="1">
                <a:solidFill>
                  <a:srgbClr val="0033CC"/>
                </a:solidFill>
                <a:latin typeface="Verdana" panose="020B0604030504040204" pitchFamily="34" charset="0"/>
              </a:rPr>
              <a:t>插入几条记录</a:t>
            </a:r>
            <a:r>
              <a:rPr lang="en-US" altLang="zh-CN" sz="1600" b="1">
                <a:solidFill>
                  <a:srgbClr val="0033CC"/>
                </a:solidFill>
                <a:latin typeface="Verdana" panose="020B0604030504040204" pitchFamily="34" charset="0"/>
              </a:rPr>
              <a:t>-----1</a:t>
            </a: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276475"/>
            <a:ext cx="5400675" cy="1368425"/>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Text Box 5"/>
          <p:cNvSpPr txBox="1">
            <a:spLocks noChangeArrowheads="1"/>
          </p:cNvSpPr>
          <p:nvPr/>
        </p:nvSpPr>
        <p:spPr bwMode="auto">
          <a:xfrm>
            <a:off x="611188" y="1844675"/>
            <a:ext cx="7704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tx2"/>
                </a:solidFill>
                <a:latin typeface="Verdana" panose="020B0604030504040204" pitchFamily="34" charset="0"/>
              </a:rPr>
              <a:t>对象导航</a:t>
            </a:r>
          </a:p>
        </p:txBody>
      </p:sp>
      <p:sp>
        <p:nvSpPr>
          <p:cNvPr id="17414" name="Rectangle 6"/>
          <p:cNvSpPr>
            <a:spLocks noChangeArrowheads="1"/>
          </p:cNvSpPr>
          <p:nvPr/>
        </p:nvSpPr>
        <p:spPr bwMode="auto">
          <a:xfrm>
            <a:off x="4932363" y="4725988"/>
            <a:ext cx="1079500" cy="129540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5" name="Text Box 7"/>
          <p:cNvSpPr txBox="1">
            <a:spLocks noChangeArrowheads="1"/>
          </p:cNvSpPr>
          <p:nvPr/>
        </p:nvSpPr>
        <p:spPr bwMode="auto">
          <a:xfrm>
            <a:off x="6156325" y="2781300"/>
            <a:ext cx="3025775"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Verdana" panose="020B0604030504040204" pitchFamily="34" charset="0"/>
              </a:rPr>
              <a:t>在配置文件中需要配置</a:t>
            </a:r>
            <a:r>
              <a:rPr lang="en-US" altLang="zh-CN" sz="1800">
                <a:latin typeface="Verdana" panose="020B0604030504040204" pitchFamily="34" charset="0"/>
              </a:rPr>
              <a:t>2</a:t>
            </a:r>
            <a:r>
              <a:rPr lang="zh-CN" altLang="en-US" sz="1800">
                <a:latin typeface="Verdana" panose="020B0604030504040204" pitchFamily="34" charset="0"/>
              </a:rPr>
              <a:t>端</a:t>
            </a:r>
          </a:p>
          <a:p>
            <a:pPr>
              <a:spcBef>
                <a:spcPct val="50000"/>
              </a:spcBef>
            </a:pPr>
            <a:r>
              <a:rPr lang="en-US" altLang="zh-CN" sz="1800">
                <a:latin typeface="Verdana" panose="020B0604030504040204" pitchFamily="34" charset="0"/>
              </a:rPr>
              <a:t>cascade="save-update"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5"/>
          <p:cNvSpPr>
            <a:spLocks noGrp="1"/>
          </p:cNvSpPr>
          <p:nvPr>
            <p:ph type="ftr" sz="quarter" idx="11"/>
          </p:nvPr>
        </p:nvSpPr>
        <p:spPr/>
        <p:txBody>
          <a:bodyPr/>
          <a:lstStyle/>
          <a:p>
            <a:r>
              <a:rPr lang="zh-CN" altLang="en-US"/>
              <a:t>北京传智播客教育 </a:t>
            </a:r>
            <a:r>
              <a:rPr lang="en-US" altLang="zh-CN"/>
              <a:t>www.itcast.cn</a:t>
            </a:r>
          </a:p>
        </p:txBody>
      </p:sp>
      <p:sp>
        <p:nvSpPr>
          <p:cNvPr id="18434" name="Rectangle 2"/>
          <p:cNvSpPr>
            <a:spLocks noGrp="1" noChangeArrowheads="1"/>
          </p:cNvSpPr>
          <p:nvPr>
            <p:ph type="title"/>
          </p:nvPr>
        </p:nvSpPr>
        <p:spPr/>
        <p:txBody>
          <a:bodyPr/>
          <a:lstStyle/>
          <a:p>
            <a:r>
              <a:rPr lang="zh-CN" altLang="en-US">
                <a:latin typeface="宋体" panose="02010600030101010101" pitchFamily="2" charset="-122"/>
              </a:rPr>
              <a:t>一对多删除操作 </a:t>
            </a:r>
            <a:r>
              <a:rPr lang="en-US" altLang="zh-CN">
                <a:latin typeface="宋体" panose="02010600030101010101" pitchFamily="2" charset="-122"/>
              </a:rPr>
              <a:t>--- </a:t>
            </a:r>
            <a:r>
              <a:rPr lang="zh-CN" altLang="en-US">
                <a:latin typeface="宋体" panose="02010600030101010101" pitchFamily="2" charset="-122"/>
              </a:rPr>
              <a:t>级联删除</a:t>
            </a:r>
          </a:p>
        </p:txBody>
      </p:sp>
      <p:sp>
        <p:nvSpPr>
          <p:cNvPr id="18435" name="Rectangle 3"/>
          <p:cNvSpPr>
            <a:spLocks noGrp="1" noChangeArrowheads="1"/>
          </p:cNvSpPr>
          <p:nvPr>
            <p:ph type="body" sz="half" idx="1"/>
          </p:nvPr>
        </p:nvSpPr>
        <p:spPr>
          <a:xfrm>
            <a:off x="755650" y="1990725"/>
            <a:ext cx="7489825" cy="4098925"/>
          </a:xfrm>
        </p:spPr>
        <p:txBody>
          <a:bodyPr/>
          <a:lstStyle/>
          <a:p>
            <a:r>
              <a:rPr lang="zh-CN" altLang="en-US" sz="2000">
                <a:latin typeface="宋体" panose="02010600030101010101" pitchFamily="2" charset="-122"/>
              </a:rPr>
              <a:t>采用级联删除操作 </a:t>
            </a:r>
            <a:r>
              <a:rPr lang="en-US" altLang="zh-CN" sz="2000">
                <a:latin typeface="宋体" panose="02010600030101010101" pitchFamily="2" charset="-122"/>
              </a:rPr>
              <a:t>cascade="delete"</a:t>
            </a:r>
            <a:endParaRPr lang="zh-CN" altLang="en-US" sz="2000">
              <a:latin typeface="宋体" panose="02010600030101010101" pitchFamily="2" charset="-122"/>
            </a:endParaRPr>
          </a:p>
        </p:txBody>
      </p:sp>
      <p:graphicFrame>
        <p:nvGraphicFramePr>
          <p:cNvPr id="18436" name="Object 4"/>
          <p:cNvGraphicFramePr>
            <a:graphicFrameLocks noChangeAspect="1"/>
          </p:cNvGraphicFramePr>
          <p:nvPr>
            <p:ph sz="half" idx="2"/>
          </p:nvPr>
        </p:nvGraphicFramePr>
        <p:xfrm>
          <a:off x="1260475" y="2493963"/>
          <a:ext cx="5967413" cy="1604962"/>
        </p:xfrm>
        <a:graphic>
          <a:graphicData uri="http://schemas.openxmlformats.org/presentationml/2006/ole">
            <mc:AlternateContent xmlns:mc="http://schemas.openxmlformats.org/markup-compatibility/2006">
              <mc:Choice xmlns:v="urn:schemas-microsoft-com:vml" Requires="v">
                <p:oleObj spid="_x0000_s18441" name="BMP 图像" r:id="rId3" imgW="6191597" imgH="1667117" progId="Paint.Picture">
                  <p:embed/>
                </p:oleObj>
              </mc:Choice>
              <mc:Fallback>
                <p:oleObj name="BMP 图像" r:id="rId3" imgW="6191597" imgH="166711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2493963"/>
                        <a:ext cx="5967413" cy="1604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7" name="Text Box 5"/>
          <p:cNvSpPr txBox="1">
            <a:spLocks noChangeArrowheads="1"/>
          </p:cNvSpPr>
          <p:nvPr/>
        </p:nvSpPr>
        <p:spPr bwMode="auto">
          <a:xfrm>
            <a:off x="3779838" y="3573463"/>
            <a:ext cx="3840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订单删除了？客户信息还在吗</a:t>
            </a:r>
          </a:p>
        </p:txBody>
      </p:sp>
      <p:graphicFrame>
        <p:nvGraphicFramePr>
          <p:cNvPr id="18438" name="Object 6"/>
          <p:cNvGraphicFramePr>
            <a:graphicFrameLocks/>
          </p:cNvGraphicFramePr>
          <p:nvPr/>
        </p:nvGraphicFramePr>
        <p:xfrm>
          <a:off x="2700338" y="4797425"/>
          <a:ext cx="5942012" cy="1181100"/>
        </p:xfrm>
        <a:graphic>
          <a:graphicData uri="http://schemas.openxmlformats.org/presentationml/2006/ole">
            <mc:AlternateContent xmlns:mc="http://schemas.openxmlformats.org/markup-compatibility/2006">
              <mc:Choice xmlns:v="urn:schemas-microsoft-com:vml" Requires="v">
                <p:oleObj spid="_x0000_s18442" name="BMP 图像" r:id="rId5" imgW="5943917" imgH="1181477" progId="Paint.Picture">
                  <p:embed/>
                </p:oleObj>
              </mc:Choice>
              <mc:Fallback>
                <p:oleObj name="BMP 图像" r:id="rId5" imgW="5943917" imgH="1181477" progId="Paint.Picture">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4797425"/>
                        <a:ext cx="5942012"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9" name="Rectangle 7"/>
          <p:cNvSpPr>
            <a:spLocks noChangeArrowheads="1"/>
          </p:cNvSpPr>
          <p:nvPr/>
        </p:nvSpPr>
        <p:spPr bwMode="auto">
          <a:xfrm>
            <a:off x="3492500" y="5734050"/>
            <a:ext cx="1943100" cy="215900"/>
          </a:xfrm>
          <a:prstGeom prst="rect">
            <a:avLst/>
          </a:prstGeom>
          <a:solidFill>
            <a:schemeClr val="accent1">
              <a:alpha val="0"/>
            </a:schemeClr>
          </a:solidFill>
          <a:ln w="9525" cmpd="sng">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8440" name="Line 8"/>
          <p:cNvSpPr>
            <a:spLocks noChangeShapeType="1"/>
          </p:cNvSpPr>
          <p:nvPr/>
        </p:nvSpPr>
        <p:spPr bwMode="auto">
          <a:xfrm>
            <a:off x="2484438" y="3789363"/>
            <a:ext cx="935037" cy="172878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1"/>
          </p:nvPr>
        </p:nvSpPr>
        <p:spPr/>
        <p:txBody>
          <a:bodyPr/>
          <a:lstStyle/>
          <a:p>
            <a:r>
              <a:rPr lang="zh-CN" altLang="en-US"/>
              <a:t>北京传智播客教育 </a:t>
            </a:r>
            <a:r>
              <a:rPr lang="en-US" altLang="zh-CN"/>
              <a:t>www.itcast.cn</a:t>
            </a:r>
          </a:p>
        </p:txBody>
      </p:sp>
      <p:sp>
        <p:nvSpPr>
          <p:cNvPr id="19458" name="Rectangle 2"/>
          <p:cNvSpPr>
            <a:spLocks noGrp="1" noChangeArrowheads="1"/>
          </p:cNvSpPr>
          <p:nvPr>
            <p:ph type="title"/>
          </p:nvPr>
        </p:nvSpPr>
        <p:spPr/>
        <p:txBody>
          <a:bodyPr/>
          <a:lstStyle/>
          <a:p>
            <a:r>
              <a:rPr lang="zh-CN" altLang="en-US">
                <a:latin typeface="宋体" panose="02010600030101010101" pitchFamily="2" charset="-122"/>
              </a:rPr>
              <a:t>一对多删除操作 </a:t>
            </a:r>
            <a:r>
              <a:rPr lang="en-US" altLang="zh-CN">
                <a:latin typeface="宋体" panose="02010600030101010101" pitchFamily="2" charset="-122"/>
              </a:rPr>
              <a:t>--- </a:t>
            </a:r>
            <a:r>
              <a:rPr lang="zh-CN" altLang="en-US">
                <a:latin typeface="宋体" panose="02010600030101010101" pitchFamily="2" charset="-122"/>
              </a:rPr>
              <a:t>级联删除</a:t>
            </a:r>
          </a:p>
        </p:txBody>
      </p:sp>
      <p:sp>
        <p:nvSpPr>
          <p:cNvPr id="19459" name="Rectangle 3"/>
          <p:cNvSpPr>
            <a:spLocks noGrp="1" noChangeArrowheads="1"/>
          </p:cNvSpPr>
          <p:nvPr>
            <p:ph type="body" sz="half" idx="1"/>
          </p:nvPr>
        </p:nvSpPr>
        <p:spPr>
          <a:xfrm>
            <a:off x="755650" y="1990725"/>
            <a:ext cx="7489825" cy="4098925"/>
          </a:xfrm>
        </p:spPr>
        <p:txBody>
          <a:bodyPr/>
          <a:lstStyle/>
          <a:p>
            <a:r>
              <a:rPr lang="zh-CN" altLang="zh-CN" sz="2700">
                <a:latin typeface="宋体" panose="02010600030101010101" pitchFamily="2" charset="-122"/>
              </a:rPr>
              <a:t>删除客户数据时，订单数据是否删除</a:t>
            </a:r>
          </a:p>
        </p:txBody>
      </p:sp>
      <p:graphicFrame>
        <p:nvGraphicFramePr>
          <p:cNvPr id="19460" name="Object 4"/>
          <p:cNvGraphicFramePr>
            <a:graphicFrameLocks noChangeAspect="1"/>
          </p:cNvGraphicFramePr>
          <p:nvPr>
            <p:ph sz="half" idx="2"/>
          </p:nvPr>
        </p:nvGraphicFramePr>
        <p:xfrm>
          <a:off x="1044575" y="2781300"/>
          <a:ext cx="7058025" cy="1368425"/>
        </p:xfrm>
        <a:graphic>
          <a:graphicData uri="http://schemas.openxmlformats.org/presentationml/2006/ole">
            <mc:AlternateContent xmlns:mc="http://schemas.openxmlformats.org/markup-compatibility/2006">
              <mc:Choice xmlns:v="urn:schemas-microsoft-com:vml" Requires="v">
                <p:oleObj spid="_x0000_s19463" name="BMP 图像" r:id="rId3" imgW="7315517" imgH="1419437" progId="Paint.Picture">
                  <p:embed/>
                </p:oleObj>
              </mc:Choice>
              <mc:Fallback>
                <p:oleObj name="BMP 图像" r:id="rId3" imgW="7315517" imgH="141943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75" y="2781300"/>
                        <a:ext cx="7058025" cy="136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1" name="Object 5"/>
          <p:cNvGraphicFramePr>
            <a:graphicFrameLocks/>
          </p:cNvGraphicFramePr>
          <p:nvPr/>
        </p:nvGraphicFramePr>
        <p:xfrm>
          <a:off x="4068763" y="5086350"/>
          <a:ext cx="4198937" cy="285750"/>
        </p:xfrm>
        <a:graphic>
          <a:graphicData uri="http://schemas.openxmlformats.org/presentationml/2006/ole">
            <mc:AlternateContent xmlns:mc="http://schemas.openxmlformats.org/markup-compatibility/2006">
              <mc:Choice xmlns:v="urn:schemas-microsoft-com:vml" Requires="v">
                <p:oleObj spid="_x0000_s19464" name="BMP 图像" r:id="rId5" imgW="4200797" imgH="286157" progId="Paint.Picture">
                  <p:embed/>
                </p:oleObj>
              </mc:Choice>
              <mc:Fallback>
                <p:oleObj name="BMP 图像" r:id="rId5" imgW="4200797" imgH="286157" progId="Paint.Picture">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8763" y="5086350"/>
                        <a:ext cx="419893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Line 6"/>
          <p:cNvSpPr>
            <a:spLocks noChangeShapeType="1"/>
          </p:cNvSpPr>
          <p:nvPr/>
        </p:nvSpPr>
        <p:spPr bwMode="auto">
          <a:xfrm>
            <a:off x="3563938" y="3644900"/>
            <a:ext cx="2808287" cy="144145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1"/>
          </p:nvPr>
        </p:nvSpPr>
        <p:spPr/>
        <p:txBody>
          <a:bodyPr/>
          <a:lstStyle/>
          <a:p>
            <a:r>
              <a:rPr lang="zh-CN" altLang="en-US"/>
              <a:t>北京传智播客教育 </a:t>
            </a:r>
            <a:r>
              <a:rPr lang="en-US" altLang="zh-CN"/>
              <a:t>www.itcast.cn</a:t>
            </a:r>
          </a:p>
        </p:txBody>
      </p:sp>
      <p:sp>
        <p:nvSpPr>
          <p:cNvPr id="20482" name="Rectangle 2"/>
          <p:cNvSpPr>
            <a:spLocks noGrp="1" noChangeArrowheads="1"/>
          </p:cNvSpPr>
          <p:nvPr>
            <p:ph type="title"/>
          </p:nvPr>
        </p:nvSpPr>
        <p:spPr/>
        <p:txBody>
          <a:bodyPr/>
          <a:lstStyle/>
          <a:p>
            <a:r>
              <a:rPr lang="zh-CN" altLang="en-US">
                <a:latin typeface="宋体" panose="02010600030101010101" pitchFamily="2" charset="-122"/>
              </a:rPr>
              <a:t>一对多删除操作 </a:t>
            </a:r>
            <a:r>
              <a:rPr lang="en-US" altLang="zh-CN">
                <a:latin typeface="宋体" panose="02010600030101010101" pitchFamily="2" charset="-122"/>
              </a:rPr>
              <a:t>--- </a:t>
            </a:r>
            <a:r>
              <a:rPr lang="zh-CN" altLang="en-US">
                <a:latin typeface="宋体" panose="02010600030101010101" pitchFamily="2" charset="-122"/>
              </a:rPr>
              <a:t>级联删除</a:t>
            </a:r>
          </a:p>
        </p:txBody>
      </p:sp>
      <p:sp>
        <p:nvSpPr>
          <p:cNvPr id="20483" name="Rectangle 3"/>
          <p:cNvSpPr>
            <a:spLocks noGrp="1" noChangeArrowheads="1"/>
          </p:cNvSpPr>
          <p:nvPr>
            <p:ph type="body" sz="half" idx="1"/>
          </p:nvPr>
        </p:nvSpPr>
        <p:spPr>
          <a:xfrm>
            <a:off x="755650" y="1990725"/>
            <a:ext cx="7416800" cy="4098925"/>
          </a:xfrm>
        </p:spPr>
        <p:txBody>
          <a:bodyPr/>
          <a:lstStyle/>
          <a:p>
            <a:r>
              <a:rPr lang="zh-CN" altLang="zh-CN" sz="2700">
                <a:latin typeface="宋体" panose="02010600030101010101" pitchFamily="2" charset="-122"/>
              </a:rPr>
              <a:t>从查询的客户对象中移除订单对象，订单对象是否删除？</a:t>
            </a:r>
          </a:p>
        </p:txBody>
      </p:sp>
      <p:graphicFrame>
        <p:nvGraphicFramePr>
          <p:cNvPr id="20484" name="Object 4"/>
          <p:cNvGraphicFramePr>
            <a:graphicFrameLocks noChangeAspect="1"/>
          </p:cNvGraphicFramePr>
          <p:nvPr>
            <p:ph sz="quarter" idx="2"/>
          </p:nvPr>
        </p:nvGraphicFramePr>
        <p:xfrm>
          <a:off x="1116013" y="2997200"/>
          <a:ext cx="6242050" cy="1368425"/>
        </p:xfrm>
        <a:graphic>
          <a:graphicData uri="http://schemas.openxmlformats.org/presentationml/2006/ole">
            <mc:AlternateContent xmlns:mc="http://schemas.openxmlformats.org/markup-compatibility/2006">
              <mc:Choice xmlns:v="urn:schemas-microsoft-com:vml" Requires="v">
                <p:oleObj spid="_x0000_s20487" name="BMP 图像" r:id="rId3" imgW="7296437" imgH="1600517" progId="Paint.Picture">
                  <p:embed/>
                </p:oleObj>
              </mc:Choice>
              <mc:Fallback>
                <p:oleObj name="BMP 图像" r:id="rId3" imgW="7296437" imgH="160051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997200"/>
                        <a:ext cx="6242050" cy="136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Object 5"/>
          <p:cNvGraphicFramePr>
            <a:graphicFrameLocks noChangeAspect="1"/>
          </p:cNvGraphicFramePr>
          <p:nvPr>
            <p:ph sz="quarter" idx="3"/>
          </p:nvPr>
        </p:nvGraphicFramePr>
        <p:xfrm>
          <a:off x="2844800" y="5229225"/>
          <a:ext cx="6080125" cy="288925"/>
        </p:xfrm>
        <a:graphic>
          <a:graphicData uri="http://schemas.openxmlformats.org/presentationml/2006/ole">
            <mc:AlternateContent xmlns:mc="http://schemas.openxmlformats.org/markup-compatibility/2006">
              <mc:Choice xmlns:v="urn:schemas-microsoft-com:vml" Requires="v">
                <p:oleObj spid="_x0000_s20488" name="BMP 图像" r:id="rId5" imgW="5001077" imgH="238277" progId="Paint.Picture">
                  <p:embed/>
                </p:oleObj>
              </mc:Choice>
              <mc:Fallback>
                <p:oleObj name="BMP 图像" r:id="rId5" imgW="5001077" imgH="238277"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800" y="5229225"/>
                        <a:ext cx="6080125" cy="28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Line 6"/>
          <p:cNvSpPr>
            <a:spLocks noChangeShapeType="1"/>
          </p:cNvSpPr>
          <p:nvPr/>
        </p:nvSpPr>
        <p:spPr bwMode="auto">
          <a:xfrm>
            <a:off x="3779838" y="4005263"/>
            <a:ext cx="2520950" cy="1152525"/>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1506" name="Rectangle 2"/>
          <p:cNvSpPr>
            <a:spLocks noGrp="1" noChangeArrowheads="1"/>
          </p:cNvSpPr>
          <p:nvPr>
            <p:ph type="title"/>
          </p:nvPr>
        </p:nvSpPr>
        <p:spPr>
          <a:xfrm>
            <a:off x="179388" y="2205038"/>
            <a:ext cx="504825" cy="4032250"/>
          </a:xfrm>
        </p:spPr>
        <p:txBody>
          <a:bodyPr/>
          <a:lstStyle/>
          <a:p>
            <a:r>
              <a:rPr lang="en-US" altLang="zh-CN" sz="2900" b="1">
                <a:solidFill>
                  <a:srgbClr val="0033CC"/>
                </a:solidFill>
                <a:latin typeface="宋体" panose="02010600030101010101" pitchFamily="2" charset="-122"/>
              </a:rPr>
              <a:t>c</a:t>
            </a:r>
            <a:br>
              <a:rPr lang="en-US" altLang="zh-CN" sz="2900" b="1">
                <a:solidFill>
                  <a:srgbClr val="0033CC"/>
                </a:solidFill>
                <a:latin typeface="宋体" panose="02010600030101010101" pitchFamily="2" charset="-122"/>
              </a:rPr>
            </a:br>
            <a:r>
              <a:rPr lang="en-US" altLang="zh-CN" sz="2900" b="1">
                <a:solidFill>
                  <a:srgbClr val="0033CC"/>
                </a:solidFill>
                <a:latin typeface="宋体" panose="02010600030101010101" pitchFamily="2" charset="-122"/>
              </a:rPr>
              <a:t>a</a:t>
            </a:r>
            <a:br>
              <a:rPr lang="en-US" altLang="zh-CN" sz="2900" b="1">
                <a:solidFill>
                  <a:srgbClr val="0033CC"/>
                </a:solidFill>
                <a:latin typeface="宋体" panose="02010600030101010101" pitchFamily="2" charset="-122"/>
              </a:rPr>
            </a:br>
            <a:r>
              <a:rPr lang="en-US" altLang="zh-CN" sz="2900" b="1">
                <a:solidFill>
                  <a:srgbClr val="0033CC"/>
                </a:solidFill>
                <a:latin typeface="宋体" panose="02010600030101010101" pitchFamily="2" charset="-122"/>
              </a:rPr>
              <a:t>s</a:t>
            </a:r>
            <a:br>
              <a:rPr lang="en-US" altLang="zh-CN" sz="2900" b="1">
                <a:solidFill>
                  <a:srgbClr val="0033CC"/>
                </a:solidFill>
                <a:latin typeface="宋体" panose="02010600030101010101" pitchFamily="2" charset="-122"/>
              </a:rPr>
            </a:br>
            <a:r>
              <a:rPr lang="en-US" altLang="zh-CN" sz="2900" b="1">
                <a:solidFill>
                  <a:srgbClr val="0033CC"/>
                </a:solidFill>
                <a:latin typeface="宋体" panose="02010600030101010101" pitchFamily="2" charset="-122"/>
              </a:rPr>
              <a:t>c</a:t>
            </a:r>
            <a:br>
              <a:rPr lang="en-US" altLang="zh-CN" sz="2900" b="1">
                <a:solidFill>
                  <a:srgbClr val="0033CC"/>
                </a:solidFill>
                <a:latin typeface="宋体" panose="02010600030101010101" pitchFamily="2" charset="-122"/>
              </a:rPr>
            </a:br>
            <a:r>
              <a:rPr lang="en-US" altLang="zh-CN" sz="2900" b="1">
                <a:solidFill>
                  <a:srgbClr val="0033CC"/>
                </a:solidFill>
                <a:latin typeface="宋体" panose="02010600030101010101" pitchFamily="2" charset="-122"/>
              </a:rPr>
              <a:t>a</a:t>
            </a:r>
            <a:br>
              <a:rPr lang="en-US" altLang="zh-CN" sz="2900" b="1">
                <a:solidFill>
                  <a:srgbClr val="0033CC"/>
                </a:solidFill>
                <a:latin typeface="宋体" panose="02010600030101010101" pitchFamily="2" charset="-122"/>
              </a:rPr>
            </a:br>
            <a:r>
              <a:rPr lang="en-US" altLang="zh-CN" sz="2900" b="1">
                <a:solidFill>
                  <a:srgbClr val="0033CC"/>
                </a:solidFill>
                <a:latin typeface="宋体" panose="02010600030101010101" pitchFamily="2" charset="-122"/>
              </a:rPr>
              <a:t>d</a:t>
            </a:r>
            <a:br>
              <a:rPr lang="en-US" altLang="zh-CN" sz="2900" b="1">
                <a:solidFill>
                  <a:srgbClr val="0033CC"/>
                </a:solidFill>
                <a:latin typeface="宋体" panose="02010600030101010101" pitchFamily="2" charset="-122"/>
              </a:rPr>
            </a:br>
            <a:r>
              <a:rPr lang="en-US" altLang="zh-CN" sz="2900" b="1">
                <a:solidFill>
                  <a:srgbClr val="0033CC"/>
                </a:solidFill>
                <a:latin typeface="宋体" panose="02010600030101010101" pitchFamily="2" charset="-122"/>
              </a:rPr>
              <a:t>e </a:t>
            </a:r>
            <a:r>
              <a:rPr lang="zh-CN" altLang="en-US" sz="2900" b="1">
                <a:solidFill>
                  <a:srgbClr val="0033CC"/>
                </a:solidFill>
                <a:latin typeface="宋体" panose="02010600030101010101" pitchFamily="2" charset="-122"/>
              </a:rPr>
              <a:t>属性</a:t>
            </a:r>
          </a:p>
        </p:txBody>
      </p:sp>
      <p:sp>
        <p:nvSpPr>
          <p:cNvPr id="21507" name="Rectangle 3"/>
          <p:cNvSpPr>
            <a:spLocks noGrp="1" noChangeArrowheads="1"/>
          </p:cNvSpPr>
          <p:nvPr>
            <p:ph type="body" idx="1"/>
          </p:nvPr>
        </p:nvSpPr>
        <p:spPr>
          <a:xfrm>
            <a:off x="179388" y="1052513"/>
            <a:ext cx="8642350" cy="1079500"/>
          </a:xfrm>
        </p:spPr>
        <p:txBody>
          <a:bodyPr/>
          <a:lstStyle/>
          <a:p>
            <a:pPr>
              <a:buFont typeface="Wingdings" panose="05000000000000000000" pitchFamily="2" charset="2"/>
              <a:buNone/>
            </a:pPr>
            <a:r>
              <a:rPr lang="zh-CN" altLang="en-US" sz="2000" b="1">
                <a:latin typeface="宋体" panose="02010600030101010101" pitchFamily="2" charset="-122"/>
              </a:rPr>
              <a:t>	在对象 </a:t>
            </a:r>
            <a:r>
              <a:rPr lang="en-US" altLang="zh-CN" sz="2000" b="1">
                <a:latin typeface="宋体" panose="02010600030101010101" pitchFamily="2" charset="-122"/>
              </a:rPr>
              <a:t>– </a:t>
            </a:r>
            <a:r>
              <a:rPr lang="zh-CN" altLang="en-US" sz="2000" b="1">
                <a:latin typeface="宋体" panose="02010600030101010101" pitchFamily="2" charset="-122"/>
              </a:rPr>
              <a:t>关系映射文件中</a:t>
            </a:r>
            <a:r>
              <a:rPr lang="en-US" altLang="zh-CN" sz="2000" b="1">
                <a:latin typeface="宋体" panose="02010600030101010101" pitchFamily="2" charset="-122"/>
              </a:rPr>
              <a:t>, </a:t>
            </a:r>
            <a:r>
              <a:rPr lang="zh-CN" altLang="en-US" sz="2000" b="1">
                <a:latin typeface="宋体" panose="02010600030101010101" pitchFamily="2" charset="-122"/>
              </a:rPr>
              <a:t>用于映射持久化类之间关联关系的元素</a:t>
            </a:r>
            <a:r>
              <a:rPr lang="en-US" altLang="zh-CN" sz="2000" b="1">
                <a:latin typeface="宋体" panose="02010600030101010101" pitchFamily="2" charset="-122"/>
              </a:rPr>
              <a:t>, &lt;set&gt;, &lt;many-to-one&gt; </a:t>
            </a:r>
            <a:r>
              <a:rPr lang="zh-CN" altLang="en-US" sz="2000" b="1">
                <a:latin typeface="宋体" panose="02010600030101010101" pitchFamily="2" charset="-122"/>
              </a:rPr>
              <a:t>和 </a:t>
            </a:r>
            <a:r>
              <a:rPr lang="en-US" altLang="zh-CN" sz="2000" b="1">
                <a:latin typeface="宋体" panose="02010600030101010101" pitchFamily="2" charset="-122"/>
              </a:rPr>
              <a:t>&lt;one-to-one&gt; </a:t>
            </a:r>
            <a:r>
              <a:rPr lang="zh-CN" altLang="en-US" sz="2000" b="1">
                <a:latin typeface="宋体" panose="02010600030101010101" pitchFamily="2" charset="-122"/>
              </a:rPr>
              <a:t>都有一个 </a:t>
            </a:r>
            <a:r>
              <a:rPr lang="en-US" altLang="zh-CN" sz="2000" b="1">
                <a:latin typeface="宋体" panose="02010600030101010101" pitchFamily="2" charset="-122"/>
              </a:rPr>
              <a:t>cascade </a:t>
            </a:r>
            <a:r>
              <a:rPr lang="zh-CN" altLang="en-US" sz="2000" b="1">
                <a:latin typeface="宋体" panose="02010600030101010101" pitchFamily="2" charset="-122"/>
              </a:rPr>
              <a:t>属性</a:t>
            </a:r>
            <a:r>
              <a:rPr lang="en-US" altLang="zh-CN" sz="2000" b="1">
                <a:latin typeface="宋体" panose="02010600030101010101" pitchFamily="2" charset="-122"/>
              </a:rPr>
              <a:t>, </a:t>
            </a:r>
            <a:r>
              <a:rPr lang="zh-CN" altLang="en-US" sz="2000" b="1">
                <a:latin typeface="宋体" panose="02010600030101010101" pitchFamily="2" charset="-122"/>
              </a:rPr>
              <a:t>它用于指定如何操纵与当前对象关联的其他对象</a:t>
            </a:r>
            <a:r>
              <a:rPr lang="en-US" altLang="zh-CN" sz="2000" b="1">
                <a:latin typeface="宋体" panose="02010600030101010101" pitchFamily="2" charset="-122"/>
              </a:rPr>
              <a:t>.</a:t>
            </a:r>
            <a:r>
              <a:rPr lang="en-US" altLang="zh-CN" sz="2400">
                <a:latin typeface="宋体" panose="02010600030101010101" pitchFamily="2" charset="-122"/>
              </a:rPr>
              <a:t> </a:t>
            </a: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133600"/>
            <a:ext cx="7991475"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9" name="Oval 5"/>
          <p:cNvSpPr>
            <a:spLocks noChangeArrowheads="1"/>
          </p:cNvSpPr>
          <p:nvPr/>
        </p:nvSpPr>
        <p:spPr bwMode="auto">
          <a:xfrm>
            <a:off x="1692275" y="2997200"/>
            <a:ext cx="144463" cy="144463"/>
          </a:xfrm>
          <a:prstGeom prst="ellipse">
            <a:avLst/>
          </a:prstGeom>
          <a:solidFill>
            <a:srgbClr val="FF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0" name="Oval 6"/>
          <p:cNvSpPr>
            <a:spLocks noChangeArrowheads="1"/>
          </p:cNvSpPr>
          <p:nvPr/>
        </p:nvSpPr>
        <p:spPr bwMode="auto">
          <a:xfrm>
            <a:off x="1403350" y="3789363"/>
            <a:ext cx="144463" cy="144462"/>
          </a:xfrm>
          <a:prstGeom prst="ellipse">
            <a:avLst/>
          </a:prstGeom>
          <a:solidFill>
            <a:srgbClr val="FF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 name="Oval 7"/>
          <p:cNvSpPr>
            <a:spLocks noChangeArrowheads="1"/>
          </p:cNvSpPr>
          <p:nvPr/>
        </p:nvSpPr>
        <p:spPr bwMode="auto">
          <a:xfrm>
            <a:off x="1835150" y="6092825"/>
            <a:ext cx="144463" cy="144463"/>
          </a:xfrm>
          <a:prstGeom prst="ellipse">
            <a:avLst/>
          </a:prstGeom>
          <a:solidFill>
            <a:srgbClr val="FF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 name="Oval 8"/>
          <p:cNvSpPr>
            <a:spLocks noChangeArrowheads="1"/>
          </p:cNvSpPr>
          <p:nvPr/>
        </p:nvSpPr>
        <p:spPr bwMode="auto">
          <a:xfrm>
            <a:off x="1979613" y="6381750"/>
            <a:ext cx="144462" cy="144463"/>
          </a:xfrm>
          <a:prstGeom prst="ellipse">
            <a:avLst/>
          </a:prstGeom>
          <a:solidFill>
            <a:srgbClr val="FF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3" name="Oval 9"/>
          <p:cNvSpPr>
            <a:spLocks noChangeArrowheads="1"/>
          </p:cNvSpPr>
          <p:nvPr/>
        </p:nvSpPr>
        <p:spPr bwMode="auto">
          <a:xfrm>
            <a:off x="1692275" y="2492375"/>
            <a:ext cx="142875" cy="144463"/>
          </a:xfrm>
          <a:prstGeom prst="ellipse">
            <a:avLst/>
          </a:prstGeom>
          <a:solidFill>
            <a:srgbClr val="FF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4" name="Oval 10"/>
          <p:cNvSpPr>
            <a:spLocks noChangeArrowheads="1"/>
          </p:cNvSpPr>
          <p:nvPr/>
        </p:nvSpPr>
        <p:spPr bwMode="auto">
          <a:xfrm>
            <a:off x="1763713" y="5734050"/>
            <a:ext cx="144462" cy="144463"/>
          </a:xfrm>
          <a:prstGeom prst="ellipse">
            <a:avLst/>
          </a:prstGeom>
          <a:solidFill>
            <a:srgbClr val="FF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2530" name="Rectangle 2"/>
          <p:cNvSpPr>
            <a:spLocks noGrp="1" noChangeArrowheads="1"/>
          </p:cNvSpPr>
          <p:nvPr>
            <p:ph type="title"/>
          </p:nvPr>
        </p:nvSpPr>
        <p:spPr>
          <a:xfrm>
            <a:off x="539750" y="1052513"/>
            <a:ext cx="7696200" cy="766762"/>
          </a:xfrm>
        </p:spPr>
        <p:txBody>
          <a:bodyPr/>
          <a:lstStyle/>
          <a:p>
            <a:r>
              <a:rPr lang="zh-CN" altLang="en-US" sz="3400">
                <a:latin typeface="宋体" panose="02010600030101010101" pitchFamily="2" charset="-122"/>
              </a:rPr>
              <a:t>双向维护 </a:t>
            </a:r>
            <a:r>
              <a:rPr lang="en-US" altLang="zh-CN" sz="3400">
                <a:latin typeface="宋体" panose="02010600030101010101" pitchFamily="2" charset="-122"/>
              </a:rPr>
              <a:t>--- </a:t>
            </a:r>
            <a:r>
              <a:rPr lang="zh-CN" altLang="en-US" sz="3400">
                <a:latin typeface="宋体" panose="02010600030101010101" pitchFamily="2" charset="-122"/>
              </a:rPr>
              <a:t>多余的</a:t>
            </a:r>
            <a:r>
              <a:rPr lang="en-US" altLang="zh-CN" sz="3400">
                <a:latin typeface="宋体" panose="02010600030101010101" pitchFamily="2" charset="-122"/>
              </a:rPr>
              <a:t>SQL</a:t>
            </a: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492375"/>
            <a:ext cx="33051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Text Box 4"/>
          <p:cNvSpPr txBox="1">
            <a:spLocks noChangeArrowheads="1"/>
          </p:cNvSpPr>
          <p:nvPr/>
        </p:nvSpPr>
        <p:spPr bwMode="auto">
          <a:xfrm>
            <a:off x="395288" y="4292600"/>
            <a:ext cx="35290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Verdana" panose="020B0604030504040204" pitchFamily="34" charset="0"/>
              </a:rPr>
              <a:t>更改订单表</a:t>
            </a:r>
            <a:r>
              <a:rPr lang="en-US" altLang="zh-CN">
                <a:latin typeface="Verdana" panose="020B0604030504040204" pitchFamily="34" charset="0"/>
              </a:rPr>
              <a:t>id=6</a:t>
            </a:r>
            <a:r>
              <a:rPr lang="zh-CN" altLang="en-US">
                <a:latin typeface="Verdana" panose="020B0604030504040204" pitchFamily="34" charset="0"/>
              </a:rPr>
              <a:t>的</a:t>
            </a:r>
            <a:r>
              <a:rPr lang="en-US" altLang="zh-CN">
                <a:latin typeface="Verdana" panose="020B0604030504040204" pitchFamily="34" charset="0"/>
              </a:rPr>
              <a:t>customer_id=3</a:t>
            </a:r>
            <a:r>
              <a:rPr lang="zh-CN" altLang="en-US">
                <a:latin typeface="Verdana" panose="020B0604030504040204" pitchFamily="34" charset="0"/>
              </a:rPr>
              <a:t>更改为</a:t>
            </a:r>
            <a:r>
              <a:rPr lang="en-US" altLang="zh-CN">
                <a:latin typeface="Verdana" panose="020B0604030504040204" pitchFamily="34" charset="0"/>
              </a:rPr>
              <a:t>4</a:t>
            </a:r>
          </a:p>
        </p:txBody>
      </p:sp>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2205038"/>
            <a:ext cx="4897438" cy="2879725"/>
          </a:xfrm>
          <a:prstGeom prst="rect">
            <a:avLst/>
          </a:prstGeom>
          <a:solidFill>
            <a:srgbClr val="FF3300"/>
          </a:solidFill>
          <a:ln w="9525" cmpd="sng">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4" name="Text Box 6"/>
          <p:cNvSpPr txBox="1">
            <a:spLocks noChangeArrowheads="1"/>
          </p:cNvSpPr>
          <p:nvPr/>
        </p:nvSpPr>
        <p:spPr bwMode="auto">
          <a:xfrm>
            <a:off x="3779838" y="5229225"/>
            <a:ext cx="5113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2800">
              <a:latin typeface="Verdana" panose="020B0604030504040204" pitchFamily="34" charset="0"/>
            </a:endParaRPr>
          </a:p>
        </p:txBody>
      </p:sp>
      <p:sp>
        <p:nvSpPr>
          <p:cNvPr id="22535" name="Text Box 7"/>
          <p:cNvSpPr txBox="1">
            <a:spLocks noChangeArrowheads="1"/>
          </p:cNvSpPr>
          <p:nvPr/>
        </p:nvSpPr>
        <p:spPr bwMode="auto">
          <a:xfrm>
            <a:off x="395288" y="5084763"/>
            <a:ext cx="8569325" cy="1098550"/>
          </a:xfrm>
          <a:prstGeom prst="rect">
            <a:avLst/>
          </a:prstGeom>
          <a:noFill/>
          <a:ln w="2857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latin typeface="Verdana" panose="020B0604030504040204" pitchFamily="34" charset="0"/>
              </a:rPr>
              <a:t>上面的代码为什么产生两条</a:t>
            </a:r>
            <a:r>
              <a:rPr lang="en-US" altLang="zh-CN" sz="1600">
                <a:latin typeface="Verdana" panose="020B0604030504040204" pitchFamily="34" charset="0"/>
              </a:rPr>
              <a:t>update</a:t>
            </a:r>
            <a:r>
              <a:rPr lang="zh-CN" altLang="en-US" sz="1600">
                <a:latin typeface="Verdana" panose="020B0604030504040204" pitchFamily="34" charset="0"/>
              </a:rPr>
              <a:t>语句？</a:t>
            </a:r>
            <a:r>
              <a:rPr lang="zh-CN" altLang="en-US" sz="1600">
                <a:solidFill>
                  <a:srgbClr val="FF3300"/>
                </a:solidFill>
                <a:latin typeface="Verdana" panose="020B0604030504040204" pitchFamily="34" charset="0"/>
              </a:rPr>
              <a:t>如何产生一条语句呢</a:t>
            </a:r>
            <a:r>
              <a:rPr lang="en-US" altLang="zh-CN" sz="1600">
                <a:solidFill>
                  <a:srgbClr val="FF3300"/>
                </a:solidFill>
                <a:latin typeface="Verdana" panose="020B0604030504040204" pitchFamily="34" charset="0"/>
              </a:rPr>
              <a:t>,</a:t>
            </a:r>
            <a:r>
              <a:rPr lang="zh-CN" altLang="en-US" sz="1600">
                <a:solidFill>
                  <a:srgbClr val="FF3300"/>
                </a:solidFill>
                <a:latin typeface="Verdana" panose="020B0604030504040204" pitchFamily="34" charset="0"/>
              </a:rPr>
              <a:t>完成上面的功能呢</a:t>
            </a:r>
            <a:r>
              <a:rPr lang="en-US" altLang="zh-CN" sz="1600">
                <a:solidFill>
                  <a:srgbClr val="FF3300"/>
                </a:solidFill>
                <a:latin typeface="Verdana" panose="020B0604030504040204" pitchFamily="34" charset="0"/>
              </a:rPr>
              <a:t>?</a:t>
            </a:r>
          </a:p>
          <a:p>
            <a:r>
              <a:rPr lang="en-US" altLang="zh-CN" sz="1600">
                <a:latin typeface="Verdana" panose="020B0604030504040204" pitchFamily="34" charset="0"/>
              </a:rPr>
              <a:t>Hibernate: update orders set order_number=?, price=?, customer_id=? where id=?</a:t>
            </a:r>
          </a:p>
          <a:p>
            <a:r>
              <a:rPr lang="en-US" altLang="zh-CN" sz="1600">
                <a:latin typeface="Verdana" panose="020B0604030504040204" pitchFamily="34" charset="0"/>
              </a:rPr>
              <a:t>Hibernate: update orders set customer_id=? where id=?</a:t>
            </a:r>
          </a:p>
        </p:txBody>
      </p:sp>
      <p:sp>
        <p:nvSpPr>
          <p:cNvPr id="22536" name="Text Box 8"/>
          <p:cNvSpPr txBox="1">
            <a:spLocks noChangeArrowheads="1"/>
          </p:cNvSpPr>
          <p:nvPr/>
        </p:nvSpPr>
        <p:spPr bwMode="auto">
          <a:xfrm>
            <a:off x="468313" y="1916113"/>
            <a:ext cx="7704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CC"/>
                </a:solidFill>
                <a:latin typeface="Verdana" panose="020B0604030504040204" pitchFamily="34" charset="0"/>
              </a:rPr>
              <a:t> </a:t>
            </a:r>
            <a:r>
              <a:rPr lang="zh-CN" altLang="en-US" b="1">
                <a:solidFill>
                  <a:schemeClr val="tx2"/>
                </a:solidFill>
                <a:latin typeface="Verdana" panose="020B0604030504040204" pitchFamily="34" charset="0"/>
              </a:rPr>
              <a:t>变更客户</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5122" name="Rectangle 2"/>
          <p:cNvSpPr>
            <a:spLocks noGrp="1" noChangeArrowheads="1"/>
          </p:cNvSpPr>
          <p:nvPr>
            <p:ph type="title"/>
          </p:nvPr>
        </p:nvSpPr>
        <p:spPr/>
        <p:txBody>
          <a:bodyPr/>
          <a:lstStyle/>
          <a:p>
            <a:r>
              <a:rPr lang="zh-CN" altLang="zh-CN">
                <a:latin typeface="宋体" panose="02010600030101010101" pitchFamily="2" charset="-122"/>
              </a:rPr>
              <a:t>系统设计中三种实体关系</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1916113"/>
            <a:ext cx="60674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3554" name="Rectangle 2"/>
          <p:cNvSpPr>
            <a:spLocks noGrp="1" noChangeArrowheads="1"/>
          </p:cNvSpPr>
          <p:nvPr>
            <p:ph type="title"/>
          </p:nvPr>
        </p:nvSpPr>
        <p:spPr>
          <a:xfrm>
            <a:off x="539750" y="1052513"/>
            <a:ext cx="7696200" cy="766762"/>
          </a:xfrm>
        </p:spPr>
        <p:txBody>
          <a:bodyPr/>
          <a:lstStyle/>
          <a:p>
            <a:r>
              <a:rPr lang="zh-CN" altLang="en-US" sz="3400">
                <a:latin typeface="宋体" panose="02010600030101010101" pitchFamily="2" charset="-122"/>
              </a:rPr>
              <a:t>双向维护 </a:t>
            </a:r>
            <a:r>
              <a:rPr lang="en-US" altLang="zh-CN" sz="3400">
                <a:latin typeface="宋体" panose="02010600030101010101" pitchFamily="2" charset="-122"/>
              </a:rPr>
              <a:t>--- </a:t>
            </a:r>
            <a:r>
              <a:rPr lang="zh-CN" altLang="en-US" sz="3400">
                <a:latin typeface="宋体" panose="02010600030101010101" pitchFamily="2" charset="-122"/>
              </a:rPr>
              <a:t>多余的</a:t>
            </a:r>
            <a:r>
              <a:rPr lang="en-US" altLang="zh-CN" sz="3400">
                <a:latin typeface="宋体" panose="02010600030101010101" pitchFamily="2" charset="-122"/>
              </a:rPr>
              <a:t>SQL</a:t>
            </a:r>
          </a:p>
        </p:txBody>
      </p:sp>
      <p:sp>
        <p:nvSpPr>
          <p:cNvPr id="23555" name="Text Box 3"/>
          <p:cNvSpPr txBox="1">
            <a:spLocks noChangeArrowheads="1"/>
          </p:cNvSpPr>
          <p:nvPr/>
        </p:nvSpPr>
        <p:spPr bwMode="auto">
          <a:xfrm>
            <a:off x="611188" y="2420938"/>
            <a:ext cx="7561262"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Verdana" panose="020B0604030504040204" pitchFamily="34" charset="0"/>
              </a:rPr>
              <a:t>更改订单表</a:t>
            </a:r>
            <a:r>
              <a:rPr lang="en-US" altLang="zh-CN">
                <a:latin typeface="Verdana" panose="020B0604030504040204" pitchFamily="34" charset="0"/>
              </a:rPr>
              <a:t>id=6</a:t>
            </a:r>
            <a:r>
              <a:rPr lang="zh-CN" altLang="en-US">
                <a:latin typeface="Verdana" panose="020B0604030504040204" pitchFamily="34" charset="0"/>
              </a:rPr>
              <a:t>的</a:t>
            </a:r>
            <a:r>
              <a:rPr lang="en-US" altLang="zh-CN">
                <a:latin typeface="Verdana" panose="020B0604030504040204" pitchFamily="34" charset="0"/>
              </a:rPr>
              <a:t>customer_id=3</a:t>
            </a:r>
            <a:r>
              <a:rPr lang="zh-CN" altLang="en-US">
                <a:latin typeface="Verdana" panose="020B0604030504040204" pitchFamily="34" charset="0"/>
              </a:rPr>
              <a:t>更改为</a:t>
            </a:r>
            <a:r>
              <a:rPr lang="en-US" altLang="zh-CN">
                <a:latin typeface="Verdana" panose="020B0604030504040204" pitchFamily="34" charset="0"/>
              </a:rPr>
              <a:t>4</a:t>
            </a:r>
          </a:p>
          <a:p>
            <a:pPr>
              <a:spcBef>
                <a:spcPct val="50000"/>
              </a:spcBef>
            </a:pPr>
            <a:r>
              <a:rPr lang="en-US" altLang="zh-CN">
                <a:latin typeface="Verdana" panose="020B0604030504040204" pitchFamily="34" charset="0"/>
              </a:rPr>
              <a:t>* </a:t>
            </a:r>
            <a:r>
              <a:rPr lang="zh-CN" altLang="en-US">
                <a:latin typeface="Verdana" panose="020B0604030504040204" pitchFamily="34" charset="0"/>
              </a:rPr>
              <a:t>使用</a:t>
            </a:r>
            <a:r>
              <a:rPr lang="en-US" altLang="zh-CN">
                <a:latin typeface="Verdana" panose="020B0604030504040204" pitchFamily="34" charset="0"/>
              </a:rPr>
              <a:t>session</a:t>
            </a:r>
            <a:r>
              <a:rPr lang="zh-CN" altLang="en-US">
                <a:latin typeface="Verdana" panose="020B0604030504040204" pitchFamily="34" charset="0"/>
              </a:rPr>
              <a:t>缓存的监控功能讲解为什么产生两条</a:t>
            </a:r>
            <a:r>
              <a:rPr lang="en-US" altLang="zh-CN">
                <a:latin typeface="Verdana" panose="020B0604030504040204" pitchFamily="34" charset="0"/>
              </a:rPr>
              <a:t>update</a:t>
            </a:r>
            <a:r>
              <a:rPr lang="zh-CN" altLang="en-US">
                <a:latin typeface="Verdana" panose="020B0604030504040204" pitchFamily="34" charset="0"/>
              </a:rPr>
              <a:t>语句</a:t>
            </a: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429000"/>
            <a:ext cx="5761038" cy="2401888"/>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7" name="Text Box 5"/>
          <p:cNvSpPr txBox="1">
            <a:spLocks noChangeArrowheads="1"/>
          </p:cNvSpPr>
          <p:nvPr/>
        </p:nvSpPr>
        <p:spPr bwMode="auto">
          <a:xfrm>
            <a:off x="6156325" y="3860800"/>
            <a:ext cx="2376488" cy="1812925"/>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latin typeface="Verdana" panose="020B0604030504040204" pitchFamily="34" charset="0"/>
              </a:rPr>
              <a:t>Hibernate</a:t>
            </a:r>
            <a:r>
              <a:rPr lang="zh-CN" altLang="en-US" sz="1600">
                <a:latin typeface="Verdana" panose="020B0604030504040204" pitchFamily="34" charset="0"/>
              </a:rPr>
              <a:t>会自动清理缓存中的所有持久化对象，按照持久化对象的改变来同步更新数据库，因此执行了上述的两条更新语句所以会产生两条</a:t>
            </a:r>
            <a:r>
              <a:rPr lang="en-US" altLang="zh-CN" sz="1600">
                <a:latin typeface="Verdana" panose="020B0604030504040204" pitchFamily="34" charset="0"/>
              </a:rPr>
              <a:t>update</a:t>
            </a:r>
            <a:r>
              <a:rPr lang="zh-CN" altLang="en-US" sz="1600">
                <a:latin typeface="Verdana" panose="020B0604030504040204" pitchFamily="34" charset="0"/>
              </a:rPr>
              <a:t>语句</a:t>
            </a:r>
          </a:p>
        </p:txBody>
      </p:sp>
      <p:sp>
        <p:nvSpPr>
          <p:cNvPr id="23558" name="Text Box 6"/>
          <p:cNvSpPr txBox="1">
            <a:spLocks noChangeArrowheads="1"/>
          </p:cNvSpPr>
          <p:nvPr/>
        </p:nvSpPr>
        <p:spPr bwMode="auto">
          <a:xfrm>
            <a:off x="539750" y="1916113"/>
            <a:ext cx="7704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CC"/>
                </a:solidFill>
                <a:latin typeface="Verdana" panose="020B0604030504040204" pitchFamily="34" charset="0"/>
              </a:rPr>
              <a:t> 订单</a:t>
            </a:r>
            <a:r>
              <a:rPr lang="zh-CN" altLang="en-US" b="1">
                <a:solidFill>
                  <a:schemeClr val="tx2"/>
                </a:solidFill>
                <a:latin typeface="Verdana" panose="020B0604030504040204" pitchFamily="34" charset="0"/>
              </a:rPr>
              <a:t>变更客户</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4578" name="Rectangle 2"/>
          <p:cNvSpPr>
            <a:spLocks noGrp="1" noChangeArrowheads="1"/>
          </p:cNvSpPr>
          <p:nvPr>
            <p:ph type="title"/>
          </p:nvPr>
        </p:nvSpPr>
        <p:spPr/>
        <p:txBody>
          <a:bodyPr/>
          <a:lstStyle/>
          <a:p>
            <a:r>
              <a:rPr lang="zh-CN" altLang="en-US" sz="3400">
                <a:latin typeface="宋体" panose="02010600030101010101" pitchFamily="2" charset="-122"/>
              </a:rPr>
              <a:t>设置</a:t>
            </a:r>
            <a:r>
              <a:rPr lang="en-US" altLang="zh-CN" sz="3400">
                <a:latin typeface="宋体" panose="02010600030101010101" pitchFamily="2" charset="-122"/>
              </a:rPr>
              <a:t>inverse</a:t>
            </a:r>
            <a:r>
              <a:rPr lang="zh-CN" altLang="en-US" sz="3400">
                <a:latin typeface="宋体" panose="02010600030101010101" pitchFamily="2" charset="-122"/>
              </a:rPr>
              <a:t>属性 </a:t>
            </a:r>
            <a:r>
              <a:rPr lang="en-US" altLang="zh-CN" sz="3400">
                <a:latin typeface="宋体" panose="02010600030101010101" pitchFamily="2" charset="-122"/>
              </a:rPr>
              <a:t>--- </a:t>
            </a:r>
            <a:r>
              <a:rPr lang="zh-CN" altLang="en-US" sz="3400">
                <a:latin typeface="宋体" panose="02010600030101010101" pitchFamily="2" charset="-122"/>
              </a:rPr>
              <a:t>单向维护</a:t>
            </a:r>
          </a:p>
        </p:txBody>
      </p:sp>
      <p:sp>
        <p:nvSpPr>
          <p:cNvPr id="24579" name="Rectangle 3"/>
          <p:cNvSpPr>
            <a:spLocks noGrp="1" noChangeArrowheads="1"/>
          </p:cNvSpPr>
          <p:nvPr>
            <p:ph type="body" idx="1"/>
          </p:nvPr>
        </p:nvSpPr>
        <p:spPr/>
        <p:txBody>
          <a:bodyPr/>
          <a:lstStyle/>
          <a:p>
            <a:pPr>
              <a:lnSpc>
                <a:spcPct val="80000"/>
              </a:lnSpc>
            </a:pPr>
            <a:r>
              <a:rPr lang="zh-CN" altLang="en-US" sz="1800">
                <a:latin typeface="宋体" panose="02010600030101010101" pitchFamily="2" charset="-122"/>
              </a:rPr>
              <a:t>通过</a:t>
            </a:r>
            <a:r>
              <a:rPr lang="en-US" altLang="zh-CN" sz="1800">
                <a:latin typeface="宋体" panose="02010600030101010101" pitchFamily="2" charset="-122"/>
              </a:rPr>
              <a:t>inverse</a:t>
            </a:r>
            <a:r>
              <a:rPr lang="zh-CN" altLang="en-US" sz="1800">
                <a:latin typeface="宋体" panose="02010600030101010101" pitchFamily="2" charset="-122"/>
              </a:rPr>
              <a:t>属性来设置由双向关联的哪一方来维护表和表之间的关系</a:t>
            </a:r>
            <a:r>
              <a:rPr lang="en-US" altLang="zh-CN" sz="1800">
                <a:latin typeface="宋体" panose="02010600030101010101" pitchFamily="2" charset="-122"/>
              </a:rPr>
              <a:t>. inverse=false </a:t>
            </a:r>
            <a:r>
              <a:rPr lang="zh-CN" altLang="en-US" sz="1800">
                <a:latin typeface="宋体" panose="02010600030101010101" pitchFamily="2" charset="-122"/>
              </a:rPr>
              <a:t>的为主动方，</a:t>
            </a:r>
            <a:r>
              <a:rPr lang="en-US" altLang="zh-CN" sz="1800">
                <a:latin typeface="宋体" panose="02010600030101010101" pitchFamily="2" charset="-122"/>
              </a:rPr>
              <a:t>inverse=true </a:t>
            </a:r>
            <a:r>
              <a:rPr lang="zh-CN" altLang="en-US" sz="1800">
                <a:latin typeface="宋体" panose="02010600030101010101" pitchFamily="2" charset="-122"/>
              </a:rPr>
              <a:t>的为被动方</a:t>
            </a:r>
            <a:r>
              <a:rPr lang="en-US" altLang="zh-CN" sz="1800">
                <a:latin typeface="宋体" panose="02010600030101010101" pitchFamily="2" charset="-122"/>
              </a:rPr>
              <a:t>, </a:t>
            </a:r>
            <a:r>
              <a:rPr lang="zh-CN" altLang="en-US" sz="1800">
                <a:latin typeface="宋体" panose="02010600030101010101" pitchFamily="2" charset="-122"/>
              </a:rPr>
              <a:t>由主动方负责维护关联关系</a:t>
            </a:r>
          </a:p>
          <a:p>
            <a:pPr>
              <a:lnSpc>
                <a:spcPct val="80000"/>
              </a:lnSpc>
            </a:pPr>
            <a:r>
              <a:rPr lang="zh-CN" altLang="en-US" sz="1800">
                <a:solidFill>
                  <a:srgbClr val="FF0000"/>
                </a:solidFill>
                <a:latin typeface="宋体" panose="02010600030101010101" pitchFamily="2" charset="-122"/>
              </a:rPr>
              <a:t>在</a:t>
            </a:r>
            <a:r>
              <a:rPr lang="en-US" altLang="zh-CN" sz="1800">
                <a:solidFill>
                  <a:srgbClr val="FF0000"/>
                </a:solidFill>
                <a:latin typeface="宋体" panose="02010600030101010101" pitchFamily="2" charset="-122"/>
              </a:rPr>
              <a:t>one</a:t>
            </a:r>
            <a:r>
              <a:rPr lang="zh-CN" altLang="en-US" sz="1800">
                <a:solidFill>
                  <a:srgbClr val="FF0000"/>
                </a:solidFill>
                <a:latin typeface="宋体" panose="02010600030101010101" pitchFamily="2" charset="-122"/>
              </a:rPr>
              <a:t>一方设置</a:t>
            </a:r>
            <a:r>
              <a:rPr lang="en-US" altLang="zh-CN" sz="1800">
                <a:solidFill>
                  <a:srgbClr val="FF0000"/>
                </a:solidFill>
                <a:latin typeface="宋体" panose="02010600030101010101" pitchFamily="2" charset="-122"/>
              </a:rPr>
              <a:t>inverse=true</a:t>
            </a:r>
            <a:r>
              <a:rPr lang="zh-CN" altLang="en-US" sz="1800">
                <a:solidFill>
                  <a:srgbClr val="FF0000"/>
                </a:solidFill>
                <a:latin typeface="宋体" panose="02010600030101010101" pitchFamily="2" charset="-122"/>
              </a:rPr>
              <a:t>，由集合端管理关系</a:t>
            </a:r>
          </a:p>
          <a:p>
            <a:pPr>
              <a:lnSpc>
                <a:spcPct val="80000"/>
              </a:lnSpc>
            </a:pPr>
            <a:endParaRPr lang="zh-CN" altLang="en-US" sz="1800">
              <a:latin typeface="宋体" panose="02010600030101010101" pitchFamily="2" charset="-122"/>
            </a:endParaRPr>
          </a:p>
        </p:txBody>
      </p:sp>
      <p:graphicFrame>
        <p:nvGraphicFramePr>
          <p:cNvPr id="24580" name="Object 4"/>
          <p:cNvGraphicFramePr>
            <a:graphicFrameLocks/>
          </p:cNvGraphicFramePr>
          <p:nvPr/>
        </p:nvGraphicFramePr>
        <p:xfrm>
          <a:off x="1260475" y="3141663"/>
          <a:ext cx="6229350" cy="2808287"/>
        </p:xfrm>
        <a:graphic>
          <a:graphicData uri="http://schemas.openxmlformats.org/presentationml/2006/ole">
            <mc:AlternateContent xmlns:mc="http://schemas.openxmlformats.org/markup-compatibility/2006">
              <mc:Choice xmlns:v="urn:schemas-microsoft-com:vml" Requires="v">
                <p:oleObj spid="_x0000_s24582" name="BMP 图像" r:id="rId3" imgW="6229757" imgH="2810117" progId="Paint.Picture">
                  <p:embed/>
                </p:oleObj>
              </mc:Choice>
              <mc:Fallback>
                <p:oleObj name="BMP 图像" r:id="rId3" imgW="6229757" imgH="2810117" progId="Paint.Picture">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3141663"/>
                        <a:ext cx="622935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1" name="Text Box 5"/>
          <p:cNvSpPr txBox="1">
            <a:spLocks noChangeArrowheads="1"/>
          </p:cNvSpPr>
          <p:nvPr/>
        </p:nvSpPr>
        <p:spPr bwMode="auto">
          <a:xfrm>
            <a:off x="5102225" y="5132388"/>
            <a:ext cx="3502025"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订单能存入数据库吗</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5602" name="Rectangle 2"/>
          <p:cNvSpPr>
            <a:spLocks noGrp="1" noChangeArrowheads="1"/>
          </p:cNvSpPr>
          <p:nvPr>
            <p:ph type="title"/>
          </p:nvPr>
        </p:nvSpPr>
        <p:spPr>
          <a:xfrm>
            <a:off x="684213" y="1006475"/>
            <a:ext cx="7696200" cy="766763"/>
          </a:xfrm>
        </p:spPr>
        <p:txBody>
          <a:bodyPr/>
          <a:lstStyle/>
          <a:p>
            <a:r>
              <a:rPr lang="zh-CN" altLang="zh-CN" sz="3400">
                <a:latin typeface="宋体" panose="02010600030101010101" pitchFamily="2" charset="-122"/>
              </a:rPr>
              <a:t>一对多关联中的父子关系</a:t>
            </a:r>
          </a:p>
        </p:txBody>
      </p:sp>
      <p:sp>
        <p:nvSpPr>
          <p:cNvPr id="25603" name="Rectangle 3"/>
          <p:cNvSpPr>
            <a:spLocks noGrp="1" noChangeArrowheads="1"/>
          </p:cNvSpPr>
          <p:nvPr>
            <p:ph type="body" idx="1"/>
          </p:nvPr>
        </p:nvSpPr>
        <p:spPr>
          <a:xfrm>
            <a:off x="0" y="1844675"/>
            <a:ext cx="7696200" cy="503238"/>
          </a:xfrm>
        </p:spPr>
        <p:txBody>
          <a:bodyPr/>
          <a:lstStyle/>
          <a:p>
            <a:pPr lvl="1">
              <a:lnSpc>
                <a:spcPct val="80000"/>
              </a:lnSpc>
              <a:buFont typeface="Wingdings" panose="05000000000000000000" pitchFamily="2" charset="2"/>
              <a:buNone/>
            </a:pPr>
            <a:r>
              <a:rPr lang="zh-CN" altLang="en-US" sz="2800" b="1">
                <a:solidFill>
                  <a:srgbClr val="0033CC"/>
                </a:solidFill>
                <a:latin typeface="宋体" panose="02010600030101010101" pitchFamily="2" charset="-122"/>
              </a:rPr>
              <a:t>   理解什么是</a:t>
            </a:r>
            <a:r>
              <a:rPr lang="zh-CN" altLang="en-US" sz="2800">
                <a:solidFill>
                  <a:srgbClr val="0033CC"/>
                </a:solidFill>
                <a:latin typeface="宋体" panose="02010600030101010101" pitchFamily="2" charset="-122"/>
              </a:rPr>
              <a:t>父子关系</a:t>
            </a:r>
            <a:endParaRPr lang="en-US" altLang="zh-CN" sz="2800">
              <a:solidFill>
                <a:srgbClr val="0033CC"/>
              </a:solidFill>
              <a:latin typeface="宋体" panose="02010600030101010101" pitchFamily="2" charset="-122"/>
            </a:endParaRPr>
          </a:p>
        </p:txBody>
      </p:sp>
      <p:sp>
        <p:nvSpPr>
          <p:cNvPr id="25604" name="Rectangle 4"/>
          <p:cNvSpPr>
            <a:spLocks noChangeArrowheads="1"/>
          </p:cNvSpPr>
          <p:nvPr/>
        </p:nvSpPr>
        <p:spPr bwMode="auto">
          <a:xfrm>
            <a:off x="684213" y="2420938"/>
            <a:ext cx="7920037" cy="935037"/>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1800">
                <a:latin typeface="Verdana" panose="020B0604030504040204" pitchFamily="34" charset="0"/>
              </a:rPr>
              <a:t>所谓父子关系：</a:t>
            </a:r>
          </a:p>
          <a:p>
            <a:r>
              <a:rPr lang="zh-CN" altLang="en-US" sz="1800">
                <a:latin typeface="Verdana" panose="020B0604030504040204" pitchFamily="34" charset="0"/>
              </a:rPr>
              <a:t>是指父方来控制子方的持久化生命周期，子方对象必须和一个父方对象关联。</a:t>
            </a:r>
            <a:endParaRPr lang="en-US" altLang="zh-CN" sz="1800">
              <a:latin typeface="Verdana" panose="020B0604030504040204" pitchFamily="34" charset="0"/>
            </a:endParaRPr>
          </a:p>
        </p:txBody>
      </p:sp>
      <p:sp>
        <p:nvSpPr>
          <p:cNvPr id="25605" name="Rectangle 5"/>
          <p:cNvSpPr>
            <a:spLocks noChangeArrowheads="1"/>
          </p:cNvSpPr>
          <p:nvPr/>
        </p:nvSpPr>
        <p:spPr bwMode="auto">
          <a:xfrm>
            <a:off x="468313" y="3644900"/>
            <a:ext cx="2952750" cy="719138"/>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Verdana" panose="020B0604030504040204" pitchFamily="34" charset="0"/>
              </a:rPr>
              <a:t>Customer(</a:t>
            </a:r>
            <a:r>
              <a:rPr lang="zh-CN" altLang="en-US">
                <a:latin typeface="Verdana" panose="020B0604030504040204" pitchFamily="34" charset="0"/>
              </a:rPr>
              <a:t>父方</a:t>
            </a:r>
            <a:r>
              <a:rPr lang="en-US" altLang="zh-CN">
                <a:latin typeface="Verdana" panose="020B0604030504040204" pitchFamily="34" charset="0"/>
              </a:rPr>
              <a:t>)</a:t>
            </a:r>
          </a:p>
        </p:txBody>
      </p:sp>
      <p:sp>
        <p:nvSpPr>
          <p:cNvPr id="25606" name="Rectangle 6"/>
          <p:cNvSpPr>
            <a:spLocks noChangeArrowheads="1"/>
          </p:cNvSpPr>
          <p:nvPr/>
        </p:nvSpPr>
        <p:spPr bwMode="auto">
          <a:xfrm>
            <a:off x="4427538" y="3716338"/>
            <a:ext cx="2952750" cy="719137"/>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Verdana" panose="020B0604030504040204" pitchFamily="34" charset="0"/>
              </a:rPr>
              <a:t>Order(</a:t>
            </a:r>
            <a:r>
              <a:rPr lang="zh-CN" altLang="en-US">
                <a:latin typeface="Verdana" panose="020B0604030504040204" pitchFamily="34" charset="0"/>
              </a:rPr>
              <a:t>子方</a:t>
            </a:r>
            <a:r>
              <a:rPr lang="en-US" altLang="zh-CN">
                <a:latin typeface="Verdana" panose="020B0604030504040204" pitchFamily="34" charset="0"/>
              </a:rPr>
              <a:t>)</a:t>
            </a:r>
          </a:p>
        </p:txBody>
      </p:sp>
      <p:sp>
        <p:nvSpPr>
          <p:cNvPr id="25607" name="Line 7"/>
          <p:cNvSpPr>
            <a:spLocks noChangeShapeType="1"/>
          </p:cNvSpPr>
          <p:nvPr/>
        </p:nvSpPr>
        <p:spPr bwMode="auto">
          <a:xfrm flipV="1">
            <a:off x="3419475" y="4005263"/>
            <a:ext cx="1008063"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6626" name="Rectangle 2"/>
          <p:cNvSpPr>
            <a:spLocks noGrp="1" noChangeArrowheads="1"/>
          </p:cNvSpPr>
          <p:nvPr>
            <p:ph type="title"/>
          </p:nvPr>
        </p:nvSpPr>
        <p:spPr>
          <a:xfrm>
            <a:off x="684213" y="1052513"/>
            <a:ext cx="8162925" cy="762000"/>
          </a:xfrm>
        </p:spPr>
        <p:txBody>
          <a:bodyPr/>
          <a:lstStyle/>
          <a:p>
            <a:r>
              <a:rPr lang="zh-CN" altLang="zh-CN" sz="3400">
                <a:latin typeface="宋体" panose="02010600030101010101" pitchFamily="2" charset="-122"/>
              </a:rPr>
              <a:t>一对多关联中的父子关系</a:t>
            </a:r>
          </a:p>
        </p:txBody>
      </p:sp>
      <p:sp>
        <p:nvSpPr>
          <p:cNvPr id="26627" name="Rectangle 3"/>
          <p:cNvSpPr>
            <a:spLocks noGrp="1" noChangeArrowheads="1"/>
          </p:cNvSpPr>
          <p:nvPr>
            <p:ph type="body" idx="1"/>
          </p:nvPr>
        </p:nvSpPr>
        <p:spPr>
          <a:xfrm>
            <a:off x="395288" y="1844675"/>
            <a:ext cx="7696200" cy="431800"/>
          </a:xfrm>
        </p:spPr>
        <p:txBody>
          <a:bodyPr/>
          <a:lstStyle/>
          <a:p>
            <a:pPr>
              <a:lnSpc>
                <a:spcPct val="90000"/>
              </a:lnSpc>
              <a:buFont typeface="Wingdings" panose="05000000000000000000" pitchFamily="2" charset="2"/>
              <a:buNone/>
            </a:pPr>
            <a:r>
              <a:rPr lang="zh-CN" altLang="en-US" sz="2100" b="1">
                <a:solidFill>
                  <a:srgbClr val="0033CC"/>
                </a:solidFill>
                <a:latin typeface="宋体" panose="02010600030101010101" pitchFamily="2" charset="-122"/>
              </a:rPr>
              <a:t>    </a:t>
            </a:r>
            <a:r>
              <a:rPr lang="zh-CN" altLang="en-US" sz="2400" b="1">
                <a:latin typeface="宋体" panose="02010600030101010101" pitchFamily="2" charset="-122"/>
              </a:rPr>
              <a:t>解除关联关系 </a:t>
            </a:r>
            <a:r>
              <a:rPr lang="en-US" altLang="zh-CN" sz="2400" b="1">
                <a:latin typeface="宋体" panose="02010600030101010101" pitchFamily="2" charset="-122"/>
              </a:rPr>
              <a:t>---</a:t>
            </a:r>
            <a:r>
              <a:rPr lang="zh-CN" altLang="en-US" sz="2400">
                <a:latin typeface="宋体" panose="02010600030101010101" pitchFamily="2" charset="-122"/>
              </a:rPr>
              <a:t>父子关系</a:t>
            </a:r>
            <a:endParaRPr lang="en-US" altLang="zh-CN" sz="2400">
              <a:latin typeface="宋体" panose="02010600030101010101" pitchFamily="2" charset="-122"/>
            </a:endParaRPr>
          </a:p>
        </p:txBody>
      </p:sp>
      <p:sp>
        <p:nvSpPr>
          <p:cNvPr id="26628" name="Rectangle 4"/>
          <p:cNvSpPr>
            <a:spLocks noChangeArrowheads="1"/>
          </p:cNvSpPr>
          <p:nvPr/>
        </p:nvSpPr>
        <p:spPr bwMode="auto">
          <a:xfrm>
            <a:off x="468313" y="2276475"/>
            <a:ext cx="8496300" cy="27368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1600">
                <a:latin typeface="Courier New" panose="02070309020205020404" pitchFamily="49" charset="0"/>
              </a:rPr>
              <a:t>当</a:t>
            </a:r>
            <a:r>
              <a:rPr lang="en-US" altLang="zh-CN" sz="1600">
                <a:latin typeface="Courier New" panose="02070309020205020404" pitchFamily="49" charset="0"/>
              </a:rPr>
              <a:t>customer.hbm.xml</a:t>
            </a:r>
            <a:r>
              <a:rPr lang="zh-CN" altLang="en-US" sz="1600">
                <a:latin typeface="Courier New" panose="02070309020205020404" pitchFamily="49" charset="0"/>
              </a:rPr>
              <a:t>的</a:t>
            </a:r>
            <a:r>
              <a:rPr lang="en-US" altLang="zh-CN" sz="1600">
                <a:latin typeface="Courier New" panose="02070309020205020404" pitchFamily="49" charset="0"/>
              </a:rPr>
              <a:t>&lt;set&gt;</a:t>
            </a:r>
            <a:r>
              <a:rPr lang="zh-CN" altLang="en-US" sz="1600">
                <a:latin typeface="Courier New" panose="02070309020205020404" pitchFamily="49" charset="0"/>
              </a:rPr>
              <a:t>元素的</a:t>
            </a:r>
            <a:r>
              <a:rPr lang="en-US" altLang="zh-CN" sz="1600">
                <a:latin typeface="Courier New" panose="02070309020205020404" pitchFamily="49" charset="0"/>
              </a:rPr>
              <a:t>cascade</a:t>
            </a:r>
            <a:r>
              <a:rPr lang="zh-CN" altLang="en-US" sz="1600">
                <a:latin typeface="Courier New" panose="02070309020205020404" pitchFamily="49" charset="0"/>
              </a:rPr>
              <a:t>属性取值为</a:t>
            </a:r>
            <a:r>
              <a:rPr lang="en-US" altLang="zh-CN" sz="1600">
                <a:latin typeface="Courier New" panose="02070309020205020404" pitchFamily="49" charset="0"/>
              </a:rPr>
              <a:t>all-delete-orphan,</a:t>
            </a:r>
          </a:p>
          <a:p>
            <a:r>
              <a:rPr lang="en-US" altLang="zh-CN" sz="1600">
                <a:latin typeface="Courier New" panose="02070309020205020404" pitchFamily="49" charset="0"/>
              </a:rPr>
              <a:t>  Hibernate</a:t>
            </a:r>
            <a:r>
              <a:rPr lang="zh-CN" altLang="en-US" sz="1600">
                <a:latin typeface="Courier New" panose="02070309020205020404" pitchFamily="49" charset="0"/>
              </a:rPr>
              <a:t>会按照如下方式处理</a:t>
            </a:r>
            <a:r>
              <a:rPr lang="en-US" altLang="zh-CN" sz="1600">
                <a:latin typeface="Courier New" panose="02070309020205020404" pitchFamily="49" charset="0"/>
              </a:rPr>
              <a:t>customer</a:t>
            </a:r>
            <a:r>
              <a:rPr lang="zh-CN" altLang="en-US" sz="1600">
                <a:latin typeface="Courier New" panose="02070309020205020404" pitchFamily="49" charset="0"/>
              </a:rPr>
              <a:t>对象：</a:t>
            </a:r>
          </a:p>
          <a:p>
            <a:r>
              <a:rPr lang="en-US" altLang="zh-CN" sz="1600">
                <a:latin typeface="Courier New" panose="02070309020205020404" pitchFamily="49" charset="0"/>
              </a:rPr>
              <a:t>1.</a:t>
            </a:r>
            <a:r>
              <a:rPr lang="zh-CN" altLang="en-US" sz="1600">
                <a:latin typeface="Courier New" panose="02070309020205020404" pitchFamily="49" charset="0"/>
              </a:rPr>
              <a:t>当保存或更新</a:t>
            </a:r>
            <a:r>
              <a:rPr lang="en-US" altLang="zh-CN" sz="1600">
                <a:latin typeface="Courier New" panose="02070309020205020404" pitchFamily="49" charset="0"/>
              </a:rPr>
              <a:t>customer</a:t>
            </a:r>
            <a:r>
              <a:rPr lang="zh-CN" altLang="en-US" sz="1600">
                <a:latin typeface="Courier New" panose="02070309020205020404" pitchFamily="49" charset="0"/>
              </a:rPr>
              <a:t>对象时，级联保存或更新所有关联的</a:t>
            </a:r>
            <a:r>
              <a:rPr lang="en-US" altLang="zh-CN" sz="1600">
                <a:latin typeface="Courier New" panose="02070309020205020404" pitchFamily="49" charset="0"/>
              </a:rPr>
              <a:t>order</a:t>
            </a:r>
            <a:r>
              <a:rPr lang="zh-CN" altLang="en-US" sz="1600">
                <a:latin typeface="Courier New" panose="02070309020205020404" pitchFamily="49" charset="0"/>
              </a:rPr>
              <a:t>对象，</a:t>
            </a:r>
          </a:p>
          <a:p>
            <a:r>
              <a:rPr lang="zh-CN" altLang="en-US" sz="1600">
                <a:latin typeface="Courier New" panose="02070309020205020404" pitchFamily="49" charset="0"/>
              </a:rPr>
              <a:t>  相当于</a:t>
            </a:r>
            <a:r>
              <a:rPr lang="en-US" altLang="zh-CN" sz="1600">
                <a:latin typeface="Courier New" panose="02070309020205020404" pitchFamily="49" charset="0"/>
              </a:rPr>
              <a:t>save-update.</a:t>
            </a:r>
          </a:p>
          <a:p>
            <a:r>
              <a:rPr lang="en-US" altLang="zh-CN" sz="1600">
                <a:latin typeface="Courier New" panose="02070309020205020404" pitchFamily="49" charset="0"/>
              </a:rPr>
              <a:t>2.</a:t>
            </a:r>
            <a:r>
              <a:rPr lang="zh-CN" altLang="en-US" sz="1600">
                <a:latin typeface="Courier New" panose="02070309020205020404" pitchFamily="49" charset="0"/>
              </a:rPr>
              <a:t>当删除</a:t>
            </a:r>
            <a:r>
              <a:rPr lang="en-US" altLang="zh-CN" sz="1600">
                <a:latin typeface="Courier New" panose="02070309020205020404" pitchFamily="49" charset="0"/>
              </a:rPr>
              <a:t>customer</a:t>
            </a:r>
            <a:r>
              <a:rPr lang="zh-CN" altLang="en-US" sz="1600">
                <a:latin typeface="Courier New" panose="02070309020205020404" pitchFamily="49" charset="0"/>
              </a:rPr>
              <a:t>对象时，级联删除所有的</a:t>
            </a:r>
            <a:r>
              <a:rPr lang="en-US" altLang="zh-CN" sz="1600">
                <a:latin typeface="Courier New" panose="02070309020205020404" pitchFamily="49" charset="0"/>
              </a:rPr>
              <a:t>order</a:t>
            </a:r>
            <a:r>
              <a:rPr lang="zh-CN" altLang="en-US" sz="1600">
                <a:latin typeface="Courier New" panose="02070309020205020404" pitchFamily="49" charset="0"/>
              </a:rPr>
              <a:t>对象，相当于</a:t>
            </a:r>
            <a:r>
              <a:rPr lang="en-US" altLang="zh-CN" sz="1600">
                <a:latin typeface="Courier New" panose="02070309020205020404" pitchFamily="49" charset="0"/>
              </a:rPr>
              <a:t>delete</a:t>
            </a:r>
            <a:r>
              <a:rPr lang="zh-CN" altLang="en-US" sz="1600">
                <a:latin typeface="Courier New" panose="02070309020205020404" pitchFamily="49" charset="0"/>
              </a:rPr>
              <a:t>。</a:t>
            </a:r>
          </a:p>
          <a:p>
            <a:r>
              <a:rPr lang="en-US" altLang="zh-CN" sz="1600">
                <a:latin typeface="Courier New" panose="02070309020205020404" pitchFamily="49" charset="0"/>
              </a:rPr>
              <a:t>3.</a:t>
            </a:r>
            <a:r>
              <a:rPr lang="zh-CN" altLang="en-US" sz="1600">
                <a:latin typeface="Courier New" panose="02070309020205020404" pitchFamily="49" charset="0"/>
              </a:rPr>
              <a:t>删除不再和</a:t>
            </a:r>
            <a:r>
              <a:rPr lang="en-US" altLang="zh-CN" sz="1600">
                <a:latin typeface="Courier New" panose="02070309020205020404" pitchFamily="49" charset="0"/>
              </a:rPr>
              <a:t>customer</a:t>
            </a:r>
            <a:r>
              <a:rPr lang="zh-CN" altLang="en-US" sz="1600">
                <a:latin typeface="Courier New" panose="02070309020205020404" pitchFamily="49" charset="0"/>
              </a:rPr>
              <a:t>对象关联的所有</a:t>
            </a:r>
            <a:r>
              <a:rPr lang="en-US" altLang="zh-CN" sz="1600">
                <a:latin typeface="Courier New" panose="02070309020205020404" pitchFamily="49" charset="0"/>
              </a:rPr>
              <a:t>order</a:t>
            </a:r>
            <a:r>
              <a:rPr lang="zh-CN" altLang="en-US" sz="1600">
                <a:latin typeface="Courier New" panose="02070309020205020404" pitchFamily="49" charset="0"/>
              </a:rPr>
              <a:t>对象。</a:t>
            </a:r>
          </a:p>
          <a:p>
            <a:r>
              <a:rPr lang="zh-CN" altLang="en-US" sz="1600">
                <a:latin typeface="Courier New" panose="02070309020205020404" pitchFamily="49" charset="0"/>
              </a:rPr>
              <a:t>   当关联双方存在父子关系时，就可以把父方的</a:t>
            </a:r>
            <a:r>
              <a:rPr lang="en-US" altLang="zh-CN" sz="1600">
                <a:latin typeface="Courier New" panose="02070309020205020404" pitchFamily="49" charset="0"/>
              </a:rPr>
              <a:t>cascade</a:t>
            </a:r>
            <a:r>
              <a:rPr lang="zh-CN" altLang="en-US" sz="1600">
                <a:latin typeface="Courier New" panose="02070309020205020404" pitchFamily="49" charset="0"/>
              </a:rPr>
              <a:t>属性设为</a:t>
            </a:r>
            <a:r>
              <a:rPr lang="en-US" altLang="zh-CN" sz="1600">
                <a:latin typeface="Courier New" panose="02070309020205020404" pitchFamily="49" charset="0"/>
              </a:rPr>
              <a:t>all-delete-orphan.</a:t>
            </a:r>
          </a:p>
          <a:p>
            <a:endParaRPr lang="zh-CN" altLang="en-US" sz="1600">
              <a:latin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ftr" sz="quarter" idx="3"/>
          </p:nvPr>
        </p:nvSpPr>
        <p:spPr/>
        <p:txBody>
          <a:bodyPr/>
          <a:lstStyle/>
          <a:p>
            <a:r>
              <a:rPr lang="zh-CN" altLang="en-US"/>
              <a:t>北京传智播客教育   </a:t>
            </a:r>
            <a:r>
              <a:rPr lang="en-US" altLang="zh-CN"/>
              <a:t>www.itcast.cn</a:t>
            </a:r>
          </a:p>
        </p:txBody>
      </p:sp>
      <p:sp>
        <p:nvSpPr>
          <p:cNvPr id="27650"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zh-CN" altLang="zh-CN" b="1" i="0">
                <a:latin typeface="宋体" panose="02010600030101010101" pitchFamily="2" charset="-122"/>
              </a:rPr>
              <a:t>多对多关联关系映射</a:t>
            </a:r>
          </a:p>
        </p:txBody>
      </p:sp>
      <p:sp>
        <p:nvSpPr>
          <p:cNvPr id="27651" name="Text Box 3"/>
          <p:cNvSpPr txBox="1">
            <a:spLocks noChangeArrowheads="1"/>
          </p:cNvSpPr>
          <p:nvPr/>
        </p:nvSpPr>
        <p:spPr bwMode="auto">
          <a:xfrm>
            <a:off x="1979613" y="4508500"/>
            <a:ext cx="53990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1"/>
              </a:buClr>
              <a:buSzPct val="70000"/>
              <a:buFont typeface="Wingdings" panose="05000000000000000000" pitchFamily="2" charset="2"/>
              <a:buNone/>
            </a:pPr>
            <a:r>
              <a:rPr lang="zh-CN" altLang="en-US" sz="3200" b="1">
                <a:latin typeface="Arial" panose="020B0604020202020204" pitchFamily="34" charset="0"/>
              </a:rPr>
              <a:t>姜   涛</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8674" name="Rectangle 2"/>
          <p:cNvSpPr>
            <a:spLocks noGrp="1" noChangeArrowheads="1"/>
          </p:cNvSpPr>
          <p:nvPr>
            <p:ph type="title"/>
          </p:nvPr>
        </p:nvSpPr>
        <p:spPr/>
        <p:txBody>
          <a:bodyPr/>
          <a:lstStyle/>
          <a:p>
            <a:r>
              <a:rPr lang="zh-CN" altLang="zh-CN">
                <a:latin typeface="宋体" panose="02010600030101010101" pitchFamily="2" charset="-122"/>
              </a:rPr>
              <a:t> 映射多对多双向关联关系</a:t>
            </a:r>
          </a:p>
        </p:txBody>
      </p:sp>
      <p:sp>
        <p:nvSpPr>
          <p:cNvPr id="28675" name="Rectangle 3"/>
          <p:cNvSpPr>
            <a:spLocks noRot="1" noChangeArrowheads="1"/>
          </p:cNvSpPr>
          <p:nvPr/>
        </p:nvSpPr>
        <p:spPr bwMode="auto">
          <a:xfrm>
            <a:off x="323850" y="1916113"/>
            <a:ext cx="82804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90000"/>
              </a:lnSpc>
              <a:buFont typeface="Wingdings" panose="05000000000000000000" pitchFamily="2" charset="2"/>
              <a:buNone/>
            </a:pPr>
            <a:r>
              <a:rPr lang="zh-CN" altLang="zh-CN" sz="2700"/>
              <a:t>   </a:t>
            </a:r>
            <a:r>
              <a:rPr lang="zh-CN" altLang="zh-CN" sz="2400"/>
              <a:t>多对多的实体关系模型也是很常见的，比如学生和课程的关系。一个学生可以选修多门课程，一个课程可以被多名学生选修。在关系型数据库中对于多对多关联关系的处理一般采用中间表的形式，将多对多的关系转化成两个一对多的关系。 </a:t>
            </a:r>
          </a:p>
        </p:txBody>
      </p:sp>
      <p:pic>
        <p:nvPicPr>
          <p:cNvPr id="28676" name="Picture 4" descr="tu4-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3789363"/>
            <a:ext cx="6624637" cy="2305050"/>
          </a:xfrm>
          <a:prstGeom prst="rect">
            <a:avLst/>
          </a:prstGeom>
          <a:noFill/>
          <a:ln w="9525" cmpd="sng">
            <a:solidFill>
              <a:srgbClr val="FF33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0722" name="Rectangle 2"/>
          <p:cNvSpPr>
            <a:spLocks noGrp="1" noChangeArrowheads="1"/>
          </p:cNvSpPr>
          <p:nvPr>
            <p:ph type="title"/>
          </p:nvPr>
        </p:nvSpPr>
        <p:spPr/>
        <p:txBody>
          <a:bodyPr/>
          <a:lstStyle/>
          <a:p>
            <a:r>
              <a:rPr lang="zh-CN" altLang="zh-CN">
                <a:latin typeface="宋体" panose="02010600030101010101" pitchFamily="2" charset="-122"/>
              </a:rPr>
              <a:t> 映射多对多双向关联关系</a:t>
            </a:r>
          </a:p>
        </p:txBody>
      </p:sp>
      <p:sp>
        <p:nvSpPr>
          <p:cNvPr id="30723" name="Rectangle 3"/>
          <p:cNvSpPr>
            <a:spLocks noGrp="1" noChangeArrowheads="1"/>
          </p:cNvSpPr>
          <p:nvPr>
            <p:ph type="body" idx="1"/>
          </p:nvPr>
        </p:nvSpPr>
        <p:spPr>
          <a:xfrm>
            <a:off x="250825" y="1916113"/>
            <a:ext cx="8713788" cy="4392612"/>
          </a:xfrm>
          <a:noFill/>
          <a:ln/>
        </p:spPr>
        <p:txBody>
          <a:bodyPr/>
          <a:lstStyle/>
          <a:p>
            <a:r>
              <a:rPr lang="zh-CN" altLang="en-US" sz="2000">
                <a:latin typeface="宋体" panose="02010600030101010101" pitchFamily="2" charset="-122"/>
              </a:rPr>
              <a:t>双向 </a:t>
            </a:r>
            <a:r>
              <a:rPr lang="en-US" altLang="zh-CN" sz="2000">
                <a:latin typeface="宋体" panose="02010600030101010101" pitchFamily="2" charset="-122"/>
              </a:rPr>
              <a:t>n-n </a:t>
            </a:r>
            <a:r>
              <a:rPr lang="zh-CN" altLang="en-US" sz="2000">
                <a:latin typeface="宋体" panose="02010600030101010101" pitchFamily="2" charset="-122"/>
              </a:rPr>
              <a:t>关联需要两端都使用集合属性</a:t>
            </a:r>
          </a:p>
          <a:p>
            <a:r>
              <a:rPr lang="zh-CN" altLang="en-US" sz="2000">
                <a:latin typeface="宋体" panose="02010600030101010101" pitchFamily="2" charset="-122"/>
              </a:rPr>
              <a:t>双向</a:t>
            </a:r>
            <a:r>
              <a:rPr lang="en-US" altLang="zh-CN" sz="2000">
                <a:latin typeface="宋体" panose="02010600030101010101" pitchFamily="2" charset="-122"/>
              </a:rPr>
              <a:t>n-n</a:t>
            </a:r>
            <a:r>
              <a:rPr lang="zh-CN" altLang="en-US" sz="2000">
                <a:latin typeface="宋体" panose="02010600030101010101" pitchFamily="2" charset="-122"/>
              </a:rPr>
              <a:t>关联必须使用中间表</a:t>
            </a:r>
          </a:p>
          <a:p>
            <a:r>
              <a:rPr lang="zh-CN" altLang="en-US" sz="2000">
                <a:latin typeface="宋体" panose="02010600030101010101" pitchFamily="2" charset="-122"/>
              </a:rPr>
              <a:t>集合属性应增加 </a:t>
            </a:r>
            <a:r>
              <a:rPr lang="en-US" altLang="zh-CN" sz="2000">
                <a:latin typeface="宋体" panose="02010600030101010101" pitchFamily="2" charset="-122"/>
              </a:rPr>
              <a:t>key </a:t>
            </a:r>
            <a:r>
              <a:rPr lang="zh-CN" altLang="en-US" sz="2000">
                <a:latin typeface="宋体" panose="02010600030101010101" pitchFamily="2" charset="-122"/>
              </a:rPr>
              <a:t>子元素用以映射外键列</a:t>
            </a:r>
            <a:r>
              <a:rPr lang="en-US" altLang="zh-CN" sz="2000">
                <a:latin typeface="宋体" panose="02010600030101010101" pitchFamily="2" charset="-122"/>
              </a:rPr>
              <a:t>, </a:t>
            </a:r>
            <a:r>
              <a:rPr lang="zh-CN" altLang="en-US" sz="2000">
                <a:latin typeface="宋体" panose="02010600030101010101" pitchFamily="2" charset="-122"/>
              </a:rPr>
              <a:t>集合元素里还应增加</a:t>
            </a:r>
            <a:r>
              <a:rPr lang="en-US" altLang="zh-CN" sz="2000">
                <a:latin typeface="宋体" panose="02010600030101010101" pitchFamily="2" charset="-122"/>
              </a:rPr>
              <a:t>many-to-many</a:t>
            </a:r>
            <a:r>
              <a:rPr lang="zh-CN" altLang="en-US" sz="2000">
                <a:latin typeface="宋体" panose="02010600030101010101" pitchFamily="2" charset="-122"/>
              </a:rPr>
              <a:t>子元素关联实体类</a:t>
            </a:r>
          </a:p>
          <a:p>
            <a:r>
              <a:rPr lang="zh-CN" altLang="en-US" sz="2000">
                <a:latin typeface="宋体" panose="02010600030101010101" pitchFamily="2" charset="-122"/>
              </a:rPr>
              <a:t>在双向 </a:t>
            </a:r>
            <a:r>
              <a:rPr lang="en-US" altLang="zh-CN" sz="2000">
                <a:latin typeface="宋体" panose="02010600030101010101" pitchFamily="2" charset="-122"/>
              </a:rPr>
              <a:t>n-n </a:t>
            </a:r>
            <a:r>
              <a:rPr lang="zh-CN" altLang="en-US" sz="2000">
                <a:latin typeface="宋体" panose="02010600030101010101" pitchFamily="2" charset="-122"/>
              </a:rPr>
              <a:t>关联的两边都需指定连接表的表名及外键列的列名</a:t>
            </a:r>
            <a:r>
              <a:rPr lang="en-US" altLang="zh-CN" sz="2000">
                <a:latin typeface="宋体" panose="02010600030101010101" pitchFamily="2" charset="-122"/>
              </a:rPr>
              <a:t>. </a:t>
            </a:r>
            <a:r>
              <a:rPr lang="zh-CN" altLang="en-US" sz="2000">
                <a:latin typeface="宋体" panose="02010600030101010101" pitchFamily="2" charset="-122"/>
              </a:rPr>
              <a:t>两个集合元素 </a:t>
            </a:r>
            <a:r>
              <a:rPr lang="en-US" altLang="zh-CN" sz="2000">
                <a:latin typeface="宋体" panose="02010600030101010101" pitchFamily="2" charset="-122"/>
              </a:rPr>
              <a:t>set </a:t>
            </a:r>
            <a:r>
              <a:rPr lang="zh-CN" altLang="en-US" sz="2000">
                <a:latin typeface="宋体" panose="02010600030101010101" pitchFamily="2" charset="-122"/>
              </a:rPr>
              <a:t>的 </a:t>
            </a:r>
            <a:r>
              <a:rPr lang="en-US" altLang="zh-CN" sz="2000">
                <a:latin typeface="宋体" panose="02010600030101010101" pitchFamily="2" charset="-122"/>
              </a:rPr>
              <a:t>table </a:t>
            </a:r>
            <a:r>
              <a:rPr lang="zh-CN" altLang="en-US" sz="2000">
                <a:latin typeface="宋体" panose="02010600030101010101" pitchFamily="2" charset="-122"/>
              </a:rPr>
              <a:t>元素的值必须指定，而且必须相同。</a:t>
            </a:r>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4076700"/>
            <a:ext cx="5905500" cy="792163"/>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5157788"/>
            <a:ext cx="5905500" cy="733425"/>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1746" name="Rectangle 2"/>
          <p:cNvSpPr>
            <a:spLocks noGrp="1" noChangeArrowheads="1"/>
          </p:cNvSpPr>
          <p:nvPr>
            <p:ph type="title"/>
          </p:nvPr>
        </p:nvSpPr>
        <p:spPr/>
        <p:txBody>
          <a:bodyPr/>
          <a:lstStyle/>
          <a:p>
            <a:r>
              <a:rPr lang="zh-CN" altLang="zh-CN">
                <a:latin typeface="宋体" panose="02010600030101010101" pitchFamily="2" charset="-122"/>
              </a:rPr>
              <a:t> 映射多对多双向关联关系</a:t>
            </a:r>
          </a:p>
        </p:txBody>
      </p:sp>
      <p:sp>
        <p:nvSpPr>
          <p:cNvPr id="31747" name="Rectangle 3"/>
          <p:cNvSpPr>
            <a:spLocks noGrp="1" noChangeArrowheads="1"/>
          </p:cNvSpPr>
          <p:nvPr>
            <p:ph type="body" idx="1"/>
          </p:nvPr>
        </p:nvSpPr>
        <p:spPr>
          <a:xfrm>
            <a:off x="468313" y="1916113"/>
            <a:ext cx="8496300" cy="3384550"/>
          </a:xfrm>
          <a:noFill/>
          <a:ln/>
        </p:spPr>
        <p:txBody>
          <a:bodyPr/>
          <a:lstStyle/>
          <a:p>
            <a:pPr>
              <a:lnSpc>
                <a:spcPct val="90000"/>
              </a:lnSpc>
            </a:pPr>
            <a:r>
              <a:rPr lang="en-US" altLang="zh-CN" sz="2500">
                <a:latin typeface="宋体" panose="02010600030101010101" pitchFamily="2" charset="-122"/>
              </a:rPr>
              <a:t>set</a:t>
            </a:r>
            <a:r>
              <a:rPr lang="zh-CN" altLang="en-US" sz="2500">
                <a:latin typeface="宋体" panose="02010600030101010101" pitchFamily="2" charset="-122"/>
              </a:rPr>
              <a:t>元素的两个子元素：</a:t>
            </a:r>
            <a:r>
              <a:rPr lang="en-US" altLang="zh-CN" sz="2500">
                <a:latin typeface="宋体" panose="02010600030101010101" pitchFamily="2" charset="-122"/>
              </a:rPr>
              <a:t>key </a:t>
            </a:r>
            <a:r>
              <a:rPr lang="zh-CN" altLang="en-US" sz="2500">
                <a:latin typeface="宋体" panose="02010600030101010101" pitchFamily="2" charset="-122"/>
              </a:rPr>
              <a:t>和 </a:t>
            </a:r>
            <a:r>
              <a:rPr lang="en-US" altLang="zh-CN" sz="2500">
                <a:latin typeface="宋体" panose="02010600030101010101" pitchFamily="2" charset="-122"/>
              </a:rPr>
              <a:t>many-to-many </a:t>
            </a:r>
            <a:r>
              <a:rPr lang="zh-CN" altLang="en-US" sz="2500">
                <a:latin typeface="宋体" panose="02010600030101010101" pitchFamily="2" charset="-122"/>
              </a:rPr>
              <a:t>都必须指定 </a:t>
            </a:r>
            <a:r>
              <a:rPr lang="en-US" altLang="zh-CN" sz="2500">
                <a:latin typeface="宋体" panose="02010600030101010101" pitchFamily="2" charset="-122"/>
              </a:rPr>
              <a:t>column </a:t>
            </a:r>
            <a:r>
              <a:rPr lang="zh-CN" altLang="en-US" sz="2500">
                <a:latin typeface="宋体" panose="02010600030101010101" pitchFamily="2" charset="-122"/>
              </a:rPr>
              <a:t>属性，</a:t>
            </a:r>
          </a:p>
          <a:p>
            <a:pPr>
              <a:lnSpc>
                <a:spcPct val="90000"/>
              </a:lnSpc>
            </a:pPr>
            <a:r>
              <a:rPr lang="zh-CN" altLang="en-US" sz="2500">
                <a:latin typeface="宋体" panose="02010600030101010101" pitchFamily="2" charset="-122"/>
              </a:rPr>
              <a:t>其中，</a:t>
            </a:r>
            <a:r>
              <a:rPr lang="en-US" altLang="zh-CN" sz="2500">
                <a:latin typeface="宋体" panose="02010600030101010101" pitchFamily="2" charset="-122"/>
              </a:rPr>
              <a:t>key </a:t>
            </a:r>
            <a:r>
              <a:rPr lang="zh-CN" altLang="en-US" sz="2500">
                <a:latin typeface="宋体" panose="02010600030101010101" pitchFamily="2" charset="-122"/>
              </a:rPr>
              <a:t>和 </a:t>
            </a:r>
            <a:r>
              <a:rPr lang="en-US" altLang="zh-CN" sz="2500">
                <a:latin typeface="宋体" panose="02010600030101010101" pitchFamily="2" charset="-122"/>
              </a:rPr>
              <a:t>many-to-many </a:t>
            </a:r>
            <a:r>
              <a:rPr lang="zh-CN" altLang="en-US" sz="2500">
                <a:latin typeface="宋体" panose="02010600030101010101" pitchFamily="2" charset="-122"/>
              </a:rPr>
              <a:t>分别指定</a:t>
            </a:r>
            <a:r>
              <a:rPr lang="zh-CN" altLang="en-US" sz="2500">
                <a:solidFill>
                  <a:srgbClr val="FF3300"/>
                </a:solidFill>
                <a:latin typeface="宋体" panose="02010600030101010101" pitchFamily="2" charset="-122"/>
              </a:rPr>
              <a:t>本持久化类</a:t>
            </a:r>
            <a:r>
              <a:rPr lang="zh-CN" altLang="en-US" sz="2500">
                <a:latin typeface="宋体" panose="02010600030101010101" pitchFamily="2" charset="-122"/>
              </a:rPr>
              <a:t>和</a:t>
            </a:r>
            <a:r>
              <a:rPr lang="zh-CN" altLang="en-US" sz="2500">
                <a:solidFill>
                  <a:srgbClr val="FF3300"/>
                </a:solidFill>
                <a:latin typeface="宋体" panose="02010600030101010101" pitchFamily="2" charset="-122"/>
              </a:rPr>
              <a:t>关联类</a:t>
            </a:r>
            <a:r>
              <a:rPr lang="zh-CN" altLang="en-US" sz="2500">
                <a:latin typeface="宋体" panose="02010600030101010101" pitchFamily="2" charset="-122"/>
              </a:rPr>
              <a:t>在连接表中的外键列名，</a:t>
            </a:r>
          </a:p>
          <a:p>
            <a:pPr>
              <a:lnSpc>
                <a:spcPct val="90000"/>
              </a:lnSpc>
            </a:pPr>
            <a:r>
              <a:rPr lang="zh-CN" altLang="en-US" sz="2500">
                <a:latin typeface="宋体" panose="02010600030101010101" pitchFamily="2" charset="-122"/>
              </a:rPr>
              <a:t>因此两边的 </a:t>
            </a:r>
            <a:r>
              <a:rPr lang="en-US" altLang="zh-CN" sz="2500">
                <a:latin typeface="宋体" panose="02010600030101010101" pitchFamily="2" charset="-122"/>
              </a:rPr>
              <a:t>key </a:t>
            </a:r>
            <a:r>
              <a:rPr lang="zh-CN" altLang="en-US" sz="2500">
                <a:latin typeface="宋体" panose="02010600030101010101" pitchFamily="2" charset="-122"/>
              </a:rPr>
              <a:t>与 </a:t>
            </a:r>
            <a:r>
              <a:rPr lang="en-US" altLang="zh-CN" sz="2500">
                <a:latin typeface="宋体" panose="02010600030101010101" pitchFamily="2" charset="-122"/>
              </a:rPr>
              <a:t>many-to-many </a:t>
            </a:r>
            <a:r>
              <a:rPr lang="zh-CN" altLang="en-US" sz="2500">
                <a:latin typeface="宋体" panose="02010600030101010101" pitchFamily="2" charset="-122"/>
              </a:rPr>
              <a:t>的</a:t>
            </a:r>
            <a:r>
              <a:rPr lang="en-US" altLang="zh-CN" sz="2500">
                <a:latin typeface="宋体" panose="02010600030101010101" pitchFamily="2" charset="-122"/>
              </a:rPr>
              <a:t>column</a:t>
            </a:r>
            <a:r>
              <a:rPr lang="zh-CN" altLang="en-US" sz="2500">
                <a:latin typeface="宋体" panose="02010600030101010101" pitchFamily="2" charset="-122"/>
              </a:rPr>
              <a:t>属性交叉相同。也就是说，一边的</a:t>
            </a:r>
            <a:r>
              <a:rPr lang="en-US" altLang="zh-CN" sz="2500">
                <a:latin typeface="宋体" panose="02010600030101010101" pitchFamily="2" charset="-122"/>
              </a:rPr>
              <a:t>set</a:t>
            </a:r>
            <a:r>
              <a:rPr lang="zh-CN" altLang="en-US" sz="2500">
                <a:latin typeface="宋体" panose="02010600030101010101" pitchFamily="2" charset="-122"/>
              </a:rPr>
              <a:t>元素的</a:t>
            </a:r>
            <a:r>
              <a:rPr lang="en-US" altLang="zh-CN" sz="2500">
                <a:latin typeface="宋体" panose="02010600030101010101" pitchFamily="2" charset="-122"/>
              </a:rPr>
              <a:t>key</a:t>
            </a:r>
            <a:r>
              <a:rPr lang="zh-CN" altLang="en-US" sz="2500">
                <a:latin typeface="宋体" panose="02010600030101010101" pitchFamily="2" charset="-122"/>
              </a:rPr>
              <a:t>的 </a:t>
            </a:r>
            <a:r>
              <a:rPr lang="en-US" altLang="zh-CN" sz="2500">
                <a:latin typeface="宋体" panose="02010600030101010101" pitchFamily="2" charset="-122"/>
              </a:rPr>
              <a:t>cloumn</a:t>
            </a:r>
            <a:r>
              <a:rPr lang="zh-CN" altLang="en-US" sz="2500">
                <a:latin typeface="宋体" panose="02010600030101010101" pitchFamily="2" charset="-122"/>
              </a:rPr>
              <a:t>值为</a:t>
            </a:r>
            <a:r>
              <a:rPr lang="en-US" altLang="zh-CN" sz="2500">
                <a:latin typeface="宋体" panose="02010600030101010101" pitchFamily="2" charset="-122"/>
              </a:rPr>
              <a:t>a,many-to-many </a:t>
            </a:r>
            <a:r>
              <a:rPr lang="zh-CN" altLang="en-US" sz="2500">
                <a:latin typeface="宋体" panose="02010600030101010101" pitchFamily="2" charset="-122"/>
              </a:rPr>
              <a:t>的 </a:t>
            </a:r>
            <a:r>
              <a:rPr lang="en-US" altLang="zh-CN" sz="2500">
                <a:latin typeface="宋体" panose="02010600030101010101" pitchFamily="2" charset="-122"/>
              </a:rPr>
              <a:t>column </a:t>
            </a:r>
            <a:r>
              <a:rPr lang="zh-CN" altLang="en-US" sz="2500">
                <a:latin typeface="宋体" panose="02010600030101010101" pitchFamily="2" charset="-122"/>
              </a:rPr>
              <a:t>为</a:t>
            </a:r>
            <a:r>
              <a:rPr lang="en-US" altLang="zh-CN" sz="2500">
                <a:latin typeface="宋体" panose="02010600030101010101" pitchFamily="2" charset="-122"/>
              </a:rPr>
              <a:t>b</a:t>
            </a:r>
            <a:r>
              <a:rPr lang="zh-CN" altLang="en-US" sz="2500">
                <a:latin typeface="宋体" panose="02010600030101010101" pitchFamily="2" charset="-122"/>
              </a:rPr>
              <a:t>；则另一边的 </a:t>
            </a:r>
            <a:r>
              <a:rPr lang="en-US" altLang="zh-CN" sz="2500">
                <a:latin typeface="宋体" panose="02010600030101010101" pitchFamily="2" charset="-122"/>
              </a:rPr>
              <a:t>set </a:t>
            </a:r>
            <a:r>
              <a:rPr lang="zh-CN" altLang="en-US" sz="2500">
                <a:latin typeface="宋体" panose="02010600030101010101" pitchFamily="2" charset="-122"/>
              </a:rPr>
              <a:t>元素的 </a:t>
            </a:r>
            <a:r>
              <a:rPr lang="en-US" altLang="zh-CN" sz="2500">
                <a:latin typeface="宋体" panose="02010600030101010101" pitchFamily="2" charset="-122"/>
              </a:rPr>
              <a:t>key </a:t>
            </a:r>
            <a:r>
              <a:rPr lang="zh-CN" altLang="en-US" sz="2500">
                <a:latin typeface="宋体" panose="02010600030101010101" pitchFamily="2" charset="-122"/>
              </a:rPr>
              <a:t>的 </a:t>
            </a:r>
            <a:r>
              <a:rPr lang="en-US" altLang="zh-CN" sz="2500">
                <a:latin typeface="宋体" panose="02010600030101010101" pitchFamily="2" charset="-122"/>
              </a:rPr>
              <a:t>column </a:t>
            </a:r>
            <a:r>
              <a:rPr lang="zh-CN" altLang="en-US" sz="2500">
                <a:latin typeface="宋体" panose="02010600030101010101" pitchFamily="2" charset="-122"/>
              </a:rPr>
              <a:t>值 </a:t>
            </a:r>
            <a:r>
              <a:rPr lang="en-US" altLang="zh-CN" sz="2500">
                <a:latin typeface="宋体" panose="02010600030101010101" pitchFamily="2" charset="-122"/>
              </a:rPr>
              <a:t>b,many-to-many</a:t>
            </a:r>
            <a:r>
              <a:rPr lang="zh-CN" altLang="en-US" sz="2500">
                <a:latin typeface="宋体" panose="02010600030101010101" pitchFamily="2" charset="-122"/>
              </a:rPr>
              <a:t>的 </a:t>
            </a:r>
            <a:r>
              <a:rPr lang="en-US" altLang="zh-CN" sz="2500">
                <a:latin typeface="宋体" panose="02010600030101010101" pitchFamily="2" charset="-122"/>
              </a:rPr>
              <a:t>column </a:t>
            </a:r>
            <a:r>
              <a:rPr lang="zh-CN" altLang="en-US" sz="2500">
                <a:latin typeface="宋体" panose="02010600030101010101" pitchFamily="2" charset="-122"/>
              </a:rPr>
              <a:t>值为 </a:t>
            </a:r>
            <a:r>
              <a:rPr lang="en-US" altLang="zh-CN" sz="2500">
                <a:latin typeface="宋体" panose="02010600030101010101" pitchFamily="2" charset="-122"/>
              </a:rPr>
              <a:t>a.  </a:t>
            </a:r>
          </a:p>
          <a:p>
            <a:pPr>
              <a:lnSpc>
                <a:spcPct val="90000"/>
              </a:lnSpc>
            </a:pPr>
            <a:endParaRPr lang="zh-CN" altLang="en-US" sz="2500" b="1">
              <a:solidFill>
                <a:srgbClr val="0033CC"/>
              </a:solidFill>
              <a:latin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2770" name="Rectangle 2"/>
          <p:cNvSpPr>
            <a:spLocks noGrp="1" noChangeArrowheads="1"/>
          </p:cNvSpPr>
          <p:nvPr>
            <p:ph type="title"/>
          </p:nvPr>
        </p:nvSpPr>
        <p:spPr/>
        <p:txBody>
          <a:bodyPr/>
          <a:lstStyle/>
          <a:p>
            <a:r>
              <a:rPr lang="zh-CN" altLang="zh-CN">
                <a:latin typeface="宋体" panose="02010600030101010101" pitchFamily="2" charset="-122"/>
              </a:rPr>
              <a:t> 映射多对多双向关联关系</a:t>
            </a: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36838"/>
            <a:ext cx="3024188" cy="647700"/>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1341438"/>
            <a:ext cx="5148262" cy="2808287"/>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3" name="Line 5"/>
          <p:cNvSpPr>
            <a:spLocks noChangeShapeType="1"/>
          </p:cNvSpPr>
          <p:nvPr/>
        </p:nvSpPr>
        <p:spPr bwMode="auto">
          <a:xfrm>
            <a:off x="3348038" y="2997200"/>
            <a:ext cx="647700"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327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5084763"/>
            <a:ext cx="3467100" cy="723900"/>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4437063"/>
            <a:ext cx="5076825" cy="2201862"/>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6" name="Line 8"/>
          <p:cNvSpPr>
            <a:spLocks noChangeShapeType="1"/>
          </p:cNvSpPr>
          <p:nvPr/>
        </p:nvSpPr>
        <p:spPr bwMode="auto">
          <a:xfrm>
            <a:off x="3708400" y="5445125"/>
            <a:ext cx="358775"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3794" name="Rectangle 2"/>
          <p:cNvSpPr>
            <a:spLocks noGrp="1" noChangeArrowheads="1"/>
          </p:cNvSpPr>
          <p:nvPr>
            <p:ph type="title"/>
          </p:nvPr>
        </p:nvSpPr>
        <p:spPr/>
        <p:txBody>
          <a:bodyPr/>
          <a:lstStyle/>
          <a:p>
            <a:r>
              <a:rPr lang="zh-CN" altLang="zh-CN">
                <a:latin typeface="宋体" panose="02010600030101010101" pitchFamily="2" charset="-122"/>
              </a:rPr>
              <a:t> 映射多对多双向关联关系</a:t>
            </a:r>
          </a:p>
        </p:txBody>
      </p:sp>
      <p:sp>
        <p:nvSpPr>
          <p:cNvPr id="33795" name="Rectangle 3"/>
          <p:cNvSpPr>
            <a:spLocks noChangeArrowheads="1"/>
          </p:cNvSpPr>
          <p:nvPr/>
        </p:nvSpPr>
        <p:spPr bwMode="auto">
          <a:xfrm>
            <a:off x="1042988" y="2205038"/>
            <a:ext cx="6697662" cy="432117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200" b="1">
                <a:latin typeface="Verdana" panose="020B0604030504040204" pitchFamily="34" charset="0"/>
              </a:rPr>
              <a:t>public</a:t>
            </a:r>
            <a:r>
              <a:rPr lang="en-US" altLang="zh-CN" sz="1200">
                <a:latin typeface="Verdana" panose="020B0604030504040204" pitchFamily="34" charset="0"/>
              </a:rPr>
              <a:t>  </a:t>
            </a:r>
            <a:r>
              <a:rPr lang="en-US" altLang="zh-CN" sz="1200" b="1">
                <a:latin typeface="Verdana" panose="020B0604030504040204" pitchFamily="34" charset="0"/>
              </a:rPr>
              <a:t>void</a:t>
            </a:r>
            <a:r>
              <a:rPr lang="en-US" altLang="zh-CN" sz="1200">
                <a:latin typeface="Verdana" panose="020B0604030504040204" pitchFamily="34" charset="0"/>
              </a:rPr>
              <a:t> saveMany2Many(){</a:t>
            </a:r>
          </a:p>
          <a:p>
            <a:pPr lvl="1"/>
            <a:r>
              <a:rPr lang="en-US" altLang="zh-CN" sz="1200">
                <a:latin typeface="Verdana" panose="020B0604030504040204" pitchFamily="34" charset="0"/>
              </a:rPr>
              <a:t>Course c1=</a:t>
            </a:r>
            <a:r>
              <a:rPr lang="en-US" altLang="zh-CN" sz="1200" b="1">
                <a:latin typeface="Verdana" panose="020B0604030504040204" pitchFamily="34" charset="0"/>
              </a:rPr>
              <a:t>new</a:t>
            </a:r>
            <a:r>
              <a:rPr lang="en-US" altLang="zh-CN" sz="1200">
                <a:latin typeface="Verdana" panose="020B0604030504040204" pitchFamily="34" charset="0"/>
              </a:rPr>
              <a:t> Course("</a:t>
            </a:r>
            <a:r>
              <a:rPr lang="zh-CN" altLang="en-US" sz="1200">
                <a:latin typeface="Verdana" panose="020B0604030504040204" pitchFamily="34" charset="0"/>
              </a:rPr>
              <a:t>语文</a:t>
            </a:r>
            <a:r>
              <a:rPr lang="en-US" altLang="zh-CN" sz="1200">
                <a:latin typeface="Verdana" panose="020B0604030504040204" pitchFamily="34" charset="0"/>
              </a:rPr>
              <a:t>");</a:t>
            </a:r>
          </a:p>
          <a:p>
            <a:pPr lvl="1"/>
            <a:r>
              <a:rPr lang="en-US" altLang="zh-CN" sz="1200">
                <a:latin typeface="Verdana" panose="020B0604030504040204" pitchFamily="34" charset="0"/>
              </a:rPr>
              <a:t>Course c2=</a:t>
            </a:r>
            <a:r>
              <a:rPr lang="en-US" altLang="zh-CN" sz="1200" b="1">
                <a:latin typeface="Verdana" panose="020B0604030504040204" pitchFamily="34" charset="0"/>
              </a:rPr>
              <a:t>new</a:t>
            </a:r>
            <a:r>
              <a:rPr lang="en-US" altLang="zh-CN" sz="1200">
                <a:latin typeface="Verdana" panose="020B0604030504040204" pitchFamily="34" charset="0"/>
              </a:rPr>
              <a:t> Course("</a:t>
            </a:r>
            <a:r>
              <a:rPr lang="zh-CN" altLang="en-US" sz="1200">
                <a:latin typeface="Verdana" panose="020B0604030504040204" pitchFamily="34" charset="0"/>
              </a:rPr>
              <a:t>数学</a:t>
            </a:r>
            <a:r>
              <a:rPr lang="en-US" altLang="zh-CN" sz="1200">
                <a:latin typeface="Verdana" panose="020B0604030504040204" pitchFamily="34" charset="0"/>
              </a:rPr>
              <a:t>");</a:t>
            </a:r>
          </a:p>
          <a:p>
            <a:pPr lvl="1"/>
            <a:r>
              <a:rPr lang="en-US" altLang="zh-CN" sz="1200">
                <a:latin typeface="Verdana" panose="020B0604030504040204" pitchFamily="34" charset="0"/>
              </a:rPr>
              <a:t>Student s1=</a:t>
            </a:r>
            <a:r>
              <a:rPr lang="en-US" altLang="zh-CN" sz="1200" b="1">
                <a:latin typeface="Verdana" panose="020B0604030504040204" pitchFamily="34" charset="0"/>
              </a:rPr>
              <a:t>new</a:t>
            </a:r>
            <a:r>
              <a:rPr lang="en-US" altLang="zh-CN" sz="1200">
                <a:latin typeface="Verdana" panose="020B0604030504040204" pitchFamily="34" charset="0"/>
              </a:rPr>
              <a:t> Student("</a:t>
            </a:r>
            <a:r>
              <a:rPr lang="zh-CN" altLang="en-US" sz="1200">
                <a:latin typeface="Verdana" panose="020B0604030504040204" pitchFamily="34" charset="0"/>
              </a:rPr>
              <a:t>张飞</a:t>
            </a:r>
            <a:r>
              <a:rPr lang="en-US" altLang="zh-CN" sz="1200">
                <a:latin typeface="Verdana" panose="020B0604030504040204" pitchFamily="34" charset="0"/>
              </a:rPr>
              <a:t>");</a:t>
            </a:r>
          </a:p>
          <a:p>
            <a:pPr lvl="1"/>
            <a:r>
              <a:rPr lang="en-US" altLang="zh-CN" sz="1200">
                <a:latin typeface="Verdana" panose="020B0604030504040204" pitchFamily="34" charset="0"/>
              </a:rPr>
              <a:t>Student s2=</a:t>
            </a:r>
            <a:r>
              <a:rPr lang="en-US" altLang="zh-CN" sz="1200" b="1">
                <a:latin typeface="Verdana" panose="020B0604030504040204" pitchFamily="34" charset="0"/>
              </a:rPr>
              <a:t>new</a:t>
            </a:r>
            <a:r>
              <a:rPr lang="en-US" altLang="zh-CN" sz="1200">
                <a:latin typeface="Verdana" panose="020B0604030504040204" pitchFamily="34" charset="0"/>
              </a:rPr>
              <a:t> Student("</a:t>
            </a:r>
            <a:r>
              <a:rPr lang="zh-CN" altLang="en-US" sz="1200">
                <a:latin typeface="Verdana" panose="020B0604030504040204" pitchFamily="34" charset="0"/>
              </a:rPr>
              <a:t>关羽</a:t>
            </a:r>
            <a:r>
              <a:rPr lang="en-US" altLang="zh-CN" sz="1200">
                <a:latin typeface="Verdana" panose="020B0604030504040204" pitchFamily="34" charset="0"/>
              </a:rPr>
              <a:t>");</a:t>
            </a:r>
          </a:p>
          <a:p>
            <a:pPr lvl="1"/>
            <a:endParaRPr lang="en-US" altLang="zh-CN" sz="1200">
              <a:latin typeface="Verdana" panose="020B0604030504040204" pitchFamily="34" charset="0"/>
            </a:endParaRPr>
          </a:p>
          <a:p>
            <a:pPr lvl="1"/>
            <a:r>
              <a:rPr lang="en-US" altLang="zh-CN" sz="1200">
                <a:latin typeface="Verdana" panose="020B0604030504040204" pitchFamily="34" charset="0"/>
              </a:rPr>
              <a:t>c1.getStus().add(s1);</a:t>
            </a:r>
          </a:p>
          <a:p>
            <a:pPr lvl="1"/>
            <a:r>
              <a:rPr lang="en-US" altLang="zh-CN" sz="1200">
                <a:latin typeface="Verdana" panose="020B0604030504040204" pitchFamily="34" charset="0"/>
              </a:rPr>
              <a:t>c1.getStus().add(s2);</a:t>
            </a:r>
          </a:p>
          <a:p>
            <a:pPr lvl="1"/>
            <a:r>
              <a:rPr lang="en-US" altLang="zh-CN" sz="1200">
                <a:latin typeface="Verdana" panose="020B0604030504040204" pitchFamily="34" charset="0"/>
              </a:rPr>
              <a:t>c2.getStus().add(s1);</a:t>
            </a:r>
          </a:p>
          <a:p>
            <a:pPr lvl="1"/>
            <a:r>
              <a:rPr lang="en-US" altLang="zh-CN" sz="1200">
                <a:latin typeface="Verdana" panose="020B0604030504040204" pitchFamily="34" charset="0"/>
              </a:rPr>
              <a:t>c2.getStus().add(s2);</a:t>
            </a:r>
          </a:p>
          <a:p>
            <a:pPr lvl="1"/>
            <a:endParaRPr lang="en-US" altLang="zh-CN" sz="1200">
              <a:latin typeface="Verdana" panose="020B0604030504040204" pitchFamily="34" charset="0"/>
            </a:endParaRPr>
          </a:p>
          <a:p>
            <a:pPr lvl="1"/>
            <a:r>
              <a:rPr lang="en-US" altLang="zh-CN" sz="1200">
                <a:latin typeface="Verdana" panose="020B0604030504040204" pitchFamily="34" charset="0"/>
              </a:rPr>
              <a:t>s1.getCourses().add(c1);</a:t>
            </a:r>
          </a:p>
          <a:p>
            <a:pPr lvl="1"/>
            <a:r>
              <a:rPr lang="en-US" altLang="zh-CN" sz="1200">
                <a:latin typeface="Verdana" panose="020B0604030504040204" pitchFamily="34" charset="0"/>
              </a:rPr>
              <a:t>s1.getCourses().add(c2);</a:t>
            </a:r>
          </a:p>
          <a:p>
            <a:pPr lvl="1"/>
            <a:r>
              <a:rPr lang="en-US" altLang="zh-CN" sz="1200">
                <a:latin typeface="Verdana" panose="020B0604030504040204" pitchFamily="34" charset="0"/>
              </a:rPr>
              <a:t>s2.getCourses().add(c1);</a:t>
            </a:r>
          </a:p>
          <a:p>
            <a:pPr lvl="1"/>
            <a:r>
              <a:rPr lang="en-US" altLang="zh-CN" sz="1200">
                <a:latin typeface="Verdana" panose="020B0604030504040204" pitchFamily="34" charset="0"/>
              </a:rPr>
              <a:t>s2.getCourses().add(c2);</a:t>
            </a:r>
          </a:p>
          <a:p>
            <a:pPr lvl="1"/>
            <a:endParaRPr lang="en-US" altLang="zh-CN" sz="1200">
              <a:latin typeface="Verdana" panose="020B0604030504040204" pitchFamily="34" charset="0"/>
            </a:endParaRPr>
          </a:p>
          <a:p>
            <a:pPr lvl="1"/>
            <a:r>
              <a:rPr lang="en-US" altLang="zh-CN" sz="1200">
                <a:latin typeface="Verdana" panose="020B0604030504040204" pitchFamily="34" charset="0"/>
              </a:rPr>
              <a:t>session.save(s1);</a:t>
            </a:r>
          </a:p>
          <a:p>
            <a:pPr lvl="1"/>
            <a:r>
              <a:rPr lang="en-US" altLang="zh-CN" sz="1200">
                <a:latin typeface="Verdana" panose="020B0604030504040204" pitchFamily="34" charset="0"/>
              </a:rPr>
              <a:t>session.save(s2);</a:t>
            </a:r>
          </a:p>
          <a:p>
            <a:pPr lvl="1"/>
            <a:endParaRPr lang="en-US" altLang="zh-CN" sz="1200">
              <a:latin typeface="Verdana" panose="020B0604030504040204" pitchFamily="34" charset="0"/>
            </a:endParaRPr>
          </a:p>
          <a:p>
            <a:pPr lvl="1"/>
            <a:r>
              <a:rPr lang="en-US" altLang="zh-CN" sz="1200">
                <a:latin typeface="Verdana" panose="020B0604030504040204" pitchFamily="34" charset="0"/>
              </a:rPr>
              <a:t>session.save(c1);</a:t>
            </a:r>
          </a:p>
          <a:p>
            <a:pPr lvl="1"/>
            <a:r>
              <a:rPr lang="en-US" altLang="zh-CN" sz="1200">
                <a:latin typeface="Verdana" panose="020B0604030504040204" pitchFamily="34" charset="0"/>
              </a:rPr>
              <a:t>session.save(c2);</a:t>
            </a:r>
          </a:p>
          <a:p>
            <a:r>
              <a:rPr lang="en-US" altLang="zh-CN" sz="1200">
                <a:latin typeface="Verdana" panose="020B0604030504040204" pitchFamily="34" charset="0"/>
              </a:rPr>
              <a:t>}</a:t>
            </a:r>
          </a:p>
        </p:txBody>
      </p:sp>
      <p:sp>
        <p:nvSpPr>
          <p:cNvPr id="33796" name="Rectangle 4"/>
          <p:cNvSpPr>
            <a:spLocks noChangeArrowheads="1"/>
          </p:cNvSpPr>
          <p:nvPr/>
        </p:nvSpPr>
        <p:spPr bwMode="auto">
          <a:xfrm>
            <a:off x="611188" y="1844675"/>
            <a:ext cx="7696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zh-CN" altLang="zh-CN" sz="2000" b="1"/>
              <a:t>   测试保存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6146" name="Rectangle 2"/>
          <p:cNvSpPr>
            <a:spLocks noGrp="1" noChangeArrowheads="1"/>
          </p:cNvSpPr>
          <p:nvPr>
            <p:ph type="title"/>
          </p:nvPr>
        </p:nvSpPr>
        <p:spPr/>
        <p:txBody>
          <a:bodyPr/>
          <a:lstStyle/>
          <a:p>
            <a:r>
              <a:rPr lang="zh-CN" altLang="zh-CN">
                <a:latin typeface="宋体" panose="02010600030101010101" pitchFamily="2" charset="-122"/>
              </a:rPr>
              <a:t>数据库实体表之间关系映射</a:t>
            </a:r>
          </a:p>
        </p:txBody>
      </p:sp>
      <p:sp>
        <p:nvSpPr>
          <p:cNvPr id="6147" name="Rectangle 3"/>
          <p:cNvSpPr>
            <a:spLocks noGrp="1" noChangeArrowheads="1"/>
          </p:cNvSpPr>
          <p:nvPr>
            <p:ph type="body" idx="1"/>
          </p:nvPr>
        </p:nvSpPr>
        <p:spPr/>
        <p:txBody>
          <a:bodyPr/>
          <a:lstStyle/>
          <a:p>
            <a:pPr>
              <a:lnSpc>
                <a:spcPct val="90000"/>
              </a:lnSpc>
            </a:pPr>
            <a:r>
              <a:rPr lang="zh-CN" altLang="en-US" sz="2000">
                <a:latin typeface="宋体" panose="02010600030101010101" pitchFamily="2" charset="-122"/>
              </a:rPr>
              <a:t>数据库采用外键来描述数据表之间的关系</a:t>
            </a:r>
          </a:p>
          <a:p>
            <a:pPr>
              <a:lnSpc>
                <a:spcPct val="90000"/>
              </a:lnSpc>
            </a:pPr>
            <a:r>
              <a:rPr lang="zh-CN" altLang="en-US" sz="2000">
                <a:latin typeface="宋体" panose="02010600030101010101" pitchFamily="2" charset="-122"/>
              </a:rPr>
              <a:t>一对多：客户和订单的关系</a:t>
            </a:r>
          </a:p>
          <a:p>
            <a:pPr lvl="1">
              <a:lnSpc>
                <a:spcPct val="90000"/>
              </a:lnSpc>
            </a:pPr>
            <a:r>
              <a:rPr lang="zh-CN" altLang="en-US" sz="2000">
                <a:latin typeface="宋体" panose="02010600030101010101" pitchFamily="2" charset="-122"/>
              </a:rPr>
              <a:t>创建</a:t>
            </a:r>
            <a:r>
              <a:rPr lang="en-US" altLang="zh-CN" sz="2000">
                <a:latin typeface="宋体" panose="02010600030101010101" pitchFamily="2" charset="-122"/>
              </a:rPr>
              <a:t>customers</a:t>
            </a:r>
            <a:r>
              <a:rPr lang="zh-CN" altLang="en-US" sz="2000">
                <a:latin typeface="宋体" panose="02010600030101010101" pitchFamily="2" charset="-122"/>
              </a:rPr>
              <a:t>、</a:t>
            </a:r>
            <a:r>
              <a:rPr lang="en-US" altLang="zh-CN" sz="2000">
                <a:latin typeface="宋体" panose="02010600030101010101" pitchFamily="2" charset="-122"/>
              </a:rPr>
              <a:t>orders</a:t>
            </a:r>
            <a:r>
              <a:rPr lang="zh-CN" altLang="en-US" sz="2000">
                <a:latin typeface="宋体" panose="02010600030101010101" pitchFamily="2" charset="-122"/>
              </a:rPr>
              <a:t>数据表</a:t>
            </a:r>
          </a:p>
          <a:p>
            <a:pPr lvl="1">
              <a:lnSpc>
                <a:spcPct val="90000"/>
              </a:lnSpc>
            </a:pPr>
            <a:r>
              <a:rPr lang="zh-CN" altLang="en-US" sz="2000">
                <a:solidFill>
                  <a:srgbClr val="FF0000"/>
                </a:solidFill>
                <a:latin typeface="宋体" panose="02010600030101010101" pitchFamily="2" charset="-122"/>
              </a:rPr>
              <a:t>在多方添加一方的外键 （在</a:t>
            </a:r>
            <a:r>
              <a:rPr lang="en-US" altLang="zh-CN" sz="2000">
                <a:solidFill>
                  <a:srgbClr val="FF0000"/>
                </a:solidFill>
                <a:latin typeface="宋体" panose="02010600030101010101" pitchFamily="2" charset="-122"/>
              </a:rPr>
              <a:t>orders</a:t>
            </a:r>
            <a:r>
              <a:rPr lang="zh-CN" altLang="en-US" sz="2000">
                <a:solidFill>
                  <a:srgbClr val="FF0000"/>
                </a:solidFill>
                <a:latin typeface="宋体" panose="02010600030101010101" pitchFamily="2" charset="-122"/>
              </a:rPr>
              <a:t>表添加</a:t>
            </a:r>
            <a:r>
              <a:rPr lang="en-US" altLang="zh-CN" sz="2000">
                <a:solidFill>
                  <a:srgbClr val="FF0000"/>
                </a:solidFill>
                <a:latin typeface="宋体" panose="02010600030101010101" pitchFamily="2" charset="-122"/>
              </a:rPr>
              <a:t>customer_id</a:t>
            </a:r>
            <a:r>
              <a:rPr lang="zh-CN" altLang="en-US" sz="2000">
                <a:solidFill>
                  <a:srgbClr val="FF0000"/>
                </a:solidFill>
                <a:latin typeface="宋体" panose="02010600030101010101" pitchFamily="2" charset="-122"/>
              </a:rPr>
              <a:t>）</a:t>
            </a:r>
          </a:p>
          <a:p>
            <a:pPr>
              <a:lnSpc>
                <a:spcPct val="90000"/>
              </a:lnSpc>
            </a:pPr>
            <a:r>
              <a:rPr lang="zh-CN" altLang="en-US" sz="2000">
                <a:latin typeface="宋体" panose="02010600030101010101" pitchFamily="2" charset="-122"/>
              </a:rPr>
              <a:t>一对一：公司和公司收信地址关系</a:t>
            </a:r>
          </a:p>
          <a:p>
            <a:pPr lvl="1">
              <a:lnSpc>
                <a:spcPct val="90000"/>
              </a:lnSpc>
            </a:pPr>
            <a:r>
              <a:rPr lang="zh-CN" altLang="en-US" sz="2000">
                <a:latin typeface="宋体" panose="02010600030101010101" pitchFamily="2" charset="-122"/>
              </a:rPr>
              <a:t>创建</a:t>
            </a:r>
            <a:r>
              <a:rPr lang="en-US" altLang="zh-CN" sz="2000">
                <a:latin typeface="宋体" panose="02010600030101010101" pitchFamily="2" charset="-122"/>
              </a:rPr>
              <a:t>company</a:t>
            </a:r>
            <a:r>
              <a:rPr lang="zh-CN" altLang="en-US" sz="2000">
                <a:latin typeface="宋体" panose="02010600030101010101" pitchFamily="2" charset="-122"/>
              </a:rPr>
              <a:t>和</a:t>
            </a:r>
            <a:r>
              <a:rPr lang="en-US" altLang="zh-CN" sz="2000">
                <a:latin typeface="宋体" panose="02010600030101010101" pitchFamily="2" charset="-122"/>
              </a:rPr>
              <a:t>address </a:t>
            </a:r>
            <a:r>
              <a:rPr lang="zh-CN" altLang="en-US" sz="2000">
                <a:latin typeface="宋体" panose="02010600030101010101" pitchFamily="2" charset="-122"/>
              </a:rPr>
              <a:t>数据表</a:t>
            </a:r>
          </a:p>
          <a:p>
            <a:pPr lvl="1">
              <a:lnSpc>
                <a:spcPct val="90000"/>
              </a:lnSpc>
            </a:pPr>
            <a:r>
              <a:rPr lang="zh-CN" altLang="en-US" sz="2000">
                <a:solidFill>
                  <a:srgbClr val="FF0000"/>
                </a:solidFill>
                <a:latin typeface="宋体" panose="02010600030101010101" pitchFamily="2" charset="-122"/>
              </a:rPr>
              <a:t>在任意一方添加对方的主键作为外键</a:t>
            </a:r>
          </a:p>
          <a:p>
            <a:pPr>
              <a:lnSpc>
                <a:spcPct val="90000"/>
              </a:lnSpc>
            </a:pPr>
            <a:r>
              <a:rPr lang="zh-CN" altLang="en-US" sz="2000">
                <a:latin typeface="宋体" panose="02010600030101010101" pitchFamily="2" charset="-122"/>
              </a:rPr>
              <a:t>多对多：订单和商品的关系</a:t>
            </a:r>
          </a:p>
          <a:p>
            <a:pPr lvl="1">
              <a:lnSpc>
                <a:spcPct val="90000"/>
              </a:lnSpc>
            </a:pPr>
            <a:r>
              <a:rPr lang="zh-CN" altLang="en-US" sz="2000">
                <a:latin typeface="宋体" panose="02010600030101010101" pitchFamily="2" charset="-122"/>
              </a:rPr>
              <a:t>创建</a:t>
            </a:r>
            <a:r>
              <a:rPr lang="en-US" altLang="zh-CN" sz="2000">
                <a:latin typeface="宋体" panose="02010600030101010101" pitchFamily="2" charset="-122"/>
              </a:rPr>
              <a:t>orders</a:t>
            </a:r>
            <a:r>
              <a:rPr lang="zh-CN" altLang="en-US" sz="2000">
                <a:latin typeface="宋体" panose="02010600030101010101" pitchFamily="2" charset="-122"/>
              </a:rPr>
              <a:t>和</a:t>
            </a:r>
            <a:r>
              <a:rPr lang="en-US" altLang="zh-CN" sz="2000">
                <a:latin typeface="宋体" panose="02010600030101010101" pitchFamily="2" charset="-122"/>
              </a:rPr>
              <a:t>products</a:t>
            </a:r>
            <a:r>
              <a:rPr lang="zh-CN" altLang="en-US" sz="2000">
                <a:latin typeface="宋体" panose="02010600030101010101" pitchFamily="2" charset="-122"/>
              </a:rPr>
              <a:t>数据表</a:t>
            </a:r>
          </a:p>
          <a:p>
            <a:pPr lvl="1">
              <a:lnSpc>
                <a:spcPct val="90000"/>
              </a:lnSpc>
            </a:pPr>
            <a:r>
              <a:rPr lang="zh-CN" altLang="en-US" sz="2000">
                <a:solidFill>
                  <a:srgbClr val="FF0000"/>
                </a:solidFill>
                <a:latin typeface="宋体" panose="02010600030101010101" pitchFamily="2" charset="-122"/>
              </a:rPr>
              <a:t>必须创建第三张关系表，分别引入双方的主键作为外键</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4818" name="Rectangle 2"/>
          <p:cNvSpPr>
            <a:spLocks noGrp="1" noChangeArrowheads="1"/>
          </p:cNvSpPr>
          <p:nvPr>
            <p:ph type="title"/>
          </p:nvPr>
        </p:nvSpPr>
        <p:spPr/>
        <p:txBody>
          <a:bodyPr/>
          <a:lstStyle/>
          <a:p>
            <a:r>
              <a:rPr lang="zh-CN" altLang="zh-CN">
                <a:latin typeface="宋体" panose="02010600030101010101" pitchFamily="2" charset="-122"/>
              </a:rPr>
              <a:t> 映射多对多双向关联关系</a:t>
            </a:r>
          </a:p>
        </p:txBody>
      </p:sp>
      <p:sp>
        <p:nvSpPr>
          <p:cNvPr id="34819" name="Rectangle 3"/>
          <p:cNvSpPr>
            <a:spLocks noChangeArrowheads="1"/>
          </p:cNvSpPr>
          <p:nvPr/>
        </p:nvSpPr>
        <p:spPr bwMode="auto">
          <a:xfrm>
            <a:off x="900113" y="2349500"/>
            <a:ext cx="6911975" cy="302577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b="1">
                <a:latin typeface="Verdana" panose="020B0604030504040204" pitchFamily="34" charset="0"/>
              </a:rPr>
              <a:t>解除</a:t>
            </a:r>
            <a:r>
              <a:rPr lang="en-US" altLang="zh-CN" sz="1400" b="1">
                <a:latin typeface="Verdana" panose="020B0604030504040204" pitchFamily="34" charset="0"/>
              </a:rPr>
              <a:t>1</a:t>
            </a:r>
            <a:r>
              <a:rPr lang="zh-CN" altLang="en-US" sz="1400" b="1">
                <a:latin typeface="Verdana" panose="020B0604030504040204" pitchFamily="34" charset="0"/>
              </a:rPr>
              <a:t>号学生和</a:t>
            </a:r>
            <a:r>
              <a:rPr lang="en-US" altLang="zh-CN" sz="1400" b="1">
                <a:latin typeface="Verdana" panose="020B0604030504040204" pitchFamily="34" charset="0"/>
              </a:rPr>
              <a:t>1</a:t>
            </a:r>
            <a:r>
              <a:rPr lang="zh-CN" altLang="en-US" sz="1400" b="1">
                <a:latin typeface="Verdana" panose="020B0604030504040204" pitchFamily="34" charset="0"/>
              </a:rPr>
              <a:t>号课程的关联关系</a:t>
            </a:r>
          </a:p>
          <a:p>
            <a:r>
              <a:rPr lang="en-US" altLang="zh-CN" sz="1400" b="1">
                <a:latin typeface="Verdana" panose="020B0604030504040204" pitchFamily="34" charset="0"/>
              </a:rPr>
              <a:t>public</a:t>
            </a:r>
            <a:r>
              <a:rPr lang="en-US" altLang="zh-CN" sz="1400">
                <a:latin typeface="Verdana" panose="020B0604030504040204" pitchFamily="34" charset="0"/>
              </a:rPr>
              <a:t>  </a:t>
            </a:r>
            <a:r>
              <a:rPr lang="en-US" altLang="zh-CN" sz="1400" b="1">
                <a:latin typeface="Verdana" panose="020B0604030504040204" pitchFamily="34" charset="0"/>
              </a:rPr>
              <a:t>void</a:t>
            </a:r>
            <a:r>
              <a:rPr lang="en-US" altLang="zh-CN" sz="1400">
                <a:latin typeface="Verdana" panose="020B0604030504040204" pitchFamily="34" charset="0"/>
              </a:rPr>
              <a:t> removeMany2Many(){</a:t>
            </a:r>
          </a:p>
          <a:p>
            <a:pPr lvl="1"/>
            <a:r>
              <a:rPr lang="en-US" altLang="zh-CN" sz="1400">
                <a:latin typeface="Verdana" panose="020B0604030504040204" pitchFamily="34" charset="0"/>
              </a:rPr>
              <a:t>Session session=</a:t>
            </a:r>
            <a:r>
              <a:rPr lang="en-US" altLang="zh-CN" sz="1400" i="1">
                <a:latin typeface="Verdana" panose="020B0604030504040204" pitchFamily="34" charset="0"/>
              </a:rPr>
              <a:t>sessionFacoty</a:t>
            </a:r>
            <a:r>
              <a:rPr lang="en-US" altLang="zh-CN" sz="1400">
                <a:latin typeface="Verdana" panose="020B0604030504040204" pitchFamily="34" charset="0"/>
              </a:rPr>
              <a:t>.openSession();</a:t>
            </a:r>
          </a:p>
          <a:p>
            <a:pPr lvl="1"/>
            <a:r>
              <a:rPr lang="en-US" altLang="zh-CN" sz="1400">
                <a:latin typeface="Verdana" panose="020B0604030504040204" pitchFamily="34" charset="0"/>
              </a:rPr>
              <a:t>Transaction tx=session.beginTransaction(); </a:t>
            </a:r>
          </a:p>
          <a:p>
            <a:pPr lvl="1"/>
            <a:r>
              <a:rPr lang="en-US" altLang="zh-CN" sz="1400" b="1">
                <a:latin typeface="Verdana" panose="020B0604030504040204" pitchFamily="34" charset="0"/>
              </a:rPr>
              <a:t>Student s=(Student)session.load(Student.class, 1);</a:t>
            </a:r>
          </a:p>
          <a:p>
            <a:pPr lvl="1"/>
            <a:r>
              <a:rPr lang="en-US" altLang="zh-CN" sz="1400" b="1">
                <a:latin typeface="Verdana" panose="020B0604030504040204" pitchFamily="34" charset="0"/>
              </a:rPr>
              <a:t>Course  c=(Course)session.load(Course.class, 1);</a:t>
            </a:r>
          </a:p>
          <a:p>
            <a:pPr lvl="1"/>
            <a:r>
              <a:rPr lang="en-US" altLang="zh-CN" sz="1400" b="1">
                <a:solidFill>
                  <a:srgbClr val="0000FF"/>
                </a:solidFill>
                <a:latin typeface="Verdana" panose="020B0604030504040204" pitchFamily="34" charset="0"/>
              </a:rPr>
              <a:t>s.getCourses().remove(c);</a:t>
            </a:r>
          </a:p>
          <a:p>
            <a:pPr lvl="1"/>
            <a:r>
              <a:rPr lang="en-US" altLang="zh-CN" sz="1400" b="1">
                <a:solidFill>
                  <a:srgbClr val="0000FF"/>
                </a:solidFill>
                <a:latin typeface="Verdana" panose="020B0604030504040204" pitchFamily="34" charset="0"/>
              </a:rPr>
              <a:t>c.getStus().remove(s);</a:t>
            </a:r>
          </a:p>
          <a:p>
            <a:pPr lvl="1"/>
            <a:r>
              <a:rPr lang="en-US" altLang="zh-CN" sz="1400">
                <a:latin typeface="Verdana" panose="020B0604030504040204" pitchFamily="34" charset="0"/>
              </a:rPr>
              <a:t>tx.commit();    </a:t>
            </a:r>
          </a:p>
          <a:p>
            <a:pPr lvl="1"/>
            <a:r>
              <a:rPr lang="en-US" altLang="zh-CN" sz="1400">
                <a:latin typeface="Verdana" panose="020B0604030504040204" pitchFamily="34" charset="0"/>
              </a:rPr>
              <a:t>session.close();</a:t>
            </a:r>
            <a:r>
              <a:rPr lang="en-US" altLang="zh-CN" sz="1200">
                <a:latin typeface="Verdana" panose="020B0604030504040204" pitchFamily="34" charset="0"/>
              </a:rPr>
              <a:t> </a:t>
            </a:r>
          </a:p>
          <a:p>
            <a:r>
              <a:rPr lang="en-US" altLang="zh-CN" sz="1200">
                <a:latin typeface="Verdana" panose="020B0604030504040204" pitchFamily="34" charset="0"/>
              </a:rPr>
              <a:t>}</a:t>
            </a:r>
          </a:p>
          <a:p>
            <a:r>
              <a:rPr lang="zh-CN" altLang="en-US" sz="1200">
                <a:latin typeface="Verdana" panose="020B0604030504040204" pitchFamily="34" charset="0"/>
              </a:rPr>
              <a:t>以上代码会产生</a:t>
            </a:r>
            <a:r>
              <a:rPr lang="en-US" altLang="zh-CN" sz="1200">
                <a:latin typeface="Verdana" panose="020B0604030504040204" pitchFamily="34" charset="0"/>
              </a:rPr>
              <a:t>delete</a:t>
            </a:r>
            <a:r>
              <a:rPr lang="zh-CN" altLang="en-US" sz="1200">
                <a:latin typeface="Verdana" panose="020B0604030504040204" pitchFamily="34" charset="0"/>
              </a:rPr>
              <a:t>语句</a:t>
            </a:r>
            <a:r>
              <a:rPr lang="en-US" altLang="zh-CN" sz="1200">
                <a:latin typeface="Verdana" panose="020B0604030504040204" pitchFamily="34" charset="0"/>
              </a:rPr>
              <a:t>,</a:t>
            </a:r>
            <a:r>
              <a:rPr lang="zh-CN" altLang="en-US" sz="1200">
                <a:latin typeface="Verdana" panose="020B0604030504040204" pitchFamily="34" charset="0"/>
              </a:rPr>
              <a:t>删除中间表的数据</a:t>
            </a:r>
          </a:p>
          <a:p>
            <a:r>
              <a:rPr lang="zh-CN" altLang="en-US" sz="1400">
                <a:latin typeface="Verdana" panose="020B0604030504040204" pitchFamily="34" charset="0"/>
              </a:rPr>
              <a:t>     </a:t>
            </a:r>
            <a:r>
              <a:rPr lang="en-US" altLang="zh-CN" sz="1400">
                <a:latin typeface="Verdana" panose="020B0604030504040204" pitchFamily="34" charset="0"/>
              </a:rPr>
              <a:t>delete from student_course where cid=? and sid=?</a:t>
            </a:r>
          </a:p>
          <a:p>
            <a:endParaRPr lang="zh-CN" altLang="en-US" sz="1400">
              <a:latin typeface="Verdana" panose="020B0604030504040204" pitchFamily="34" charset="0"/>
            </a:endParaRP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765175"/>
            <a:ext cx="13239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1" name="Rectangle 5"/>
          <p:cNvSpPr>
            <a:spLocks noChangeArrowheads="1"/>
          </p:cNvSpPr>
          <p:nvPr/>
        </p:nvSpPr>
        <p:spPr bwMode="auto">
          <a:xfrm>
            <a:off x="827088" y="1844675"/>
            <a:ext cx="7696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zh-CN" altLang="en-US" sz="2000" b="1"/>
              <a:t>解除</a:t>
            </a:r>
            <a:r>
              <a:rPr lang="en-US" altLang="zh-CN" sz="2000" b="1"/>
              <a:t>1</a:t>
            </a:r>
            <a:r>
              <a:rPr lang="zh-CN" altLang="en-US" sz="2000" b="1"/>
              <a:t>号学生和</a:t>
            </a:r>
            <a:r>
              <a:rPr lang="en-US" altLang="zh-CN" sz="2000" b="1"/>
              <a:t>1</a:t>
            </a:r>
            <a:r>
              <a:rPr lang="zh-CN" altLang="en-US" sz="2000" b="1"/>
              <a:t>号课程的关联关系</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5842" name="Rectangle 2"/>
          <p:cNvSpPr>
            <a:spLocks noGrp="1" noChangeArrowheads="1"/>
          </p:cNvSpPr>
          <p:nvPr>
            <p:ph type="title"/>
          </p:nvPr>
        </p:nvSpPr>
        <p:spPr/>
        <p:txBody>
          <a:bodyPr/>
          <a:lstStyle/>
          <a:p>
            <a:r>
              <a:rPr lang="zh-CN" altLang="zh-CN">
                <a:latin typeface="宋体" panose="02010600030101010101" pitchFamily="2" charset="-122"/>
              </a:rPr>
              <a:t> 映射多对多双向关联关系</a:t>
            </a:r>
          </a:p>
        </p:txBody>
      </p:sp>
      <p:sp>
        <p:nvSpPr>
          <p:cNvPr id="35843" name="Rectangle 3"/>
          <p:cNvSpPr>
            <a:spLocks noChangeArrowheads="1"/>
          </p:cNvSpPr>
          <p:nvPr/>
        </p:nvSpPr>
        <p:spPr bwMode="auto">
          <a:xfrm>
            <a:off x="827088" y="2133600"/>
            <a:ext cx="6696075" cy="42481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b="1">
                <a:latin typeface="Verdana" panose="020B0604030504040204" pitchFamily="34" charset="0"/>
              </a:rPr>
              <a:t>改变</a:t>
            </a:r>
            <a:r>
              <a:rPr lang="en-US" altLang="zh-CN" sz="1200" b="1">
                <a:latin typeface="Verdana" panose="020B0604030504040204" pitchFamily="34" charset="0"/>
              </a:rPr>
              <a:t>1</a:t>
            </a:r>
            <a:r>
              <a:rPr lang="zh-CN" altLang="en-US" sz="1200" b="1">
                <a:latin typeface="Verdana" panose="020B0604030504040204" pitchFamily="34" charset="0"/>
              </a:rPr>
              <a:t>号学生和</a:t>
            </a:r>
            <a:r>
              <a:rPr lang="en-US" altLang="zh-CN" sz="1200" b="1">
                <a:latin typeface="Verdana" panose="020B0604030504040204" pitchFamily="34" charset="0"/>
              </a:rPr>
              <a:t>2</a:t>
            </a:r>
            <a:r>
              <a:rPr lang="zh-CN" altLang="en-US" sz="1200" b="1">
                <a:latin typeface="Verdana" panose="020B0604030504040204" pitchFamily="34" charset="0"/>
              </a:rPr>
              <a:t>号课程的关联关系</a:t>
            </a:r>
            <a:r>
              <a:rPr lang="en-US" altLang="zh-CN" sz="1200" b="1">
                <a:latin typeface="Verdana" panose="020B0604030504040204" pitchFamily="34" charset="0"/>
              </a:rPr>
              <a:t>,</a:t>
            </a:r>
            <a:r>
              <a:rPr lang="zh-CN" altLang="en-US" sz="1200" b="1">
                <a:latin typeface="Verdana" panose="020B0604030504040204" pitchFamily="34" charset="0"/>
              </a:rPr>
              <a:t>改为</a:t>
            </a:r>
            <a:r>
              <a:rPr lang="en-US" altLang="zh-CN" sz="1200" b="1">
                <a:latin typeface="Verdana" panose="020B0604030504040204" pitchFamily="34" charset="0"/>
              </a:rPr>
              <a:t>1</a:t>
            </a:r>
            <a:r>
              <a:rPr lang="zh-CN" altLang="en-US" sz="1200" b="1">
                <a:latin typeface="Verdana" panose="020B0604030504040204" pitchFamily="34" charset="0"/>
              </a:rPr>
              <a:t>号学生和</a:t>
            </a:r>
            <a:r>
              <a:rPr lang="en-US" altLang="zh-CN" sz="1200" b="1">
                <a:latin typeface="Verdana" panose="020B0604030504040204" pitchFamily="34" charset="0"/>
              </a:rPr>
              <a:t>1</a:t>
            </a:r>
            <a:r>
              <a:rPr lang="zh-CN" altLang="en-US" sz="1200" b="1">
                <a:latin typeface="Verdana" panose="020B0604030504040204" pitchFamily="34" charset="0"/>
              </a:rPr>
              <a:t>号课程</a:t>
            </a:r>
          </a:p>
          <a:p>
            <a:r>
              <a:rPr lang="en-US" altLang="zh-CN" sz="1200" b="1">
                <a:latin typeface="Verdana" panose="020B0604030504040204" pitchFamily="34" charset="0"/>
              </a:rPr>
              <a:t>public</a:t>
            </a:r>
            <a:r>
              <a:rPr lang="en-US" altLang="zh-CN" sz="1200">
                <a:latin typeface="Verdana" panose="020B0604030504040204" pitchFamily="34" charset="0"/>
              </a:rPr>
              <a:t>  </a:t>
            </a:r>
            <a:r>
              <a:rPr lang="en-US" altLang="zh-CN" sz="1200" b="1">
                <a:latin typeface="Verdana" panose="020B0604030504040204" pitchFamily="34" charset="0"/>
              </a:rPr>
              <a:t>void</a:t>
            </a:r>
            <a:r>
              <a:rPr lang="en-US" altLang="zh-CN" sz="1200">
                <a:latin typeface="Verdana" panose="020B0604030504040204" pitchFamily="34" charset="0"/>
              </a:rPr>
              <a:t> changeMany2Many(){</a:t>
            </a:r>
          </a:p>
          <a:p>
            <a:pPr lvl="1"/>
            <a:r>
              <a:rPr lang="en-US" altLang="zh-CN" sz="1200">
                <a:latin typeface="Verdana" panose="020B0604030504040204" pitchFamily="34" charset="0"/>
              </a:rPr>
              <a:t>Session session=</a:t>
            </a:r>
            <a:r>
              <a:rPr lang="en-US" altLang="zh-CN" sz="1200" i="1">
                <a:latin typeface="Verdana" panose="020B0604030504040204" pitchFamily="34" charset="0"/>
              </a:rPr>
              <a:t>sessionFacoty</a:t>
            </a:r>
            <a:r>
              <a:rPr lang="en-US" altLang="zh-CN" sz="1200">
                <a:latin typeface="Verdana" panose="020B0604030504040204" pitchFamily="34" charset="0"/>
              </a:rPr>
              <a:t>.openSession();</a:t>
            </a:r>
          </a:p>
          <a:p>
            <a:pPr lvl="1"/>
            <a:r>
              <a:rPr lang="en-US" altLang="zh-CN" sz="1200">
                <a:latin typeface="Verdana" panose="020B0604030504040204" pitchFamily="34" charset="0"/>
              </a:rPr>
              <a:t>Transaction tx=session.beginTransaction(); </a:t>
            </a:r>
          </a:p>
          <a:p>
            <a:pPr lvl="1"/>
            <a:r>
              <a:rPr lang="en-US" altLang="zh-CN" sz="1200">
                <a:latin typeface="Verdana" panose="020B0604030504040204" pitchFamily="34" charset="0"/>
              </a:rPr>
              <a:t>Student s1=(Student)session.load(Student.</a:t>
            </a:r>
            <a:r>
              <a:rPr lang="en-US" altLang="zh-CN" sz="1200" b="1">
                <a:latin typeface="Verdana" panose="020B0604030504040204" pitchFamily="34" charset="0"/>
              </a:rPr>
              <a:t>class</a:t>
            </a:r>
            <a:r>
              <a:rPr lang="en-US" altLang="zh-CN" sz="1200">
                <a:latin typeface="Verdana" panose="020B0604030504040204" pitchFamily="34" charset="0"/>
              </a:rPr>
              <a:t>, 1);</a:t>
            </a:r>
          </a:p>
          <a:p>
            <a:pPr lvl="1"/>
            <a:r>
              <a:rPr lang="en-US" altLang="zh-CN" sz="1200">
                <a:latin typeface="Verdana" panose="020B0604030504040204" pitchFamily="34" charset="0"/>
              </a:rPr>
              <a:t>Course  c1=(Course)session.load(Course.</a:t>
            </a:r>
            <a:r>
              <a:rPr lang="en-US" altLang="zh-CN" sz="1200" b="1">
                <a:latin typeface="Verdana" panose="020B0604030504040204" pitchFamily="34" charset="0"/>
              </a:rPr>
              <a:t>class</a:t>
            </a:r>
            <a:r>
              <a:rPr lang="en-US" altLang="zh-CN" sz="1200">
                <a:latin typeface="Verdana" panose="020B0604030504040204" pitchFamily="34" charset="0"/>
              </a:rPr>
              <a:t>, 1);</a:t>
            </a:r>
          </a:p>
          <a:p>
            <a:pPr lvl="1"/>
            <a:r>
              <a:rPr lang="en-US" altLang="zh-CN" sz="1200">
                <a:latin typeface="Verdana" panose="020B0604030504040204" pitchFamily="34" charset="0"/>
              </a:rPr>
              <a:t>Course  c2=(Course)session.load(Course.</a:t>
            </a:r>
            <a:r>
              <a:rPr lang="en-US" altLang="zh-CN" sz="1200" b="1">
                <a:latin typeface="Verdana" panose="020B0604030504040204" pitchFamily="34" charset="0"/>
              </a:rPr>
              <a:t>class</a:t>
            </a:r>
            <a:r>
              <a:rPr lang="en-US" altLang="zh-CN" sz="1200">
                <a:latin typeface="Verdana" panose="020B0604030504040204" pitchFamily="34" charset="0"/>
              </a:rPr>
              <a:t>, 2);</a:t>
            </a:r>
          </a:p>
          <a:p>
            <a:pPr lvl="1"/>
            <a:endParaRPr lang="en-US" altLang="zh-CN" sz="1200">
              <a:latin typeface="Verdana" panose="020B0604030504040204" pitchFamily="34" charset="0"/>
            </a:endParaRPr>
          </a:p>
          <a:p>
            <a:pPr lvl="1"/>
            <a:r>
              <a:rPr lang="en-US" altLang="zh-CN" sz="1200">
                <a:latin typeface="Verdana" panose="020B0604030504040204" pitchFamily="34" charset="0"/>
              </a:rPr>
              <a:t>//</a:t>
            </a:r>
            <a:r>
              <a:rPr lang="zh-CN" altLang="en-US" sz="1200">
                <a:latin typeface="Verdana" panose="020B0604030504040204" pitchFamily="34" charset="0"/>
              </a:rPr>
              <a:t>解除</a:t>
            </a:r>
            <a:r>
              <a:rPr lang="en-US" altLang="zh-CN" sz="1200">
                <a:latin typeface="Verdana" panose="020B0604030504040204" pitchFamily="34" charset="0"/>
              </a:rPr>
              <a:t>1</a:t>
            </a:r>
            <a:r>
              <a:rPr lang="zh-CN" altLang="en-US" sz="1200">
                <a:latin typeface="Verdana" panose="020B0604030504040204" pitchFamily="34" charset="0"/>
              </a:rPr>
              <a:t>号学生和</a:t>
            </a:r>
            <a:r>
              <a:rPr lang="en-US" altLang="zh-CN" sz="1200">
                <a:latin typeface="Verdana" panose="020B0604030504040204" pitchFamily="34" charset="0"/>
              </a:rPr>
              <a:t>2</a:t>
            </a:r>
            <a:r>
              <a:rPr lang="zh-CN" altLang="en-US" sz="1200">
                <a:latin typeface="Verdana" panose="020B0604030504040204" pitchFamily="34" charset="0"/>
              </a:rPr>
              <a:t>号课程的关联关系</a:t>
            </a:r>
          </a:p>
          <a:p>
            <a:pPr lvl="1"/>
            <a:r>
              <a:rPr lang="en-US" altLang="zh-CN" sz="1200">
                <a:latin typeface="Verdana" panose="020B0604030504040204" pitchFamily="34" charset="0"/>
              </a:rPr>
              <a:t>s1.getCourses().remove(c2);</a:t>
            </a:r>
          </a:p>
          <a:p>
            <a:pPr lvl="1"/>
            <a:r>
              <a:rPr lang="en-US" altLang="zh-CN" sz="1200">
                <a:latin typeface="Verdana" panose="020B0604030504040204" pitchFamily="34" charset="0"/>
              </a:rPr>
              <a:t>c2.getStus().remove(s1);</a:t>
            </a:r>
          </a:p>
          <a:p>
            <a:pPr lvl="1"/>
            <a:endParaRPr lang="en-US" altLang="zh-CN" sz="1200">
              <a:latin typeface="Verdana" panose="020B0604030504040204" pitchFamily="34" charset="0"/>
            </a:endParaRPr>
          </a:p>
          <a:p>
            <a:pPr lvl="1"/>
            <a:r>
              <a:rPr lang="en-US" altLang="zh-CN" sz="1200">
                <a:latin typeface="Verdana" panose="020B0604030504040204" pitchFamily="34" charset="0"/>
              </a:rPr>
              <a:t>//</a:t>
            </a:r>
            <a:r>
              <a:rPr lang="zh-CN" altLang="en-US" sz="1200">
                <a:latin typeface="Verdana" panose="020B0604030504040204" pitchFamily="34" charset="0"/>
              </a:rPr>
              <a:t>设置</a:t>
            </a:r>
            <a:r>
              <a:rPr lang="en-US" altLang="zh-CN" sz="1200">
                <a:latin typeface="Verdana" panose="020B0604030504040204" pitchFamily="34" charset="0"/>
              </a:rPr>
              <a:t>1</a:t>
            </a:r>
            <a:r>
              <a:rPr lang="zh-CN" altLang="en-US" sz="1200">
                <a:latin typeface="Verdana" panose="020B0604030504040204" pitchFamily="34" charset="0"/>
              </a:rPr>
              <a:t>号学生和</a:t>
            </a:r>
            <a:r>
              <a:rPr lang="en-US" altLang="zh-CN" sz="1200">
                <a:latin typeface="Verdana" panose="020B0604030504040204" pitchFamily="34" charset="0"/>
              </a:rPr>
              <a:t>1</a:t>
            </a:r>
            <a:r>
              <a:rPr lang="zh-CN" altLang="en-US" sz="1200">
                <a:latin typeface="Verdana" panose="020B0604030504040204" pitchFamily="34" charset="0"/>
              </a:rPr>
              <a:t>号课程的关联关系</a:t>
            </a:r>
          </a:p>
          <a:p>
            <a:pPr lvl="1"/>
            <a:r>
              <a:rPr lang="en-US" altLang="zh-CN" sz="1200">
                <a:latin typeface="Verdana" panose="020B0604030504040204" pitchFamily="34" charset="0"/>
              </a:rPr>
              <a:t>s1.getCourses().add(c1);</a:t>
            </a:r>
          </a:p>
          <a:p>
            <a:pPr lvl="1"/>
            <a:r>
              <a:rPr lang="en-US" altLang="zh-CN" sz="1200">
                <a:latin typeface="Verdana" panose="020B0604030504040204" pitchFamily="34" charset="0"/>
              </a:rPr>
              <a:t>c1.getStus().add(s1);</a:t>
            </a:r>
          </a:p>
          <a:p>
            <a:pPr lvl="1"/>
            <a:endParaRPr lang="en-US" altLang="zh-CN" sz="1200">
              <a:latin typeface="Verdana" panose="020B0604030504040204" pitchFamily="34" charset="0"/>
            </a:endParaRPr>
          </a:p>
          <a:p>
            <a:pPr lvl="1"/>
            <a:r>
              <a:rPr lang="en-US" altLang="zh-CN" sz="1200">
                <a:latin typeface="Verdana" panose="020B0604030504040204" pitchFamily="34" charset="0"/>
              </a:rPr>
              <a:t>tx.commit();    </a:t>
            </a:r>
          </a:p>
          <a:p>
            <a:pPr lvl="1"/>
            <a:r>
              <a:rPr lang="en-US" altLang="zh-CN" sz="1200">
                <a:latin typeface="Verdana" panose="020B0604030504040204" pitchFamily="34" charset="0"/>
              </a:rPr>
              <a:t>session.close();  </a:t>
            </a:r>
          </a:p>
          <a:p>
            <a:endParaRPr lang="en-US" altLang="zh-CN" sz="1200">
              <a:latin typeface="Verdana" panose="020B0604030504040204" pitchFamily="34" charset="0"/>
            </a:endParaRPr>
          </a:p>
          <a:p>
            <a:r>
              <a:rPr lang="en-US" altLang="zh-CN" sz="1200">
                <a:latin typeface="Verdana" panose="020B0604030504040204" pitchFamily="34" charset="0"/>
              </a:rPr>
              <a:t> </a:t>
            </a:r>
            <a:r>
              <a:rPr lang="zh-CN" altLang="en-US" sz="1200">
                <a:latin typeface="Verdana" panose="020B0604030504040204" pitchFamily="34" charset="0"/>
              </a:rPr>
              <a:t>以上代码先在中间表插入</a:t>
            </a:r>
            <a:r>
              <a:rPr lang="en-US" altLang="zh-CN" sz="1200">
                <a:latin typeface="Verdana" panose="020B0604030504040204" pitchFamily="34" charset="0"/>
              </a:rPr>
              <a:t>1    1   </a:t>
            </a:r>
            <a:r>
              <a:rPr lang="zh-CN" altLang="en-US" sz="1200">
                <a:latin typeface="Verdana" panose="020B0604030504040204" pitchFamily="34" charset="0"/>
              </a:rPr>
              <a:t>再删除</a:t>
            </a:r>
            <a:r>
              <a:rPr lang="en-US" altLang="zh-CN" sz="1200">
                <a:latin typeface="Verdana" panose="020B0604030504040204" pitchFamily="34" charset="0"/>
              </a:rPr>
              <a:t>1    2</a:t>
            </a:r>
            <a:r>
              <a:rPr lang="zh-CN" altLang="en-US" sz="1200">
                <a:latin typeface="Verdana" panose="020B0604030504040204" pitchFamily="34" charset="0"/>
              </a:rPr>
              <a:t>（注意：不是</a:t>
            </a:r>
            <a:r>
              <a:rPr lang="en-US" altLang="zh-CN" sz="1200">
                <a:latin typeface="Verdana" panose="020B0604030504040204" pitchFamily="34" charset="0"/>
              </a:rPr>
              <a:t>update</a:t>
            </a:r>
            <a:r>
              <a:rPr lang="zh-CN" altLang="en-US" sz="1200">
                <a:latin typeface="Verdana" panose="020B0604030504040204" pitchFamily="34" charset="0"/>
              </a:rPr>
              <a:t>操作）</a:t>
            </a:r>
          </a:p>
          <a:p>
            <a:r>
              <a:rPr lang="en-US" altLang="zh-CN" sz="1200">
                <a:latin typeface="Verdana" panose="020B0604030504040204" pitchFamily="34" charset="0"/>
              </a:rPr>
              <a:t>        insert into student_course (cid, sid) values (?, ?) </a:t>
            </a:r>
          </a:p>
          <a:p>
            <a:r>
              <a:rPr lang="en-US" altLang="zh-CN" sz="1200">
                <a:latin typeface="Verdana" panose="020B0604030504040204" pitchFamily="34" charset="0"/>
              </a:rPr>
              <a:t>        delete from student_course where cid=? and sid=?</a:t>
            </a:r>
          </a:p>
          <a:p>
            <a:endParaRPr lang="zh-CN" altLang="en-US" sz="1200">
              <a:latin typeface="Verdana" panose="020B0604030504040204" pitchFamily="34" charset="0"/>
            </a:endParaRP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188" y="2997200"/>
            <a:ext cx="1276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5229225"/>
            <a:ext cx="12858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6" name="Rectangle 6"/>
          <p:cNvSpPr>
            <a:spLocks noChangeArrowheads="1"/>
          </p:cNvSpPr>
          <p:nvPr/>
        </p:nvSpPr>
        <p:spPr bwMode="auto">
          <a:xfrm>
            <a:off x="827088" y="1844675"/>
            <a:ext cx="7696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zh-CN" altLang="en-US" sz="1800" b="1"/>
              <a:t>改变</a:t>
            </a:r>
            <a:r>
              <a:rPr lang="en-US" altLang="zh-CN" sz="1800" b="1"/>
              <a:t>1</a:t>
            </a:r>
            <a:r>
              <a:rPr lang="zh-CN" altLang="en-US" sz="1800" b="1"/>
              <a:t>号学生和</a:t>
            </a:r>
            <a:r>
              <a:rPr lang="en-US" altLang="zh-CN" sz="1800" b="1"/>
              <a:t>2</a:t>
            </a:r>
            <a:r>
              <a:rPr lang="zh-CN" altLang="en-US" sz="1800" b="1"/>
              <a:t>号课程的关联关系</a:t>
            </a:r>
            <a:r>
              <a:rPr lang="en-US" altLang="zh-CN" sz="1800" b="1"/>
              <a:t>,</a:t>
            </a:r>
            <a:r>
              <a:rPr lang="zh-CN" altLang="en-US" sz="1800" b="1"/>
              <a:t>改为</a:t>
            </a:r>
            <a:r>
              <a:rPr lang="en-US" altLang="zh-CN" sz="1800" b="1"/>
              <a:t>1</a:t>
            </a:r>
            <a:r>
              <a:rPr lang="zh-CN" altLang="en-US" sz="1800" b="1"/>
              <a:t>号学生和</a:t>
            </a:r>
            <a:r>
              <a:rPr lang="en-US" altLang="zh-CN" sz="1800" b="1"/>
              <a:t>1</a:t>
            </a:r>
            <a:r>
              <a:rPr lang="zh-CN" altLang="en-US" sz="1800" b="1"/>
              <a:t>号课程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6866" name="Rectangle 2"/>
          <p:cNvSpPr>
            <a:spLocks noGrp="1" noChangeArrowheads="1"/>
          </p:cNvSpPr>
          <p:nvPr>
            <p:ph type="title"/>
          </p:nvPr>
        </p:nvSpPr>
        <p:spPr/>
        <p:txBody>
          <a:bodyPr/>
          <a:lstStyle/>
          <a:p>
            <a:r>
              <a:rPr lang="zh-CN" altLang="zh-CN">
                <a:latin typeface="宋体" panose="02010600030101010101" pitchFamily="2" charset="-122"/>
              </a:rPr>
              <a:t> 映射多对多双向关联关系</a:t>
            </a:r>
          </a:p>
        </p:txBody>
      </p:sp>
      <p:sp>
        <p:nvSpPr>
          <p:cNvPr id="36867" name="Rectangle 3"/>
          <p:cNvSpPr>
            <a:spLocks noChangeArrowheads="1"/>
          </p:cNvSpPr>
          <p:nvPr/>
        </p:nvSpPr>
        <p:spPr bwMode="auto">
          <a:xfrm>
            <a:off x="827088" y="2276475"/>
            <a:ext cx="6696075" cy="2303463"/>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Verdana" panose="020B0604030504040204" pitchFamily="34" charset="0"/>
              </a:rPr>
              <a:t>//</a:t>
            </a:r>
            <a:r>
              <a:rPr lang="zh-CN" altLang="en-US" sz="1400" b="1">
                <a:latin typeface="Verdana" panose="020B0604030504040204" pitchFamily="34" charset="0"/>
              </a:rPr>
              <a:t>删除</a:t>
            </a:r>
            <a:r>
              <a:rPr lang="en-US" altLang="zh-CN" sz="1400" b="1">
                <a:latin typeface="Verdana" panose="020B0604030504040204" pitchFamily="34" charset="0"/>
              </a:rPr>
              <a:t>2</a:t>
            </a:r>
            <a:r>
              <a:rPr lang="zh-CN" altLang="en-US" sz="1400" b="1">
                <a:latin typeface="Verdana" panose="020B0604030504040204" pitchFamily="34" charset="0"/>
              </a:rPr>
              <a:t>号学生</a:t>
            </a:r>
          </a:p>
          <a:p>
            <a:r>
              <a:rPr lang="en-US" altLang="zh-CN" sz="1400" b="1">
                <a:latin typeface="Verdana" panose="020B0604030504040204" pitchFamily="34" charset="0"/>
              </a:rPr>
              <a:t>public</a:t>
            </a:r>
            <a:r>
              <a:rPr lang="en-US" altLang="zh-CN" sz="1400">
                <a:latin typeface="Verdana" panose="020B0604030504040204" pitchFamily="34" charset="0"/>
              </a:rPr>
              <a:t>  </a:t>
            </a:r>
            <a:r>
              <a:rPr lang="en-US" altLang="zh-CN" sz="1400" b="1">
                <a:latin typeface="Verdana" panose="020B0604030504040204" pitchFamily="34" charset="0"/>
              </a:rPr>
              <a:t>void</a:t>
            </a:r>
            <a:r>
              <a:rPr lang="en-US" altLang="zh-CN" sz="1400">
                <a:latin typeface="Verdana" panose="020B0604030504040204" pitchFamily="34" charset="0"/>
              </a:rPr>
              <a:t> removeStudent(){</a:t>
            </a:r>
          </a:p>
          <a:p>
            <a:pPr lvl="1"/>
            <a:r>
              <a:rPr lang="en-US" altLang="zh-CN" sz="1400">
                <a:latin typeface="Verdana" panose="020B0604030504040204" pitchFamily="34" charset="0"/>
              </a:rPr>
              <a:t>Session session=</a:t>
            </a:r>
            <a:r>
              <a:rPr lang="en-US" altLang="zh-CN" sz="1400" i="1">
                <a:latin typeface="Verdana" panose="020B0604030504040204" pitchFamily="34" charset="0"/>
              </a:rPr>
              <a:t>sessionFacoty</a:t>
            </a:r>
            <a:r>
              <a:rPr lang="en-US" altLang="zh-CN" sz="1400">
                <a:latin typeface="Verdana" panose="020B0604030504040204" pitchFamily="34" charset="0"/>
              </a:rPr>
              <a:t>.openSession();</a:t>
            </a:r>
          </a:p>
          <a:p>
            <a:pPr lvl="1"/>
            <a:r>
              <a:rPr lang="en-US" altLang="zh-CN" sz="1400">
                <a:latin typeface="Verdana" panose="020B0604030504040204" pitchFamily="34" charset="0"/>
              </a:rPr>
              <a:t>Transaction tx=session.beginTransaction(); </a:t>
            </a:r>
          </a:p>
          <a:p>
            <a:pPr lvl="1"/>
            <a:endParaRPr lang="en-US" altLang="zh-CN" sz="1400">
              <a:latin typeface="Verdana" panose="020B0604030504040204" pitchFamily="34" charset="0"/>
            </a:endParaRPr>
          </a:p>
          <a:p>
            <a:pPr lvl="1"/>
            <a:r>
              <a:rPr lang="en-US" altLang="zh-CN" sz="1400">
                <a:latin typeface="Verdana" panose="020B0604030504040204" pitchFamily="34" charset="0"/>
              </a:rPr>
              <a:t>Student s2=(Student)session.load(Student.</a:t>
            </a:r>
            <a:r>
              <a:rPr lang="en-US" altLang="zh-CN" sz="1400" b="1">
                <a:latin typeface="Verdana" panose="020B0604030504040204" pitchFamily="34" charset="0"/>
              </a:rPr>
              <a:t>class</a:t>
            </a:r>
            <a:r>
              <a:rPr lang="en-US" altLang="zh-CN" sz="1400">
                <a:latin typeface="Verdana" panose="020B0604030504040204" pitchFamily="34" charset="0"/>
              </a:rPr>
              <a:t>, 2);</a:t>
            </a:r>
          </a:p>
          <a:p>
            <a:pPr lvl="1"/>
            <a:r>
              <a:rPr lang="en-US" altLang="zh-CN" sz="1400">
                <a:latin typeface="Verdana" panose="020B0604030504040204" pitchFamily="34" charset="0"/>
              </a:rPr>
              <a:t>session.delete(s2);</a:t>
            </a:r>
          </a:p>
          <a:p>
            <a:pPr lvl="1"/>
            <a:r>
              <a:rPr lang="en-US" altLang="zh-CN" sz="1400">
                <a:latin typeface="Verdana" panose="020B0604030504040204" pitchFamily="34" charset="0"/>
              </a:rPr>
              <a:t>tx.commit();    </a:t>
            </a:r>
          </a:p>
          <a:p>
            <a:pPr lvl="1"/>
            <a:r>
              <a:rPr lang="en-US" altLang="zh-CN" sz="1400">
                <a:latin typeface="Verdana" panose="020B0604030504040204" pitchFamily="34" charset="0"/>
              </a:rPr>
              <a:t>session.close();  </a:t>
            </a:r>
          </a:p>
          <a:p>
            <a:r>
              <a:rPr lang="en-US" altLang="zh-CN" sz="1400">
                <a:latin typeface="Verdana" panose="020B0604030504040204" pitchFamily="34" charset="0"/>
              </a:rPr>
              <a:t>}</a:t>
            </a:r>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2781300"/>
            <a:ext cx="12858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9" name="Rectangle 5"/>
          <p:cNvSpPr>
            <a:spLocks noChangeArrowheads="1"/>
          </p:cNvSpPr>
          <p:nvPr/>
        </p:nvSpPr>
        <p:spPr bwMode="auto">
          <a:xfrm>
            <a:off x="755650" y="1844675"/>
            <a:ext cx="7696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zh-CN" altLang="en-US" sz="1800" b="1"/>
              <a:t>删除</a:t>
            </a:r>
            <a:r>
              <a:rPr lang="en-US" altLang="zh-CN" sz="1800" b="1"/>
              <a:t>2</a:t>
            </a:r>
            <a:r>
              <a:rPr lang="zh-CN" altLang="en-US" sz="1800" b="1"/>
              <a:t>号学生</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7890" name="Rectangle 2"/>
          <p:cNvSpPr>
            <a:spLocks noGrp="1" noChangeArrowheads="1"/>
          </p:cNvSpPr>
          <p:nvPr>
            <p:ph type="title"/>
          </p:nvPr>
        </p:nvSpPr>
        <p:spPr/>
        <p:txBody>
          <a:bodyPr/>
          <a:lstStyle/>
          <a:p>
            <a:r>
              <a:rPr lang="zh-CN" altLang="zh-CN">
                <a:latin typeface="宋体" panose="02010600030101010101" pitchFamily="2" charset="-122"/>
              </a:rPr>
              <a:t> 映射多对多双向关联关系</a:t>
            </a:r>
          </a:p>
        </p:txBody>
      </p:sp>
      <p:sp>
        <p:nvSpPr>
          <p:cNvPr id="37891" name="Rectangle 3"/>
          <p:cNvSpPr>
            <a:spLocks noChangeArrowheads="1"/>
          </p:cNvSpPr>
          <p:nvPr/>
        </p:nvSpPr>
        <p:spPr bwMode="auto">
          <a:xfrm>
            <a:off x="827088" y="2205038"/>
            <a:ext cx="6696075" cy="27368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b="1">
                <a:latin typeface="Verdana" panose="020B0604030504040204" pitchFamily="34" charset="0"/>
              </a:rPr>
              <a:t>删除</a:t>
            </a:r>
            <a:r>
              <a:rPr lang="en-US" altLang="zh-CN" sz="1400" b="1">
                <a:latin typeface="Verdana" panose="020B0604030504040204" pitchFamily="34" charset="0"/>
              </a:rPr>
              <a:t>1</a:t>
            </a:r>
            <a:r>
              <a:rPr lang="zh-CN" altLang="en-US" sz="1400" b="1">
                <a:latin typeface="Verdana" panose="020B0604030504040204" pitchFamily="34" charset="0"/>
              </a:rPr>
              <a:t>号课程</a:t>
            </a:r>
          </a:p>
          <a:p>
            <a:r>
              <a:rPr lang="en-US" altLang="zh-CN" sz="1400" b="1">
                <a:latin typeface="Verdana" panose="020B0604030504040204" pitchFamily="34" charset="0"/>
              </a:rPr>
              <a:t>public</a:t>
            </a:r>
            <a:r>
              <a:rPr lang="en-US" altLang="zh-CN" sz="1400">
                <a:latin typeface="Verdana" panose="020B0604030504040204" pitchFamily="34" charset="0"/>
              </a:rPr>
              <a:t>  </a:t>
            </a:r>
            <a:r>
              <a:rPr lang="en-US" altLang="zh-CN" sz="1400" b="1">
                <a:latin typeface="Verdana" panose="020B0604030504040204" pitchFamily="34" charset="0"/>
              </a:rPr>
              <a:t>void</a:t>
            </a:r>
            <a:r>
              <a:rPr lang="en-US" altLang="zh-CN" sz="1400">
                <a:latin typeface="Verdana" panose="020B0604030504040204" pitchFamily="34" charset="0"/>
              </a:rPr>
              <a:t> removeCourse(){</a:t>
            </a:r>
          </a:p>
          <a:p>
            <a:pPr lvl="1"/>
            <a:r>
              <a:rPr lang="en-US" altLang="zh-CN" sz="1400">
                <a:latin typeface="Verdana" panose="020B0604030504040204" pitchFamily="34" charset="0"/>
              </a:rPr>
              <a:t>Session session=</a:t>
            </a:r>
            <a:r>
              <a:rPr lang="en-US" altLang="zh-CN" sz="1400" i="1">
                <a:latin typeface="Verdana" panose="020B0604030504040204" pitchFamily="34" charset="0"/>
              </a:rPr>
              <a:t>sessionFacoty</a:t>
            </a:r>
            <a:r>
              <a:rPr lang="en-US" altLang="zh-CN" sz="1400">
                <a:latin typeface="Verdana" panose="020B0604030504040204" pitchFamily="34" charset="0"/>
              </a:rPr>
              <a:t>.openSession();</a:t>
            </a:r>
          </a:p>
          <a:p>
            <a:pPr lvl="1"/>
            <a:r>
              <a:rPr lang="en-US" altLang="zh-CN" sz="1400">
                <a:latin typeface="Verdana" panose="020B0604030504040204" pitchFamily="34" charset="0"/>
              </a:rPr>
              <a:t>Transaction tx=session.beginTransaction(); </a:t>
            </a:r>
          </a:p>
          <a:p>
            <a:pPr lvl="1"/>
            <a:endParaRPr lang="en-US" altLang="zh-CN" sz="1400">
              <a:latin typeface="Verdana" panose="020B0604030504040204" pitchFamily="34" charset="0"/>
            </a:endParaRPr>
          </a:p>
          <a:p>
            <a:pPr lvl="1"/>
            <a:r>
              <a:rPr lang="en-US" altLang="zh-CN" sz="1400">
                <a:latin typeface="Verdana" panose="020B0604030504040204" pitchFamily="34" charset="0"/>
              </a:rPr>
              <a:t>Course c1=(Course)session.load(Course.</a:t>
            </a:r>
            <a:r>
              <a:rPr lang="en-US" altLang="zh-CN" sz="1400" b="1">
                <a:latin typeface="Verdana" panose="020B0604030504040204" pitchFamily="34" charset="0"/>
              </a:rPr>
              <a:t>class</a:t>
            </a:r>
            <a:r>
              <a:rPr lang="en-US" altLang="zh-CN" sz="1400">
                <a:latin typeface="Verdana" panose="020B0604030504040204" pitchFamily="34" charset="0"/>
              </a:rPr>
              <a:t>, 1);</a:t>
            </a:r>
          </a:p>
          <a:p>
            <a:pPr lvl="1"/>
            <a:r>
              <a:rPr lang="en-US" altLang="zh-CN" sz="1400">
                <a:latin typeface="Verdana" panose="020B0604030504040204" pitchFamily="34" charset="0"/>
              </a:rPr>
              <a:t>session.delete(c1);</a:t>
            </a:r>
          </a:p>
          <a:p>
            <a:pPr lvl="1"/>
            <a:endParaRPr lang="en-US" altLang="zh-CN" sz="1400">
              <a:latin typeface="Verdana" panose="020B0604030504040204" pitchFamily="34" charset="0"/>
            </a:endParaRPr>
          </a:p>
          <a:p>
            <a:pPr lvl="1"/>
            <a:r>
              <a:rPr lang="en-US" altLang="zh-CN" sz="1400">
                <a:latin typeface="Verdana" panose="020B0604030504040204" pitchFamily="34" charset="0"/>
              </a:rPr>
              <a:t>tx.commit();    </a:t>
            </a:r>
          </a:p>
          <a:p>
            <a:pPr lvl="1"/>
            <a:r>
              <a:rPr lang="en-US" altLang="zh-CN" sz="1400">
                <a:latin typeface="Verdana" panose="020B0604030504040204" pitchFamily="34" charset="0"/>
              </a:rPr>
              <a:t>session.close()</a:t>
            </a:r>
          </a:p>
          <a:p>
            <a:r>
              <a:rPr lang="en-US" altLang="zh-CN" sz="1400">
                <a:latin typeface="Verdana" panose="020B0604030504040204" pitchFamily="34" charset="0"/>
              </a:rPr>
              <a:t>}</a:t>
            </a:r>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2781300"/>
            <a:ext cx="12858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3" name="Rectangle 5"/>
          <p:cNvSpPr>
            <a:spLocks noChangeArrowheads="1"/>
          </p:cNvSpPr>
          <p:nvPr/>
        </p:nvSpPr>
        <p:spPr bwMode="auto">
          <a:xfrm>
            <a:off x="755650" y="1844675"/>
            <a:ext cx="7696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zh-CN" altLang="en-US" sz="1800" b="1"/>
              <a:t>删除</a:t>
            </a:r>
            <a:r>
              <a:rPr lang="en-US" altLang="zh-CN" sz="1800" b="1"/>
              <a:t>1</a:t>
            </a:r>
            <a:r>
              <a:rPr lang="zh-CN" altLang="en-US" sz="1800" b="1"/>
              <a:t>号课程</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8914" name="Rectangle 2"/>
          <p:cNvSpPr>
            <a:spLocks noGrp="1" noChangeArrowheads="1"/>
          </p:cNvSpPr>
          <p:nvPr>
            <p:ph type="title"/>
          </p:nvPr>
        </p:nvSpPr>
        <p:spPr/>
        <p:txBody>
          <a:bodyPr/>
          <a:lstStyle/>
          <a:p>
            <a:r>
              <a:rPr lang="zh-CN" altLang="zh-CN">
                <a:latin typeface="宋体" panose="02010600030101010101" pitchFamily="2" charset="-122"/>
              </a:rPr>
              <a:t> 映射多对多双向关联关系</a:t>
            </a:r>
          </a:p>
        </p:txBody>
      </p:sp>
      <p:sp>
        <p:nvSpPr>
          <p:cNvPr id="38915" name="Rectangle 3"/>
          <p:cNvSpPr>
            <a:spLocks noChangeArrowheads="1"/>
          </p:cNvSpPr>
          <p:nvPr/>
        </p:nvSpPr>
        <p:spPr bwMode="auto">
          <a:xfrm>
            <a:off x="755650" y="4652963"/>
            <a:ext cx="5616575" cy="1871662"/>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b="1">
                <a:latin typeface="Verdana" panose="020B0604030504040204" pitchFamily="34" charset="0"/>
              </a:rPr>
              <a:t>级联删除</a:t>
            </a:r>
          </a:p>
          <a:p>
            <a:r>
              <a:rPr lang="en-US" altLang="zh-CN" sz="1200" b="1">
                <a:latin typeface="Verdana" panose="020B0604030504040204" pitchFamily="34" charset="0"/>
              </a:rPr>
              <a:t>public  void removeCourseCascade(){</a:t>
            </a:r>
          </a:p>
          <a:p>
            <a:pPr lvl="1"/>
            <a:r>
              <a:rPr lang="en-US" altLang="zh-CN" sz="1200" b="1">
                <a:latin typeface="Verdana" panose="020B0604030504040204" pitchFamily="34" charset="0"/>
              </a:rPr>
              <a:t>Session session=</a:t>
            </a:r>
            <a:r>
              <a:rPr lang="en-US" altLang="zh-CN" sz="1200" b="1" i="1">
                <a:latin typeface="Verdana" panose="020B0604030504040204" pitchFamily="34" charset="0"/>
              </a:rPr>
              <a:t>sessionFacoty</a:t>
            </a:r>
            <a:r>
              <a:rPr lang="en-US" altLang="zh-CN" sz="1200" b="1">
                <a:latin typeface="Verdana" panose="020B0604030504040204" pitchFamily="34" charset="0"/>
              </a:rPr>
              <a:t>.openSession();</a:t>
            </a:r>
          </a:p>
          <a:p>
            <a:pPr lvl="1"/>
            <a:r>
              <a:rPr lang="en-US" altLang="zh-CN" sz="1200" b="1">
                <a:latin typeface="Verdana" panose="020B0604030504040204" pitchFamily="34" charset="0"/>
              </a:rPr>
              <a:t>Transaction tx=session.beginTransaction(); </a:t>
            </a:r>
          </a:p>
          <a:p>
            <a:pPr lvl="1"/>
            <a:r>
              <a:rPr lang="en-US" altLang="zh-CN" sz="1200" b="1">
                <a:latin typeface="Verdana" panose="020B0604030504040204" pitchFamily="34" charset="0"/>
              </a:rPr>
              <a:t>Course c1=(Course)session.load(Course.class, 1);</a:t>
            </a:r>
          </a:p>
          <a:p>
            <a:pPr lvl="1"/>
            <a:r>
              <a:rPr lang="en-US" altLang="zh-CN" sz="1200" b="1">
                <a:latin typeface="Verdana" panose="020B0604030504040204" pitchFamily="34" charset="0"/>
              </a:rPr>
              <a:t>session.delete(c1);</a:t>
            </a:r>
          </a:p>
          <a:p>
            <a:pPr lvl="1"/>
            <a:r>
              <a:rPr lang="en-US" altLang="zh-CN" sz="1200" b="1">
                <a:latin typeface="Verdana" panose="020B0604030504040204" pitchFamily="34" charset="0"/>
              </a:rPr>
              <a:t>tx.commit();    </a:t>
            </a:r>
          </a:p>
          <a:p>
            <a:pPr lvl="1"/>
            <a:r>
              <a:rPr lang="en-US" altLang="zh-CN" sz="1200" b="1">
                <a:latin typeface="Verdana" panose="020B0604030504040204" pitchFamily="34" charset="0"/>
              </a:rPr>
              <a:t>session.close();  </a:t>
            </a:r>
          </a:p>
          <a:p>
            <a:r>
              <a:rPr lang="en-US" altLang="zh-CN" sz="1200" b="1">
                <a:latin typeface="Verdana" panose="020B0604030504040204" pitchFamily="34" charset="0"/>
              </a:rPr>
              <a:t>}</a:t>
            </a:r>
          </a:p>
        </p:txBody>
      </p:sp>
      <p:pic>
        <p:nvPicPr>
          <p:cNvPr id="38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1989138"/>
            <a:ext cx="13144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7" name="Text Box 5"/>
          <p:cNvSpPr txBox="1">
            <a:spLocks noChangeArrowheads="1"/>
          </p:cNvSpPr>
          <p:nvPr/>
        </p:nvSpPr>
        <p:spPr bwMode="auto">
          <a:xfrm>
            <a:off x="900113" y="1989138"/>
            <a:ext cx="5688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2800">
              <a:latin typeface="Verdana" panose="020B0604030504040204" pitchFamily="34" charset="0"/>
            </a:endParaRPr>
          </a:p>
        </p:txBody>
      </p:sp>
      <p:sp>
        <p:nvSpPr>
          <p:cNvPr id="38918" name="Text Box 6"/>
          <p:cNvSpPr txBox="1">
            <a:spLocks noChangeArrowheads="1"/>
          </p:cNvSpPr>
          <p:nvPr/>
        </p:nvSpPr>
        <p:spPr bwMode="auto">
          <a:xfrm>
            <a:off x="755650" y="1916113"/>
            <a:ext cx="6048375"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Verdana" panose="020B0604030504040204" pitchFamily="34" charset="0"/>
              </a:rPr>
              <a:t>删除</a:t>
            </a:r>
            <a:r>
              <a:rPr lang="en-US" altLang="zh-CN" sz="1800">
                <a:latin typeface="Verdana" panose="020B0604030504040204" pitchFamily="34" charset="0"/>
              </a:rPr>
              <a:t>1</a:t>
            </a:r>
            <a:r>
              <a:rPr lang="zh-CN" altLang="en-US" sz="1800">
                <a:latin typeface="Verdana" panose="020B0604030504040204" pitchFamily="34" charset="0"/>
              </a:rPr>
              <a:t>号课程的同时</a:t>
            </a:r>
            <a:r>
              <a:rPr lang="en-US" altLang="zh-CN" sz="1800">
                <a:latin typeface="Verdana" panose="020B0604030504040204" pitchFamily="34" charset="0"/>
              </a:rPr>
              <a:t>,</a:t>
            </a:r>
            <a:r>
              <a:rPr lang="zh-CN" altLang="en-US" sz="1800">
                <a:latin typeface="Verdana" panose="020B0604030504040204" pitchFamily="34" charset="0"/>
              </a:rPr>
              <a:t>要把</a:t>
            </a:r>
            <a:r>
              <a:rPr lang="en-US" altLang="zh-CN" sz="1800">
                <a:latin typeface="Verdana" panose="020B0604030504040204" pitchFamily="34" charset="0"/>
              </a:rPr>
              <a:t>1</a:t>
            </a:r>
            <a:r>
              <a:rPr lang="zh-CN" altLang="en-US" sz="1800">
                <a:latin typeface="Verdana" panose="020B0604030504040204" pitchFamily="34" charset="0"/>
              </a:rPr>
              <a:t>号和</a:t>
            </a:r>
            <a:r>
              <a:rPr lang="en-US" altLang="zh-CN" sz="1800">
                <a:latin typeface="Verdana" panose="020B0604030504040204" pitchFamily="34" charset="0"/>
              </a:rPr>
              <a:t>2</a:t>
            </a:r>
            <a:r>
              <a:rPr lang="zh-CN" altLang="en-US" sz="1800">
                <a:latin typeface="Verdana" panose="020B0604030504040204" pitchFamily="34" charset="0"/>
              </a:rPr>
              <a:t>号学生删掉</a:t>
            </a:r>
            <a:r>
              <a:rPr lang="zh-CN" altLang="en-US">
                <a:latin typeface="Verdana" panose="020B0604030504040204" pitchFamily="34" charset="0"/>
              </a:rPr>
              <a:t>？</a:t>
            </a:r>
          </a:p>
        </p:txBody>
      </p:sp>
      <p:pic>
        <p:nvPicPr>
          <p:cNvPr id="389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420938"/>
            <a:ext cx="5448300" cy="2160587"/>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0" name="Rectangle 8"/>
          <p:cNvSpPr>
            <a:spLocks noChangeArrowheads="1"/>
          </p:cNvSpPr>
          <p:nvPr/>
        </p:nvSpPr>
        <p:spPr bwMode="auto">
          <a:xfrm>
            <a:off x="3995738" y="3141663"/>
            <a:ext cx="1296987" cy="215900"/>
          </a:xfrm>
          <a:prstGeom prst="rect">
            <a:avLst/>
          </a:prstGeom>
          <a:noFill/>
          <a:ln w="2857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892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1725" y="3284538"/>
            <a:ext cx="13049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ftr" sz="quarter" idx="3"/>
          </p:nvPr>
        </p:nvSpPr>
        <p:spPr/>
        <p:txBody>
          <a:bodyPr/>
          <a:lstStyle/>
          <a:p>
            <a:r>
              <a:rPr lang="zh-CN" altLang="en-US"/>
              <a:t>北京传智播客教育   </a:t>
            </a:r>
            <a:r>
              <a:rPr lang="en-US" altLang="zh-CN"/>
              <a:t>www.itcast.cn</a:t>
            </a:r>
          </a:p>
        </p:txBody>
      </p:sp>
      <p:sp>
        <p:nvSpPr>
          <p:cNvPr id="40962"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zh-CN" altLang="zh-CN" b="1" i="0">
                <a:latin typeface="宋体" panose="02010600030101010101" pitchFamily="2" charset="-122"/>
              </a:rPr>
              <a:t>一对一 关联关系映射</a:t>
            </a:r>
            <a:endParaRPr lang="zh-CN" altLang="zh-CN">
              <a:latin typeface="宋体" panose="02010600030101010101" pitchFamily="2" charset="-122"/>
            </a:endParaRPr>
          </a:p>
        </p:txBody>
      </p:sp>
      <p:sp>
        <p:nvSpPr>
          <p:cNvPr id="40963" name="Text Box 3"/>
          <p:cNvSpPr txBox="1">
            <a:spLocks noChangeArrowheads="1"/>
          </p:cNvSpPr>
          <p:nvPr/>
        </p:nvSpPr>
        <p:spPr bwMode="auto">
          <a:xfrm>
            <a:off x="1979613" y="4508500"/>
            <a:ext cx="53990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1"/>
              </a:buClr>
              <a:buSzPct val="70000"/>
              <a:buFont typeface="Wingdings" panose="05000000000000000000" pitchFamily="2" charset="2"/>
              <a:buNone/>
            </a:pPr>
            <a:r>
              <a:rPr lang="zh-CN" altLang="en-US" sz="3200" b="1">
                <a:latin typeface="Arial" panose="020B0604020202020204" pitchFamily="34" charset="0"/>
              </a:rPr>
              <a:t>姜   涛</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41986" name="Rectangle 2"/>
          <p:cNvSpPr>
            <a:spLocks noGrp="1" noChangeArrowheads="1"/>
          </p:cNvSpPr>
          <p:nvPr>
            <p:ph type="title"/>
          </p:nvPr>
        </p:nvSpPr>
        <p:spPr/>
        <p:txBody>
          <a:bodyPr/>
          <a:lstStyle/>
          <a:p>
            <a:r>
              <a:rPr lang="zh-CN" altLang="zh-CN">
                <a:latin typeface="宋体" panose="02010600030101010101" pitchFamily="2" charset="-122"/>
              </a:rPr>
              <a:t>映射一对一外键双向关联</a:t>
            </a:r>
          </a:p>
        </p:txBody>
      </p:sp>
      <p:sp>
        <p:nvSpPr>
          <p:cNvPr id="41987" name="Rectangle 3"/>
          <p:cNvSpPr>
            <a:spLocks noRot="1" noChangeArrowheads="1"/>
          </p:cNvSpPr>
          <p:nvPr/>
        </p:nvSpPr>
        <p:spPr bwMode="auto">
          <a:xfrm>
            <a:off x="539750" y="1916113"/>
            <a:ext cx="8353425"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200"/>
              <a:t>一对一关联指两个表之间的记录是一一对应的关系。分为两种：外键关联和主键关联。</a:t>
            </a:r>
          </a:p>
          <a:p>
            <a:r>
              <a:rPr lang="zh-CN" altLang="en-US" sz="2200"/>
              <a:t>比如一家公司</a:t>
            </a:r>
            <a:r>
              <a:rPr lang="en-US" altLang="zh-CN" sz="2200"/>
              <a:t>(Company)</a:t>
            </a:r>
            <a:r>
              <a:rPr lang="zh-CN" altLang="en-US" sz="2200"/>
              <a:t>和它所在的地址</a:t>
            </a:r>
            <a:r>
              <a:rPr lang="en-US" altLang="zh-CN" sz="2200"/>
              <a:t>(Address)</a:t>
            </a:r>
            <a:r>
              <a:rPr lang="zh-CN" altLang="en-US" sz="2200"/>
              <a:t>。在业务逻辑中要求一家公司只有唯一的地址，一个地址也只有一家公司。 下图表现为外键关联关系。</a:t>
            </a:r>
          </a:p>
          <a:p>
            <a:endParaRPr lang="zh-CN" altLang="en-US" sz="2200"/>
          </a:p>
        </p:txBody>
      </p:sp>
      <p:pic>
        <p:nvPicPr>
          <p:cNvPr id="41988" name="Picture 4" descr="tu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221163"/>
            <a:ext cx="3671887"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4365625"/>
            <a:ext cx="2286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0" name="Line 6"/>
          <p:cNvSpPr>
            <a:spLocks noChangeShapeType="1"/>
          </p:cNvSpPr>
          <p:nvPr/>
        </p:nvSpPr>
        <p:spPr bwMode="auto">
          <a:xfrm>
            <a:off x="6516688" y="4868863"/>
            <a:ext cx="0" cy="504825"/>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1" name="Text Box 7"/>
          <p:cNvSpPr txBox="1">
            <a:spLocks noChangeArrowheads="1"/>
          </p:cNvSpPr>
          <p:nvPr/>
        </p:nvSpPr>
        <p:spPr bwMode="auto">
          <a:xfrm>
            <a:off x="6372225" y="5373688"/>
            <a:ext cx="4333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latin typeface="Verdana" panose="020B0604030504040204" pitchFamily="34" charset="0"/>
              </a:rPr>
              <a:t>fk</a:t>
            </a:r>
          </a:p>
        </p:txBody>
      </p:sp>
      <p:pic>
        <p:nvPicPr>
          <p:cNvPr id="4199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3573463"/>
            <a:ext cx="20002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3" name="Line 9"/>
          <p:cNvSpPr>
            <a:spLocks noChangeShapeType="1"/>
          </p:cNvSpPr>
          <p:nvPr/>
        </p:nvSpPr>
        <p:spPr bwMode="auto">
          <a:xfrm>
            <a:off x="7380288" y="4005263"/>
            <a:ext cx="0" cy="4318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4" name="Text Box 10"/>
          <p:cNvSpPr txBox="1">
            <a:spLocks noChangeArrowheads="1"/>
          </p:cNvSpPr>
          <p:nvPr/>
        </p:nvSpPr>
        <p:spPr bwMode="auto">
          <a:xfrm>
            <a:off x="7164388" y="4365625"/>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Verdana" panose="020B0604030504040204" pitchFamily="34" charset="0"/>
              </a:rPr>
              <a:t>pk</a:t>
            </a:r>
          </a:p>
        </p:txBody>
      </p:sp>
      <p:sp>
        <p:nvSpPr>
          <p:cNvPr id="41995" name="Line 11"/>
          <p:cNvSpPr>
            <a:spLocks noChangeShapeType="1"/>
          </p:cNvSpPr>
          <p:nvPr/>
        </p:nvSpPr>
        <p:spPr bwMode="auto">
          <a:xfrm flipV="1">
            <a:off x="1187450" y="4437063"/>
            <a:ext cx="3384550" cy="144462"/>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6" name="Line 12"/>
          <p:cNvSpPr>
            <a:spLocks noChangeShapeType="1"/>
          </p:cNvSpPr>
          <p:nvPr/>
        </p:nvSpPr>
        <p:spPr bwMode="auto">
          <a:xfrm>
            <a:off x="3419475" y="5229225"/>
            <a:ext cx="2305050" cy="12954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7" name="Line 13"/>
          <p:cNvSpPr>
            <a:spLocks noChangeShapeType="1"/>
          </p:cNvSpPr>
          <p:nvPr/>
        </p:nvSpPr>
        <p:spPr bwMode="auto">
          <a:xfrm flipV="1">
            <a:off x="5651500" y="4076700"/>
            <a:ext cx="2736850" cy="2447925"/>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43010" name="Rectangle 2"/>
          <p:cNvSpPr>
            <a:spLocks noGrp="1" noChangeArrowheads="1"/>
          </p:cNvSpPr>
          <p:nvPr>
            <p:ph type="title"/>
          </p:nvPr>
        </p:nvSpPr>
        <p:spPr/>
        <p:txBody>
          <a:bodyPr/>
          <a:lstStyle/>
          <a:p>
            <a:r>
              <a:rPr lang="zh-CN" altLang="zh-CN">
                <a:latin typeface="宋体" panose="02010600030101010101" pitchFamily="2" charset="-122"/>
              </a:rPr>
              <a:t>映射一对一外键双向关联</a:t>
            </a:r>
          </a:p>
        </p:txBody>
      </p:sp>
      <p:sp>
        <p:nvSpPr>
          <p:cNvPr id="43011" name="Rectangle 3"/>
          <p:cNvSpPr>
            <a:spLocks noGrp="1" noChangeArrowheads="1"/>
          </p:cNvSpPr>
          <p:nvPr>
            <p:ph type="body" idx="1"/>
          </p:nvPr>
        </p:nvSpPr>
        <p:spPr/>
        <p:txBody>
          <a:bodyPr/>
          <a:lstStyle/>
          <a:p>
            <a:pPr>
              <a:lnSpc>
                <a:spcPct val="90000"/>
              </a:lnSpc>
            </a:pPr>
            <a:r>
              <a:rPr lang="zh-CN" altLang="en-US" sz="2000">
                <a:latin typeface="宋体" panose="02010600030101010101" pitchFamily="2" charset="-122"/>
              </a:rPr>
              <a:t>对于基于外键的</a:t>
            </a:r>
            <a:r>
              <a:rPr lang="en-US" altLang="zh-CN" sz="2000">
                <a:latin typeface="宋体" panose="02010600030101010101" pitchFamily="2" charset="-122"/>
              </a:rPr>
              <a:t>1-1</a:t>
            </a:r>
            <a:r>
              <a:rPr lang="zh-CN" altLang="en-US" sz="2000">
                <a:latin typeface="宋体" panose="02010600030101010101" pitchFamily="2" charset="-122"/>
              </a:rPr>
              <a:t>关联，其外键可以存放在任意一边，</a:t>
            </a:r>
            <a:r>
              <a:rPr lang="zh-CN" altLang="en-US" sz="2000" b="1">
                <a:solidFill>
                  <a:srgbClr val="FF3300"/>
                </a:solidFill>
                <a:latin typeface="宋体" panose="02010600030101010101" pitchFamily="2" charset="-122"/>
              </a:rPr>
              <a:t>在需要存放外键一端，增加 </a:t>
            </a:r>
            <a:r>
              <a:rPr lang="en-US" altLang="zh-CN" sz="2000" b="1">
                <a:solidFill>
                  <a:srgbClr val="FF3300"/>
                </a:solidFill>
                <a:latin typeface="宋体" panose="02010600030101010101" pitchFamily="2" charset="-122"/>
              </a:rPr>
              <a:t>many-to-one </a:t>
            </a:r>
            <a:r>
              <a:rPr lang="zh-CN" altLang="en-US" sz="2000" b="1">
                <a:solidFill>
                  <a:srgbClr val="FF3300"/>
                </a:solidFill>
                <a:latin typeface="宋体" panose="02010600030101010101" pitchFamily="2" charset="-122"/>
              </a:rPr>
              <a:t>元素</a:t>
            </a:r>
            <a:r>
              <a:rPr lang="zh-CN" altLang="en-US" sz="2000">
                <a:latin typeface="宋体" panose="02010600030101010101" pitchFamily="2" charset="-122"/>
              </a:rPr>
              <a:t>。为 </a:t>
            </a:r>
            <a:r>
              <a:rPr lang="en-US" altLang="zh-CN" sz="2000">
                <a:latin typeface="宋体" panose="02010600030101010101" pitchFamily="2" charset="-122"/>
              </a:rPr>
              <a:t>many-to-one</a:t>
            </a:r>
            <a:r>
              <a:rPr lang="zh-CN" altLang="en-US" sz="2000">
                <a:latin typeface="宋体" panose="02010600030101010101" pitchFamily="2" charset="-122"/>
              </a:rPr>
              <a:t>元素增加 </a:t>
            </a:r>
            <a:r>
              <a:rPr lang="en-US" altLang="zh-CN" sz="2000">
                <a:latin typeface="宋体" panose="02010600030101010101" pitchFamily="2" charset="-122"/>
              </a:rPr>
              <a:t>unique=“true” </a:t>
            </a:r>
            <a:r>
              <a:rPr lang="zh-CN" altLang="en-US" sz="2000">
                <a:latin typeface="宋体" panose="02010600030101010101" pitchFamily="2" charset="-122"/>
              </a:rPr>
              <a:t>属性来表示为</a:t>
            </a:r>
            <a:r>
              <a:rPr lang="en-US" altLang="zh-CN" sz="2000">
                <a:latin typeface="宋体" panose="02010600030101010101" pitchFamily="2" charset="-122"/>
              </a:rPr>
              <a:t>1-1</a:t>
            </a:r>
            <a:r>
              <a:rPr lang="zh-CN" altLang="en-US" sz="2000">
                <a:latin typeface="宋体" panose="02010600030101010101" pitchFamily="2" charset="-122"/>
              </a:rPr>
              <a:t>关联，并用</a:t>
            </a:r>
            <a:r>
              <a:rPr lang="en-US" altLang="zh-CN" sz="2000">
                <a:latin typeface="宋体" panose="02010600030101010101" pitchFamily="2" charset="-122"/>
              </a:rPr>
              <a:t>name</a:t>
            </a:r>
            <a:r>
              <a:rPr lang="zh-CN" altLang="en-US" sz="2000">
                <a:latin typeface="宋体" panose="02010600030101010101" pitchFamily="2" charset="-122"/>
              </a:rPr>
              <a:t>属性来指定关联属性的属性名</a:t>
            </a:r>
          </a:p>
          <a:p>
            <a:pPr>
              <a:lnSpc>
                <a:spcPct val="90000"/>
              </a:lnSpc>
            </a:pPr>
            <a:endParaRPr lang="zh-CN" altLang="en-US" sz="2000">
              <a:latin typeface="宋体" panose="02010600030101010101" pitchFamily="2" charset="-122"/>
            </a:endParaRPr>
          </a:p>
          <a:p>
            <a:pPr>
              <a:lnSpc>
                <a:spcPct val="90000"/>
              </a:lnSpc>
            </a:pPr>
            <a:endParaRPr lang="zh-CN" altLang="en-US" sz="2000">
              <a:latin typeface="宋体" panose="02010600030101010101" pitchFamily="2" charset="-122"/>
            </a:endParaRPr>
          </a:p>
          <a:p>
            <a:pPr>
              <a:lnSpc>
                <a:spcPct val="90000"/>
              </a:lnSpc>
            </a:pPr>
            <a:endParaRPr lang="zh-CN" altLang="en-US" sz="2000">
              <a:latin typeface="宋体" panose="02010600030101010101" pitchFamily="2" charset="-122"/>
            </a:endParaRPr>
          </a:p>
          <a:p>
            <a:pPr>
              <a:lnSpc>
                <a:spcPct val="90000"/>
              </a:lnSpc>
            </a:pPr>
            <a:r>
              <a:rPr lang="zh-CN" altLang="en-US" sz="2000">
                <a:latin typeface="宋体" panose="02010600030101010101" pitchFamily="2" charset="-122"/>
              </a:rPr>
              <a:t>另一端需要使用</a:t>
            </a:r>
            <a:r>
              <a:rPr lang="en-US" altLang="zh-CN" sz="2000">
                <a:latin typeface="宋体" panose="02010600030101010101" pitchFamily="2" charset="-122"/>
              </a:rPr>
              <a:t>one-to-one</a:t>
            </a:r>
            <a:r>
              <a:rPr lang="zh-CN" altLang="en-US" sz="2000">
                <a:latin typeface="宋体" panose="02010600030101010101" pitchFamily="2" charset="-122"/>
              </a:rPr>
              <a:t>元素，该元素使用 </a:t>
            </a:r>
            <a:r>
              <a:rPr lang="en-US" altLang="zh-CN" sz="2000" b="1">
                <a:solidFill>
                  <a:srgbClr val="FF3300"/>
                </a:solidFill>
                <a:latin typeface="宋体" panose="02010600030101010101" pitchFamily="2" charset="-122"/>
              </a:rPr>
              <a:t>property-ref</a:t>
            </a:r>
            <a:r>
              <a:rPr lang="en-US" altLang="zh-CN" sz="2000">
                <a:latin typeface="宋体" panose="02010600030101010101" pitchFamily="2" charset="-122"/>
              </a:rPr>
              <a:t> </a:t>
            </a:r>
            <a:r>
              <a:rPr lang="zh-CN" altLang="en-US" sz="2000">
                <a:latin typeface="宋体" panose="02010600030101010101" pitchFamily="2" charset="-122"/>
              </a:rPr>
              <a:t>属性指定使用被关联实体主键以外的字段作为关联字段</a:t>
            </a:r>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868863"/>
            <a:ext cx="5689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141663"/>
            <a:ext cx="489743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44034" name="Rectangle 2"/>
          <p:cNvSpPr>
            <a:spLocks noGrp="1" noChangeArrowheads="1"/>
          </p:cNvSpPr>
          <p:nvPr>
            <p:ph type="title"/>
          </p:nvPr>
        </p:nvSpPr>
        <p:spPr/>
        <p:txBody>
          <a:bodyPr/>
          <a:lstStyle/>
          <a:p>
            <a:r>
              <a:rPr lang="zh-CN" altLang="zh-CN">
                <a:latin typeface="宋体" panose="02010600030101010101" pitchFamily="2" charset="-122"/>
              </a:rPr>
              <a:t>映射一对一外键双向关联</a:t>
            </a:r>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349500"/>
            <a:ext cx="3209925" cy="1409700"/>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4724400"/>
            <a:ext cx="3028950" cy="1333500"/>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4437063"/>
            <a:ext cx="5695950" cy="2114550"/>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8" name="Line 6"/>
          <p:cNvSpPr>
            <a:spLocks noChangeShapeType="1"/>
          </p:cNvSpPr>
          <p:nvPr/>
        </p:nvSpPr>
        <p:spPr bwMode="auto">
          <a:xfrm>
            <a:off x="3708400" y="3068638"/>
            <a:ext cx="215900"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9" name="Line 7"/>
          <p:cNvSpPr>
            <a:spLocks noChangeShapeType="1"/>
          </p:cNvSpPr>
          <p:nvPr/>
        </p:nvSpPr>
        <p:spPr bwMode="auto">
          <a:xfrm>
            <a:off x="3563938" y="5373688"/>
            <a:ext cx="360362"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4404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1916113"/>
            <a:ext cx="5616575" cy="2336800"/>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45058" name="Rectangle 2"/>
          <p:cNvSpPr>
            <a:spLocks noGrp="1" noChangeArrowheads="1"/>
          </p:cNvSpPr>
          <p:nvPr>
            <p:ph type="title"/>
          </p:nvPr>
        </p:nvSpPr>
        <p:spPr/>
        <p:txBody>
          <a:bodyPr/>
          <a:lstStyle/>
          <a:p>
            <a:r>
              <a:rPr lang="zh-CN" altLang="zh-CN">
                <a:latin typeface="宋体" panose="02010600030101010101" pitchFamily="2" charset="-122"/>
              </a:rPr>
              <a:t>映射一对一外键双向关联</a:t>
            </a:r>
          </a:p>
        </p:txBody>
      </p:sp>
      <p:sp>
        <p:nvSpPr>
          <p:cNvPr id="45059" name="Rectangle 3"/>
          <p:cNvSpPr>
            <a:spLocks noChangeArrowheads="1"/>
          </p:cNvSpPr>
          <p:nvPr/>
        </p:nvSpPr>
        <p:spPr bwMode="auto">
          <a:xfrm>
            <a:off x="468313" y="2276475"/>
            <a:ext cx="8208962" cy="42481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Verdana" panose="020B0604030504040204" pitchFamily="34" charset="0"/>
              </a:rPr>
              <a:t>public</a:t>
            </a:r>
            <a:r>
              <a:rPr lang="en-US" altLang="zh-CN" sz="1400">
                <a:latin typeface="Verdana" panose="020B0604030504040204" pitchFamily="34" charset="0"/>
              </a:rPr>
              <a:t>  </a:t>
            </a:r>
            <a:r>
              <a:rPr lang="en-US" altLang="zh-CN" sz="1400" b="1">
                <a:latin typeface="Verdana" panose="020B0604030504040204" pitchFamily="34" charset="0"/>
              </a:rPr>
              <a:t>void</a:t>
            </a:r>
            <a:r>
              <a:rPr lang="en-US" altLang="zh-CN" sz="1400">
                <a:latin typeface="Verdana" panose="020B0604030504040204" pitchFamily="34" charset="0"/>
              </a:rPr>
              <a:t> insert(){</a:t>
            </a:r>
          </a:p>
          <a:p>
            <a:pPr lvl="1"/>
            <a:r>
              <a:rPr lang="en-US" altLang="zh-CN" sz="1400">
                <a:latin typeface="Verdana" panose="020B0604030504040204" pitchFamily="34" charset="0"/>
              </a:rPr>
              <a:t>Session session=</a:t>
            </a:r>
            <a:r>
              <a:rPr lang="en-US" altLang="zh-CN" sz="1400" i="1">
                <a:latin typeface="Verdana" panose="020B0604030504040204" pitchFamily="34" charset="0"/>
              </a:rPr>
              <a:t>sessionFacoty</a:t>
            </a:r>
            <a:r>
              <a:rPr lang="en-US" altLang="zh-CN" sz="1400">
                <a:latin typeface="Verdana" panose="020B0604030504040204" pitchFamily="34" charset="0"/>
              </a:rPr>
              <a:t>.openSession();</a:t>
            </a:r>
          </a:p>
          <a:p>
            <a:pPr lvl="1"/>
            <a:r>
              <a:rPr lang="en-US" altLang="zh-CN" sz="1400">
                <a:latin typeface="Verdana" panose="020B0604030504040204" pitchFamily="34" charset="0"/>
              </a:rPr>
              <a:t>Transaction tx=session.beginTransaction(); </a:t>
            </a:r>
          </a:p>
          <a:p>
            <a:pPr lvl="1"/>
            <a:endParaRPr lang="en-US" altLang="zh-CN" sz="1400">
              <a:latin typeface="Verdana" panose="020B0604030504040204" pitchFamily="34" charset="0"/>
            </a:endParaRPr>
          </a:p>
          <a:p>
            <a:pPr lvl="1"/>
            <a:r>
              <a:rPr lang="en-US" altLang="zh-CN" sz="1400">
                <a:latin typeface="Verdana" panose="020B0604030504040204" pitchFamily="34" charset="0"/>
              </a:rPr>
              <a:t>Company company=</a:t>
            </a:r>
            <a:r>
              <a:rPr lang="en-US" altLang="zh-CN" sz="1400" b="1">
                <a:latin typeface="Verdana" panose="020B0604030504040204" pitchFamily="34" charset="0"/>
              </a:rPr>
              <a:t>new</a:t>
            </a:r>
            <a:r>
              <a:rPr lang="en-US" altLang="zh-CN" sz="1400">
                <a:latin typeface="Verdana" panose="020B0604030504040204" pitchFamily="34" charset="0"/>
              </a:rPr>
              <a:t> Company();</a:t>
            </a:r>
          </a:p>
          <a:p>
            <a:pPr lvl="1"/>
            <a:r>
              <a:rPr lang="en-US" altLang="zh-CN" sz="1400">
                <a:latin typeface="Verdana" panose="020B0604030504040204" pitchFamily="34" charset="0"/>
              </a:rPr>
              <a:t>company.setName("</a:t>
            </a:r>
            <a:r>
              <a:rPr lang="zh-CN" altLang="en-US" sz="1400">
                <a:latin typeface="Verdana" panose="020B0604030504040204" pitchFamily="34" charset="0"/>
              </a:rPr>
              <a:t>传智播客</a:t>
            </a:r>
            <a:r>
              <a:rPr lang="en-US" altLang="zh-CN" sz="1400">
                <a:latin typeface="Verdana" panose="020B0604030504040204" pitchFamily="34" charset="0"/>
              </a:rPr>
              <a:t>");</a:t>
            </a:r>
          </a:p>
          <a:p>
            <a:pPr lvl="1"/>
            <a:endParaRPr lang="en-US" altLang="zh-CN" sz="1400">
              <a:latin typeface="Verdana" panose="020B0604030504040204" pitchFamily="34" charset="0"/>
            </a:endParaRPr>
          </a:p>
          <a:p>
            <a:pPr lvl="1"/>
            <a:r>
              <a:rPr lang="en-US" altLang="zh-CN" sz="1400">
                <a:latin typeface="Verdana" panose="020B0604030504040204" pitchFamily="34" charset="0"/>
              </a:rPr>
              <a:t>Address address=</a:t>
            </a:r>
            <a:r>
              <a:rPr lang="en-US" altLang="zh-CN" sz="1400" b="1">
                <a:latin typeface="Verdana" panose="020B0604030504040204" pitchFamily="34" charset="0"/>
              </a:rPr>
              <a:t>new</a:t>
            </a:r>
            <a:r>
              <a:rPr lang="en-US" altLang="zh-CN" sz="1400">
                <a:latin typeface="Verdana" panose="020B0604030504040204" pitchFamily="34" charset="0"/>
              </a:rPr>
              <a:t> Address();</a:t>
            </a:r>
          </a:p>
          <a:p>
            <a:pPr lvl="1"/>
            <a:r>
              <a:rPr lang="en-US" altLang="zh-CN" sz="1400">
                <a:latin typeface="Verdana" panose="020B0604030504040204" pitchFamily="34" charset="0"/>
              </a:rPr>
              <a:t>address.setCity("</a:t>
            </a:r>
            <a:r>
              <a:rPr lang="zh-CN" altLang="en-US" sz="1400">
                <a:latin typeface="Verdana" panose="020B0604030504040204" pitchFamily="34" charset="0"/>
              </a:rPr>
              <a:t>北京</a:t>
            </a:r>
            <a:r>
              <a:rPr lang="en-US" altLang="zh-CN" sz="1400">
                <a:latin typeface="Verdana" panose="020B0604030504040204" pitchFamily="34" charset="0"/>
              </a:rPr>
              <a:t>");</a:t>
            </a:r>
          </a:p>
          <a:p>
            <a:pPr lvl="1"/>
            <a:r>
              <a:rPr lang="en-US" altLang="zh-CN" sz="1400">
                <a:latin typeface="Verdana" panose="020B0604030504040204" pitchFamily="34" charset="0"/>
              </a:rPr>
              <a:t>address.setCountry("</a:t>
            </a:r>
            <a:r>
              <a:rPr lang="zh-CN" altLang="en-US" sz="1400">
                <a:latin typeface="Verdana" panose="020B0604030504040204" pitchFamily="34" charset="0"/>
              </a:rPr>
              <a:t>中国</a:t>
            </a:r>
            <a:r>
              <a:rPr lang="en-US" altLang="zh-CN" sz="1400">
                <a:latin typeface="Verdana" panose="020B0604030504040204" pitchFamily="34" charset="0"/>
              </a:rPr>
              <a:t>");</a:t>
            </a:r>
          </a:p>
          <a:p>
            <a:pPr lvl="1"/>
            <a:r>
              <a:rPr lang="en-US" altLang="zh-CN" sz="1400">
                <a:latin typeface="Verdana" panose="020B0604030504040204" pitchFamily="34" charset="0"/>
              </a:rPr>
              <a:t>company.setAddress(address);</a:t>
            </a:r>
          </a:p>
          <a:p>
            <a:pPr lvl="1"/>
            <a:r>
              <a:rPr lang="en-US" altLang="zh-CN" sz="1400">
                <a:latin typeface="Verdana" panose="020B0604030504040204" pitchFamily="34" charset="0"/>
              </a:rPr>
              <a:t>address.setCompany(company);</a:t>
            </a:r>
          </a:p>
          <a:p>
            <a:pPr lvl="1"/>
            <a:r>
              <a:rPr lang="en-US" altLang="zh-CN" sz="1400">
                <a:latin typeface="Verdana" panose="020B0604030504040204" pitchFamily="34" charset="0"/>
              </a:rPr>
              <a:t>session.save(address);</a:t>
            </a:r>
          </a:p>
          <a:p>
            <a:pPr lvl="1"/>
            <a:r>
              <a:rPr lang="en-US" altLang="zh-CN" sz="1400">
                <a:latin typeface="Verdana" panose="020B0604030504040204" pitchFamily="34" charset="0"/>
              </a:rPr>
              <a:t>session.save(company);</a:t>
            </a:r>
          </a:p>
          <a:p>
            <a:pPr lvl="1"/>
            <a:endParaRPr lang="en-US" altLang="zh-CN" sz="1400">
              <a:latin typeface="Verdana" panose="020B0604030504040204" pitchFamily="34" charset="0"/>
            </a:endParaRPr>
          </a:p>
          <a:p>
            <a:pPr lvl="1"/>
            <a:endParaRPr lang="en-US" altLang="zh-CN" sz="1400">
              <a:latin typeface="Verdana" panose="020B0604030504040204" pitchFamily="34" charset="0"/>
            </a:endParaRPr>
          </a:p>
          <a:p>
            <a:pPr lvl="1"/>
            <a:r>
              <a:rPr lang="en-US" altLang="zh-CN" sz="1400">
                <a:latin typeface="Verdana" panose="020B0604030504040204" pitchFamily="34" charset="0"/>
              </a:rPr>
              <a:t>tx.commit();    </a:t>
            </a:r>
          </a:p>
          <a:p>
            <a:pPr lvl="1"/>
            <a:r>
              <a:rPr lang="en-US" altLang="zh-CN" sz="1400">
                <a:latin typeface="Verdana" panose="020B0604030504040204" pitchFamily="34" charset="0"/>
              </a:rPr>
              <a:t>session.close();  </a:t>
            </a:r>
          </a:p>
          <a:p>
            <a:r>
              <a:rPr lang="en-US" altLang="zh-CN" sz="1400">
                <a:latin typeface="Verdana" panose="020B0604030504040204" pitchFamily="34" charset="0"/>
              </a:rPr>
              <a:t>}</a:t>
            </a:r>
          </a:p>
        </p:txBody>
      </p:sp>
      <p:sp>
        <p:nvSpPr>
          <p:cNvPr id="45060" name="Rectangle 4"/>
          <p:cNvSpPr>
            <a:spLocks noChangeArrowheads="1"/>
          </p:cNvSpPr>
          <p:nvPr/>
        </p:nvSpPr>
        <p:spPr bwMode="auto">
          <a:xfrm>
            <a:off x="611188" y="1844675"/>
            <a:ext cx="7696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zh-CN" altLang="zh-CN" sz="2400" b="1"/>
              <a:t>测试保存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1"/>
          </p:nvPr>
        </p:nvSpPr>
        <p:spPr/>
        <p:txBody>
          <a:bodyPr/>
          <a:lstStyle/>
          <a:p>
            <a:r>
              <a:rPr lang="zh-CN" altLang="en-US"/>
              <a:t>北京传智播客教育 </a:t>
            </a:r>
            <a:r>
              <a:rPr lang="en-US" altLang="zh-CN"/>
              <a:t>www.itcast.cn</a:t>
            </a:r>
          </a:p>
        </p:txBody>
      </p:sp>
      <p:sp>
        <p:nvSpPr>
          <p:cNvPr id="7170" name="Rectangle 2"/>
          <p:cNvSpPr>
            <a:spLocks noGrp="1" noChangeArrowheads="1"/>
          </p:cNvSpPr>
          <p:nvPr>
            <p:ph type="title"/>
          </p:nvPr>
        </p:nvSpPr>
        <p:spPr/>
        <p:txBody>
          <a:bodyPr/>
          <a:lstStyle/>
          <a:p>
            <a:r>
              <a:rPr lang="en-US" altLang="zh-CN">
                <a:latin typeface="宋体" panose="02010600030101010101" pitchFamily="2" charset="-122"/>
              </a:rPr>
              <a:t>Hibernate</a:t>
            </a:r>
            <a:r>
              <a:rPr lang="zh-CN" altLang="en-US">
                <a:latin typeface="宋体" panose="02010600030101010101" pitchFamily="2" charset="-122"/>
              </a:rPr>
              <a:t>关联关系映射</a:t>
            </a:r>
          </a:p>
        </p:txBody>
      </p:sp>
      <p:sp>
        <p:nvSpPr>
          <p:cNvPr id="7171" name="Rectangle 3"/>
          <p:cNvSpPr>
            <a:spLocks noGrp="1" noChangeArrowheads="1"/>
          </p:cNvSpPr>
          <p:nvPr>
            <p:ph type="body" sz="half" idx="1"/>
          </p:nvPr>
        </p:nvSpPr>
        <p:spPr>
          <a:xfrm>
            <a:off x="755650" y="1990725"/>
            <a:ext cx="7705725" cy="4098925"/>
          </a:xfrm>
        </p:spPr>
        <p:txBody>
          <a:bodyPr/>
          <a:lstStyle/>
          <a:p>
            <a:r>
              <a:rPr lang="en-US" altLang="zh-CN" sz="2700">
                <a:latin typeface="宋体" panose="02010600030101010101" pitchFamily="2" charset="-122"/>
              </a:rPr>
              <a:t>Hibernate</a:t>
            </a:r>
            <a:r>
              <a:rPr lang="zh-CN" altLang="en-US" sz="2700">
                <a:latin typeface="宋体" panose="02010600030101010101" pitchFamily="2" charset="-122"/>
              </a:rPr>
              <a:t>是采用</a:t>
            </a:r>
            <a:r>
              <a:rPr lang="en-US" altLang="zh-CN" sz="2700">
                <a:latin typeface="宋体" panose="02010600030101010101" pitchFamily="2" charset="-122"/>
              </a:rPr>
              <a:t>Java</a:t>
            </a:r>
            <a:r>
              <a:rPr lang="zh-CN" altLang="en-US" sz="2700">
                <a:latin typeface="宋体" panose="02010600030101010101" pitchFamily="2" charset="-122"/>
              </a:rPr>
              <a:t>对象关系来描述数据表实体之间的关系</a:t>
            </a:r>
          </a:p>
          <a:p>
            <a:endParaRPr lang="zh-CN" altLang="en-US" sz="2700">
              <a:latin typeface="宋体" panose="02010600030101010101" pitchFamily="2" charset="-122"/>
            </a:endParaRPr>
          </a:p>
          <a:p>
            <a:endParaRPr lang="zh-CN" altLang="en-US" sz="2700">
              <a:latin typeface="宋体" panose="02010600030101010101" pitchFamily="2" charset="-122"/>
            </a:endParaRPr>
          </a:p>
        </p:txBody>
      </p:sp>
      <p:graphicFrame>
        <p:nvGraphicFramePr>
          <p:cNvPr id="7172" name="Object 4"/>
          <p:cNvGraphicFramePr>
            <a:graphicFrameLocks noChangeAspect="1"/>
          </p:cNvGraphicFramePr>
          <p:nvPr>
            <p:ph sz="half" idx="2"/>
          </p:nvPr>
        </p:nvGraphicFramePr>
        <p:xfrm>
          <a:off x="1171575" y="2997200"/>
          <a:ext cx="5992813" cy="3168650"/>
        </p:xfrm>
        <a:graphic>
          <a:graphicData uri="http://schemas.openxmlformats.org/presentationml/2006/ole">
            <mc:AlternateContent xmlns:mc="http://schemas.openxmlformats.org/markup-compatibility/2006">
              <mc:Choice xmlns:v="urn:schemas-microsoft-com:vml" Requires="v">
                <p:oleObj spid="_x0000_s7173" name="BMP 图像" r:id="rId3" imgW="5458277" imgH="2886437" progId="Paint.Picture">
                  <p:embed/>
                </p:oleObj>
              </mc:Choice>
              <mc:Fallback>
                <p:oleObj name="BMP 图像" r:id="rId3" imgW="5458277" imgH="288643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 y="2997200"/>
                        <a:ext cx="5992813" cy="316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46082" name="Rectangle 2"/>
          <p:cNvSpPr>
            <a:spLocks noGrp="1" noChangeArrowheads="1"/>
          </p:cNvSpPr>
          <p:nvPr>
            <p:ph type="title"/>
          </p:nvPr>
        </p:nvSpPr>
        <p:spPr/>
        <p:txBody>
          <a:bodyPr/>
          <a:lstStyle/>
          <a:p>
            <a:r>
              <a:rPr lang="zh-CN" altLang="zh-CN">
                <a:latin typeface="宋体" panose="02010600030101010101" pitchFamily="2" charset="-122"/>
              </a:rPr>
              <a:t>映射一对一外键双向关联</a:t>
            </a:r>
          </a:p>
        </p:txBody>
      </p:sp>
      <p:sp>
        <p:nvSpPr>
          <p:cNvPr id="46083" name="Rectangle 3"/>
          <p:cNvSpPr>
            <a:spLocks noChangeArrowheads="1"/>
          </p:cNvSpPr>
          <p:nvPr/>
        </p:nvSpPr>
        <p:spPr bwMode="auto">
          <a:xfrm>
            <a:off x="468313" y="2349500"/>
            <a:ext cx="8208962" cy="40322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Verdana" panose="020B0604030504040204" pitchFamily="34" charset="0"/>
              </a:rPr>
              <a:t>public</a:t>
            </a:r>
            <a:r>
              <a:rPr lang="en-US" altLang="zh-CN" sz="1400">
                <a:latin typeface="Verdana" panose="020B0604030504040204" pitchFamily="34" charset="0"/>
              </a:rPr>
              <a:t>  </a:t>
            </a:r>
            <a:r>
              <a:rPr lang="en-US" altLang="zh-CN" sz="1400" b="1">
                <a:latin typeface="Verdana" panose="020B0604030504040204" pitchFamily="34" charset="0"/>
              </a:rPr>
              <a:t>void</a:t>
            </a:r>
            <a:r>
              <a:rPr lang="en-US" altLang="zh-CN" sz="1400">
                <a:latin typeface="Verdana" panose="020B0604030504040204" pitchFamily="34" charset="0"/>
              </a:rPr>
              <a:t> insertUnique(){</a:t>
            </a:r>
          </a:p>
          <a:p>
            <a:pPr lvl="1"/>
            <a:r>
              <a:rPr lang="en-US" altLang="zh-CN" sz="1400">
                <a:latin typeface="Verdana" panose="020B0604030504040204" pitchFamily="34" charset="0"/>
              </a:rPr>
              <a:t>Session session=</a:t>
            </a:r>
            <a:r>
              <a:rPr lang="en-US" altLang="zh-CN" sz="1400" i="1">
                <a:latin typeface="Verdana" panose="020B0604030504040204" pitchFamily="34" charset="0"/>
              </a:rPr>
              <a:t>sessionFacoty</a:t>
            </a:r>
            <a:r>
              <a:rPr lang="en-US" altLang="zh-CN" sz="1400">
                <a:latin typeface="Verdana" panose="020B0604030504040204" pitchFamily="34" charset="0"/>
              </a:rPr>
              <a:t>.openSession();</a:t>
            </a:r>
          </a:p>
          <a:p>
            <a:pPr lvl="1"/>
            <a:r>
              <a:rPr lang="en-US" altLang="zh-CN" sz="1400">
                <a:latin typeface="Verdana" panose="020B0604030504040204" pitchFamily="34" charset="0"/>
              </a:rPr>
              <a:t>Transaction tx=session.beginTransaction(); </a:t>
            </a:r>
          </a:p>
          <a:p>
            <a:pPr lvl="1"/>
            <a:r>
              <a:rPr lang="en-US" altLang="zh-CN" sz="1400">
                <a:solidFill>
                  <a:srgbClr val="FF3300"/>
                </a:solidFill>
                <a:latin typeface="Verdana" panose="020B0604030504040204" pitchFamily="34" charset="0"/>
              </a:rPr>
              <a:t>//</a:t>
            </a:r>
            <a:r>
              <a:rPr lang="zh-CN" altLang="en-US" sz="1400">
                <a:solidFill>
                  <a:srgbClr val="FF3300"/>
                </a:solidFill>
                <a:latin typeface="Verdana" panose="020B0604030504040204" pitchFamily="34" charset="0"/>
              </a:rPr>
              <a:t>创建公司</a:t>
            </a:r>
          </a:p>
          <a:p>
            <a:pPr lvl="1"/>
            <a:r>
              <a:rPr lang="en-US" altLang="zh-CN" sz="1400">
                <a:latin typeface="Verdana" panose="020B0604030504040204" pitchFamily="34" charset="0"/>
              </a:rPr>
              <a:t>Company company=</a:t>
            </a:r>
            <a:r>
              <a:rPr lang="en-US" altLang="zh-CN" sz="1400" b="1">
                <a:latin typeface="Verdana" panose="020B0604030504040204" pitchFamily="34" charset="0"/>
              </a:rPr>
              <a:t>new</a:t>
            </a:r>
            <a:r>
              <a:rPr lang="en-US" altLang="zh-CN" sz="1400">
                <a:latin typeface="Verdana" panose="020B0604030504040204" pitchFamily="34" charset="0"/>
              </a:rPr>
              <a:t> Company();</a:t>
            </a:r>
          </a:p>
          <a:p>
            <a:pPr lvl="1"/>
            <a:r>
              <a:rPr lang="en-US" altLang="zh-CN" sz="1400">
                <a:latin typeface="Verdana" panose="020B0604030504040204" pitchFamily="34" charset="0"/>
              </a:rPr>
              <a:t>company.setName("</a:t>
            </a:r>
            <a:r>
              <a:rPr lang="zh-CN" altLang="en-US" sz="1400">
                <a:latin typeface="Verdana" panose="020B0604030504040204" pitchFamily="34" charset="0"/>
              </a:rPr>
              <a:t>宝钢</a:t>
            </a:r>
            <a:r>
              <a:rPr lang="en-US" altLang="zh-CN" sz="1400">
                <a:latin typeface="Verdana" panose="020B0604030504040204" pitchFamily="34" charset="0"/>
              </a:rPr>
              <a:t>");</a:t>
            </a:r>
          </a:p>
          <a:p>
            <a:pPr lvl="1"/>
            <a:r>
              <a:rPr lang="en-US" altLang="zh-CN" sz="1400">
                <a:solidFill>
                  <a:srgbClr val="FF3300"/>
                </a:solidFill>
                <a:latin typeface="Verdana" panose="020B0604030504040204" pitchFamily="34" charset="0"/>
              </a:rPr>
              <a:t>//</a:t>
            </a:r>
            <a:r>
              <a:rPr lang="zh-CN" altLang="en-US" sz="1400">
                <a:solidFill>
                  <a:srgbClr val="FF3300"/>
                </a:solidFill>
                <a:latin typeface="Verdana" panose="020B0604030504040204" pitchFamily="34" charset="0"/>
              </a:rPr>
              <a:t>查询地址</a:t>
            </a:r>
          </a:p>
          <a:p>
            <a:pPr lvl="1"/>
            <a:r>
              <a:rPr lang="en-US" altLang="zh-CN" sz="1400">
                <a:latin typeface="Verdana" panose="020B0604030504040204" pitchFamily="34" charset="0"/>
              </a:rPr>
              <a:t>Address address=(Address)session.load(Address.</a:t>
            </a:r>
            <a:r>
              <a:rPr lang="en-US" altLang="zh-CN" sz="1400" b="1">
                <a:latin typeface="Verdana" panose="020B0604030504040204" pitchFamily="34" charset="0"/>
              </a:rPr>
              <a:t>class</a:t>
            </a:r>
            <a:r>
              <a:rPr lang="en-US" altLang="zh-CN" sz="1400">
                <a:latin typeface="Verdana" panose="020B0604030504040204" pitchFamily="34" charset="0"/>
              </a:rPr>
              <a:t>, 1);</a:t>
            </a:r>
          </a:p>
          <a:p>
            <a:pPr lvl="1"/>
            <a:r>
              <a:rPr lang="en-US" altLang="zh-CN" sz="1400">
                <a:solidFill>
                  <a:srgbClr val="FF3300"/>
                </a:solidFill>
                <a:latin typeface="Verdana" panose="020B0604030504040204" pitchFamily="34" charset="0"/>
              </a:rPr>
              <a:t>//</a:t>
            </a:r>
            <a:r>
              <a:rPr lang="zh-CN" altLang="en-US" sz="1400">
                <a:solidFill>
                  <a:srgbClr val="FF3300"/>
                </a:solidFill>
                <a:latin typeface="Verdana" panose="020B0604030504040204" pitchFamily="34" charset="0"/>
              </a:rPr>
              <a:t>建立双向关联</a:t>
            </a:r>
          </a:p>
          <a:p>
            <a:pPr lvl="1"/>
            <a:r>
              <a:rPr lang="en-US" altLang="zh-CN" sz="1400">
                <a:latin typeface="Verdana" panose="020B0604030504040204" pitchFamily="34" charset="0"/>
              </a:rPr>
              <a:t>company.setAddress(address);</a:t>
            </a:r>
          </a:p>
          <a:p>
            <a:pPr lvl="1"/>
            <a:r>
              <a:rPr lang="en-US" altLang="zh-CN" sz="1400">
                <a:latin typeface="Verdana" panose="020B0604030504040204" pitchFamily="34" charset="0"/>
              </a:rPr>
              <a:t>address.setCompany(company);</a:t>
            </a:r>
          </a:p>
          <a:p>
            <a:pPr lvl="1"/>
            <a:r>
              <a:rPr lang="en-US" altLang="zh-CN" sz="1400">
                <a:solidFill>
                  <a:srgbClr val="FF3300"/>
                </a:solidFill>
                <a:latin typeface="Verdana" panose="020B0604030504040204" pitchFamily="34" charset="0"/>
              </a:rPr>
              <a:t>//</a:t>
            </a:r>
            <a:r>
              <a:rPr lang="zh-CN" altLang="en-US" sz="1400">
                <a:solidFill>
                  <a:srgbClr val="FF3300"/>
                </a:solidFill>
                <a:latin typeface="Verdana" panose="020B0604030504040204" pitchFamily="34" charset="0"/>
              </a:rPr>
              <a:t>保存公司</a:t>
            </a:r>
          </a:p>
          <a:p>
            <a:pPr lvl="1"/>
            <a:r>
              <a:rPr lang="en-US" altLang="zh-CN" sz="1400">
                <a:latin typeface="Verdana" panose="020B0604030504040204" pitchFamily="34" charset="0"/>
              </a:rPr>
              <a:t>session.save(company);</a:t>
            </a:r>
          </a:p>
          <a:p>
            <a:pPr lvl="1"/>
            <a:endParaRPr lang="en-US" altLang="zh-CN" sz="1400">
              <a:latin typeface="Verdana" panose="020B0604030504040204" pitchFamily="34" charset="0"/>
            </a:endParaRPr>
          </a:p>
          <a:p>
            <a:pPr lvl="1"/>
            <a:r>
              <a:rPr lang="en-US" altLang="zh-CN" sz="1400">
                <a:latin typeface="Verdana" panose="020B0604030504040204" pitchFamily="34" charset="0"/>
              </a:rPr>
              <a:t>tx.commit();    </a:t>
            </a:r>
          </a:p>
          <a:p>
            <a:pPr lvl="1"/>
            <a:r>
              <a:rPr lang="en-US" altLang="zh-CN" sz="1400">
                <a:latin typeface="Verdana" panose="020B0604030504040204" pitchFamily="34" charset="0"/>
              </a:rPr>
              <a:t>session.close();  </a:t>
            </a:r>
          </a:p>
          <a:p>
            <a:r>
              <a:rPr lang="en-US" altLang="zh-CN" sz="1400">
                <a:latin typeface="Verdana" panose="020B0604030504040204" pitchFamily="34" charset="0"/>
              </a:rPr>
              <a:t>}</a:t>
            </a:r>
          </a:p>
        </p:txBody>
      </p:sp>
      <p:sp>
        <p:nvSpPr>
          <p:cNvPr id="46084" name="Rectangle 4"/>
          <p:cNvSpPr>
            <a:spLocks noChangeArrowheads="1"/>
          </p:cNvSpPr>
          <p:nvPr/>
        </p:nvSpPr>
        <p:spPr bwMode="auto">
          <a:xfrm>
            <a:off x="611188" y="1844675"/>
            <a:ext cx="7696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zh-CN" altLang="zh-CN" sz="2400" b="1"/>
              <a:t>测试唯一性（报错）</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47106" name="Rectangle 2"/>
          <p:cNvSpPr>
            <a:spLocks noGrp="1" noChangeArrowheads="1"/>
          </p:cNvSpPr>
          <p:nvPr>
            <p:ph type="title"/>
          </p:nvPr>
        </p:nvSpPr>
        <p:spPr/>
        <p:txBody>
          <a:bodyPr/>
          <a:lstStyle/>
          <a:p>
            <a:r>
              <a:rPr lang="zh-CN" altLang="zh-CN">
                <a:latin typeface="宋体" panose="02010600030101010101" pitchFamily="2" charset="-122"/>
              </a:rPr>
              <a:t> 映射一对一主键双向关联</a:t>
            </a:r>
          </a:p>
        </p:txBody>
      </p:sp>
      <p:sp>
        <p:nvSpPr>
          <p:cNvPr id="47107" name="Rectangle 3"/>
          <p:cNvSpPr>
            <a:spLocks noRot="1" noChangeArrowheads="1"/>
          </p:cNvSpPr>
          <p:nvPr/>
        </p:nvSpPr>
        <p:spPr bwMode="auto">
          <a:xfrm>
            <a:off x="323850" y="1989138"/>
            <a:ext cx="85407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zh-CN" sz="2400"/>
              <a:t>一对一的另一种解决方式就是主键关联，在这种关联关系中，要求两个对象的主键必须保持一致，通过两个表的主键建立关联关系，无须外键参与。</a:t>
            </a:r>
          </a:p>
        </p:txBody>
      </p:sp>
      <p:pic>
        <p:nvPicPr>
          <p:cNvPr id="47108" name="Picture 4" descr="tu4-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429000"/>
            <a:ext cx="4176712"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48130" name="Rectangle 2"/>
          <p:cNvSpPr>
            <a:spLocks noGrp="1" noChangeArrowheads="1"/>
          </p:cNvSpPr>
          <p:nvPr>
            <p:ph type="title"/>
          </p:nvPr>
        </p:nvSpPr>
        <p:spPr/>
        <p:txBody>
          <a:bodyPr/>
          <a:lstStyle/>
          <a:p>
            <a:r>
              <a:rPr lang="zh-CN" altLang="zh-CN">
                <a:latin typeface="宋体" panose="02010600030101010101" pitchFamily="2" charset="-122"/>
              </a:rPr>
              <a:t> 映射一对一主键双向关联</a:t>
            </a:r>
          </a:p>
        </p:txBody>
      </p:sp>
      <p:sp>
        <p:nvSpPr>
          <p:cNvPr id="48131" name="Rectangle 3"/>
          <p:cNvSpPr>
            <a:spLocks noGrp="1" noChangeArrowheads="1"/>
          </p:cNvSpPr>
          <p:nvPr>
            <p:ph type="body" idx="1"/>
          </p:nvPr>
        </p:nvSpPr>
        <p:spPr>
          <a:xfrm>
            <a:off x="539750" y="1916113"/>
            <a:ext cx="8207375" cy="4249737"/>
          </a:xfrm>
          <a:noFill/>
          <a:ln/>
        </p:spPr>
        <p:txBody>
          <a:bodyPr/>
          <a:lstStyle/>
          <a:p>
            <a:pPr>
              <a:lnSpc>
                <a:spcPct val="80000"/>
              </a:lnSpc>
            </a:pPr>
            <a:r>
              <a:rPr lang="zh-CN" altLang="en-US" sz="2000">
                <a:latin typeface="宋体" panose="02010600030101010101" pitchFamily="2" charset="-122"/>
              </a:rPr>
              <a:t>基于主键的映射策略</a:t>
            </a:r>
            <a:r>
              <a:rPr lang="en-US" altLang="zh-CN" sz="2000">
                <a:latin typeface="宋体" panose="02010600030101010101" pitchFamily="2" charset="-122"/>
              </a:rPr>
              <a:t>:</a:t>
            </a:r>
            <a:r>
              <a:rPr lang="zh-CN" altLang="en-US" sz="2000">
                <a:latin typeface="宋体" panose="02010600030101010101" pitchFamily="2" charset="-122"/>
              </a:rPr>
              <a:t>指一端的主键生成器使用 </a:t>
            </a:r>
            <a:r>
              <a:rPr lang="en-US" altLang="zh-CN" sz="2000">
                <a:latin typeface="宋体" panose="02010600030101010101" pitchFamily="2" charset="-122"/>
              </a:rPr>
              <a:t>foreign </a:t>
            </a:r>
            <a:r>
              <a:rPr lang="zh-CN" altLang="en-US" sz="2000">
                <a:latin typeface="宋体" panose="02010600030101010101" pitchFamily="2" charset="-122"/>
              </a:rPr>
              <a:t>策略</a:t>
            </a:r>
            <a:r>
              <a:rPr lang="en-US" altLang="zh-CN" sz="2000">
                <a:latin typeface="宋体" panose="02010600030101010101" pitchFamily="2" charset="-122"/>
              </a:rPr>
              <a:t>,</a:t>
            </a:r>
            <a:r>
              <a:rPr lang="zh-CN" altLang="en-US" sz="2000">
                <a:latin typeface="宋体" panose="02010600030101010101" pitchFamily="2" charset="-122"/>
              </a:rPr>
              <a:t>表明根据”对方”的主键来生成自己的主键，自己并不能独立生成主键</a:t>
            </a:r>
            <a:r>
              <a:rPr lang="en-US" altLang="zh-CN" sz="2000">
                <a:latin typeface="宋体" panose="02010600030101010101" pitchFamily="2" charset="-122"/>
              </a:rPr>
              <a:t>. &lt;param&gt; </a:t>
            </a:r>
            <a:r>
              <a:rPr lang="zh-CN" altLang="en-US" sz="2000">
                <a:latin typeface="宋体" panose="02010600030101010101" pitchFamily="2" charset="-122"/>
              </a:rPr>
              <a:t>子元素指定使用当前持久化类的那个属性作为 “对方”</a:t>
            </a:r>
          </a:p>
          <a:p>
            <a:pPr>
              <a:lnSpc>
                <a:spcPct val="80000"/>
              </a:lnSpc>
            </a:pPr>
            <a:endParaRPr lang="zh-CN" altLang="en-US" sz="2000">
              <a:latin typeface="宋体" panose="02010600030101010101" pitchFamily="2" charset="-122"/>
            </a:endParaRPr>
          </a:p>
          <a:p>
            <a:pPr>
              <a:lnSpc>
                <a:spcPct val="80000"/>
              </a:lnSpc>
            </a:pPr>
            <a:endParaRPr lang="zh-CN" altLang="en-US" sz="2000">
              <a:latin typeface="宋体" panose="02010600030101010101" pitchFamily="2" charset="-122"/>
            </a:endParaRPr>
          </a:p>
          <a:p>
            <a:pPr>
              <a:lnSpc>
                <a:spcPct val="80000"/>
              </a:lnSpc>
            </a:pPr>
            <a:endParaRPr lang="zh-CN" altLang="en-US" sz="2000">
              <a:latin typeface="宋体" panose="02010600030101010101" pitchFamily="2" charset="-122"/>
            </a:endParaRPr>
          </a:p>
          <a:p>
            <a:pPr>
              <a:lnSpc>
                <a:spcPct val="80000"/>
              </a:lnSpc>
            </a:pPr>
            <a:endParaRPr lang="zh-CN" altLang="en-US" sz="2000">
              <a:latin typeface="宋体" panose="02010600030101010101" pitchFamily="2" charset="-122"/>
            </a:endParaRPr>
          </a:p>
          <a:p>
            <a:pPr>
              <a:lnSpc>
                <a:spcPct val="80000"/>
              </a:lnSpc>
            </a:pPr>
            <a:r>
              <a:rPr lang="zh-CN" altLang="en-US" sz="2000">
                <a:latin typeface="宋体" panose="02010600030101010101" pitchFamily="2" charset="-122"/>
              </a:rPr>
              <a:t>采用</a:t>
            </a:r>
            <a:r>
              <a:rPr lang="en-US" altLang="zh-CN" sz="2000">
                <a:latin typeface="宋体" panose="02010600030101010101" pitchFamily="2" charset="-122"/>
              </a:rPr>
              <a:t>foreign</a:t>
            </a:r>
            <a:r>
              <a:rPr lang="zh-CN" altLang="en-US" sz="2000">
                <a:latin typeface="宋体" panose="02010600030101010101" pitchFamily="2" charset="-122"/>
              </a:rPr>
              <a:t>主键生成器策略的一端增加 </a:t>
            </a:r>
            <a:r>
              <a:rPr lang="en-US" altLang="zh-CN" sz="2000">
                <a:latin typeface="宋体" panose="02010600030101010101" pitchFamily="2" charset="-122"/>
              </a:rPr>
              <a:t>one-to-one </a:t>
            </a:r>
            <a:r>
              <a:rPr lang="zh-CN" altLang="en-US" sz="2000">
                <a:latin typeface="宋体" panose="02010600030101010101" pitchFamily="2" charset="-122"/>
              </a:rPr>
              <a:t>元素映射关联属性，其 </a:t>
            </a:r>
            <a:r>
              <a:rPr lang="en-US" altLang="zh-CN" sz="2000">
                <a:latin typeface="宋体" panose="02010600030101010101" pitchFamily="2" charset="-122"/>
              </a:rPr>
              <a:t>one-to-one </a:t>
            </a:r>
            <a:r>
              <a:rPr lang="zh-CN" altLang="en-US" sz="2000">
                <a:latin typeface="宋体" panose="02010600030101010101" pitchFamily="2" charset="-122"/>
              </a:rPr>
              <a:t>属性还应增加 </a:t>
            </a:r>
            <a:r>
              <a:rPr lang="en-US" altLang="zh-CN" sz="2000">
                <a:solidFill>
                  <a:srgbClr val="FF0000"/>
                </a:solidFill>
                <a:latin typeface="宋体" panose="02010600030101010101" pitchFamily="2" charset="-122"/>
              </a:rPr>
              <a:t>constrained=“true”</a:t>
            </a:r>
            <a:r>
              <a:rPr lang="en-US" altLang="zh-CN" sz="2000">
                <a:latin typeface="宋体" panose="02010600030101010101" pitchFamily="2" charset="-122"/>
              </a:rPr>
              <a:t> </a:t>
            </a:r>
            <a:r>
              <a:rPr lang="zh-CN" altLang="en-US" sz="2000">
                <a:latin typeface="宋体" panose="02010600030101010101" pitchFamily="2" charset="-122"/>
              </a:rPr>
              <a:t>属性；另一端</a:t>
            </a:r>
            <a:r>
              <a:rPr lang="en-US" altLang="zh-CN" sz="2000">
                <a:latin typeface="宋体" panose="02010600030101010101" pitchFamily="2" charset="-122"/>
              </a:rPr>
              <a:t>(company)</a:t>
            </a:r>
            <a:r>
              <a:rPr lang="zh-CN" altLang="en-US" sz="2000">
                <a:latin typeface="宋体" panose="02010600030101010101" pitchFamily="2" charset="-122"/>
              </a:rPr>
              <a:t>增加</a:t>
            </a:r>
            <a:r>
              <a:rPr lang="en-US" altLang="zh-CN" sz="2000">
                <a:latin typeface="宋体" panose="02010600030101010101" pitchFamily="2" charset="-122"/>
              </a:rPr>
              <a:t>one-to-one</a:t>
            </a:r>
            <a:r>
              <a:rPr lang="zh-CN" altLang="en-US" sz="2000">
                <a:latin typeface="宋体" panose="02010600030101010101" pitchFamily="2" charset="-122"/>
              </a:rPr>
              <a:t>元素映射关联属性。</a:t>
            </a:r>
          </a:p>
          <a:p>
            <a:pPr>
              <a:lnSpc>
                <a:spcPct val="80000"/>
              </a:lnSpc>
            </a:pPr>
            <a:r>
              <a:rPr lang="en-US" altLang="zh-CN" sz="2000">
                <a:latin typeface="宋体" panose="02010600030101010101" pitchFamily="2" charset="-122"/>
              </a:rPr>
              <a:t>constrained(</a:t>
            </a:r>
            <a:r>
              <a:rPr lang="zh-CN" altLang="en-US" sz="2000">
                <a:latin typeface="宋体" panose="02010600030101010101" pitchFamily="2" charset="-122"/>
              </a:rPr>
              <a:t>约束</a:t>
            </a:r>
            <a:r>
              <a:rPr lang="en-US" altLang="zh-CN" sz="2000">
                <a:latin typeface="宋体" panose="02010600030101010101" pitchFamily="2" charset="-122"/>
              </a:rPr>
              <a:t>):</a:t>
            </a:r>
            <a:r>
              <a:rPr lang="zh-CN" altLang="en-US" sz="2000">
                <a:latin typeface="宋体" panose="02010600030101010101" pitchFamily="2" charset="-122"/>
              </a:rPr>
              <a:t>指定为当前持久化类对应的数据库表的主键添加一个外键约束，引用被关联的对象</a:t>
            </a:r>
            <a:r>
              <a:rPr lang="en-US" altLang="zh-CN" sz="2000">
                <a:latin typeface="宋体" panose="02010600030101010101" pitchFamily="2" charset="-122"/>
              </a:rPr>
              <a:t>(“</a:t>
            </a:r>
            <a:r>
              <a:rPr lang="zh-CN" altLang="en-US" sz="2000">
                <a:latin typeface="宋体" panose="02010600030101010101" pitchFamily="2" charset="-122"/>
              </a:rPr>
              <a:t>对方”</a:t>
            </a:r>
            <a:r>
              <a:rPr lang="en-US" altLang="zh-CN" sz="2000">
                <a:latin typeface="宋体" panose="02010600030101010101" pitchFamily="2" charset="-122"/>
              </a:rPr>
              <a:t>)</a:t>
            </a:r>
            <a:r>
              <a:rPr lang="zh-CN" altLang="en-US" sz="2000">
                <a:latin typeface="宋体" panose="02010600030101010101" pitchFamily="2" charset="-122"/>
              </a:rPr>
              <a:t>所对应的数据库表主键</a:t>
            </a:r>
          </a:p>
          <a:p>
            <a:pPr>
              <a:lnSpc>
                <a:spcPct val="80000"/>
              </a:lnSpc>
            </a:pPr>
            <a:endParaRPr lang="zh-CN" altLang="en-US" sz="1400">
              <a:latin typeface="宋体" panose="02010600030101010101" pitchFamily="2" charset="-122"/>
            </a:endParaRPr>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852738"/>
            <a:ext cx="417671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5373688"/>
            <a:ext cx="4392612"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49154" name="Rectangle 2"/>
          <p:cNvSpPr>
            <a:spLocks noGrp="1" noChangeArrowheads="1"/>
          </p:cNvSpPr>
          <p:nvPr>
            <p:ph type="title"/>
          </p:nvPr>
        </p:nvSpPr>
        <p:spPr/>
        <p:txBody>
          <a:bodyPr/>
          <a:lstStyle/>
          <a:p>
            <a:r>
              <a:rPr lang="zh-CN" altLang="zh-CN">
                <a:latin typeface="宋体" panose="02010600030101010101" pitchFamily="2" charset="-122"/>
              </a:rPr>
              <a:t> 映射一对一主键双向关联</a:t>
            </a:r>
          </a:p>
        </p:txBody>
      </p:sp>
      <p:pic>
        <p:nvPicPr>
          <p:cNvPr id="491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205038"/>
            <a:ext cx="3143250" cy="1304925"/>
          </a:xfrm>
          <a:prstGeom prst="rect">
            <a:avLst/>
          </a:prstGeom>
          <a:noFill/>
          <a:ln w="19050"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4365625"/>
            <a:ext cx="3009900" cy="1409700"/>
          </a:xfrm>
          <a:prstGeom prst="rect">
            <a:avLst/>
          </a:prstGeom>
          <a:noFill/>
          <a:ln w="19050"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2133600"/>
            <a:ext cx="5616575" cy="1247775"/>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3644900"/>
            <a:ext cx="5618162" cy="3051175"/>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9" name="Line 7"/>
          <p:cNvSpPr>
            <a:spLocks noChangeShapeType="1"/>
          </p:cNvSpPr>
          <p:nvPr/>
        </p:nvSpPr>
        <p:spPr bwMode="auto">
          <a:xfrm>
            <a:off x="3563938" y="2852738"/>
            <a:ext cx="431800"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0" name="Line 8"/>
          <p:cNvSpPr>
            <a:spLocks noChangeShapeType="1"/>
          </p:cNvSpPr>
          <p:nvPr/>
        </p:nvSpPr>
        <p:spPr bwMode="auto">
          <a:xfrm>
            <a:off x="3563938" y="5084763"/>
            <a:ext cx="503237"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50178" name="Rectangle 2"/>
          <p:cNvSpPr>
            <a:spLocks noGrp="1" noChangeArrowheads="1"/>
          </p:cNvSpPr>
          <p:nvPr>
            <p:ph type="title"/>
          </p:nvPr>
        </p:nvSpPr>
        <p:spPr/>
        <p:txBody>
          <a:bodyPr/>
          <a:lstStyle/>
          <a:p>
            <a:r>
              <a:rPr lang="zh-CN" altLang="zh-CN">
                <a:latin typeface="宋体" panose="02010600030101010101" pitchFamily="2" charset="-122"/>
              </a:rPr>
              <a:t> 映射一对一主键双向关联</a:t>
            </a:r>
          </a:p>
        </p:txBody>
      </p:sp>
      <p:sp>
        <p:nvSpPr>
          <p:cNvPr id="50179" name="Rectangle 3"/>
          <p:cNvSpPr>
            <a:spLocks noChangeArrowheads="1"/>
          </p:cNvSpPr>
          <p:nvPr/>
        </p:nvSpPr>
        <p:spPr bwMode="auto">
          <a:xfrm>
            <a:off x="611188" y="2276475"/>
            <a:ext cx="8208962" cy="42481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Verdana" panose="020B0604030504040204" pitchFamily="34" charset="0"/>
              </a:rPr>
              <a:t>public</a:t>
            </a:r>
            <a:r>
              <a:rPr lang="en-US" altLang="zh-CN" sz="1400">
                <a:latin typeface="Verdana" panose="020B0604030504040204" pitchFamily="34" charset="0"/>
              </a:rPr>
              <a:t>  </a:t>
            </a:r>
            <a:r>
              <a:rPr lang="en-US" altLang="zh-CN" sz="1400" b="1">
                <a:latin typeface="Verdana" panose="020B0604030504040204" pitchFamily="34" charset="0"/>
              </a:rPr>
              <a:t>void</a:t>
            </a:r>
            <a:r>
              <a:rPr lang="en-US" altLang="zh-CN" sz="1400">
                <a:latin typeface="Verdana" panose="020B0604030504040204" pitchFamily="34" charset="0"/>
              </a:rPr>
              <a:t> insert(){</a:t>
            </a:r>
          </a:p>
          <a:p>
            <a:pPr lvl="1"/>
            <a:r>
              <a:rPr lang="en-US" altLang="zh-CN" sz="1400">
                <a:latin typeface="Verdana" panose="020B0604030504040204" pitchFamily="34" charset="0"/>
              </a:rPr>
              <a:t>Session session=</a:t>
            </a:r>
            <a:r>
              <a:rPr lang="en-US" altLang="zh-CN" sz="1400" i="1">
                <a:latin typeface="Verdana" panose="020B0604030504040204" pitchFamily="34" charset="0"/>
              </a:rPr>
              <a:t>sessionFacoty</a:t>
            </a:r>
            <a:r>
              <a:rPr lang="en-US" altLang="zh-CN" sz="1400">
                <a:latin typeface="Verdana" panose="020B0604030504040204" pitchFamily="34" charset="0"/>
              </a:rPr>
              <a:t>.openSession();</a:t>
            </a:r>
          </a:p>
          <a:p>
            <a:pPr lvl="1"/>
            <a:r>
              <a:rPr lang="en-US" altLang="zh-CN" sz="1400">
                <a:latin typeface="Verdana" panose="020B0604030504040204" pitchFamily="34" charset="0"/>
              </a:rPr>
              <a:t>Transaction tx=session.beginTransaction(); </a:t>
            </a:r>
          </a:p>
          <a:p>
            <a:pPr lvl="1"/>
            <a:endParaRPr lang="en-US" altLang="zh-CN" sz="1400">
              <a:latin typeface="Verdana" panose="020B0604030504040204" pitchFamily="34" charset="0"/>
            </a:endParaRPr>
          </a:p>
          <a:p>
            <a:pPr lvl="1"/>
            <a:r>
              <a:rPr lang="en-US" altLang="zh-CN" sz="1400">
                <a:latin typeface="Verdana" panose="020B0604030504040204" pitchFamily="34" charset="0"/>
              </a:rPr>
              <a:t>Company company=</a:t>
            </a:r>
            <a:r>
              <a:rPr lang="en-US" altLang="zh-CN" sz="1400" b="1">
                <a:latin typeface="Verdana" panose="020B0604030504040204" pitchFamily="34" charset="0"/>
              </a:rPr>
              <a:t>new</a:t>
            </a:r>
            <a:r>
              <a:rPr lang="en-US" altLang="zh-CN" sz="1400">
                <a:latin typeface="Verdana" panose="020B0604030504040204" pitchFamily="34" charset="0"/>
              </a:rPr>
              <a:t> Company();</a:t>
            </a:r>
          </a:p>
          <a:p>
            <a:pPr lvl="1"/>
            <a:r>
              <a:rPr lang="en-US" altLang="zh-CN" sz="1400">
                <a:latin typeface="Verdana" panose="020B0604030504040204" pitchFamily="34" charset="0"/>
              </a:rPr>
              <a:t>company.setName("</a:t>
            </a:r>
            <a:r>
              <a:rPr lang="zh-CN" altLang="en-US" sz="1400">
                <a:latin typeface="Verdana" panose="020B0604030504040204" pitchFamily="34" charset="0"/>
              </a:rPr>
              <a:t>传智播客</a:t>
            </a:r>
            <a:r>
              <a:rPr lang="en-US" altLang="zh-CN" sz="1400">
                <a:latin typeface="Verdana" panose="020B0604030504040204" pitchFamily="34" charset="0"/>
              </a:rPr>
              <a:t>");</a:t>
            </a:r>
          </a:p>
          <a:p>
            <a:pPr lvl="1"/>
            <a:endParaRPr lang="en-US" altLang="zh-CN" sz="1400">
              <a:latin typeface="Verdana" panose="020B0604030504040204" pitchFamily="34" charset="0"/>
            </a:endParaRPr>
          </a:p>
          <a:p>
            <a:pPr lvl="1"/>
            <a:r>
              <a:rPr lang="en-US" altLang="zh-CN" sz="1400">
                <a:latin typeface="Verdana" panose="020B0604030504040204" pitchFamily="34" charset="0"/>
              </a:rPr>
              <a:t>Address address=</a:t>
            </a:r>
            <a:r>
              <a:rPr lang="en-US" altLang="zh-CN" sz="1400" b="1">
                <a:latin typeface="Verdana" panose="020B0604030504040204" pitchFamily="34" charset="0"/>
              </a:rPr>
              <a:t>new</a:t>
            </a:r>
            <a:r>
              <a:rPr lang="en-US" altLang="zh-CN" sz="1400">
                <a:latin typeface="Verdana" panose="020B0604030504040204" pitchFamily="34" charset="0"/>
              </a:rPr>
              <a:t> Address();</a:t>
            </a:r>
          </a:p>
          <a:p>
            <a:pPr lvl="1"/>
            <a:r>
              <a:rPr lang="en-US" altLang="zh-CN" sz="1400">
                <a:latin typeface="Verdana" panose="020B0604030504040204" pitchFamily="34" charset="0"/>
              </a:rPr>
              <a:t>address.setCity("</a:t>
            </a:r>
            <a:r>
              <a:rPr lang="zh-CN" altLang="en-US" sz="1400">
                <a:latin typeface="Verdana" panose="020B0604030504040204" pitchFamily="34" charset="0"/>
              </a:rPr>
              <a:t>北京</a:t>
            </a:r>
            <a:r>
              <a:rPr lang="en-US" altLang="zh-CN" sz="1400">
                <a:latin typeface="Verdana" panose="020B0604030504040204" pitchFamily="34" charset="0"/>
              </a:rPr>
              <a:t>");</a:t>
            </a:r>
          </a:p>
          <a:p>
            <a:pPr lvl="1"/>
            <a:r>
              <a:rPr lang="en-US" altLang="zh-CN" sz="1400">
                <a:latin typeface="Verdana" panose="020B0604030504040204" pitchFamily="34" charset="0"/>
              </a:rPr>
              <a:t>address.setCountry("</a:t>
            </a:r>
            <a:r>
              <a:rPr lang="zh-CN" altLang="en-US" sz="1400">
                <a:latin typeface="Verdana" panose="020B0604030504040204" pitchFamily="34" charset="0"/>
              </a:rPr>
              <a:t>中国</a:t>
            </a:r>
            <a:r>
              <a:rPr lang="en-US" altLang="zh-CN" sz="1400">
                <a:latin typeface="Verdana" panose="020B0604030504040204" pitchFamily="34" charset="0"/>
              </a:rPr>
              <a:t>");</a:t>
            </a:r>
          </a:p>
          <a:p>
            <a:pPr lvl="1"/>
            <a:r>
              <a:rPr lang="en-US" altLang="zh-CN" sz="1400">
                <a:latin typeface="Verdana" panose="020B0604030504040204" pitchFamily="34" charset="0"/>
              </a:rPr>
              <a:t>company.setAddress(address);</a:t>
            </a:r>
          </a:p>
          <a:p>
            <a:pPr lvl="1"/>
            <a:r>
              <a:rPr lang="en-US" altLang="zh-CN" sz="1400">
                <a:latin typeface="Verdana" panose="020B0604030504040204" pitchFamily="34" charset="0"/>
              </a:rPr>
              <a:t>address.setCompany(company);</a:t>
            </a:r>
          </a:p>
          <a:p>
            <a:pPr lvl="1"/>
            <a:r>
              <a:rPr lang="en-US" altLang="zh-CN" sz="1400">
                <a:latin typeface="Verdana" panose="020B0604030504040204" pitchFamily="34" charset="0"/>
              </a:rPr>
              <a:t>session.save(address);</a:t>
            </a:r>
          </a:p>
          <a:p>
            <a:pPr lvl="1"/>
            <a:r>
              <a:rPr lang="en-US" altLang="zh-CN" sz="1400">
                <a:latin typeface="Verdana" panose="020B0604030504040204" pitchFamily="34" charset="0"/>
              </a:rPr>
              <a:t>session.save(company);</a:t>
            </a:r>
          </a:p>
          <a:p>
            <a:pPr lvl="1"/>
            <a:endParaRPr lang="en-US" altLang="zh-CN" sz="1400">
              <a:latin typeface="Verdana" panose="020B0604030504040204" pitchFamily="34" charset="0"/>
            </a:endParaRPr>
          </a:p>
          <a:p>
            <a:pPr lvl="1"/>
            <a:r>
              <a:rPr lang="en-US" altLang="zh-CN" sz="1400">
                <a:latin typeface="Verdana" panose="020B0604030504040204" pitchFamily="34" charset="0"/>
              </a:rPr>
              <a:t>tx.commit();    </a:t>
            </a:r>
          </a:p>
          <a:p>
            <a:pPr lvl="1"/>
            <a:r>
              <a:rPr lang="en-US" altLang="zh-CN" sz="1400">
                <a:latin typeface="Verdana" panose="020B0604030504040204" pitchFamily="34" charset="0"/>
              </a:rPr>
              <a:t>session.close();  </a:t>
            </a:r>
          </a:p>
          <a:p>
            <a:r>
              <a:rPr lang="en-US" altLang="zh-CN" sz="1400">
                <a:latin typeface="Verdana" panose="020B0604030504040204" pitchFamily="34" charset="0"/>
              </a:rPr>
              <a:t>}</a:t>
            </a:r>
          </a:p>
        </p:txBody>
      </p:sp>
      <p:sp>
        <p:nvSpPr>
          <p:cNvPr id="50180" name="Rectangle 4"/>
          <p:cNvSpPr>
            <a:spLocks noChangeArrowheads="1"/>
          </p:cNvSpPr>
          <p:nvPr/>
        </p:nvSpPr>
        <p:spPr bwMode="auto">
          <a:xfrm>
            <a:off x="611188" y="1844675"/>
            <a:ext cx="7696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zh-CN" altLang="zh-CN" sz="2400" b="1"/>
              <a:t>测试保存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8194" name="Rectangle 2"/>
          <p:cNvSpPr>
            <a:spLocks noGrp="1" noChangeArrowheads="1"/>
          </p:cNvSpPr>
          <p:nvPr>
            <p:ph type="title"/>
          </p:nvPr>
        </p:nvSpPr>
        <p:spPr/>
        <p:txBody>
          <a:bodyPr/>
          <a:lstStyle/>
          <a:p>
            <a:r>
              <a:rPr lang="en-US" altLang="zh-CN">
                <a:latin typeface="宋体" panose="02010600030101010101" pitchFamily="2" charset="-122"/>
              </a:rPr>
              <a:t>Hibernate</a:t>
            </a:r>
            <a:r>
              <a:rPr lang="zh-CN" altLang="en-US">
                <a:latin typeface="宋体" panose="02010600030101010101" pitchFamily="2" charset="-122"/>
              </a:rPr>
              <a:t>关联关系映射</a:t>
            </a:r>
          </a:p>
        </p:txBody>
      </p:sp>
      <p:sp>
        <p:nvSpPr>
          <p:cNvPr id="8195" name="Rectangle 3"/>
          <p:cNvSpPr>
            <a:spLocks noGrp="1" noChangeArrowheads="1"/>
          </p:cNvSpPr>
          <p:nvPr>
            <p:ph type="body" idx="1"/>
          </p:nvPr>
        </p:nvSpPr>
        <p:spPr/>
        <p:txBody>
          <a:bodyPr/>
          <a:lstStyle/>
          <a:p>
            <a:pPr>
              <a:lnSpc>
                <a:spcPct val="80000"/>
              </a:lnSpc>
            </a:pPr>
            <a:r>
              <a:rPr lang="zh-CN" altLang="en-US" sz="3200">
                <a:latin typeface="宋体" panose="02010600030101010101" pitchFamily="2" charset="-122"/>
              </a:rPr>
              <a:t>一对多关联关系</a:t>
            </a:r>
            <a:endParaRPr lang="zh-CN" altLang="en-US" sz="2800">
              <a:latin typeface="宋体" panose="02010600030101010101" pitchFamily="2" charset="-122"/>
            </a:endParaRPr>
          </a:p>
          <a:p>
            <a:pPr lvl="1">
              <a:lnSpc>
                <a:spcPct val="80000"/>
              </a:lnSpc>
            </a:pPr>
            <a:r>
              <a:rPr lang="zh-CN" altLang="en-US" sz="2800">
                <a:latin typeface="宋体" panose="02010600030101010101" pitchFamily="2" charset="-122"/>
              </a:rPr>
              <a:t>双向关联 一对多</a:t>
            </a:r>
          </a:p>
          <a:p>
            <a:pPr lvl="1">
              <a:lnSpc>
                <a:spcPct val="80000"/>
              </a:lnSpc>
            </a:pPr>
            <a:endParaRPr lang="zh-CN" altLang="en-US" sz="2800">
              <a:latin typeface="宋体" panose="02010600030101010101" pitchFamily="2" charset="-122"/>
            </a:endParaRPr>
          </a:p>
          <a:p>
            <a:pPr>
              <a:lnSpc>
                <a:spcPct val="80000"/>
              </a:lnSpc>
            </a:pPr>
            <a:r>
              <a:rPr lang="zh-CN" altLang="en-US" sz="3200">
                <a:latin typeface="宋体" panose="02010600030101010101" pitchFamily="2" charset="-122"/>
              </a:rPr>
              <a:t>一对一关联关系</a:t>
            </a:r>
          </a:p>
          <a:p>
            <a:pPr lvl="1">
              <a:lnSpc>
                <a:spcPct val="80000"/>
              </a:lnSpc>
            </a:pPr>
            <a:r>
              <a:rPr lang="zh-CN" altLang="en-US" sz="2800">
                <a:latin typeface="宋体" panose="02010600030101010101" pitchFamily="2" charset="-122"/>
              </a:rPr>
              <a:t>双向关联 一对一</a:t>
            </a:r>
          </a:p>
          <a:p>
            <a:pPr lvl="1">
              <a:lnSpc>
                <a:spcPct val="80000"/>
              </a:lnSpc>
            </a:pPr>
            <a:endParaRPr lang="zh-CN" altLang="en-US" sz="2800">
              <a:latin typeface="宋体" panose="02010600030101010101" pitchFamily="2" charset="-122"/>
            </a:endParaRPr>
          </a:p>
          <a:p>
            <a:pPr>
              <a:lnSpc>
                <a:spcPct val="80000"/>
              </a:lnSpc>
            </a:pPr>
            <a:r>
              <a:rPr lang="zh-CN" altLang="en-US" sz="3200">
                <a:latin typeface="宋体" panose="02010600030101010101" pitchFamily="2" charset="-122"/>
              </a:rPr>
              <a:t>多对多关联关系</a:t>
            </a:r>
          </a:p>
          <a:p>
            <a:pPr lvl="1">
              <a:lnSpc>
                <a:spcPct val="80000"/>
              </a:lnSpc>
            </a:pPr>
            <a:r>
              <a:rPr lang="zh-CN" altLang="en-US" sz="2800">
                <a:latin typeface="宋体" panose="02010600030101010101" pitchFamily="2" charset="-122"/>
              </a:rPr>
              <a:t>双向关联 多对多</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ftr" sz="quarter" idx="3"/>
          </p:nvPr>
        </p:nvSpPr>
        <p:spPr/>
        <p:txBody>
          <a:bodyPr/>
          <a:lstStyle/>
          <a:p>
            <a:r>
              <a:rPr lang="zh-CN" altLang="en-US"/>
              <a:t>北京传智播客教育   </a:t>
            </a:r>
            <a:r>
              <a:rPr lang="en-US" altLang="zh-CN"/>
              <a:t>www.itcast.cn</a:t>
            </a:r>
          </a:p>
        </p:txBody>
      </p:sp>
      <p:sp>
        <p:nvSpPr>
          <p:cNvPr id="9218"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zh-CN" altLang="zh-CN" b="1" i="0">
                <a:latin typeface="宋体" panose="02010600030101010101" pitchFamily="2" charset="-122"/>
              </a:rPr>
              <a:t>一对多 关联关系映射</a:t>
            </a:r>
          </a:p>
        </p:txBody>
      </p:sp>
      <p:sp>
        <p:nvSpPr>
          <p:cNvPr id="9219" name="Text Box 3"/>
          <p:cNvSpPr txBox="1">
            <a:spLocks noChangeArrowheads="1"/>
          </p:cNvSpPr>
          <p:nvPr/>
        </p:nvSpPr>
        <p:spPr bwMode="auto">
          <a:xfrm>
            <a:off x="1979613" y="4508500"/>
            <a:ext cx="53990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1"/>
              </a:buClr>
              <a:buSzPct val="70000"/>
              <a:buFont typeface="Wingdings" panose="05000000000000000000" pitchFamily="2" charset="2"/>
              <a:buNone/>
            </a:pPr>
            <a:r>
              <a:rPr lang="zh-CN" altLang="en-US" sz="3200" b="1">
                <a:latin typeface="Arial" panose="020B0604020202020204" pitchFamily="34" charset="0"/>
              </a:rPr>
              <a:t>姜   涛</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6"/>
          <p:cNvSpPr>
            <a:spLocks noGrp="1"/>
          </p:cNvSpPr>
          <p:nvPr>
            <p:ph type="ftr" sz="quarter" idx="11"/>
          </p:nvPr>
        </p:nvSpPr>
        <p:spPr/>
        <p:txBody>
          <a:bodyPr/>
          <a:lstStyle/>
          <a:p>
            <a:r>
              <a:rPr lang="zh-CN" altLang="en-US"/>
              <a:t>北京传智播客教育 </a:t>
            </a:r>
            <a:r>
              <a:rPr lang="en-US" altLang="zh-CN"/>
              <a:t>www.itcast.cn</a:t>
            </a:r>
          </a:p>
        </p:txBody>
      </p:sp>
      <p:sp>
        <p:nvSpPr>
          <p:cNvPr id="10242" name="Rectangle 2"/>
          <p:cNvSpPr>
            <a:spLocks noGrp="1" noChangeArrowheads="1"/>
          </p:cNvSpPr>
          <p:nvPr>
            <p:ph type="title"/>
          </p:nvPr>
        </p:nvSpPr>
        <p:spPr/>
        <p:txBody>
          <a:bodyPr/>
          <a:lstStyle/>
          <a:p>
            <a:r>
              <a:rPr lang="zh-CN" altLang="zh-CN">
                <a:latin typeface="宋体" panose="02010600030101010101" pitchFamily="2" charset="-122"/>
              </a:rPr>
              <a:t>建立多对一关系映射</a:t>
            </a:r>
          </a:p>
        </p:txBody>
      </p:sp>
      <p:sp>
        <p:nvSpPr>
          <p:cNvPr id="10243" name="Rectangle 3"/>
          <p:cNvSpPr>
            <a:spLocks noGrp="1" noChangeArrowheads="1"/>
          </p:cNvSpPr>
          <p:nvPr>
            <p:ph type="body" sz="half" idx="1"/>
          </p:nvPr>
        </p:nvSpPr>
        <p:spPr>
          <a:xfrm>
            <a:off x="755650" y="1990725"/>
            <a:ext cx="7634288" cy="4098925"/>
          </a:xfrm>
        </p:spPr>
        <p:txBody>
          <a:bodyPr/>
          <a:lstStyle/>
          <a:p>
            <a:r>
              <a:rPr lang="zh-CN" altLang="zh-CN" sz="2000">
                <a:latin typeface="宋体" panose="02010600030101010101" pitchFamily="2" charset="-122"/>
              </a:rPr>
              <a:t>客户和订单是典型的一对多 关联关系</a:t>
            </a:r>
          </a:p>
        </p:txBody>
      </p:sp>
      <p:graphicFrame>
        <p:nvGraphicFramePr>
          <p:cNvPr id="10244" name="Object 4"/>
          <p:cNvGraphicFramePr>
            <a:graphicFrameLocks noChangeAspect="1"/>
          </p:cNvGraphicFramePr>
          <p:nvPr>
            <p:ph sz="quarter" idx="2"/>
          </p:nvPr>
        </p:nvGraphicFramePr>
        <p:xfrm>
          <a:off x="4284663" y="2565400"/>
          <a:ext cx="3560762" cy="723900"/>
        </p:xfrm>
        <a:graphic>
          <a:graphicData uri="http://schemas.openxmlformats.org/presentationml/2006/ole">
            <mc:AlternateContent xmlns:mc="http://schemas.openxmlformats.org/markup-compatibility/2006">
              <mc:Choice xmlns:v="urn:schemas-microsoft-com:vml" Requires="v">
                <p:oleObj spid="_x0000_s10250" name="BMP 图像" r:id="rId3" imgW="3562517" imgH="724277" progId="Paint.Picture">
                  <p:embed/>
                </p:oleObj>
              </mc:Choice>
              <mc:Fallback>
                <p:oleObj name="BMP 图像" r:id="rId3" imgW="3562517" imgH="72427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2565400"/>
                        <a:ext cx="3560762"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5" name="Object 5"/>
          <p:cNvGraphicFramePr>
            <a:graphicFrameLocks noChangeAspect="1"/>
          </p:cNvGraphicFramePr>
          <p:nvPr>
            <p:ph sz="quarter" idx="3"/>
          </p:nvPr>
        </p:nvGraphicFramePr>
        <p:xfrm>
          <a:off x="971550" y="2565400"/>
          <a:ext cx="2971800" cy="790575"/>
        </p:xfrm>
        <a:graphic>
          <a:graphicData uri="http://schemas.openxmlformats.org/presentationml/2006/ole">
            <mc:AlternateContent xmlns:mc="http://schemas.openxmlformats.org/markup-compatibility/2006">
              <mc:Choice xmlns:v="urn:schemas-microsoft-com:vml" Requires="v">
                <p:oleObj spid="_x0000_s10251" name="BMP 图像" r:id="rId5" imgW="2972117" imgH="790877" progId="Paint.Picture">
                  <p:embed/>
                </p:oleObj>
              </mc:Choice>
              <mc:Fallback>
                <p:oleObj name="BMP 图像" r:id="rId5" imgW="2972117" imgH="790877"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565400"/>
                        <a:ext cx="297180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6" name="Text Box 6"/>
          <p:cNvSpPr txBox="1">
            <a:spLocks noChangeArrowheads="1"/>
          </p:cNvSpPr>
          <p:nvPr/>
        </p:nvSpPr>
        <p:spPr bwMode="auto">
          <a:xfrm>
            <a:off x="2555875" y="3502025"/>
            <a:ext cx="338455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在多方添加对一方关联</a:t>
            </a:r>
          </a:p>
        </p:txBody>
      </p:sp>
      <p:graphicFrame>
        <p:nvGraphicFramePr>
          <p:cNvPr id="10247" name="Object 7"/>
          <p:cNvGraphicFramePr>
            <a:graphicFrameLocks/>
          </p:cNvGraphicFramePr>
          <p:nvPr/>
        </p:nvGraphicFramePr>
        <p:xfrm>
          <a:off x="4716463" y="4005263"/>
          <a:ext cx="3028950" cy="304800"/>
        </p:xfrm>
        <a:graphic>
          <a:graphicData uri="http://schemas.openxmlformats.org/presentationml/2006/ole">
            <mc:AlternateContent xmlns:mc="http://schemas.openxmlformats.org/markup-compatibility/2006">
              <mc:Choice xmlns:v="urn:schemas-microsoft-com:vml" Requires="v">
                <p:oleObj spid="_x0000_s10252" name="BMP 图像" r:id="rId7" imgW="3029357" imgH="305237" progId="Paint.Picture">
                  <p:embed/>
                </p:oleObj>
              </mc:Choice>
              <mc:Fallback>
                <p:oleObj name="BMP 图像" r:id="rId7" imgW="3029357" imgH="305237" progId="Paint.Picture">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3" y="4005263"/>
                        <a:ext cx="3028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AutoShape 8"/>
          <p:cNvSpPr>
            <a:spLocks noChangeArrowheads="1"/>
          </p:cNvSpPr>
          <p:nvPr/>
        </p:nvSpPr>
        <p:spPr bwMode="auto">
          <a:xfrm>
            <a:off x="6156325" y="3357563"/>
            <a:ext cx="288925" cy="576262"/>
          </a:xfrm>
          <a:prstGeom prst="upArrow">
            <a:avLst>
              <a:gd name="adj1" fmla="val 50000"/>
              <a:gd name="adj2" fmla="val 4986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p>
            <a:endParaRPr lang="zh-CN" altLang="en-US"/>
          </a:p>
        </p:txBody>
      </p:sp>
      <p:graphicFrame>
        <p:nvGraphicFramePr>
          <p:cNvPr id="10249" name="Object 9"/>
          <p:cNvGraphicFramePr>
            <a:graphicFrameLocks/>
          </p:cNvGraphicFramePr>
          <p:nvPr/>
        </p:nvGraphicFramePr>
        <p:xfrm>
          <a:off x="2628900" y="4510088"/>
          <a:ext cx="6296025" cy="2152650"/>
        </p:xfrm>
        <a:graphic>
          <a:graphicData uri="http://schemas.openxmlformats.org/presentationml/2006/ole">
            <mc:AlternateContent xmlns:mc="http://schemas.openxmlformats.org/markup-compatibility/2006">
              <mc:Choice xmlns:v="urn:schemas-microsoft-com:vml" Requires="v">
                <p:oleObj spid="_x0000_s10253" name="BMP 图像" r:id="rId9" imgW="6296357" imgH="2153117" progId="Paint.Picture">
                  <p:embed/>
                </p:oleObj>
              </mc:Choice>
              <mc:Fallback>
                <p:oleObj name="BMP 图像" r:id="rId9" imgW="6296357" imgH="2153117" progId="Paint.Picture">
                  <p:embed/>
                  <p:pic>
                    <p:nvPicPr>
                      <p:cNvPr id="0" name="Object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8900" y="4510088"/>
                        <a:ext cx="629602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1266" name="Rectangle 2"/>
          <p:cNvSpPr>
            <a:spLocks noGrp="1" noChangeArrowheads="1"/>
          </p:cNvSpPr>
          <p:nvPr>
            <p:ph type="title"/>
          </p:nvPr>
        </p:nvSpPr>
        <p:spPr/>
        <p:txBody>
          <a:bodyPr/>
          <a:lstStyle/>
          <a:p>
            <a:r>
              <a:rPr lang="zh-CN" altLang="zh-CN">
                <a:latin typeface="宋体" panose="02010600030101010101" pitchFamily="2" charset="-122"/>
              </a:rPr>
              <a:t>建立多对一关系映射</a:t>
            </a:r>
          </a:p>
        </p:txBody>
      </p:sp>
      <p:sp>
        <p:nvSpPr>
          <p:cNvPr id="11267" name="Rectangle 3"/>
          <p:cNvSpPr>
            <a:spLocks noGrp="1" noChangeArrowheads="1"/>
          </p:cNvSpPr>
          <p:nvPr>
            <p:ph type="body" idx="1"/>
          </p:nvPr>
        </p:nvSpPr>
        <p:spPr/>
        <p:txBody>
          <a:bodyPr/>
          <a:lstStyle/>
          <a:p>
            <a:pPr>
              <a:lnSpc>
                <a:spcPct val="80000"/>
              </a:lnSpc>
            </a:pPr>
            <a:r>
              <a:rPr lang="zh-CN" altLang="en-US" sz="3200">
                <a:latin typeface="宋体" panose="02010600030101010101" pitchFamily="2" charset="-122"/>
              </a:rPr>
              <a:t>在 </a:t>
            </a:r>
            <a:r>
              <a:rPr lang="en-US" altLang="zh-CN" sz="3200">
                <a:latin typeface="宋体" panose="02010600030101010101" pitchFamily="2" charset="-122"/>
              </a:rPr>
              <a:t>Order.hbm.xml </a:t>
            </a:r>
            <a:r>
              <a:rPr lang="zh-CN" altLang="en-US" sz="3200">
                <a:latin typeface="宋体" panose="02010600030101010101" pitchFamily="2" charset="-122"/>
              </a:rPr>
              <a:t>配置</a:t>
            </a:r>
            <a:r>
              <a:rPr lang="en-US" altLang="zh-CN" sz="3200">
                <a:latin typeface="宋体" panose="02010600030101010101" pitchFamily="2" charset="-122"/>
              </a:rPr>
              <a:t>&lt;many-to-one&gt;</a:t>
            </a:r>
          </a:p>
          <a:p>
            <a:pPr>
              <a:lnSpc>
                <a:spcPct val="80000"/>
              </a:lnSpc>
            </a:pPr>
            <a:r>
              <a:rPr lang="zh-CN" altLang="en-US" sz="2400">
                <a:latin typeface="宋体" panose="02010600030101010101" pitchFamily="2" charset="-122"/>
              </a:rPr>
              <a:t>&lt;many-to-one name="customer"</a:t>
            </a:r>
            <a:r>
              <a:rPr lang="en-US" altLang="zh-CN" sz="2400">
                <a:latin typeface="宋体" panose="02010600030101010101" pitchFamily="2" charset="-122"/>
              </a:rPr>
              <a:t>   		class="cn.itcast.one2many.Customer"</a:t>
            </a:r>
            <a:r>
              <a:rPr lang="zh-CN" altLang="en-US" sz="2400">
                <a:latin typeface="宋体" panose="02010600030101010101" pitchFamily="2" charset="-122"/>
              </a:rPr>
              <a:t> </a:t>
            </a:r>
          </a:p>
          <a:p>
            <a:pPr>
              <a:lnSpc>
                <a:spcPct val="80000"/>
              </a:lnSpc>
              <a:buFont typeface="Wingdings" panose="05000000000000000000" pitchFamily="2" charset="2"/>
              <a:buNone/>
            </a:pPr>
            <a:r>
              <a:rPr lang="en-US" altLang="zh-CN" sz="2400">
                <a:latin typeface="宋体" panose="02010600030101010101" pitchFamily="2" charset="-122"/>
              </a:rPr>
              <a:t>		</a:t>
            </a:r>
            <a:r>
              <a:rPr lang="zh-CN" altLang="en-US" sz="2400">
                <a:latin typeface="宋体" panose="02010600030101010101" pitchFamily="2" charset="-122"/>
              </a:rPr>
              <a:t>column="customer_id"&gt;&lt;/many-to-one&gt;</a:t>
            </a:r>
          </a:p>
          <a:p>
            <a:pPr>
              <a:lnSpc>
                <a:spcPct val="80000"/>
              </a:lnSpc>
              <a:buFont typeface="Wingdings" panose="05000000000000000000" pitchFamily="2" charset="2"/>
              <a:buNone/>
            </a:pPr>
            <a:endParaRPr lang="zh-CN" altLang="en-US" sz="2400">
              <a:latin typeface="宋体" panose="02010600030101010101" pitchFamily="2" charset="-122"/>
            </a:endParaRPr>
          </a:p>
          <a:p>
            <a:pPr lvl="1">
              <a:lnSpc>
                <a:spcPct val="80000"/>
              </a:lnSpc>
            </a:pPr>
            <a:r>
              <a:rPr lang="en-US" altLang="zh-CN" sz="2400">
                <a:latin typeface="宋体" panose="02010600030101010101" pitchFamily="2" charset="-122"/>
              </a:rPr>
              <a:t>* name:</a:t>
            </a:r>
            <a:r>
              <a:rPr lang="zh-CN" altLang="en-US" sz="2400">
                <a:latin typeface="宋体" panose="02010600030101010101" pitchFamily="2" charset="-122"/>
              </a:rPr>
              <a:t>设定待映射的持久化类的属性名字。</a:t>
            </a:r>
          </a:p>
          <a:p>
            <a:pPr lvl="1">
              <a:lnSpc>
                <a:spcPct val="80000"/>
              </a:lnSpc>
            </a:pPr>
            <a:r>
              <a:rPr lang="en-US" altLang="zh-CN" sz="2400">
                <a:latin typeface="宋体" panose="02010600030101010101" pitchFamily="2" charset="-122"/>
              </a:rPr>
              <a:t>* column:</a:t>
            </a:r>
            <a:r>
              <a:rPr lang="zh-CN" altLang="en-US" sz="2400">
                <a:latin typeface="宋体" panose="02010600030101010101" pitchFamily="2" charset="-122"/>
              </a:rPr>
              <a:t>设定和持久化类的属性对应的表的外键。</a:t>
            </a:r>
          </a:p>
          <a:p>
            <a:pPr lvl="1">
              <a:lnSpc>
                <a:spcPct val="80000"/>
              </a:lnSpc>
            </a:pPr>
            <a:r>
              <a:rPr lang="en-US" altLang="zh-CN" sz="2400">
                <a:latin typeface="宋体" panose="02010600030101010101" pitchFamily="2" charset="-122"/>
              </a:rPr>
              <a:t>* class:</a:t>
            </a:r>
            <a:r>
              <a:rPr lang="zh-CN" altLang="en-US" sz="2400">
                <a:latin typeface="宋体" panose="02010600030101010101" pitchFamily="2" charset="-122"/>
              </a:rPr>
              <a:t>设定持久化类的属性的类型。</a:t>
            </a:r>
          </a:p>
          <a:p>
            <a:pPr lvl="1">
              <a:lnSpc>
                <a:spcPct val="80000"/>
              </a:lnSpc>
            </a:pPr>
            <a:r>
              <a:rPr lang="en-US" altLang="zh-CN" sz="2400">
                <a:latin typeface="宋体" panose="02010600030101010101" pitchFamily="2" charset="-122"/>
              </a:rPr>
              <a:t>* not-null:</a:t>
            </a:r>
            <a:r>
              <a:rPr lang="zh-CN" altLang="en-US" sz="2400">
                <a:latin typeface="宋体" panose="02010600030101010101" pitchFamily="2" charset="-122"/>
              </a:rPr>
              <a:t>是否允许为空。</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6"/>
          <p:cNvSpPr>
            <a:spLocks noGrp="1"/>
          </p:cNvSpPr>
          <p:nvPr>
            <p:ph type="ftr" sz="quarter" idx="11"/>
          </p:nvPr>
        </p:nvSpPr>
        <p:spPr/>
        <p:txBody>
          <a:bodyPr/>
          <a:lstStyle/>
          <a:p>
            <a:r>
              <a:rPr lang="zh-CN" altLang="en-US"/>
              <a:t>北京传智播客教育 </a:t>
            </a:r>
            <a:r>
              <a:rPr lang="en-US" altLang="zh-CN"/>
              <a:t>www.itcast.cn</a:t>
            </a:r>
          </a:p>
        </p:txBody>
      </p:sp>
      <p:sp>
        <p:nvSpPr>
          <p:cNvPr id="12290" name="Rectangle 2"/>
          <p:cNvSpPr>
            <a:spLocks noGrp="1" noChangeArrowheads="1"/>
          </p:cNvSpPr>
          <p:nvPr>
            <p:ph type="title"/>
          </p:nvPr>
        </p:nvSpPr>
        <p:spPr/>
        <p:txBody>
          <a:bodyPr/>
          <a:lstStyle/>
          <a:p>
            <a:r>
              <a:rPr lang="zh-CN" altLang="zh-CN">
                <a:latin typeface="宋体" panose="02010600030101010101" pitchFamily="2" charset="-122"/>
              </a:rPr>
              <a:t>建立一对多关系映射</a:t>
            </a:r>
          </a:p>
        </p:txBody>
      </p:sp>
      <p:sp>
        <p:nvSpPr>
          <p:cNvPr id="12291" name="Rectangle 3"/>
          <p:cNvSpPr>
            <a:spLocks noGrp="1" noChangeArrowheads="1"/>
          </p:cNvSpPr>
          <p:nvPr>
            <p:ph type="body" sz="half" idx="1"/>
          </p:nvPr>
        </p:nvSpPr>
        <p:spPr>
          <a:xfrm>
            <a:off x="755650" y="1990725"/>
            <a:ext cx="7273925" cy="4098925"/>
          </a:xfrm>
        </p:spPr>
        <p:txBody>
          <a:bodyPr/>
          <a:lstStyle/>
          <a:p>
            <a:r>
              <a:rPr lang="zh-CN" altLang="zh-CN" sz="2400">
                <a:latin typeface="宋体" panose="02010600030101010101" pitchFamily="2" charset="-122"/>
              </a:rPr>
              <a:t>仍然采用客户和订单系统</a:t>
            </a:r>
          </a:p>
        </p:txBody>
      </p:sp>
      <p:graphicFrame>
        <p:nvGraphicFramePr>
          <p:cNvPr id="12292" name="Object 4"/>
          <p:cNvGraphicFramePr>
            <a:graphicFrameLocks noChangeAspect="1"/>
          </p:cNvGraphicFramePr>
          <p:nvPr>
            <p:ph sz="quarter" idx="2"/>
          </p:nvPr>
        </p:nvGraphicFramePr>
        <p:xfrm>
          <a:off x="1044575" y="4005263"/>
          <a:ext cx="5259388" cy="288925"/>
        </p:xfrm>
        <a:graphic>
          <a:graphicData uri="http://schemas.openxmlformats.org/presentationml/2006/ole">
            <mc:AlternateContent xmlns:mc="http://schemas.openxmlformats.org/markup-compatibility/2006">
              <mc:Choice xmlns:v="urn:schemas-microsoft-com:vml" Requires="v">
                <p:oleObj spid="_x0000_s12298" name="BMP 图像" r:id="rId3" imgW="5715317" imgH="314597" progId="Paint.Picture">
                  <p:embed/>
                </p:oleObj>
              </mc:Choice>
              <mc:Fallback>
                <p:oleObj name="BMP 图像" r:id="rId3" imgW="5715317" imgH="31459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75" y="4005263"/>
                        <a:ext cx="5259388" cy="28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3" name="Object 5"/>
          <p:cNvGraphicFramePr>
            <a:graphicFrameLocks noChangeAspect="1"/>
          </p:cNvGraphicFramePr>
          <p:nvPr/>
        </p:nvGraphicFramePr>
        <p:xfrm>
          <a:off x="4284663" y="2565400"/>
          <a:ext cx="3560762" cy="723900"/>
        </p:xfrm>
        <a:graphic>
          <a:graphicData uri="http://schemas.openxmlformats.org/presentationml/2006/ole">
            <mc:AlternateContent xmlns:mc="http://schemas.openxmlformats.org/markup-compatibility/2006">
              <mc:Choice xmlns:v="urn:schemas-microsoft-com:vml" Requires="v">
                <p:oleObj spid="_x0000_s12299" name="BMP 图像" r:id="rId5" imgW="3562517" imgH="724277" progId="Paint.Picture">
                  <p:embed/>
                </p:oleObj>
              </mc:Choice>
              <mc:Fallback>
                <p:oleObj name="BMP 图像" r:id="rId5" imgW="3562517" imgH="724277"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2565400"/>
                        <a:ext cx="3560762"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6"/>
          <p:cNvGraphicFramePr>
            <a:graphicFrameLocks noChangeAspect="1"/>
          </p:cNvGraphicFramePr>
          <p:nvPr/>
        </p:nvGraphicFramePr>
        <p:xfrm>
          <a:off x="971550" y="2565400"/>
          <a:ext cx="2971800" cy="790575"/>
        </p:xfrm>
        <a:graphic>
          <a:graphicData uri="http://schemas.openxmlformats.org/presentationml/2006/ole">
            <mc:AlternateContent xmlns:mc="http://schemas.openxmlformats.org/markup-compatibility/2006">
              <mc:Choice xmlns:v="urn:schemas-microsoft-com:vml" Requires="v">
                <p:oleObj spid="_x0000_s12300" name="BMP 图像" r:id="rId7" imgW="2972117" imgH="790877" progId="Paint.Picture">
                  <p:embed/>
                </p:oleObj>
              </mc:Choice>
              <mc:Fallback>
                <p:oleObj name="BMP 图像" r:id="rId7" imgW="2972117" imgH="790877" progId="Paint.Picture">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2565400"/>
                        <a:ext cx="297180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5" name="Text Box 7"/>
          <p:cNvSpPr txBox="1">
            <a:spLocks noChangeArrowheads="1"/>
          </p:cNvSpPr>
          <p:nvPr/>
        </p:nvSpPr>
        <p:spPr bwMode="auto">
          <a:xfrm>
            <a:off x="3189288" y="3498850"/>
            <a:ext cx="3400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在一方添加多方集合对象</a:t>
            </a:r>
          </a:p>
        </p:txBody>
      </p:sp>
      <p:sp>
        <p:nvSpPr>
          <p:cNvPr id="12296" name="AutoShape 8"/>
          <p:cNvSpPr>
            <a:spLocks noChangeArrowheads="1"/>
          </p:cNvSpPr>
          <p:nvPr/>
        </p:nvSpPr>
        <p:spPr bwMode="auto">
          <a:xfrm>
            <a:off x="1979613" y="3429000"/>
            <a:ext cx="287337" cy="431800"/>
          </a:xfrm>
          <a:prstGeom prst="upArrow">
            <a:avLst>
              <a:gd name="adj1" fmla="val 50000"/>
              <a:gd name="adj2" fmla="val 37569"/>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p>
            <a:endParaRPr lang="zh-CN" altLang="en-US"/>
          </a:p>
        </p:txBody>
      </p:sp>
      <p:graphicFrame>
        <p:nvGraphicFramePr>
          <p:cNvPr id="12297" name="Object 9"/>
          <p:cNvGraphicFramePr>
            <a:graphicFrameLocks noChangeAspect="1"/>
          </p:cNvGraphicFramePr>
          <p:nvPr>
            <p:ph sz="quarter" idx="3"/>
          </p:nvPr>
        </p:nvGraphicFramePr>
        <p:xfrm>
          <a:off x="1044575" y="4437063"/>
          <a:ext cx="5875338" cy="1944687"/>
        </p:xfrm>
        <a:graphic>
          <a:graphicData uri="http://schemas.openxmlformats.org/presentationml/2006/ole">
            <mc:AlternateContent xmlns:mc="http://schemas.openxmlformats.org/markup-compatibility/2006">
              <mc:Choice xmlns:v="urn:schemas-microsoft-com:vml" Requires="v">
                <p:oleObj spid="_x0000_s12301" name="BMP 图像" r:id="rId9" imgW="6934637" imgH="2295677" progId="Paint.Picture">
                  <p:embed/>
                </p:oleObj>
              </mc:Choice>
              <mc:Fallback>
                <p:oleObj name="BMP 图像" r:id="rId9" imgW="6934637" imgH="2295677" progId="Paint.Picture">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4575" y="4437063"/>
                        <a:ext cx="5875338" cy="1944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0</TotalTime>
  <Pages>0</Pages>
  <Words>2495</Words>
  <Characters>0</Characters>
  <Application>Microsoft Office PowerPoint</Application>
  <DocSecurity>0</DocSecurity>
  <PresentationFormat>全屏显示(4:3)</PresentationFormat>
  <Lines>0</Lines>
  <Paragraphs>355</Paragraphs>
  <Slides>44</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4" baseType="lpstr">
      <vt:lpstr>Arial</vt:lpstr>
      <vt:lpstr>宋体</vt:lpstr>
      <vt:lpstr>Wingdings</vt:lpstr>
      <vt:lpstr>Times New Roman</vt:lpstr>
      <vt:lpstr>Arial Black</vt:lpstr>
      <vt:lpstr>隶书</vt:lpstr>
      <vt:lpstr>Verdana</vt:lpstr>
      <vt:lpstr>Courier New</vt:lpstr>
      <vt:lpstr>1_Studio</vt:lpstr>
      <vt:lpstr>画笔图片</vt:lpstr>
      <vt:lpstr>Hibernate关联关系映射</vt:lpstr>
      <vt:lpstr>系统设计中三种实体关系</vt:lpstr>
      <vt:lpstr>数据库实体表之间关系映射</vt:lpstr>
      <vt:lpstr>Hibernate关联关系映射</vt:lpstr>
      <vt:lpstr>Hibernate关联关系映射</vt:lpstr>
      <vt:lpstr>一对多 关联关系映射</vt:lpstr>
      <vt:lpstr>建立多对一关系映射</vt:lpstr>
      <vt:lpstr>建立多对一关系映射</vt:lpstr>
      <vt:lpstr>建立一对多关系映射</vt:lpstr>
      <vt:lpstr>建立一对多关系映射</vt:lpstr>
      <vt:lpstr>一对多保存操作</vt:lpstr>
      <vt:lpstr>一对多保存操作 --- 级联保存</vt:lpstr>
      <vt:lpstr>一对多保存操作 --- 级联保存</vt:lpstr>
      <vt:lpstr>一对多保存操作 --- 对象导航</vt:lpstr>
      <vt:lpstr>一对多删除操作 --- 级联删除</vt:lpstr>
      <vt:lpstr>一对多删除操作 --- 级联删除</vt:lpstr>
      <vt:lpstr>一对多删除操作 --- 级联删除</vt:lpstr>
      <vt:lpstr>c a s c a d e 属性</vt:lpstr>
      <vt:lpstr>双向维护 --- 多余的SQL</vt:lpstr>
      <vt:lpstr>双向维护 --- 多余的SQL</vt:lpstr>
      <vt:lpstr>设置inverse属性 --- 单向维护</vt:lpstr>
      <vt:lpstr>一对多关联中的父子关系</vt:lpstr>
      <vt:lpstr>一对多关联中的父子关系</vt:lpstr>
      <vt:lpstr>多对多关联关系映射</vt:lpstr>
      <vt:lpstr> 映射多对多双向关联关系</vt:lpstr>
      <vt:lpstr> 映射多对多双向关联关系</vt:lpstr>
      <vt:lpstr> 映射多对多双向关联关系</vt:lpstr>
      <vt:lpstr> 映射多对多双向关联关系</vt:lpstr>
      <vt:lpstr> 映射多对多双向关联关系</vt:lpstr>
      <vt:lpstr> 映射多对多双向关联关系</vt:lpstr>
      <vt:lpstr> 映射多对多双向关联关系</vt:lpstr>
      <vt:lpstr> 映射多对多双向关联关系</vt:lpstr>
      <vt:lpstr> 映射多对多双向关联关系</vt:lpstr>
      <vt:lpstr> 映射多对多双向关联关系</vt:lpstr>
      <vt:lpstr>一对一 关联关系映射</vt:lpstr>
      <vt:lpstr>映射一对一外键双向关联</vt:lpstr>
      <vt:lpstr>映射一对一外键双向关联</vt:lpstr>
      <vt:lpstr>映射一对一外键双向关联</vt:lpstr>
      <vt:lpstr>映射一对一外键双向关联</vt:lpstr>
      <vt:lpstr>映射一对一外键双向关联</vt:lpstr>
      <vt:lpstr> 映射一对一主键双向关联</vt:lpstr>
      <vt:lpstr> 映射一对一主键双向关联</vt:lpstr>
      <vt:lpstr> 映射一对一主键双向关联</vt:lpstr>
      <vt:lpstr> 映射一对一主键双向关联</vt:lpstr>
    </vt:vector>
  </TitlesOfParts>
  <Manager/>
  <Company>ITCAST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Hibernate开发入门</dc:title>
  <dc:subject>Hibernate开发入门</dc:subject>
  <dc:creator>姜涛</dc:creator>
  <cp:keywords/>
  <dc:description/>
  <cp:lastModifiedBy>李欣</cp:lastModifiedBy>
  <cp:revision>1265</cp:revision>
  <dcterms:created xsi:type="dcterms:W3CDTF">2003-04-14T14:59:42Z</dcterms:created>
  <dcterms:modified xsi:type="dcterms:W3CDTF">2016-08-13T07:21:17Z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LCID">
    <vt:r8>2052</vt:r8>
  </property>
  <property fmtid="{D5CDD505-2E9C-101B-9397-08002B2CF9AE}" pid="4" name="KSOProductBuildVer">
    <vt:lpwstr>2052-9.1.0.4047</vt:lpwstr>
  </property>
</Properties>
</file>