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37"/>
  </p:notesMasterIdLst>
  <p:sldIdLst>
    <p:sldId id="317" r:id="rId2"/>
    <p:sldId id="282" r:id="rId3"/>
    <p:sldId id="283" r:id="rId4"/>
    <p:sldId id="284" r:id="rId5"/>
    <p:sldId id="286" r:id="rId6"/>
    <p:sldId id="287" r:id="rId7"/>
    <p:sldId id="288" r:id="rId8"/>
    <p:sldId id="289" r:id="rId9"/>
    <p:sldId id="290" r:id="rId10"/>
    <p:sldId id="291" r:id="rId11"/>
    <p:sldId id="292" r:id="rId12"/>
    <p:sldId id="293" r:id="rId13"/>
    <p:sldId id="294" r:id="rId14"/>
    <p:sldId id="356" r:id="rId15"/>
    <p:sldId id="296" r:id="rId16"/>
    <p:sldId id="297" r:id="rId17"/>
    <p:sldId id="298" r:id="rId18"/>
    <p:sldId id="299" r:id="rId19"/>
    <p:sldId id="300" r:id="rId20"/>
    <p:sldId id="301" r:id="rId21"/>
    <p:sldId id="302" r:id="rId22"/>
    <p:sldId id="303" r:id="rId23"/>
    <p:sldId id="304" r:id="rId24"/>
    <p:sldId id="305" r:id="rId25"/>
    <p:sldId id="307" r:id="rId26"/>
    <p:sldId id="306" r:id="rId27"/>
    <p:sldId id="308" r:id="rId28"/>
    <p:sldId id="310" r:id="rId29"/>
    <p:sldId id="311" r:id="rId30"/>
    <p:sldId id="312" r:id="rId31"/>
    <p:sldId id="313" r:id="rId32"/>
    <p:sldId id="314" r:id="rId33"/>
    <p:sldId id="355" r:id="rId34"/>
    <p:sldId id="353" r:id="rId35"/>
    <p:sldId id="316" r:id="rId36"/>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EBB4"/>
    <a:srgbClr val="7FE5B1"/>
    <a:srgbClr val="FF0000"/>
    <a:srgbClr val="0000FF"/>
    <a:srgbClr val="FEB8C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84"/>
      </p:cViewPr>
      <p:guideLst>
        <p:guide orient="horz" pos="2160"/>
        <p:guide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zh-CN" altLang="zh-CN"/>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3076" name="Rectangle 4"/>
          <p:cNvSpPr>
            <a:spLocks noGrp="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3078" name="Rectangle 6"/>
          <p:cNvSpPr>
            <a:spLocks noGrp="1" noChangeArrowheads="1"/>
          </p:cNvSpPr>
          <p:nvPr>
            <p:ph type="ftr" sz="quarter" idx="4"/>
          </p:nvPr>
        </p:nvSpPr>
        <p:spPr bwMode="auto">
          <a:xfrm>
            <a:off x="0" y="868680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517B0773-5DF4-4415-8519-C0C0D2DE92A8}"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noTextEdit="1"/>
          </p:cNvSpPr>
          <p:nvPr>
            <p:ph type="sldImg"/>
          </p:nvPr>
        </p:nvSpPr>
        <p:spPr>
          <a:xfrm>
            <a:off x="1141413" y="684213"/>
            <a:ext cx="4572000" cy="3429000"/>
          </a:xfrm>
        </p:spPr>
      </p:sp>
      <p:sp>
        <p:nvSpPr>
          <p:cNvPr id="6147" name="Rectangle 3"/>
          <p:cNvSpPr>
            <a:spLocks noGrp="1" noChangeArrowheads="1"/>
          </p:cNvSpPr>
          <p:nvPr>
            <p:ph type="body" idx="1"/>
          </p:nvPr>
        </p:nvSpPr>
        <p:spPr>
          <a:xfrm>
            <a:off x="912813" y="4341813"/>
            <a:ext cx="5029200" cy="4114800"/>
          </a:xfrm>
        </p:spPr>
        <p:txBody>
          <a:bodyPr/>
          <a:lstStyle/>
          <a:p>
            <a:r>
              <a:rPr lang="en-US" altLang="zh-CN"/>
              <a:t>AppFind</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noTextEdit="1"/>
          </p:cNvSpPr>
          <p:nvPr>
            <p:ph type="sldImg"/>
          </p:nvPr>
        </p:nvSpPr>
        <p:spPr>
          <a:xfrm>
            <a:off x="1141413" y="684213"/>
            <a:ext cx="4572000" cy="3429000"/>
          </a:xfrm>
        </p:spPr>
      </p:sp>
      <p:sp>
        <p:nvSpPr>
          <p:cNvPr id="24579" name="Rectangle 3"/>
          <p:cNvSpPr>
            <a:spLocks noGrp="1" noChangeArrowheads="1"/>
          </p:cNvSpPr>
          <p:nvPr>
            <p:ph type="body" idx="1"/>
          </p:nvPr>
        </p:nvSpPr>
        <p:spPr>
          <a:xfrm>
            <a:off x="912813" y="4341813"/>
            <a:ext cx="5029200" cy="4114800"/>
          </a:xfrm>
        </p:spPr>
        <p:txBody>
          <a:bodyPr/>
          <a:lstStyle/>
          <a:p>
            <a:r>
              <a:rPr lang="en-US" altLang="zh-CN" b="1"/>
              <a:t>Query query=session.createQuery("from Customer c left outer join fetch </a:t>
            </a:r>
          </a:p>
          <a:p>
            <a:r>
              <a:rPr lang="en-US" altLang="zh-CN" b="1"/>
              <a:t>                                                    c.orders o where c.id=o.customer.id and c.name=?");</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noTextEdit="1"/>
          </p:cNvSpPr>
          <p:nvPr>
            <p:ph type="sldImg"/>
          </p:nvPr>
        </p:nvSpPr>
        <p:spPr>
          <a:xfrm>
            <a:off x="1139825" y="682625"/>
            <a:ext cx="4572000" cy="3429000"/>
          </a:xfrm>
        </p:spPr>
      </p:sp>
      <p:sp>
        <p:nvSpPr>
          <p:cNvPr id="39939" name="Rectangle 3"/>
          <p:cNvSpPr>
            <a:spLocks noGrp="1" noChangeArrowheads="1"/>
          </p:cNvSpPr>
          <p:nvPr>
            <p:ph type="body" idx="1"/>
          </p:nvPr>
        </p:nvSpPr>
        <p:spPr>
          <a:xfrm>
            <a:off x="911225" y="4340225"/>
            <a:ext cx="5029200" cy="4114800"/>
          </a:xfrm>
        </p:spPr>
        <p:txBody>
          <a:bodyPr/>
          <a:lstStyle/>
          <a:p>
            <a:r>
              <a:rPr lang="zh-CN" altLang="en-US"/>
              <a:t>注意：在</a:t>
            </a:r>
            <a:r>
              <a:rPr lang="en-US" altLang="zh-CN"/>
              <a:t>Class</a:t>
            </a:r>
            <a:r>
              <a:rPr lang="zh-CN" altLang="en-US"/>
              <a:t>类中定义的</a:t>
            </a:r>
            <a:r>
              <a:rPr lang="en-US" altLang="zh-CN"/>
              <a:t>HQL</a:t>
            </a:r>
            <a:r>
              <a:rPr lang="zh-CN" altLang="en-US"/>
              <a:t>语句会覆盖映射文件</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AutoShape 2"/>
          <p:cNvSpPr>
            <a:spLocks noChangeArrowheads="1"/>
          </p:cNvSpPr>
          <p:nvPr/>
        </p:nvSpPr>
        <p:spPr bwMode="auto">
          <a:xfrm>
            <a:off x="296863" y="681038"/>
            <a:ext cx="8664575" cy="4968875"/>
          </a:xfrm>
          <a:prstGeom prst="roundRect">
            <a:avLst>
              <a:gd name="adj" fmla="val 7912"/>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anose="02020603050405020304" pitchFamily="18" charset="0"/>
            </a:endParaRPr>
          </a:p>
        </p:txBody>
      </p:sp>
      <p:sp>
        <p:nvSpPr>
          <p:cNvPr id="2051" name="AutoShape 3"/>
          <p:cNvSpPr>
            <a:spLocks noChangeArrowheads="1"/>
          </p:cNvSpPr>
          <p:nvPr/>
        </p:nvSpPr>
        <p:spPr bwMode="auto">
          <a:xfrm>
            <a:off x="395288" y="765175"/>
            <a:ext cx="8435975" cy="4768850"/>
          </a:xfrm>
          <a:prstGeom prst="roundRect">
            <a:avLst>
              <a:gd name="adj" fmla="val 7310"/>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anose="02020603050405020304" pitchFamily="18" charset="0"/>
            </a:endParaRPr>
          </a:p>
        </p:txBody>
      </p:sp>
      <p:sp>
        <p:nvSpPr>
          <p:cNvPr id="2052" name="AutoShape 4"/>
          <p:cNvSpPr>
            <a:spLocks noChangeArrowheads="1"/>
          </p:cNvSpPr>
          <p:nvPr/>
        </p:nvSpPr>
        <p:spPr bwMode="auto">
          <a:xfrm>
            <a:off x="1439863" y="3614738"/>
            <a:ext cx="6400800" cy="2286000"/>
          </a:xfrm>
          <a:prstGeom prst="roundRect">
            <a:avLst>
              <a:gd name="adj" fmla="val 16667"/>
            </a:avLst>
          </a:prstGeom>
          <a:solidFill>
            <a:schemeClr val="bg1"/>
          </a:solidFill>
          <a:ln w="508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a:p>
        </p:txBody>
      </p:sp>
      <p:sp>
        <p:nvSpPr>
          <p:cNvPr id="2053" name="Rectangle 5"/>
          <p:cNvSpPr>
            <a:spLocks noGrp="1" noChangeArrowheads="1"/>
          </p:cNvSpPr>
          <p:nvPr>
            <p:ph type="ctrTitle"/>
          </p:nvPr>
        </p:nvSpPr>
        <p:spPr>
          <a:xfrm>
            <a:off x="754063" y="1133475"/>
            <a:ext cx="7772400" cy="2266950"/>
          </a:xfrm>
        </p:spPr>
        <p:txBody>
          <a:bodyPr anchor="ctr" anchorCtr="1"/>
          <a:lstStyle>
            <a:lvl1pPr algn="ctr">
              <a:defRPr sz="4100" i="1">
                <a:solidFill>
                  <a:srgbClr val="000000"/>
                </a:solidFill>
              </a:defRPr>
            </a:lvl1pPr>
          </a:lstStyle>
          <a:p>
            <a:pPr lvl="0"/>
            <a:r>
              <a:rPr lang="zh-CN" altLang="zh-CN" noProof="0"/>
              <a:t>单击此处编辑母版标题样式</a:t>
            </a:r>
          </a:p>
        </p:txBody>
      </p:sp>
      <p:sp>
        <p:nvSpPr>
          <p:cNvPr id="2054" name="Rectangle 6"/>
          <p:cNvSpPr>
            <a:spLocks noGrp="1" noChangeArrowheads="1"/>
          </p:cNvSpPr>
          <p:nvPr>
            <p:ph type="subTitle" idx="1"/>
          </p:nvPr>
        </p:nvSpPr>
        <p:spPr>
          <a:xfrm>
            <a:off x="1820863" y="4221163"/>
            <a:ext cx="5410200" cy="1152525"/>
          </a:xfrm>
        </p:spPr>
        <p:txBody>
          <a:bodyPr anchor="ctr"/>
          <a:lstStyle>
            <a:lvl1pPr marL="0" indent="0" algn="ctr">
              <a:buFont typeface="Wingdings" panose="05000000000000000000" pitchFamily="2" charset="2"/>
              <a:buNone/>
              <a:defRPr sz="3300"/>
            </a:lvl1pPr>
          </a:lstStyle>
          <a:p>
            <a:pPr lvl="0"/>
            <a:r>
              <a:rPr lang="zh-CN" altLang="zh-CN" noProof="0"/>
              <a:t>单击此处编辑母版副标题样式</a:t>
            </a:r>
          </a:p>
        </p:txBody>
      </p:sp>
      <p:sp>
        <p:nvSpPr>
          <p:cNvPr id="2055" name="Rectangle 7"/>
          <p:cNvSpPr>
            <a:spLocks noGrp="1" noChangeArrowheads="1"/>
          </p:cNvSpPr>
          <p:nvPr>
            <p:ph type="dt" sz="half" idx="2"/>
          </p:nvPr>
        </p:nvSpPr>
        <p:spPr/>
        <p:txBody>
          <a:bodyPr/>
          <a:lstStyle>
            <a:lvl1pPr>
              <a:defRPr/>
            </a:lvl1pPr>
          </a:lstStyle>
          <a:p>
            <a:endParaRPr lang="en-US" altLang="zh-CN"/>
          </a:p>
        </p:txBody>
      </p:sp>
      <p:sp>
        <p:nvSpPr>
          <p:cNvPr id="2056" name="Rectangle 8"/>
          <p:cNvSpPr>
            <a:spLocks noGrp="1" noChangeArrowheads="1"/>
          </p:cNvSpPr>
          <p:nvPr>
            <p:ph type="ftr" sz="quarter" idx="3"/>
          </p:nvPr>
        </p:nvSpPr>
        <p:spPr>
          <a:xfrm>
            <a:off x="2987675" y="6021388"/>
            <a:ext cx="3111500" cy="457200"/>
          </a:xfrm>
        </p:spPr>
        <p:txBody>
          <a:bodyPr/>
          <a:lstStyle>
            <a:lvl1pPr>
              <a:defRPr/>
            </a:lvl1pPr>
          </a:lstStyle>
          <a:p>
            <a:r>
              <a:rPr lang="zh-CN" altLang="en-US"/>
              <a:t>北京传智播客教育   </a:t>
            </a:r>
            <a:r>
              <a:rPr lang="en-US" altLang="zh-CN"/>
              <a:t>www.itcast.cn</a:t>
            </a:r>
          </a:p>
        </p:txBody>
      </p:sp>
      <p:sp>
        <p:nvSpPr>
          <p:cNvPr id="2057" name="Rectangle 9"/>
          <p:cNvSpPr>
            <a:spLocks noGrp="1" noChangeArrowheads="1"/>
          </p:cNvSpPr>
          <p:nvPr>
            <p:ph type="sldNum" sz="quarter" idx="4"/>
          </p:nvPr>
        </p:nvSpPr>
        <p:spPr>
          <a:xfrm>
            <a:off x="6858000" y="6391275"/>
            <a:ext cx="1600200" cy="457200"/>
          </a:xfrm>
        </p:spPr>
        <p:txBody>
          <a:bodyPr/>
          <a:lstStyle>
            <a:lvl1pPr>
              <a:defRPr/>
            </a:lvl1pPr>
          </a:lstStyle>
          <a:p>
            <a:fld id="{70012A07-49FE-4D62-9A63-2050D41ED818}" type="slidenum">
              <a:rPr lang="zh-CN" altLang="en-US"/>
              <a:pPr/>
              <a:t>‹#›</a:t>
            </a:fld>
            <a:endParaRPr lang="en-US" altLang="zh-CN"/>
          </a:p>
        </p:txBody>
      </p:sp>
      <p:pic>
        <p:nvPicPr>
          <p:cNvPr id="2058" name="Picture 10"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836613"/>
            <a:ext cx="1582737"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Rectangle 11"/>
          <p:cNvSpPr>
            <a:spLocks noChangeArrowheads="1"/>
          </p:cNvSpPr>
          <p:nvPr/>
        </p:nvSpPr>
        <p:spPr bwMode="auto">
          <a:xfrm>
            <a:off x="2555875" y="836613"/>
            <a:ext cx="6048375"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en-US" altLang="zh-CN" sz="3300" b="1">
                <a:solidFill>
                  <a:srgbClr val="FF0000"/>
                </a:solidFill>
                <a:latin typeface="Arial Black" panose="020B0A04020102020204" pitchFamily="34" charset="0"/>
                <a:ea typeface="隶书" panose="02010509060101010101" pitchFamily="49" charset="-122"/>
              </a:rPr>
              <a:t>—</a:t>
            </a:r>
            <a:r>
              <a:rPr lang="zh-CN" altLang="en-US" sz="3300" b="1">
                <a:solidFill>
                  <a:srgbClr val="FF0000"/>
                </a:solidFill>
                <a:latin typeface="隶书" panose="02010509060101010101" pitchFamily="49" charset="-122"/>
                <a:ea typeface="隶书" panose="02010509060101010101" pitchFamily="49" charset="-122"/>
              </a:rPr>
              <a:t>高级软件人才实作培训专家</a:t>
            </a:r>
            <a:r>
              <a:rPr lang="en-US" altLang="zh-CN" sz="3300" b="1">
                <a:solidFill>
                  <a:srgbClr val="FF0000"/>
                </a:solidFill>
                <a:latin typeface="隶书" panose="02010509060101010101" pitchFamily="49" charset="-122"/>
                <a:ea typeface="隶书" panose="02010509060101010101" pitchFamily="49" charset="-122"/>
              </a:rPr>
              <a:t>!</a:t>
            </a:r>
          </a:p>
        </p:txBody>
      </p:sp>
      <p:sp>
        <p:nvSpPr>
          <p:cNvPr id="2060" name="Line 12"/>
          <p:cNvSpPr>
            <a:spLocks noChangeShapeType="1"/>
          </p:cNvSpPr>
          <p:nvPr/>
        </p:nvSpPr>
        <p:spPr bwMode="auto">
          <a:xfrm>
            <a:off x="827088" y="1557338"/>
            <a:ext cx="7696200" cy="0"/>
          </a:xfrm>
          <a:prstGeom prst="line">
            <a:avLst/>
          </a:prstGeom>
          <a:noFill/>
          <a:ln w="3810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6451D708-7A3D-430B-8408-18E4531575A0}" type="slidenum">
              <a:rPr lang="zh-CN" altLang="en-US"/>
              <a:pPr/>
              <a:t>‹#›</a:t>
            </a:fld>
            <a:endParaRPr lang="en-US" altLang="zh-CN"/>
          </a:p>
        </p:txBody>
      </p:sp>
    </p:spTree>
    <p:extLst>
      <p:ext uri="{BB962C8B-B14F-4D97-AF65-F5344CB8AC3E}">
        <p14:creationId xmlns:p14="http://schemas.microsoft.com/office/powerpoint/2010/main" val="3739416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0338" y="333375"/>
            <a:ext cx="1941512" cy="57546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4213" y="333375"/>
            <a:ext cx="5673725" cy="575468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0E57FFA7-B5E0-4453-B773-BEBFA31F4E59}" type="slidenum">
              <a:rPr lang="zh-CN" altLang="en-US"/>
              <a:pPr/>
              <a:t>‹#›</a:t>
            </a:fld>
            <a:endParaRPr lang="en-US" altLang="zh-CN"/>
          </a:p>
        </p:txBody>
      </p:sp>
    </p:spTree>
    <p:extLst>
      <p:ext uri="{BB962C8B-B14F-4D97-AF65-F5344CB8AC3E}">
        <p14:creationId xmlns:p14="http://schemas.microsoft.com/office/powerpoint/2010/main" val="3636790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755650" y="1989138"/>
            <a:ext cx="7696200" cy="4098925"/>
          </a:xfrm>
        </p:spPr>
        <p:txBody>
          <a:bodyPr/>
          <a:lstStyle/>
          <a:p>
            <a:endParaRPr lang="zh-CN" altLang="en-US"/>
          </a:p>
        </p:txBody>
      </p:sp>
      <p:sp>
        <p:nvSpPr>
          <p:cNvPr id="4" name="日期占位符 3"/>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352800" y="6403975"/>
            <a:ext cx="2895600" cy="457200"/>
          </a:xfrm>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a:xfrm>
            <a:off x="6858000" y="6400800"/>
            <a:ext cx="1600200" cy="457200"/>
          </a:xfrm>
        </p:spPr>
        <p:txBody>
          <a:bodyPr/>
          <a:lstStyle>
            <a:lvl1pPr>
              <a:defRPr/>
            </a:lvl1pPr>
          </a:lstStyle>
          <a:p>
            <a:fld id="{459D2AC4-EC55-4FE7-B3DC-18CCF3DFA116}" type="slidenum">
              <a:rPr lang="zh-CN" altLang="en-US"/>
              <a:pPr/>
              <a:t>‹#›</a:t>
            </a:fld>
            <a:endParaRPr lang="en-US" altLang="zh-CN"/>
          </a:p>
        </p:txBody>
      </p:sp>
    </p:spTree>
    <p:extLst>
      <p:ext uri="{BB962C8B-B14F-4D97-AF65-F5344CB8AC3E}">
        <p14:creationId xmlns:p14="http://schemas.microsoft.com/office/powerpoint/2010/main" val="3267188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7556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403975"/>
            <a:ext cx="2895600" cy="457200"/>
          </a:xfrm>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a:xfrm>
            <a:off x="6858000" y="6400800"/>
            <a:ext cx="1600200" cy="457200"/>
          </a:xfrm>
        </p:spPr>
        <p:txBody>
          <a:bodyPr/>
          <a:lstStyle>
            <a:lvl1pPr>
              <a:defRPr/>
            </a:lvl1pPr>
          </a:lstStyle>
          <a:p>
            <a:fld id="{F12F7936-6BE4-4BD2-9340-5FEF165AEF5F}" type="slidenum">
              <a:rPr lang="zh-CN" altLang="en-US"/>
              <a:pPr/>
              <a:t>‹#›</a:t>
            </a:fld>
            <a:endParaRPr lang="en-US" altLang="zh-CN"/>
          </a:p>
        </p:txBody>
      </p:sp>
    </p:spTree>
    <p:extLst>
      <p:ext uri="{BB962C8B-B14F-4D97-AF65-F5344CB8AC3E}">
        <p14:creationId xmlns:p14="http://schemas.microsoft.com/office/powerpoint/2010/main" val="142647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C61D4F05-AB23-4276-B20A-904A47F7D00F}" type="slidenum">
              <a:rPr lang="zh-CN" altLang="en-US"/>
              <a:pPr/>
              <a:t>‹#›</a:t>
            </a:fld>
            <a:endParaRPr lang="en-US" altLang="zh-CN"/>
          </a:p>
        </p:txBody>
      </p:sp>
    </p:spTree>
    <p:extLst>
      <p:ext uri="{BB962C8B-B14F-4D97-AF65-F5344CB8AC3E}">
        <p14:creationId xmlns:p14="http://schemas.microsoft.com/office/powerpoint/2010/main" val="958349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3111ACE5-7BA0-4EA9-B88F-E76D33C14ADA}" type="slidenum">
              <a:rPr lang="zh-CN" altLang="en-US"/>
              <a:pPr/>
              <a:t>‹#›</a:t>
            </a:fld>
            <a:endParaRPr lang="en-US" altLang="zh-CN"/>
          </a:p>
        </p:txBody>
      </p:sp>
    </p:spTree>
    <p:extLst>
      <p:ext uri="{BB962C8B-B14F-4D97-AF65-F5344CB8AC3E}">
        <p14:creationId xmlns:p14="http://schemas.microsoft.com/office/powerpoint/2010/main" val="384006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556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467F26E6-7A87-4061-8D24-5EC8EBAC2A4D}" type="slidenum">
              <a:rPr lang="zh-CN" altLang="en-US"/>
              <a:pPr/>
              <a:t>‹#›</a:t>
            </a:fld>
            <a:endParaRPr lang="en-US" altLang="zh-CN"/>
          </a:p>
        </p:txBody>
      </p:sp>
    </p:spTree>
    <p:extLst>
      <p:ext uri="{BB962C8B-B14F-4D97-AF65-F5344CB8AC3E}">
        <p14:creationId xmlns:p14="http://schemas.microsoft.com/office/powerpoint/2010/main" val="349117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9" name="灯片编号占位符 8"/>
          <p:cNvSpPr>
            <a:spLocks noGrp="1"/>
          </p:cNvSpPr>
          <p:nvPr>
            <p:ph type="sldNum" sz="quarter" idx="12"/>
          </p:nvPr>
        </p:nvSpPr>
        <p:spPr/>
        <p:txBody>
          <a:bodyPr/>
          <a:lstStyle>
            <a:lvl1pPr>
              <a:defRPr/>
            </a:lvl1pPr>
          </a:lstStyle>
          <a:p>
            <a:fld id="{F3183A6F-AB84-4826-B9FC-D58D44AE0B01}" type="slidenum">
              <a:rPr lang="zh-CN" altLang="en-US"/>
              <a:pPr/>
              <a:t>‹#›</a:t>
            </a:fld>
            <a:endParaRPr lang="en-US" altLang="zh-CN"/>
          </a:p>
        </p:txBody>
      </p:sp>
    </p:spTree>
    <p:extLst>
      <p:ext uri="{BB962C8B-B14F-4D97-AF65-F5344CB8AC3E}">
        <p14:creationId xmlns:p14="http://schemas.microsoft.com/office/powerpoint/2010/main" val="1883241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5" name="灯片编号占位符 4"/>
          <p:cNvSpPr>
            <a:spLocks noGrp="1"/>
          </p:cNvSpPr>
          <p:nvPr>
            <p:ph type="sldNum" sz="quarter" idx="12"/>
          </p:nvPr>
        </p:nvSpPr>
        <p:spPr/>
        <p:txBody>
          <a:bodyPr/>
          <a:lstStyle>
            <a:lvl1pPr>
              <a:defRPr/>
            </a:lvl1pPr>
          </a:lstStyle>
          <a:p>
            <a:fld id="{A117221D-AB35-41E3-BE41-B662452401FD}" type="slidenum">
              <a:rPr lang="zh-CN" altLang="en-US"/>
              <a:pPr/>
              <a:t>‹#›</a:t>
            </a:fld>
            <a:endParaRPr lang="en-US" altLang="zh-CN"/>
          </a:p>
        </p:txBody>
      </p:sp>
    </p:spTree>
    <p:extLst>
      <p:ext uri="{BB962C8B-B14F-4D97-AF65-F5344CB8AC3E}">
        <p14:creationId xmlns:p14="http://schemas.microsoft.com/office/powerpoint/2010/main" val="3533612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4" name="灯片编号占位符 3"/>
          <p:cNvSpPr>
            <a:spLocks noGrp="1"/>
          </p:cNvSpPr>
          <p:nvPr>
            <p:ph type="sldNum" sz="quarter" idx="12"/>
          </p:nvPr>
        </p:nvSpPr>
        <p:spPr/>
        <p:txBody>
          <a:bodyPr/>
          <a:lstStyle>
            <a:lvl1pPr>
              <a:defRPr/>
            </a:lvl1pPr>
          </a:lstStyle>
          <a:p>
            <a:fld id="{8CC3091D-7CF3-40CB-AB93-8A49BCFD566B}" type="slidenum">
              <a:rPr lang="zh-CN" altLang="en-US"/>
              <a:pPr/>
              <a:t>‹#›</a:t>
            </a:fld>
            <a:endParaRPr lang="en-US" altLang="zh-CN"/>
          </a:p>
        </p:txBody>
      </p:sp>
    </p:spTree>
    <p:extLst>
      <p:ext uri="{BB962C8B-B14F-4D97-AF65-F5344CB8AC3E}">
        <p14:creationId xmlns:p14="http://schemas.microsoft.com/office/powerpoint/2010/main" val="1451511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9CFC3573-6C19-4EC3-A227-15CF3DEC0410}" type="slidenum">
              <a:rPr lang="zh-CN" altLang="en-US"/>
              <a:pPr/>
              <a:t>‹#›</a:t>
            </a:fld>
            <a:endParaRPr lang="en-US" altLang="zh-CN"/>
          </a:p>
        </p:txBody>
      </p:sp>
    </p:spTree>
    <p:extLst>
      <p:ext uri="{BB962C8B-B14F-4D97-AF65-F5344CB8AC3E}">
        <p14:creationId xmlns:p14="http://schemas.microsoft.com/office/powerpoint/2010/main" val="1559384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36925C8A-8AF1-465E-BA44-CC1BC61E24E7}" type="slidenum">
              <a:rPr lang="zh-CN" altLang="en-US"/>
              <a:pPr/>
              <a:t>‹#›</a:t>
            </a:fld>
            <a:endParaRPr lang="en-US" altLang="zh-CN"/>
          </a:p>
        </p:txBody>
      </p:sp>
    </p:spTree>
    <p:extLst>
      <p:ext uri="{BB962C8B-B14F-4D97-AF65-F5344CB8AC3E}">
        <p14:creationId xmlns:p14="http://schemas.microsoft.com/office/powerpoint/2010/main" val="2695300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333375"/>
            <a:ext cx="769620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755650" y="1989138"/>
            <a:ext cx="7696200" cy="409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29"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zh-CN" altLang="en-US"/>
              <a:t>北京传智播客教育 </a:t>
            </a:r>
            <a:r>
              <a:rPr lang="en-US" altLang="zh-CN"/>
              <a:t>www.itcast.cn</a:t>
            </a:r>
          </a:p>
        </p:txBody>
      </p:sp>
      <p:sp>
        <p:nvSpPr>
          <p:cNvPr id="1030"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fld id="{22B4E603-FC7C-4019-B89E-C4DF3FF80410}" type="slidenum">
              <a:rPr lang="zh-CN" altLang="en-US"/>
              <a:pPr/>
              <a:t>‹#›</a:t>
            </a:fld>
            <a:endParaRPr lang="en-US" altLang="zh-CN"/>
          </a:p>
        </p:txBody>
      </p:sp>
      <p:sp>
        <p:nvSpPr>
          <p:cNvPr id="1031" name="AutoShape 7"/>
          <p:cNvSpPr>
            <a:spLocks noChangeArrowheads="1"/>
          </p:cNvSpPr>
          <p:nvPr/>
        </p:nvSpPr>
        <p:spPr bwMode="auto">
          <a:xfrm>
            <a:off x="179388" y="188913"/>
            <a:ext cx="8823325" cy="6119812"/>
          </a:xfrm>
          <a:prstGeom prst="roundRect">
            <a:avLst>
              <a:gd name="adj" fmla="val 11046"/>
            </a:avLst>
          </a:prstGeom>
          <a:noFill/>
          <a:ln w="28575"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anose="02020603050405020304" pitchFamily="18" charset="0"/>
            </a:endParaRPr>
          </a:p>
        </p:txBody>
      </p:sp>
      <p:sp>
        <p:nvSpPr>
          <p:cNvPr id="1032" name="Line 8"/>
          <p:cNvSpPr>
            <a:spLocks noChangeShapeType="1"/>
          </p:cNvSpPr>
          <p:nvPr/>
        </p:nvSpPr>
        <p:spPr bwMode="auto">
          <a:xfrm>
            <a:off x="755650" y="1844675"/>
            <a:ext cx="7696200" cy="0"/>
          </a:xfrm>
          <a:prstGeom prst="line">
            <a:avLst/>
          </a:prstGeom>
          <a:noFill/>
          <a:ln w="3810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033" name="Picture 9" descr="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0113" y="333375"/>
            <a:ext cx="1582737"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ChangeArrowheads="1"/>
          </p:cNvSpPr>
          <p:nvPr/>
        </p:nvSpPr>
        <p:spPr bwMode="auto">
          <a:xfrm>
            <a:off x="2555875" y="333375"/>
            <a:ext cx="626427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en-US" altLang="zh-CN" sz="3300" b="1">
                <a:solidFill>
                  <a:srgbClr val="FF0000"/>
                </a:solidFill>
                <a:latin typeface="Arial Black" panose="020B0A04020102020204" pitchFamily="34" charset="0"/>
                <a:ea typeface="隶书" panose="02010509060101010101" pitchFamily="49" charset="-122"/>
              </a:rPr>
              <a:t>—</a:t>
            </a:r>
            <a:r>
              <a:rPr lang="zh-CN" altLang="en-US" sz="3300" b="1">
                <a:solidFill>
                  <a:srgbClr val="FF0000"/>
                </a:solidFill>
                <a:latin typeface="隶书" panose="02010509060101010101" pitchFamily="49" charset="-122"/>
                <a:ea typeface="隶书" panose="02010509060101010101" pitchFamily="49" charset="-122"/>
              </a:rPr>
              <a:t>高级软件人才实作培训专家</a:t>
            </a:r>
            <a:r>
              <a:rPr lang="en-US" altLang="zh-CN" sz="3300" b="1">
                <a:solidFill>
                  <a:srgbClr val="FF0000"/>
                </a:solidFill>
                <a:latin typeface="隶书" panose="02010509060101010101" pitchFamily="49" charset="-122"/>
                <a:ea typeface="隶书" panose="02010509060101010101" pitchFamily="49" charset="-122"/>
              </a:rPr>
              <a:t>!</a:t>
            </a: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dt="0"/>
  <p:txStyles>
    <p:titleStyle>
      <a:lvl1pPr algn="l" rtl="0" fontAlgn="base">
        <a:spcBef>
          <a:spcPct val="0"/>
        </a:spcBef>
        <a:spcAft>
          <a:spcPct val="0"/>
        </a:spcAft>
        <a:defRPr sz="3300" kern="1200">
          <a:solidFill>
            <a:schemeClr val="tx2"/>
          </a:solidFill>
          <a:latin typeface="+mj-lt"/>
          <a:ea typeface="+mj-ea"/>
          <a:cs typeface="+mj-cs"/>
        </a:defRPr>
      </a:lvl1pPr>
      <a:lvl2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tx1"/>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0000"/>
        <a:buFont typeface="Wingdings" panose="05000000000000000000" pitchFamily="2" charset="2"/>
        <a:buChar char="•"/>
        <a:defRPr sz="26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0000"/>
        <a:buFont typeface="Wingdings" panose="05000000000000000000" pitchFamily="2" charset="2"/>
        <a:buChar char="•"/>
        <a:defRPr sz="22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7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ftr" sz="quarter" idx="3"/>
          </p:nvPr>
        </p:nvSpPr>
        <p:spPr/>
        <p:txBody>
          <a:bodyPr/>
          <a:lstStyle/>
          <a:p>
            <a:r>
              <a:rPr lang="zh-CN" altLang="en-US"/>
              <a:t>北京传智播客教育   </a:t>
            </a:r>
            <a:r>
              <a:rPr lang="en-US" altLang="zh-CN"/>
              <a:t>www.itcast.cn</a:t>
            </a:r>
          </a:p>
        </p:txBody>
      </p:sp>
      <p:sp>
        <p:nvSpPr>
          <p:cNvPr id="4098"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b="1" i="0">
                <a:latin typeface="宋体" panose="02010600030101010101" pitchFamily="2" charset="-122"/>
              </a:rPr>
              <a:t>Hibernate </a:t>
            </a:r>
            <a:r>
              <a:rPr lang="zh-CN" altLang="en-US" b="1" i="0">
                <a:latin typeface="宋体" panose="02010600030101010101" pitchFamily="2" charset="-122"/>
              </a:rPr>
              <a:t>检索方式</a:t>
            </a:r>
          </a:p>
        </p:txBody>
      </p:sp>
      <p:sp>
        <p:nvSpPr>
          <p:cNvPr id="4099" name="Text Box 3"/>
          <p:cNvSpPr txBox="1">
            <a:spLocks noChangeArrowheads="1"/>
          </p:cNvSpPr>
          <p:nvPr/>
        </p:nvSpPr>
        <p:spPr bwMode="auto">
          <a:xfrm>
            <a:off x="1979613" y="4508500"/>
            <a:ext cx="53990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50000"/>
              </a:spcBef>
              <a:buClr>
                <a:schemeClr val="tx1"/>
              </a:buClr>
              <a:buSzPct val="70000"/>
              <a:buFont typeface="Wingdings" panose="05000000000000000000" pitchFamily="2" charset="2"/>
              <a:buNone/>
            </a:pPr>
            <a:r>
              <a:rPr lang="zh-CN" altLang="en-US" sz="3200" b="1">
                <a:latin typeface="Arial" panose="020B0604020202020204" pitchFamily="34" charset="0"/>
              </a:rPr>
              <a:t>姜   涛</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4338"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14339" name="Rectangle 3"/>
          <p:cNvSpPr>
            <a:spLocks noChangeArrowheads="1"/>
          </p:cNvSpPr>
          <p:nvPr/>
        </p:nvSpPr>
        <p:spPr bwMode="auto">
          <a:xfrm>
            <a:off x="1008063" y="3789363"/>
            <a:ext cx="8135937" cy="2735262"/>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a:latin typeface="Verdana" panose="020B0604030504040204" pitchFamily="34" charset="0"/>
              </a:rPr>
              <a:t>//hql</a:t>
            </a:r>
            <a:r>
              <a:rPr lang="zh-CN" altLang="en-US" sz="1400">
                <a:latin typeface="Verdana" panose="020B0604030504040204" pitchFamily="34" charset="0"/>
              </a:rPr>
              <a:t>查询</a:t>
            </a:r>
          </a:p>
          <a:p>
            <a:r>
              <a:rPr lang="en-US" altLang="zh-CN" sz="1400">
                <a:latin typeface="Verdana" panose="020B0604030504040204" pitchFamily="34" charset="0"/>
              </a:rPr>
              <a:t>Query query=session.createQuery("from Order o  order by o.id asc");</a:t>
            </a:r>
          </a:p>
          <a:p>
            <a:r>
              <a:rPr lang="en-US" altLang="zh-CN" sz="1400">
                <a:latin typeface="Verdana" panose="020B0604030504040204" pitchFamily="34" charset="0"/>
              </a:rPr>
              <a:t>query.setFirstResult(3);</a:t>
            </a:r>
          </a:p>
          <a:p>
            <a:r>
              <a:rPr lang="en-US" altLang="zh-CN" sz="1400">
                <a:latin typeface="Verdana" panose="020B0604030504040204" pitchFamily="34" charset="0"/>
              </a:rPr>
              <a:t>query.setMaxResults(4);</a:t>
            </a:r>
          </a:p>
          <a:p>
            <a:r>
              <a:rPr lang="en-US" altLang="zh-CN" sz="1400">
                <a:latin typeface="Verdana" panose="020B0604030504040204" pitchFamily="34" charset="0"/>
              </a:rPr>
              <a:t>query.list();</a:t>
            </a:r>
          </a:p>
          <a:p>
            <a:r>
              <a:rPr lang="en-US" altLang="zh-CN" sz="1400">
                <a:latin typeface="Verdana" panose="020B0604030504040204" pitchFamily="34" charset="0"/>
              </a:rPr>
              <a:t>		</a:t>
            </a:r>
          </a:p>
          <a:p>
            <a:r>
              <a:rPr lang="en-US" altLang="zh-CN" sz="1400">
                <a:latin typeface="Verdana" panose="020B0604030504040204" pitchFamily="34" charset="0"/>
              </a:rPr>
              <a:t>//</a:t>
            </a:r>
            <a:r>
              <a:rPr lang="zh-CN" altLang="en-US" sz="1400">
                <a:latin typeface="Verdana" panose="020B0604030504040204" pitchFamily="34" charset="0"/>
              </a:rPr>
              <a:t>使用</a:t>
            </a:r>
            <a:r>
              <a:rPr lang="en-US" altLang="zh-CN" sz="1400">
                <a:latin typeface="Verdana" panose="020B0604030504040204" pitchFamily="34" charset="0"/>
              </a:rPr>
              <a:t>QBC</a:t>
            </a:r>
          </a:p>
          <a:p>
            <a:r>
              <a:rPr lang="en-US" altLang="zh-CN" sz="1400">
                <a:latin typeface="Verdana" panose="020B0604030504040204" pitchFamily="34" charset="0"/>
              </a:rPr>
              <a:t>Criteria criteria=session.createCriteria(Order.class);</a:t>
            </a:r>
          </a:p>
          <a:p>
            <a:r>
              <a:rPr lang="en-US" altLang="zh-CN" sz="1400">
                <a:latin typeface="Verdana" panose="020B0604030504040204" pitchFamily="34" charset="0"/>
              </a:rPr>
              <a:t>criteria.addOrder(org.hibernate.criterion.Order.asc("id"));</a:t>
            </a:r>
          </a:p>
          <a:p>
            <a:r>
              <a:rPr lang="en-US" altLang="zh-CN" sz="1400">
                <a:latin typeface="Verdana" panose="020B0604030504040204" pitchFamily="34" charset="0"/>
              </a:rPr>
              <a:t>criteria.setFirstResult(3);</a:t>
            </a:r>
          </a:p>
          <a:p>
            <a:r>
              <a:rPr lang="en-US" altLang="zh-CN" sz="1400">
                <a:latin typeface="Verdana" panose="020B0604030504040204" pitchFamily="34" charset="0"/>
              </a:rPr>
              <a:t>criteria.setMaxResults(4);</a:t>
            </a:r>
          </a:p>
          <a:p>
            <a:r>
              <a:rPr lang="en-US" altLang="zh-CN" sz="1400">
                <a:latin typeface="Verdana" panose="020B0604030504040204" pitchFamily="34" charset="0"/>
              </a:rPr>
              <a:t>criteria.list();</a:t>
            </a:r>
          </a:p>
        </p:txBody>
      </p:sp>
      <p:sp>
        <p:nvSpPr>
          <p:cNvPr id="14340"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400">
                <a:solidFill>
                  <a:srgbClr val="0000FF"/>
                </a:solidFill>
                <a:latin typeface="宋体" panose="02010600030101010101" pitchFamily="2" charset="-122"/>
              </a:rPr>
              <a:t>知识点</a:t>
            </a:r>
            <a:r>
              <a:rPr lang="en-US" altLang="zh-CN" sz="1400">
                <a:solidFill>
                  <a:srgbClr val="0000FF"/>
                </a:solidFill>
                <a:latin typeface="宋体" panose="02010600030101010101" pitchFamily="2" charset="-122"/>
              </a:rPr>
              <a:t>6</a:t>
            </a:r>
            <a:r>
              <a:rPr lang="en-US" altLang="zh-CN" sz="1400">
                <a:latin typeface="宋体" panose="02010600030101010101" pitchFamily="2" charset="-122"/>
              </a:rPr>
              <a:t>:  </a:t>
            </a:r>
            <a:r>
              <a:rPr lang="zh-CN" altLang="en-US" sz="1600">
                <a:latin typeface="宋体" panose="02010600030101010101" pitchFamily="2" charset="-122"/>
              </a:rPr>
              <a:t>分页查询</a:t>
            </a:r>
            <a:endParaRPr lang="en-US" altLang="zh-CN" sz="1600">
              <a:latin typeface="宋体" panose="02010600030101010101" pitchFamily="2" charset="-122"/>
            </a:endParaRPr>
          </a:p>
        </p:txBody>
      </p:sp>
      <p:sp>
        <p:nvSpPr>
          <p:cNvPr id="14341" name="Rectangle 5"/>
          <p:cNvSpPr>
            <a:spLocks noChangeArrowheads="1"/>
          </p:cNvSpPr>
          <p:nvPr/>
        </p:nvSpPr>
        <p:spPr bwMode="auto">
          <a:xfrm>
            <a:off x="539750" y="2133600"/>
            <a:ext cx="8424863"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1800">
                <a:ea typeface="楷体_GB2312" pitchFamily="1" charset="-122"/>
              </a:rPr>
              <a:t>分页查询</a:t>
            </a:r>
            <a:r>
              <a:rPr lang="en-US" altLang="zh-CN" sz="1800">
                <a:ea typeface="楷体_GB2312" pitchFamily="1" charset="-122"/>
              </a:rPr>
              <a:t>:</a:t>
            </a:r>
          </a:p>
          <a:p>
            <a:pPr lvl="1">
              <a:lnSpc>
                <a:spcPct val="90000"/>
              </a:lnSpc>
            </a:pPr>
            <a:r>
              <a:rPr lang="en-US" altLang="zh-CN" sz="1600" b="1">
                <a:ea typeface="楷体_GB2312" pitchFamily="1" charset="-122"/>
              </a:rPr>
              <a:t>setFirstResult(int firstResult): </a:t>
            </a:r>
            <a:r>
              <a:rPr lang="zh-CN" altLang="en-US" sz="1600" b="1">
                <a:ea typeface="楷体_GB2312" pitchFamily="1" charset="-122"/>
              </a:rPr>
              <a:t>设定从哪一个对象开始检索</a:t>
            </a:r>
            <a:r>
              <a:rPr lang="en-US" altLang="zh-CN" sz="1600" b="1">
                <a:ea typeface="楷体_GB2312" pitchFamily="1" charset="-122"/>
              </a:rPr>
              <a:t>, </a:t>
            </a:r>
            <a:r>
              <a:rPr lang="zh-CN" altLang="en-US" sz="1600" b="1">
                <a:ea typeface="楷体_GB2312" pitchFamily="1" charset="-122"/>
              </a:rPr>
              <a:t>参数 </a:t>
            </a:r>
            <a:r>
              <a:rPr lang="en-US" altLang="zh-CN" sz="1600" b="1">
                <a:ea typeface="楷体_GB2312" pitchFamily="1" charset="-122"/>
              </a:rPr>
              <a:t>firstResult </a:t>
            </a:r>
            <a:r>
              <a:rPr lang="zh-CN" altLang="en-US" sz="1600" b="1">
                <a:ea typeface="楷体_GB2312" pitchFamily="1" charset="-122"/>
              </a:rPr>
              <a:t>表示这个对象在查询结果中的索引位置</a:t>
            </a:r>
            <a:r>
              <a:rPr lang="en-US" altLang="zh-CN" sz="1600" b="1">
                <a:ea typeface="楷体_GB2312" pitchFamily="1" charset="-122"/>
              </a:rPr>
              <a:t>, </a:t>
            </a:r>
            <a:r>
              <a:rPr lang="zh-CN" altLang="en-US" sz="1600" b="1">
                <a:ea typeface="楷体_GB2312" pitchFamily="1" charset="-122"/>
              </a:rPr>
              <a:t>索引位置的起始值为 </a:t>
            </a:r>
            <a:r>
              <a:rPr lang="en-US" altLang="zh-CN" sz="1600" b="1">
                <a:ea typeface="楷体_GB2312" pitchFamily="1" charset="-122"/>
              </a:rPr>
              <a:t>0. </a:t>
            </a:r>
            <a:r>
              <a:rPr lang="zh-CN" altLang="en-US" sz="1600" b="1">
                <a:ea typeface="楷体_GB2312" pitchFamily="1" charset="-122"/>
              </a:rPr>
              <a:t>默认情况下</a:t>
            </a:r>
            <a:r>
              <a:rPr lang="en-US" altLang="zh-CN" sz="1600" b="1">
                <a:ea typeface="楷体_GB2312" pitchFamily="1" charset="-122"/>
              </a:rPr>
              <a:t>, Query </a:t>
            </a:r>
            <a:r>
              <a:rPr lang="zh-CN" altLang="en-US" sz="1600" b="1">
                <a:ea typeface="楷体_GB2312" pitchFamily="1" charset="-122"/>
              </a:rPr>
              <a:t>从查询结果中的第一个对象开始检索</a:t>
            </a:r>
          </a:p>
          <a:p>
            <a:pPr lvl="1">
              <a:lnSpc>
                <a:spcPct val="90000"/>
              </a:lnSpc>
            </a:pPr>
            <a:r>
              <a:rPr lang="en-US" altLang="zh-CN" sz="1600" b="1">
                <a:ea typeface="楷体_GB2312" pitchFamily="1" charset="-122"/>
              </a:rPr>
              <a:t>setMaxResult(int maxResults): </a:t>
            </a:r>
            <a:r>
              <a:rPr lang="zh-CN" altLang="en-US" sz="1600" b="1">
                <a:ea typeface="楷体_GB2312" pitchFamily="1" charset="-122"/>
              </a:rPr>
              <a:t>设定一次最多检索出的对象的数目</a:t>
            </a:r>
            <a:r>
              <a:rPr lang="en-US" altLang="zh-CN" sz="1600" b="1">
                <a:ea typeface="楷体_GB2312" pitchFamily="1" charset="-122"/>
              </a:rPr>
              <a:t>. </a:t>
            </a:r>
            <a:r>
              <a:rPr lang="zh-CN" altLang="en-US" sz="1600" b="1">
                <a:ea typeface="楷体_GB2312" pitchFamily="1" charset="-122"/>
              </a:rPr>
              <a:t>在默认情况下</a:t>
            </a:r>
            <a:r>
              <a:rPr lang="en-US" altLang="zh-CN" sz="1600" b="1">
                <a:ea typeface="楷体_GB2312" pitchFamily="1" charset="-122"/>
              </a:rPr>
              <a:t>, Query </a:t>
            </a:r>
            <a:r>
              <a:rPr lang="zh-CN" altLang="en-US" sz="1600" b="1">
                <a:ea typeface="楷体_GB2312" pitchFamily="1" charset="-122"/>
              </a:rPr>
              <a:t>和 </a:t>
            </a:r>
            <a:r>
              <a:rPr lang="en-US" altLang="zh-CN" sz="1600" b="1">
                <a:ea typeface="楷体_GB2312" pitchFamily="1" charset="-122"/>
              </a:rPr>
              <a:t>Criteria </a:t>
            </a:r>
            <a:r>
              <a:rPr lang="zh-CN" altLang="en-US" sz="1600" b="1">
                <a:ea typeface="楷体_GB2312" pitchFamily="1" charset="-122"/>
              </a:rPr>
              <a:t>接口检索出查询结果中所有的对象</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5362"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15363" name="Rectangle 3"/>
          <p:cNvSpPr>
            <a:spLocks noChangeArrowheads="1"/>
          </p:cNvSpPr>
          <p:nvPr/>
        </p:nvSpPr>
        <p:spPr bwMode="auto">
          <a:xfrm>
            <a:off x="684213" y="2276475"/>
            <a:ext cx="8135937" cy="2665413"/>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600">
                <a:latin typeface="Verdana" panose="020B0604030504040204" pitchFamily="34" charset="0"/>
              </a:rPr>
              <a:t>hql </a:t>
            </a:r>
            <a:r>
              <a:rPr lang="zh-CN" altLang="en-US" sz="1600">
                <a:latin typeface="Verdana" panose="020B0604030504040204" pitchFamily="34" charset="0"/>
              </a:rPr>
              <a:t>查询：</a:t>
            </a:r>
          </a:p>
          <a:p>
            <a:r>
              <a:rPr lang="en-US" altLang="zh-CN" sz="1600">
                <a:latin typeface="Verdana" panose="020B0604030504040204" pitchFamily="34" charset="0"/>
              </a:rPr>
              <a:t>  Query query = session.createQuery("from Customer c order by c.id");</a:t>
            </a:r>
          </a:p>
          <a:p>
            <a:r>
              <a:rPr lang="en-US" altLang="zh-CN" sz="1600">
                <a:latin typeface="Verdana" panose="020B0604030504040204" pitchFamily="34" charset="0"/>
              </a:rPr>
              <a:t>  query.setMaxResults(1);</a:t>
            </a:r>
          </a:p>
          <a:p>
            <a:r>
              <a:rPr lang="en-US" altLang="zh-CN" sz="1600">
                <a:latin typeface="Verdana" panose="020B0604030504040204" pitchFamily="34" charset="0"/>
              </a:rPr>
              <a:t>  query.uniqueResult();</a:t>
            </a:r>
          </a:p>
          <a:p>
            <a:endParaRPr lang="en-US" altLang="zh-CN" sz="1600">
              <a:latin typeface="Verdana" panose="020B0604030504040204" pitchFamily="34" charset="0"/>
            </a:endParaRPr>
          </a:p>
          <a:p>
            <a:r>
              <a:rPr lang="en-US" altLang="zh-CN" sz="1600">
                <a:latin typeface="Verdana" panose="020B0604030504040204" pitchFamily="34" charset="0"/>
              </a:rPr>
              <a:t>qbc</a:t>
            </a:r>
            <a:r>
              <a:rPr lang="zh-CN" altLang="en-US" sz="1600">
                <a:latin typeface="Verdana" panose="020B0604030504040204" pitchFamily="34" charset="0"/>
              </a:rPr>
              <a:t>查询：</a:t>
            </a:r>
          </a:p>
          <a:p>
            <a:r>
              <a:rPr lang="en-US" altLang="zh-CN" sz="1600">
                <a:latin typeface="Verdana" panose="020B0604030504040204" pitchFamily="34" charset="0"/>
              </a:rPr>
              <a:t>  Criteria criteria = session.createCriteria(Customer.</a:t>
            </a:r>
            <a:r>
              <a:rPr lang="en-US" altLang="zh-CN" sz="1600" b="1">
                <a:latin typeface="Verdana" panose="020B0604030504040204" pitchFamily="34" charset="0"/>
              </a:rPr>
              <a:t>class</a:t>
            </a:r>
            <a:r>
              <a:rPr lang="en-US" altLang="zh-CN" sz="1600">
                <a:latin typeface="Verdana" panose="020B0604030504040204" pitchFamily="34" charset="0"/>
              </a:rPr>
              <a:t>);</a:t>
            </a:r>
          </a:p>
          <a:p>
            <a:r>
              <a:rPr lang="en-US" altLang="zh-CN" sz="1600">
                <a:latin typeface="Verdana" panose="020B0604030504040204" pitchFamily="34" charset="0"/>
              </a:rPr>
              <a:t>  criteria.addOrder(org.hibernate.criterion.Order.</a:t>
            </a:r>
            <a:r>
              <a:rPr lang="en-US" altLang="zh-CN" sz="1600" i="1">
                <a:latin typeface="Verdana" panose="020B0604030504040204" pitchFamily="34" charset="0"/>
              </a:rPr>
              <a:t>asc</a:t>
            </a:r>
            <a:r>
              <a:rPr lang="en-US" altLang="zh-CN" sz="1600">
                <a:latin typeface="Verdana" panose="020B0604030504040204" pitchFamily="34" charset="0"/>
              </a:rPr>
              <a:t>(“id"));</a:t>
            </a:r>
          </a:p>
          <a:p>
            <a:r>
              <a:rPr lang="en-US" altLang="zh-CN" sz="1600">
                <a:latin typeface="Verdana" panose="020B0604030504040204" pitchFamily="34" charset="0"/>
              </a:rPr>
              <a:t>  criteria.setMaxResults(1);</a:t>
            </a:r>
          </a:p>
          <a:p>
            <a:r>
              <a:rPr lang="en-US" altLang="zh-CN" sz="1600">
                <a:latin typeface="Verdana" panose="020B0604030504040204" pitchFamily="34" charset="0"/>
              </a:rPr>
              <a:t>  criteria.uniqueResult();</a:t>
            </a:r>
          </a:p>
        </p:txBody>
      </p:sp>
      <p:sp>
        <p:nvSpPr>
          <p:cNvPr id="15364"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7</a:t>
            </a:r>
            <a:r>
              <a:rPr lang="en-US" altLang="zh-CN" sz="1600">
                <a:latin typeface="宋体" panose="02010600030101010101" pitchFamily="2" charset="-122"/>
              </a:rPr>
              <a:t>: </a:t>
            </a:r>
            <a:r>
              <a:rPr lang="zh-CN" altLang="en-US" sz="1600">
                <a:latin typeface="宋体" panose="02010600030101010101" pitchFamily="2" charset="-122"/>
              </a:rPr>
              <a:t>检索单个对象</a:t>
            </a:r>
            <a:endParaRPr lang="zh-CN" altLang="en-US" sz="1800">
              <a:latin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6386"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16387" name="Rectangle 3"/>
          <p:cNvSpPr>
            <a:spLocks noChangeArrowheads="1"/>
          </p:cNvSpPr>
          <p:nvPr/>
        </p:nvSpPr>
        <p:spPr bwMode="auto">
          <a:xfrm>
            <a:off x="684213" y="2276475"/>
            <a:ext cx="8135937" cy="1873250"/>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600">
                <a:latin typeface="Verdana" panose="020B0604030504040204" pitchFamily="34" charset="0"/>
              </a:rPr>
              <a:t>hql </a:t>
            </a:r>
            <a:r>
              <a:rPr lang="zh-CN" altLang="en-US" sz="1600">
                <a:latin typeface="Verdana" panose="020B0604030504040204" pitchFamily="34" charset="0"/>
              </a:rPr>
              <a:t>查询：</a:t>
            </a:r>
          </a:p>
          <a:p>
            <a:r>
              <a:rPr lang="en-US" altLang="zh-CN" sz="1600">
                <a:latin typeface="Verdana" panose="020B0604030504040204" pitchFamily="34" charset="0"/>
              </a:rPr>
              <a:t>Query query = session.createQuery("from Customer c where " +</a:t>
            </a:r>
          </a:p>
          <a:p>
            <a:r>
              <a:rPr lang="en-US" altLang="zh-CN" sz="1600">
                <a:latin typeface="Verdana" panose="020B0604030504040204" pitchFamily="34" charset="0"/>
              </a:rPr>
              <a:t>                                  " c.name=:custname and c.age=:custage");</a:t>
            </a:r>
          </a:p>
          <a:p>
            <a:r>
              <a:rPr lang="en-US" altLang="zh-CN" sz="1600">
                <a:latin typeface="Verdana" panose="020B0604030504040204" pitchFamily="34" charset="0"/>
              </a:rPr>
              <a:t>//</a:t>
            </a:r>
            <a:r>
              <a:rPr lang="zh-CN" altLang="en-US" sz="1600">
                <a:latin typeface="Verdana" panose="020B0604030504040204" pitchFamily="34" charset="0"/>
              </a:rPr>
              <a:t>第一个参数代表名字，第二个参数代表值</a:t>
            </a:r>
          </a:p>
          <a:p>
            <a:r>
              <a:rPr lang="en-US" altLang="zh-CN" sz="1600">
                <a:latin typeface="Verdana" panose="020B0604030504040204" pitchFamily="34" charset="0"/>
              </a:rPr>
              <a:t>query.setString("custname", "Tom");</a:t>
            </a:r>
          </a:p>
          <a:p>
            <a:r>
              <a:rPr lang="en-US" altLang="zh-CN" sz="1600">
                <a:latin typeface="Verdana" panose="020B0604030504040204" pitchFamily="34" charset="0"/>
              </a:rPr>
              <a:t>query.setInteger("custage", 21);</a:t>
            </a:r>
          </a:p>
          <a:p>
            <a:r>
              <a:rPr lang="en-US" altLang="zh-CN" sz="1600">
                <a:latin typeface="Verdana" panose="020B0604030504040204" pitchFamily="34" charset="0"/>
              </a:rPr>
              <a:t>List list = query.list();</a:t>
            </a:r>
          </a:p>
        </p:txBody>
      </p:sp>
      <p:sp>
        <p:nvSpPr>
          <p:cNvPr id="16388"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8_1</a:t>
            </a:r>
            <a:r>
              <a:rPr lang="en-US" altLang="zh-CN" sz="1600">
                <a:latin typeface="宋体" panose="02010600030101010101" pitchFamily="2" charset="-122"/>
              </a:rPr>
              <a:t>: </a:t>
            </a:r>
            <a:r>
              <a:rPr lang="zh-CN" altLang="en-US" sz="1600">
                <a:latin typeface="宋体" panose="02010600030101010101" pitchFamily="2" charset="-122"/>
              </a:rPr>
              <a:t>绑定参数的形式</a:t>
            </a:r>
            <a:r>
              <a:rPr lang="en-US" altLang="zh-CN" sz="1600">
                <a:latin typeface="宋体" panose="02010600030101010101" pitchFamily="2" charset="-122"/>
              </a:rPr>
              <a:t>,</a:t>
            </a:r>
            <a:r>
              <a:rPr lang="zh-CN" altLang="en-US" sz="1600">
                <a:solidFill>
                  <a:srgbClr val="0033CC"/>
                </a:solidFill>
                <a:latin typeface="宋体" panose="02010600030101010101" pitchFamily="2" charset="-122"/>
              </a:rPr>
              <a:t>按参数名称绑定</a:t>
            </a:r>
            <a:endParaRPr lang="zh-CN" altLang="en-US" sz="1800">
              <a:solidFill>
                <a:srgbClr val="0033CC"/>
              </a:solidFill>
              <a:latin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7410"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17411" name="Rectangle 3"/>
          <p:cNvSpPr>
            <a:spLocks noChangeArrowheads="1"/>
          </p:cNvSpPr>
          <p:nvPr/>
        </p:nvSpPr>
        <p:spPr bwMode="auto">
          <a:xfrm>
            <a:off x="684213" y="2276475"/>
            <a:ext cx="8135937" cy="2016125"/>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600">
                <a:latin typeface="Verdana" panose="020B0604030504040204" pitchFamily="34" charset="0"/>
              </a:rPr>
              <a:t>Query query = session.createQuery("from Customer c </a:t>
            </a:r>
          </a:p>
          <a:p>
            <a:r>
              <a:rPr lang="en-US" altLang="zh-CN" sz="1600">
                <a:latin typeface="Verdana" panose="020B0604030504040204" pitchFamily="34" charset="0"/>
              </a:rPr>
              <a:t>                       where   c.name=? and c.age=?");</a:t>
            </a:r>
          </a:p>
          <a:p>
            <a:r>
              <a:rPr lang="en-US" altLang="zh-CN" sz="1600">
                <a:latin typeface="Verdana" panose="020B0604030504040204" pitchFamily="34" charset="0"/>
              </a:rPr>
              <a:t>query.setString(0,"Tom");</a:t>
            </a:r>
          </a:p>
          <a:p>
            <a:r>
              <a:rPr lang="en-US" altLang="zh-CN" sz="1600">
                <a:latin typeface="Verdana" panose="020B0604030504040204" pitchFamily="34" charset="0"/>
              </a:rPr>
              <a:t>query.setInteger(1, 21);</a:t>
            </a:r>
          </a:p>
          <a:p>
            <a:r>
              <a:rPr lang="en-US" altLang="zh-CN" sz="1600">
                <a:latin typeface="Verdana" panose="020B0604030504040204" pitchFamily="34" charset="0"/>
              </a:rPr>
              <a:t>query.list();</a:t>
            </a:r>
          </a:p>
        </p:txBody>
      </p:sp>
      <p:sp>
        <p:nvSpPr>
          <p:cNvPr id="17412"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8_2</a:t>
            </a:r>
            <a:r>
              <a:rPr lang="en-US" altLang="zh-CN" sz="1600">
                <a:latin typeface="宋体" panose="02010600030101010101" pitchFamily="2" charset="-122"/>
              </a:rPr>
              <a:t>: </a:t>
            </a:r>
            <a:r>
              <a:rPr lang="zh-CN" altLang="en-US" sz="1600">
                <a:latin typeface="宋体" panose="02010600030101010101" pitchFamily="2" charset="-122"/>
              </a:rPr>
              <a:t>绑定参数的形式</a:t>
            </a:r>
            <a:r>
              <a:rPr lang="en-US" altLang="zh-CN" sz="1600">
                <a:latin typeface="宋体" panose="02010600030101010101" pitchFamily="2" charset="-122"/>
              </a:rPr>
              <a:t>,</a:t>
            </a:r>
            <a:r>
              <a:rPr lang="zh-CN" altLang="en-US" sz="1600">
                <a:solidFill>
                  <a:srgbClr val="0033CC"/>
                </a:solidFill>
                <a:latin typeface="宋体" panose="02010600030101010101" pitchFamily="2" charset="-122"/>
              </a:rPr>
              <a:t>按参数位置绑定</a:t>
            </a:r>
            <a:endParaRPr lang="zh-CN" altLang="en-US" sz="1800">
              <a:solidFill>
                <a:srgbClr val="0033CC"/>
              </a:solidFill>
              <a:latin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8434"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18435" name="Rectangle 3"/>
          <p:cNvSpPr>
            <a:spLocks noGrp="1" noChangeArrowheads="1"/>
          </p:cNvSpPr>
          <p:nvPr>
            <p:ph type="body" idx="1"/>
          </p:nvPr>
        </p:nvSpPr>
        <p:spPr>
          <a:xfrm>
            <a:off x="323850" y="1916113"/>
            <a:ext cx="8820150" cy="3313112"/>
          </a:xfrm>
          <a:noFill/>
          <a:ln/>
        </p:spPr>
        <p:txBody>
          <a:bodyPr/>
          <a:lstStyle/>
          <a:p>
            <a:pPr>
              <a:lnSpc>
                <a:spcPct val="80000"/>
              </a:lnSpc>
            </a:pPr>
            <a:r>
              <a:rPr lang="zh-CN" altLang="en-US" sz="2500">
                <a:latin typeface="宋体" panose="02010600030101010101" pitchFamily="2" charset="-122"/>
              </a:rPr>
              <a:t>绑定参数</a:t>
            </a:r>
            <a:r>
              <a:rPr lang="en-US" altLang="zh-CN" sz="2500">
                <a:latin typeface="宋体" panose="02010600030101010101" pitchFamily="2" charset="-122"/>
              </a:rPr>
              <a:t>:</a:t>
            </a:r>
          </a:p>
          <a:p>
            <a:pPr lvl="1">
              <a:lnSpc>
                <a:spcPct val="80000"/>
              </a:lnSpc>
            </a:pPr>
            <a:r>
              <a:rPr lang="en-US" altLang="zh-CN" sz="1900">
                <a:latin typeface="宋体" panose="02010600030101010101" pitchFamily="2" charset="-122"/>
              </a:rPr>
              <a:t>Hibernate </a:t>
            </a:r>
            <a:r>
              <a:rPr lang="zh-CN" altLang="en-US" sz="1900">
                <a:latin typeface="宋体" panose="02010600030101010101" pitchFamily="2" charset="-122"/>
              </a:rPr>
              <a:t>的参数绑定机制依赖于 </a:t>
            </a:r>
            <a:r>
              <a:rPr lang="en-US" altLang="zh-CN" sz="1900">
                <a:latin typeface="宋体" panose="02010600030101010101" pitchFamily="2" charset="-122"/>
              </a:rPr>
              <a:t>JDBC API </a:t>
            </a:r>
            <a:r>
              <a:rPr lang="zh-CN" altLang="en-US" sz="1900">
                <a:latin typeface="宋体" panose="02010600030101010101" pitchFamily="2" charset="-122"/>
              </a:rPr>
              <a:t>中的 </a:t>
            </a:r>
            <a:r>
              <a:rPr lang="en-US" altLang="zh-CN" sz="1900">
                <a:latin typeface="宋体" panose="02010600030101010101" pitchFamily="2" charset="-122"/>
              </a:rPr>
              <a:t>PreparedStatement </a:t>
            </a:r>
            <a:r>
              <a:rPr lang="zh-CN" altLang="en-US" sz="1900">
                <a:latin typeface="宋体" panose="02010600030101010101" pitchFamily="2" charset="-122"/>
              </a:rPr>
              <a:t>的预定义 </a:t>
            </a:r>
            <a:r>
              <a:rPr lang="en-US" altLang="zh-CN" sz="1900">
                <a:latin typeface="宋体" panose="02010600030101010101" pitchFamily="2" charset="-122"/>
              </a:rPr>
              <a:t>SQL </a:t>
            </a:r>
            <a:r>
              <a:rPr lang="zh-CN" altLang="en-US" sz="1900">
                <a:latin typeface="宋体" panose="02010600030101010101" pitchFamily="2" charset="-122"/>
              </a:rPr>
              <a:t>语句功能</a:t>
            </a:r>
            <a:r>
              <a:rPr lang="en-US" altLang="zh-CN" sz="1900">
                <a:latin typeface="宋体" panose="02010600030101010101" pitchFamily="2" charset="-122"/>
              </a:rPr>
              <a:t>.</a:t>
            </a:r>
          </a:p>
          <a:p>
            <a:pPr lvl="1">
              <a:lnSpc>
                <a:spcPct val="80000"/>
              </a:lnSpc>
            </a:pPr>
            <a:r>
              <a:rPr lang="en-US" altLang="zh-CN" sz="1900">
                <a:latin typeface="宋体" panose="02010600030101010101" pitchFamily="2" charset="-122"/>
              </a:rPr>
              <a:t>HQL </a:t>
            </a:r>
            <a:r>
              <a:rPr lang="zh-CN" altLang="en-US" sz="1900">
                <a:latin typeface="宋体" panose="02010600030101010101" pitchFamily="2" charset="-122"/>
              </a:rPr>
              <a:t>的参数绑定由两种形式</a:t>
            </a:r>
            <a:r>
              <a:rPr lang="en-US" altLang="zh-CN" sz="1900">
                <a:latin typeface="宋体" panose="02010600030101010101" pitchFamily="2" charset="-122"/>
              </a:rPr>
              <a:t>:</a:t>
            </a:r>
          </a:p>
          <a:p>
            <a:pPr lvl="2">
              <a:lnSpc>
                <a:spcPct val="80000"/>
              </a:lnSpc>
            </a:pPr>
            <a:r>
              <a:rPr lang="zh-CN" altLang="en-US" sz="1700" b="1">
                <a:latin typeface="宋体" panose="02010600030101010101" pitchFamily="2" charset="-122"/>
              </a:rPr>
              <a:t>按参数名字绑定</a:t>
            </a:r>
            <a:r>
              <a:rPr lang="en-US" altLang="zh-CN" sz="1700">
                <a:latin typeface="宋体" panose="02010600030101010101" pitchFamily="2" charset="-122"/>
              </a:rPr>
              <a:t>: </a:t>
            </a:r>
            <a:r>
              <a:rPr lang="zh-CN" altLang="en-US" sz="1700">
                <a:latin typeface="宋体" panose="02010600030101010101" pitchFamily="2" charset="-122"/>
              </a:rPr>
              <a:t>在 </a:t>
            </a:r>
            <a:r>
              <a:rPr lang="en-US" altLang="zh-CN" sz="1700">
                <a:latin typeface="宋体" panose="02010600030101010101" pitchFamily="2" charset="-122"/>
              </a:rPr>
              <a:t>HQL </a:t>
            </a:r>
            <a:r>
              <a:rPr lang="zh-CN" altLang="en-US" sz="1700">
                <a:latin typeface="宋体" panose="02010600030101010101" pitchFamily="2" charset="-122"/>
              </a:rPr>
              <a:t>查询语句中定义命名参数</a:t>
            </a:r>
            <a:r>
              <a:rPr lang="en-US" altLang="zh-CN" sz="1700">
                <a:latin typeface="宋体" panose="02010600030101010101" pitchFamily="2" charset="-122"/>
              </a:rPr>
              <a:t>, </a:t>
            </a:r>
            <a:r>
              <a:rPr lang="zh-CN" altLang="en-US" sz="1700">
                <a:latin typeface="宋体" panose="02010600030101010101" pitchFamily="2" charset="-122"/>
              </a:rPr>
              <a:t>命名参数以 “</a:t>
            </a:r>
            <a:r>
              <a:rPr lang="en-US" altLang="zh-CN" sz="1700" b="1">
                <a:latin typeface="宋体" panose="02010600030101010101" pitchFamily="2" charset="-122"/>
              </a:rPr>
              <a:t>:</a:t>
            </a:r>
            <a:r>
              <a:rPr lang="en-US" altLang="zh-CN" sz="1700">
                <a:latin typeface="宋体" panose="02010600030101010101" pitchFamily="2" charset="-122"/>
              </a:rPr>
              <a:t>” </a:t>
            </a:r>
            <a:r>
              <a:rPr lang="zh-CN" altLang="en-US" sz="1700">
                <a:latin typeface="宋体" panose="02010600030101010101" pitchFamily="2" charset="-122"/>
              </a:rPr>
              <a:t>开头</a:t>
            </a:r>
            <a:r>
              <a:rPr lang="en-US" altLang="zh-CN" sz="1700">
                <a:latin typeface="宋体" panose="02010600030101010101" pitchFamily="2" charset="-122"/>
              </a:rPr>
              <a:t>.</a:t>
            </a:r>
          </a:p>
          <a:p>
            <a:pPr lvl="2">
              <a:lnSpc>
                <a:spcPct val="80000"/>
              </a:lnSpc>
            </a:pPr>
            <a:r>
              <a:rPr lang="zh-CN" altLang="en-US" sz="1700">
                <a:latin typeface="宋体" panose="02010600030101010101" pitchFamily="2" charset="-122"/>
              </a:rPr>
              <a:t>按参数位置绑定</a:t>
            </a:r>
            <a:r>
              <a:rPr lang="en-US" altLang="zh-CN" sz="1700">
                <a:latin typeface="宋体" panose="02010600030101010101" pitchFamily="2" charset="-122"/>
              </a:rPr>
              <a:t>: </a:t>
            </a:r>
            <a:r>
              <a:rPr lang="zh-CN" altLang="en-US" sz="1700">
                <a:latin typeface="宋体" panose="02010600030101010101" pitchFamily="2" charset="-122"/>
              </a:rPr>
              <a:t>在 </a:t>
            </a:r>
            <a:r>
              <a:rPr lang="en-US" altLang="zh-CN" sz="1700">
                <a:latin typeface="宋体" panose="02010600030101010101" pitchFamily="2" charset="-122"/>
              </a:rPr>
              <a:t>HQL </a:t>
            </a:r>
            <a:r>
              <a:rPr lang="zh-CN" altLang="en-US" sz="1700">
                <a:latin typeface="宋体" panose="02010600030101010101" pitchFamily="2" charset="-122"/>
              </a:rPr>
              <a:t>查询语句中用 “</a:t>
            </a:r>
            <a:r>
              <a:rPr lang="en-US" altLang="zh-CN" sz="1700">
                <a:latin typeface="宋体" panose="02010600030101010101" pitchFamily="2" charset="-122"/>
              </a:rPr>
              <a:t>?” </a:t>
            </a:r>
            <a:r>
              <a:rPr lang="zh-CN" altLang="en-US" sz="1700">
                <a:latin typeface="宋体" panose="02010600030101010101" pitchFamily="2" charset="-122"/>
              </a:rPr>
              <a:t>来定义参数位置</a:t>
            </a:r>
          </a:p>
          <a:p>
            <a:pPr lvl="1">
              <a:lnSpc>
                <a:spcPct val="80000"/>
              </a:lnSpc>
            </a:pPr>
            <a:r>
              <a:rPr lang="zh-CN" altLang="en-US" sz="1900">
                <a:latin typeface="宋体" panose="02010600030101010101" pitchFamily="2" charset="-122"/>
              </a:rPr>
              <a:t>相关方法</a:t>
            </a:r>
            <a:r>
              <a:rPr lang="en-US" altLang="zh-CN" sz="1900">
                <a:latin typeface="宋体" panose="02010600030101010101" pitchFamily="2" charset="-122"/>
              </a:rPr>
              <a:t>:</a:t>
            </a:r>
          </a:p>
          <a:p>
            <a:pPr lvl="2">
              <a:lnSpc>
                <a:spcPct val="80000"/>
              </a:lnSpc>
            </a:pPr>
            <a:r>
              <a:rPr lang="en-US" altLang="zh-CN" sz="1700">
                <a:latin typeface="宋体" panose="02010600030101010101" pitchFamily="2" charset="-122"/>
              </a:rPr>
              <a:t>setEntity(): </a:t>
            </a:r>
            <a:r>
              <a:rPr lang="zh-CN" altLang="en-US" sz="1700">
                <a:latin typeface="宋体" panose="02010600030101010101" pitchFamily="2" charset="-122"/>
              </a:rPr>
              <a:t>把参数与一个持久化类绑定</a:t>
            </a:r>
          </a:p>
          <a:p>
            <a:pPr lvl="2">
              <a:lnSpc>
                <a:spcPct val="80000"/>
              </a:lnSpc>
            </a:pPr>
            <a:r>
              <a:rPr lang="en-US" altLang="zh-CN" sz="1700">
                <a:latin typeface="宋体" panose="02010600030101010101" pitchFamily="2" charset="-122"/>
              </a:rPr>
              <a:t>setParameter(): </a:t>
            </a:r>
            <a:r>
              <a:rPr lang="zh-CN" altLang="en-US" sz="1700">
                <a:latin typeface="宋体" panose="02010600030101010101" pitchFamily="2" charset="-122"/>
              </a:rPr>
              <a:t>绑定任意类型的参数</a:t>
            </a:r>
            <a:r>
              <a:rPr lang="en-US" altLang="zh-CN" sz="1700">
                <a:latin typeface="宋体" panose="02010600030101010101" pitchFamily="2" charset="-122"/>
              </a:rPr>
              <a:t>. </a:t>
            </a:r>
            <a:r>
              <a:rPr lang="zh-CN" altLang="en-US" sz="1700">
                <a:latin typeface="宋体" panose="02010600030101010101" pitchFamily="2" charset="-122"/>
              </a:rPr>
              <a:t>该方法的第三个参数显式指定 </a:t>
            </a:r>
            <a:r>
              <a:rPr lang="en-US" altLang="zh-CN" sz="1700">
                <a:latin typeface="宋体" panose="02010600030101010101" pitchFamily="2" charset="-122"/>
              </a:rPr>
              <a:t>Hibernate </a:t>
            </a:r>
            <a:r>
              <a:rPr lang="zh-CN" altLang="en-US" sz="1700">
                <a:latin typeface="宋体" panose="02010600030101010101" pitchFamily="2" charset="-122"/>
              </a:rPr>
              <a:t>映射类型</a:t>
            </a:r>
          </a:p>
          <a:p>
            <a:pPr>
              <a:lnSpc>
                <a:spcPct val="80000"/>
              </a:lnSpc>
            </a:pPr>
            <a:r>
              <a:rPr lang="en-US" altLang="zh-CN" sz="2500">
                <a:latin typeface="宋体" panose="02010600030101010101" pitchFamily="2" charset="-122"/>
              </a:rPr>
              <a:t>HQL </a:t>
            </a:r>
            <a:r>
              <a:rPr lang="zh-CN" altLang="en-US" sz="2500">
                <a:latin typeface="宋体" panose="02010600030101010101" pitchFamily="2" charset="-122"/>
              </a:rPr>
              <a:t>采用 </a:t>
            </a:r>
            <a:r>
              <a:rPr lang="en-US" altLang="zh-CN" sz="2500" b="1">
                <a:latin typeface="宋体" panose="02010600030101010101" pitchFamily="2" charset="-122"/>
              </a:rPr>
              <a:t>ORDER BY</a:t>
            </a:r>
            <a:r>
              <a:rPr lang="en-US" altLang="zh-CN" sz="2500">
                <a:latin typeface="宋体" panose="02010600030101010101" pitchFamily="2" charset="-122"/>
              </a:rPr>
              <a:t> </a:t>
            </a:r>
            <a:r>
              <a:rPr lang="zh-CN" altLang="en-US" sz="2500">
                <a:latin typeface="宋体" panose="02010600030101010101" pitchFamily="2" charset="-122"/>
              </a:rPr>
              <a:t>关键字对查询结果</a:t>
            </a:r>
            <a:r>
              <a:rPr lang="zh-CN" altLang="en-US" sz="2500" b="1">
                <a:latin typeface="宋体" panose="02010600030101010101" pitchFamily="2" charset="-122"/>
              </a:rPr>
              <a:t>排序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9458" name="Rectangle 2"/>
          <p:cNvSpPr>
            <a:spLocks noGrp="1" noChangeArrowheads="1"/>
          </p:cNvSpPr>
          <p:nvPr>
            <p:ph type="title"/>
          </p:nvPr>
        </p:nvSpPr>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endParaRPr lang="en-US" altLang="zh-CN">
              <a:latin typeface="宋体" panose="02010600030101010101" pitchFamily="2" charset="-122"/>
            </a:endParaRPr>
          </a:p>
        </p:txBody>
      </p:sp>
      <p:graphicFrame>
        <p:nvGraphicFramePr>
          <p:cNvPr id="19459" name="Group 3"/>
          <p:cNvGraphicFramePr>
            <a:graphicFrameLocks noGrp="1"/>
          </p:cNvGraphicFramePr>
          <p:nvPr>
            <p:ph idx="1"/>
          </p:nvPr>
        </p:nvGraphicFramePr>
        <p:xfrm>
          <a:off x="755650" y="1833563"/>
          <a:ext cx="7696200" cy="4252912"/>
        </p:xfrm>
        <a:graphic>
          <a:graphicData uri="http://schemas.openxmlformats.org/drawingml/2006/table">
            <a:tbl>
              <a:tblPr/>
              <a:tblGrid>
                <a:gridCol w="2525713">
                  <a:extLst>
                    <a:ext uri="{9D8B030D-6E8A-4147-A177-3AD203B41FA5}">
                      <a16:colId xmlns:a16="http://schemas.microsoft.com/office/drawing/2014/main" val="3115350671"/>
                    </a:ext>
                  </a:extLst>
                </a:gridCol>
                <a:gridCol w="5170487">
                  <a:extLst>
                    <a:ext uri="{9D8B030D-6E8A-4147-A177-3AD203B41FA5}">
                      <a16:colId xmlns:a16="http://schemas.microsoft.com/office/drawing/2014/main" val="2910532945"/>
                    </a:ext>
                  </a:extLst>
                </a:gridCol>
              </a:tblGrid>
              <a:tr h="334963">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短语</a:t>
                      </a:r>
                      <a:endPar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含义</a:t>
                      </a:r>
                      <a:endPar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3896677"/>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Restrictions.eq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等于</a:t>
                      </a: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7347838"/>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a:t>
                      </a: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allEq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使用</a:t>
                      </a: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Map,</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使用</a:t>
                      </a: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key/value</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进行多个等于的判断</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5437276"/>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Restrictions.gt</a:t>
                      </a:r>
                      <a:endParaRPr kumimoji="0" lang="fr-FR"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大于</a:t>
                      </a: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fr-FR"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9610534"/>
                  </a:ext>
                </a:extLst>
              </a:tr>
              <a:tr h="296863">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Restrictions.ge</a:t>
                      </a:r>
                      <a:endParaRPr kumimoji="0" lang="fr-FR"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大于等于</a:t>
                      </a: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fr-FR"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95366830"/>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Restrictions.lt</a:t>
                      </a:r>
                      <a:endParaRPr kumimoji="0" lang="fr-FR"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小于</a:t>
                      </a: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a:t>
                      </a:r>
                      <a:endParaRPr kumimoji="0" lang="fr-FR"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2687294"/>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Restrictions.le</a:t>
                      </a:r>
                      <a:endParaRPr kumimoji="0" lang="fr-FR"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小于等于</a:t>
                      </a: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a:t>
                      </a:r>
                      <a:endParaRPr kumimoji="0" lang="fr-FR"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5521335"/>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Restrictions.between</a:t>
                      </a:r>
                      <a:endParaRPr kumimoji="0" lang="fr-FR"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对应</a:t>
                      </a: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sql</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a:t>
                      </a: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between</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子句</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52179385"/>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Restrictions.like</a:t>
                      </a:r>
                      <a:endParaRPr kumimoji="0" lang="fr-FR"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对应</a:t>
                      </a: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sql</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a:t>
                      </a: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like</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子句</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8015853"/>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Restrictions.in</a:t>
                      </a:r>
                      <a:endParaRPr kumimoji="0" lang="fr-FR"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对应</a:t>
                      </a: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sql</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a:t>
                      </a:r>
                      <a:r>
                        <a:rPr kumimoji="0" lang="fr-FR"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子句</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55542553"/>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Restrictions.and</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and </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关系</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3540491"/>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Restrictions.or</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or</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关系</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31236384"/>
                  </a:ext>
                </a:extLst>
              </a:tr>
              <a:tr h="3254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Restrictions.sqlRestriction</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Sql</a:t>
                      </a:r>
                      <a:r>
                        <a:rPr kumimoji="0" lang="zh-CN" altLang="en-US"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限定查询</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8509531"/>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Restrictions.asc()</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根据传入的字段进行升序排序</a:t>
                      </a:r>
                      <a:endParaRPr kumimoji="0" lang="zh-CN"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5086131"/>
                  </a:ext>
                </a:extLst>
              </a:tr>
              <a:tr h="2746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Restrictions.desc()</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根据传入的字段进行降序排序</a:t>
                      </a:r>
                      <a:endParaRPr kumimoji="0" lang="zh-CN"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837594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0482"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20483" name="Rectangle 3"/>
          <p:cNvSpPr>
            <a:spLocks noGrp="1" noChangeArrowheads="1"/>
          </p:cNvSpPr>
          <p:nvPr>
            <p:ph type="body" idx="1"/>
          </p:nvPr>
        </p:nvSpPr>
        <p:spPr>
          <a:xfrm>
            <a:off x="755650" y="1916113"/>
            <a:ext cx="7696200" cy="360362"/>
          </a:xfrm>
        </p:spPr>
        <p:txBody>
          <a:bodyPr/>
          <a:lstStyle/>
          <a:p>
            <a:pPr>
              <a:spcBef>
                <a:spcPct val="50000"/>
              </a:spcBef>
              <a:buClrTx/>
              <a:buSzTx/>
              <a:buFont typeface="Wingdings" panose="05000000000000000000" pitchFamily="2" charset="2"/>
              <a:buNone/>
            </a:pPr>
            <a:r>
              <a:rPr lang="en-US" altLang="zh-CN" sz="1600">
                <a:latin typeface="宋体" panose="02010600030101010101" pitchFamily="2" charset="-122"/>
              </a:rPr>
              <a:t>HQL</a:t>
            </a:r>
            <a:r>
              <a:rPr lang="zh-CN" altLang="en-US" sz="1600">
                <a:latin typeface="宋体" panose="02010600030101010101" pitchFamily="2" charset="-122"/>
              </a:rPr>
              <a:t>和</a:t>
            </a:r>
            <a:r>
              <a:rPr lang="en-US" altLang="zh-CN" sz="1600">
                <a:latin typeface="宋体" panose="02010600030101010101" pitchFamily="2" charset="-122"/>
              </a:rPr>
              <a:t>QBC</a:t>
            </a:r>
            <a:r>
              <a:rPr lang="zh-CN" altLang="en-US" sz="1600">
                <a:latin typeface="宋体" panose="02010600030101010101" pitchFamily="2" charset="-122"/>
              </a:rPr>
              <a:t>支持的各种运算</a:t>
            </a:r>
          </a:p>
        </p:txBody>
      </p:sp>
      <p:graphicFrame>
        <p:nvGraphicFramePr>
          <p:cNvPr id="20484" name="Group 4"/>
          <p:cNvGraphicFramePr>
            <a:graphicFrameLocks noGrp="1"/>
          </p:cNvGraphicFramePr>
          <p:nvPr/>
        </p:nvGraphicFramePr>
        <p:xfrm>
          <a:off x="900113" y="2349500"/>
          <a:ext cx="7777162" cy="3665538"/>
        </p:xfrm>
        <a:graphic>
          <a:graphicData uri="http://schemas.openxmlformats.org/drawingml/2006/table">
            <a:tbl>
              <a:tblPr/>
              <a:tblGrid>
                <a:gridCol w="1225550">
                  <a:extLst>
                    <a:ext uri="{9D8B030D-6E8A-4147-A177-3AD203B41FA5}">
                      <a16:colId xmlns:a16="http://schemas.microsoft.com/office/drawing/2014/main" val="1670683136"/>
                    </a:ext>
                  </a:extLst>
                </a:gridCol>
                <a:gridCol w="2159000">
                  <a:extLst>
                    <a:ext uri="{9D8B030D-6E8A-4147-A177-3AD203B41FA5}">
                      <a16:colId xmlns:a16="http://schemas.microsoft.com/office/drawing/2014/main" val="1299230910"/>
                    </a:ext>
                  </a:extLst>
                </a:gridCol>
                <a:gridCol w="3530600">
                  <a:extLst>
                    <a:ext uri="{9D8B030D-6E8A-4147-A177-3AD203B41FA5}">
                      <a16:colId xmlns:a16="http://schemas.microsoft.com/office/drawing/2014/main" val="910665466"/>
                    </a:ext>
                  </a:extLst>
                </a:gridCol>
                <a:gridCol w="862012">
                  <a:extLst>
                    <a:ext uri="{9D8B030D-6E8A-4147-A177-3AD203B41FA5}">
                      <a16:colId xmlns:a16="http://schemas.microsoft.com/office/drawing/2014/main" val="2092409041"/>
                    </a:ext>
                  </a:extLst>
                </a:gridCol>
              </a:tblGrid>
              <a:tr h="3127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运算类型</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HQL</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运算符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QBC</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运算方法</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含义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4909981"/>
                  </a:ext>
                </a:extLst>
              </a:tr>
              <a:tr h="304800">
                <a:tc rowSpan="7">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比较运算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Restrictions.eq()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76028802"/>
                  </a:ext>
                </a:extLst>
              </a:tr>
              <a:tr h="304800">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&lt;&gt;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Restrictions.not(Restrictions.eq())</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2412958"/>
                  </a:ext>
                </a:extLst>
              </a:tr>
              <a:tr h="304800">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Restrictions.ge()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8421892"/>
                  </a:ext>
                </a:extLst>
              </a:tr>
              <a:tr h="304800">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Restrictions.lt()</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64364612"/>
                  </a:ext>
                </a:extLst>
              </a:tr>
              <a:tr h="304800">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Restrictions.le()</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2707512"/>
                  </a:ext>
                </a:extLst>
              </a:tr>
              <a:tr h="304800">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is 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Restrictions.isNull()</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52977582"/>
                  </a:ext>
                </a:extLst>
              </a:tr>
              <a:tr h="304800">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is not 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Restrictions.isNotNull()</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4190960"/>
                  </a:ext>
                </a:extLst>
              </a:tr>
              <a:tr h="304800">
                <a:tc rowSpan="4">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范围运算符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Restrictions.in()</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219644"/>
                  </a:ext>
                </a:extLst>
              </a:tr>
              <a:tr h="304800">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not 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Restrictions.not(Restrictions.in())</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32382485"/>
                  </a:ext>
                </a:extLst>
              </a:tr>
              <a:tr h="304800">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between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Restrictions.between()</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9452743"/>
                  </a:ext>
                </a:extLst>
              </a:tr>
              <a:tr h="304800">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not between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Restrictions.not(Restrictions.between())</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0725803"/>
                  </a:ext>
                </a:extLst>
              </a:tr>
            </a:tbl>
          </a:graphicData>
        </a:graphic>
      </p:graphicFrame>
      <p:sp>
        <p:nvSpPr>
          <p:cNvPr id="20542" name="Text Box 62"/>
          <p:cNvSpPr txBox="1">
            <a:spLocks noChangeArrowheads="1"/>
          </p:cNvSpPr>
          <p:nvPr/>
        </p:nvSpPr>
        <p:spPr bwMode="auto">
          <a:xfrm>
            <a:off x="3779838" y="1916113"/>
            <a:ext cx="48958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800">
                <a:solidFill>
                  <a:srgbClr val="FF3300"/>
                </a:solidFill>
                <a:latin typeface="Verdana" panose="020B0604030504040204" pitchFamily="34" charset="0"/>
              </a:rPr>
              <a:t>子类Expression已经过时</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页脚占位符 5"/>
          <p:cNvSpPr>
            <a:spLocks noGrp="1"/>
          </p:cNvSpPr>
          <p:nvPr>
            <p:ph type="ftr" sz="quarter" idx="11"/>
          </p:nvPr>
        </p:nvSpPr>
        <p:spPr/>
        <p:txBody>
          <a:bodyPr/>
          <a:lstStyle/>
          <a:p>
            <a:r>
              <a:rPr lang="zh-CN" altLang="en-US"/>
              <a:t>北京传智播客教育 </a:t>
            </a:r>
            <a:r>
              <a:rPr lang="en-US" altLang="zh-CN"/>
              <a:t>www.itcast.cn</a:t>
            </a:r>
          </a:p>
        </p:txBody>
      </p:sp>
      <p:sp>
        <p:nvSpPr>
          <p:cNvPr id="21506"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21507" name="Rectangle 3"/>
          <p:cNvSpPr>
            <a:spLocks noGrp="1" noChangeArrowheads="1"/>
          </p:cNvSpPr>
          <p:nvPr>
            <p:ph type="body" sz="half" idx="1"/>
          </p:nvPr>
        </p:nvSpPr>
        <p:spPr>
          <a:xfrm>
            <a:off x="827088" y="1844675"/>
            <a:ext cx="7561262" cy="431800"/>
          </a:xfrm>
        </p:spPr>
        <p:txBody>
          <a:bodyPr/>
          <a:lstStyle/>
          <a:p>
            <a:pPr>
              <a:spcBef>
                <a:spcPct val="50000"/>
              </a:spcBef>
              <a:buClrTx/>
              <a:buSzTx/>
              <a:buFont typeface="Wingdings" panose="05000000000000000000" pitchFamily="2" charset="2"/>
              <a:buNone/>
            </a:pPr>
            <a:r>
              <a:rPr lang="en-US" altLang="zh-CN" sz="2000">
                <a:latin typeface="宋体" panose="02010600030101010101" pitchFamily="2" charset="-122"/>
              </a:rPr>
              <a:t>HQL</a:t>
            </a:r>
            <a:r>
              <a:rPr lang="zh-CN" altLang="en-US" sz="2000">
                <a:latin typeface="宋体" panose="02010600030101010101" pitchFamily="2" charset="-122"/>
              </a:rPr>
              <a:t>和</a:t>
            </a:r>
            <a:r>
              <a:rPr lang="en-US" altLang="zh-CN" sz="2000">
                <a:latin typeface="宋体" panose="02010600030101010101" pitchFamily="2" charset="-122"/>
              </a:rPr>
              <a:t>QBC</a:t>
            </a:r>
            <a:r>
              <a:rPr lang="zh-CN" altLang="en-US" sz="2000">
                <a:latin typeface="宋体" panose="02010600030101010101" pitchFamily="2" charset="-122"/>
              </a:rPr>
              <a:t>支持的各种运算</a:t>
            </a:r>
          </a:p>
        </p:txBody>
      </p:sp>
      <p:graphicFrame>
        <p:nvGraphicFramePr>
          <p:cNvPr id="21508" name="Group 4"/>
          <p:cNvGraphicFramePr>
            <a:graphicFrameLocks noGrp="1"/>
          </p:cNvGraphicFramePr>
          <p:nvPr>
            <p:ph sz="half" idx="2"/>
          </p:nvPr>
        </p:nvGraphicFramePr>
        <p:xfrm>
          <a:off x="755650" y="2349500"/>
          <a:ext cx="7312025" cy="2590800"/>
        </p:xfrm>
        <a:graphic>
          <a:graphicData uri="http://schemas.openxmlformats.org/drawingml/2006/table">
            <a:tbl>
              <a:tblPr/>
              <a:tblGrid>
                <a:gridCol w="1152525">
                  <a:extLst>
                    <a:ext uri="{9D8B030D-6E8A-4147-A177-3AD203B41FA5}">
                      <a16:colId xmlns:a16="http://schemas.microsoft.com/office/drawing/2014/main" val="436753443"/>
                    </a:ext>
                  </a:extLst>
                </a:gridCol>
                <a:gridCol w="2030413">
                  <a:extLst>
                    <a:ext uri="{9D8B030D-6E8A-4147-A177-3AD203B41FA5}">
                      <a16:colId xmlns:a16="http://schemas.microsoft.com/office/drawing/2014/main" val="287154684"/>
                    </a:ext>
                  </a:extLst>
                </a:gridCol>
                <a:gridCol w="2841625">
                  <a:extLst>
                    <a:ext uri="{9D8B030D-6E8A-4147-A177-3AD203B41FA5}">
                      <a16:colId xmlns:a16="http://schemas.microsoft.com/office/drawing/2014/main" val="1719643223"/>
                    </a:ext>
                  </a:extLst>
                </a:gridCol>
                <a:gridCol w="1287462">
                  <a:extLst>
                    <a:ext uri="{9D8B030D-6E8A-4147-A177-3AD203B41FA5}">
                      <a16:colId xmlns:a16="http://schemas.microsoft.com/office/drawing/2014/main" val="966203777"/>
                    </a:ext>
                  </a:extLst>
                </a:gridCol>
              </a:tblGrid>
              <a:tr h="341313">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运算类型</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HQL</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运算符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QBC</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运算方法</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含义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15768141"/>
                  </a:ext>
                </a:extLst>
              </a:tr>
              <a:tr h="519113">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字符串模式匹配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like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Restrictions.like()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02075506"/>
                  </a:ext>
                </a:extLst>
              </a:tr>
              <a:tr h="560388">
                <a:tc rowSpan="4">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逻辑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Restrictions.and()|</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Restrictions.conjunction()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2050524"/>
                  </a:ext>
                </a:extLst>
              </a:tr>
              <a:tr h="560388">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Restrictions.or()|</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Restrictions.disjunction()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7281075"/>
                  </a:ext>
                </a:extLst>
              </a:tr>
              <a:tr h="304800">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Restrictions.not()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9738143"/>
                  </a:ext>
                </a:extLst>
              </a:tr>
              <a:tr h="304800">
                <a:tc vMerge="1">
                  <a:txBody>
                    <a:bodyPr/>
                    <a:lstStyle/>
                    <a:p>
                      <a:endParaRPr lang="zh-CN" altLang="en-US"/>
                    </a:p>
                  </a:txBody>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6644389"/>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页脚占位符 5"/>
          <p:cNvSpPr>
            <a:spLocks noGrp="1"/>
          </p:cNvSpPr>
          <p:nvPr>
            <p:ph type="ftr" sz="quarter" idx="11"/>
          </p:nvPr>
        </p:nvSpPr>
        <p:spPr/>
        <p:txBody>
          <a:bodyPr/>
          <a:lstStyle/>
          <a:p>
            <a:r>
              <a:rPr lang="zh-CN" altLang="en-US"/>
              <a:t>北京传智播客教育 </a:t>
            </a:r>
            <a:r>
              <a:rPr lang="en-US" altLang="zh-CN"/>
              <a:t>www.itcast.cn</a:t>
            </a:r>
          </a:p>
        </p:txBody>
      </p:sp>
      <p:sp>
        <p:nvSpPr>
          <p:cNvPr id="22530"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22531" name="Rectangle 3"/>
          <p:cNvSpPr>
            <a:spLocks noGrp="1" noChangeArrowheads="1"/>
          </p:cNvSpPr>
          <p:nvPr>
            <p:ph type="body" sz="half" idx="1"/>
          </p:nvPr>
        </p:nvSpPr>
        <p:spPr>
          <a:xfrm>
            <a:off x="755650" y="1844675"/>
            <a:ext cx="7504113" cy="287338"/>
          </a:xfrm>
        </p:spPr>
        <p:txBody>
          <a:bodyPr/>
          <a:lstStyle/>
          <a:p>
            <a:pPr>
              <a:lnSpc>
                <a:spcPct val="90000"/>
              </a:lnSpc>
              <a:buFont typeface="Wingdings" panose="05000000000000000000" pitchFamily="2" charset="2"/>
              <a:buNone/>
            </a:pPr>
            <a:r>
              <a:rPr lang="zh-CN" altLang="en-US" sz="2000" b="1">
                <a:latin typeface="宋体" panose="02010600030101010101" pitchFamily="2" charset="-122"/>
              </a:rPr>
              <a:t>连接查询</a:t>
            </a:r>
            <a:endParaRPr lang="en-US" altLang="zh-CN" sz="2000" b="1">
              <a:latin typeface="宋体" panose="02010600030101010101" pitchFamily="2" charset="-122"/>
            </a:endParaRPr>
          </a:p>
        </p:txBody>
      </p:sp>
      <p:graphicFrame>
        <p:nvGraphicFramePr>
          <p:cNvPr id="22532" name="Group 4"/>
          <p:cNvGraphicFramePr>
            <a:graphicFrameLocks noGrp="1"/>
          </p:cNvGraphicFramePr>
          <p:nvPr>
            <p:ph sz="half" idx="2"/>
          </p:nvPr>
        </p:nvGraphicFramePr>
        <p:xfrm>
          <a:off x="755650" y="2205038"/>
          <a:ext cx="7921625" cy="3941762"/>
        </p:xfrm>
        <a:graphic>
          <a:graphicData uri="http://schemas.openxmlformats.org/drawingml/2006/table">
            <a:tbl>
              <a:tblPr/>
              <a:tblGrid>
                <a:gridCol w="2520950">
                  <a:extLst>
                    <a:ext uri="{9D8B030D-6E8A-4147-A177-3AD203B41FA5}">
                      <a16:colId xmlns:a16="http://schemas.microsoft.com/office/drawing/2014/main" val="2734482748"/>
                    </a:ext>
                  </a:extLst>
                </a:gridCol>
                <a:gridCol w="1800225">
                  <a:extLst>
                    <a:ext uri="{9D8B030D-6E8A-4147-A177-3AD203B41FA5}">
                      <a16:colId xmlns:a16="http://schemas.microsoft.com/office/drawing/2014/main" val="4210743759"/>
                    </a:ext>
                  </a:extLst>
                </a:gridCol>
                <a:gridCol w="1871663">
                  <a:extLst>
                    <a:ext uri="{9D8B030D-6E8A-4147-A177-3AD203B41FA5}">
                      <a16:colId xmlns:a16="http://schemas.microsoft.com/office/drawing/2014/main" val="1751531002"/>
                    </a:ext>
                  </a:extLst>
                </a:gridCol>
                <a:gridCol w="1728787">
                  <a:extLst>
                    <a:ext uri="{9D8B030D-6E8A-4147-A177-3AD203B41FA5}">
                      <a16:colId xmlns:a16="http://schemas.microsoft.com/office/drawing/2014/main" val="2361591795"/>
                    </a:ext>
                  </a:extLst>
                </a:gridCol>
              </a:tblGrid>
              <a:tr h="304800">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程序中指定的连接查询类型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HQL</a:t>
                      </a: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语法</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QBC</a:t>
                      </a: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语法</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适用范围</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1757560"/>
                  </a:ext>
                </a:extLst>
              </a:tr>
              <a:tr h="56038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内连接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inner join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join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Criteria.createAlias()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适用于由关联关系的持久化类</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28446879"/>
                  </a:ext>
                </a:extLst>
              </a:tr>
              <a:tr h="56038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迫切内连接</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inner join </a:t>
                      </a:r>
                      <a:r>
                        <a:rPr kumimoji="0" lang="en-US" altLang="zh-CN" sz="1400" b="0" i="0" u="none" strike="noStrike" cap="none" normalizeH="0" baseline="0">
                          <a:ln>
                            <a:noFill/>
                          </a:ln>
                          <a:solidFill>
                            <a:srgbClr val="FF3300"/>
                          </a:solidFill>
                          <a:effectLst/>
                          <a:latin typeface="Arial" panose="020B0604020202020204" pitchFamily="34" charset="0"/>
                          <a:ea typeface="宋体" panose="02010600030101010101" pitchFamily="2" charset="-122"/>
                        </a:rPr>
                        <a:t>fetch</a:t>
                      </a: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join fetch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不支持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2817999061"/>
                  </a:ext>
                </a:extLst>
              </a:tr>
              <a:tr h="307975">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隐式内连接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不支持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453741872"/>
                  </a:ext>
                </a:extLst>
              </a:tr>
              <a:tr h="561975">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左外连接</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left outer join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left  join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Criteria.createAlias()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188891237"/>
                  </a:ext>
                </a:extLst>
              </a:tr>
              <a:tr h="561975">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迫切左外连接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left outer join </a:t>
                      </a:r>
                      <a:r>
                        <a:rPr kumimoji="0" lang="en-US" altLang="zh-CN" sz="1400" b="0" i="0" u="none" strike="noStrike" cap="none" normalizeH="0" baseline="0">
                          <a:ln>
                            <a:noFill/>
                          </a:ln>
                          <a:solidFill>
                            <a:srgbClr val="FF3300"/>
                          </a:solidFill>
                          <a:effectLst/>
                          <a:latin typeface="Arial" panose="020B0604020202020204" pitchFamily="34" charset="0"/>
                          <a:ea typeface="宋体" panose="02010600030101010101" pitchFamily="2" charset="-122"/>
                        </a:rPr>
                        <a:t>fetch</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left  join fetch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FetchMode.EAGER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2447076884"/>
                  </a:ext>
                </a:extLst>
              </a:tr>
              <a:tr h="565150">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右外连接</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right outer join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outer join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不支持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126783795"/>
                  </a:ext>
                </a:extLst>
              </a:tr>
              <a:tr h="517525">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交叉连接</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ClassA,ClassB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不支持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适用于不存在关联关系的持久化类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36350090"/>
                  </a:ext>
                </a:extLst>
              </a:tr>
            </a:tbl>
          </a:graphicData>
        </a:graphic>
      </p:graphicFrame>
      <p:sp>
        <p:nvSpPr>
          <p:cNvPr id="22574" name="Text Box 46"/>
          <p:cNvSpPr txBox="1">
            <a:spLocks noChangeArrowheads="1"/>
          </p:cNvSpPr>
          <p:nvPr/>
        </p:nvSpPr>
        <p:spPr bwMode="auto">
          <a:xfrm>
            <a:off x="2124075" y="1916113"/>
            <a:ext cx="56880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FF3300"/>
                </a:solidFill>
                <a:latin typeface="Verdana" panose="020B0604030504040204" pitchFamily="34" charset="0"/>
              </a:rPr>
              <a:t>HQL</a:t>
            </a:r>
            <a:r>
              <a:rPr lang="zh-CN" altLang="en-US" sz="1400" b="1">
                <a:solidFill>
                  <a:srgbClr val="FF3300"/>
                </a:solidFill>
                <a:latin typeface="Verdana" panose="020B0604030504040204" pitchFamily="34" charset="0"/>
              </a:rPr>
              <a:t>语句中的连接的写法覆盖映射文件中的配置（如</a:t>
            </a:r>
            <a:r>
              <a:rPr lang="en-US" altLang="zh-CN" sz="1400" b="1">
                <a:solidFill>
                  <a:srgbClr val="FF3300"/>
                </a:solidFill>
                <a:latin typeface="Verdana" panose="020B0604030504040204" pitchFamily="34" charset="0"/>
              </a:rPr>
              <a:t>fetch=join</a:t>
            </a:r>
            <a:r>
              <a:rPr lang="zh-CN" altLang="en-US" sz="1400" b="1">
                <a:solidFill>
                  <a:srgbClr val="FF3300"/>
                </a:solidFill>
                <a:latin typeface="Verdana" panose="020B0604030504040204" pitchFamily="34"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3554"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23555" name="Rectangle 3"/>
          <p:cNvSpPr>
            <a:spLocks noChangeArrowheads="1"/>
          </p:cNvSpPr>
          <p:nvPr/>
        </p:nvSpPr>
        <p:spPr bwMode="auto">
          <a:xfrm>
            <a:off x="395288" y="2349500"/>
            <a:ext cx="8064500" cy="4103688"/>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b="1">
                <a:latin typeface="Verdana" panose="020B0604030504040204" pitchFamily="34" charset="0"/>
              </a:rPr>
              <a:t>//left outer join  fetch   </a:t>
            </a:r>
            <a:r>
              <a:rPr lang="zh-CN" altLang="en-US" sz="1400" b="1">
                <a:latin typeface="Verdana" panose="020B0604030504040204" pitchFamily="34" charset="0"/>
              </a:rPr>
              <a:t>表示迫切左外连接检索策略 </a:t>
            </a:r>
          </a:p>
          <a:p>
            <a:r>
              <a:rPr lang="en-US" altLang="zh-CN" sz="1400" b="1">
                <a:latin typeface="Verdana" panose="020B0604030504040204" pitchFamily="34" charset="0"/>
              </a:rPr>
              <a:t>//Query</a:t>
            </a:r>
            <a:r>
              <a:rPr lang="zh-CN" altLang="en-US" sz="1400" b="1">
                <a:latin typeface="Verdana" panose="020B0604030504040204" pitchFamily="34" charset="0"/>
              </a:rPr>
              <a:t>方法</a:t>
            </a:r>
            <a:r>
              <a:rPr lang="zh-CN" altLang="en-US" sz="1400" b="1">
                <a:solidFill>
                  <a:srgbClr val="FF3300"/>
                </a:solidFill>
                <a:latin typeface="Verdana" panose="020B0604030504040204" pitchFamily="34" charset="0"/>
              </a:rPr>
              <a:t>返回的集合中存放</a:t>
            </a:r>
            <a:r>
              <a:rPr lang="en-US" altLang="zh-CN" sz="1400" b="1">
                <a:solidFill>
                  <a:srgbClr val="FF3300"/>
                </a:solidFill>
                <a:latin typeface="Verdana" panose="020B0604030504040204" pitchFamily="34" charset="0"/>
              </a:rPr>
              <a:t>Customer</a:t>
            </a:r>
            <a:r>
              <a:rPr lang="zh-CN" altLang="en-US" sz="1400" b="1">
                <a:solidFill>
                  <a:srgbClr val="FF3300"/>
                </a:solidFill>
                <a:latin typeface="Verdana" panose="020B0604030504040204" pitchFamily="34" charset="0"/>
              </a:rPr>
              <a:t>对象的引用</a:t>
            </a:r>
            <a:r>
              <a:rPr lang="zh-CN" altLang="en-US" sz="1400" b="1">
                <a:latin typeface="Verdana" panose="020B0604030504040204" pitchFamily="34" charset="0"/>
              </a:rPr>
              <a:t>，</a:t>
            </a:r>
            <a:r>
              <a:rPr lang="zh-CN" altLang="en-US" sz="1400" b="1">
                <a:solidFill>
                  <a:srgbClr val="FF3300"/>
                </a:solidFill>
                <a:latin typeface="Verdana" panose="020B0604030504040204" pitchFamily="34" charset="0"/>
              </a:rPr>
              <a:t>每个</a:t>
            </a:r>
            <a:r>
              <a:rPr lang="en-US" altLang="zh-CN" sz="1400" b="1">
                <a:solidFill>
                  <a:srgbClr val="FF3300"/>
                </a:solidFill>
                <a:latin typeface="Verdana" panose="020B0604030504040204" pitchFamily="34" charset="0"/>
              </a:rPr>
              <a:t>Customer</a:t>
            </a:r>
            <a:r>
              <a:rPr lang="zh-CN" altLang="en-US" sz="1400" b="1">
                <a:solidFill>
                  <a:srgbClr val="FF3300"/>
                </a:solidFill>
                <a:latin typeface="Verdana" panose="020B0604030504040204" pitchFamily="34" charset="0"/>
              </a:rPr>
              <a:t>对象的</a:t>
            </a:r>
            <a:r>
              <a:rPr lang="en-US" altLang="zh-CN" sz="1400" b="1">
                <a:solidFill>
                  <a:srgbClr val="FF3300"/>
                </a:solidFill>
                <a:latin typeface="Verdana" panose="020B0604030504040204" pitchFamily="34" charset="0"/>
              </a:rPr>
              <a:t>orders</a:t>
            </a:r>
          </a:p>
          <a:p>
            <a:r>
              <a:rPr lang="en-US" altLang="zh-CN" sz="1400" b="1">
                <a:latin typeface="Verdana" panose="020B0604030504040204" pitchFamily="34" charset="0"/>
              </a:rPr>
              <a:t>//</a:t>
            </a:r>
            <a:r>
              <a:rPr lang="zh-CN" altLang="en-US" sz="1400" b="1">
                <a:latin typeface="Verdana" panose="020B0604030504040204" pitchFamily="34" charset="0"/>
              </a:rPr>
              <a:t>集合都被初始化</a:t>
            </a:r>
          </a:p>
          <a:p>
            <a:r>
              <a:rPr lang="en-US" altLang="zh-CN" sz="1400" b="1">
                <a:latin typeface="Verdana" panose="020B0604030504040204" pitchFamily="34" charset="0"/>
              </a:rPr>
              <a:t>Query query=session.createQuery("from Customer c left outer join fetch </a:t>
            </a:r>
          </a:p>
          <a:p>
            <a:r>
              <a:rPr lang="en-US" altLang="zh-CN" sz="1400" b="1">
                <a:latin typeface="Verdana" panose="020B0604030504040204" pitchFamily="34" charset="0"/>
              </a:rPr>
              <a:t>                                                    c.orders o where c.name=?");</a:t>
            </a:r>
          </a:p>
          <a:p>
            <a:r>
              <a:rPr lang="en-US" altLang="zh-CN" sz="1400" b="1">
                <a:latin typeface="Verdana" panose="020B0604030504040204" pitchFamily="34" charset="0"/>
              </a:rPr>
              <a:t>query.setString(0, "tom");</a:t>
            </a:r>
          </a:p>
          <a:p>
            <a:r>
              <a:rPr lang="en-US" altLang="zh-CN" sz="1400" b="1">
                <a:latin typeface="Verdana" panose="020B0604030504040204" pitchFamily="34" charset="0"/>
              </a:rPr>
              <a:t>List&lt;Customer&gt; list = query.list();</a:t>
            </a:r>
          </a:p>
          <a:p>
            <a:r>
              <a:rPr lang="en-US" altLang="zh-CN" sz="1400" b="1">
                <a:latin typeface="Verdana" panose="020B0604030504040204" pitchFamily="34" charset="0"/>
              </a:rPr>
              <a:t>for(int i=0;i&lt;list.size();i++){	</a:t>
            </a:r>
          </a:p>
          <a:p>
            <a:r>
              <a:rPr lang="en-US" altLang="zh-CN" sz="1400" b="1">
                <a:solidFill>
                  <a:srgbClr val="0033CC"/>
                </a:solidFill>
                <a:latin typeface="Verdana" panose="020B0604030504040204" pitchFamily="34" charset="0"/>
              </a:rPr>
              <a:t>   Customer c = list.get(i);</a:t>
            </a:r>
          </a:p>
          <a:p>
            <a:r>
              <a:rPr lang="en-US" altLang="zh-CN" sz="1400" b="1">
                <a:latin typeface="Verdana" panose="020B0604030504040204" pitchFamily="34" charset="0"/>
              </a:rPr>
              <a:t>   System.out.println("customer  "+c.getId()+ "   "+c.getName()+</a:t>
            </a:r>
            <a:r>
              <a:rPr lang="en-US" altLang="zh-CN" sz="1400">
                <a:latin typeface="Verdana" panose="020B0604030504040204" pitchFamily="34" charset="0"/>
              </a:rPr>
              <a:t>”</a:t>
            </a:r>
            <a:r>
              <a:rPr lang="en-US" altLang="zh-CN" sz="1400" b="1">
                <a:latin typeface="Verdana" panose="020B0604030504040204" pitchFamily="34" charset="0"/>
              </a:rPr>
              <a:t>   </a:t>
            </a:r>
            <a:r>
              <a:rPr lang="en-US" altLang="zh-CN" sz="1400">
                <a:latin typeface="Verdana" panose="020B0604030504040204" pitchFamily="34" charset="0"/>
              </a:rPr>
              <a:t>“</a:t>
            </a:r>
            <a:r>
              <a:rPr lang="en-US" altLang="zh-CN" sz="1400" b="1">
                <a:latin typeface="Verdana" panose="020B0604030504040204" pitchFamily="34" charset="0"/>
              </a:rPr>
              <a:t>+c.getAge());</a:t>
            </a:r>
          </a:p>
          <a:p>
            <a:r>
              <a:rPr lang="en-US" altLang="zh-CN" sz="1400" b="1">
                <a:latin typeface="Verdana" panose="020B0604030504040204" pitchFamily="34" charset="0"/>
              </a:rPr>
              <a:t>   Set orderes = c.getOrderes();		</a:t>
            </a:r>
          </a:p>
          <a:p>
            <a:r>
              <a:rPr lang="en-US" altLang="zh-CN" sz="1400" b="1">
                <a:latin typeface="Verdana" panose="020B0604030504040204" pitchFamily="34" charset="0"/>
              </a:rPr>
              <a:t>   Iterator&lt;Order&gt; it=orderes.iterator();</a:t>
            </a:r>
          </a:p>
          <a:p>
            <a:r>
              <a:rPr lang="en-US" altLang="zh-CN" sz="1400" b="1">
                <a:latin typeface="Verdana" panose="020B0604030504040204" pitchFamily="34" charset="0"/>
              </a:rPr>
              <a:t>   while(it.hasNext()){</a:t>
            </a:r>
          </a:p>
          <a:p>
            <a:r>
              <a:rPr lang="en-US" altLang="zh-CN" sz="1400" b="1">
                <a:latin typeface="Verdana" panose="020B0604030504040204" pitchFamily="34" charset="0"/>
              </a:rPr>
              <a:t>	Order order=(Order)it.next();</a:t>
            </a:r>
          </a:p>
          <a:p>
            <a:r>
              <a:rPr lang="en-US" altLang="zh-CN" sz="1400" b="1">
                <a:latin typeface="Verdana" panose="020B0604030504040204" pitchFamily="34" charset="0"/>
              </a:rPr>
              <a:t>              System.out.println("order  "+order.getId()+"  “</a:t>
            </a:r>
          </a:p>
          <a:p>
            <a:r>
              <a:rPr lang="en-US" altLang="zh-CN" sz="1400" b="1">
                <a:latin typeface="Verdana" panose="020B0604030504040204" pitchFamily="34" charset="0"/>
              </a:rPr>
              <a:t>                                               +order.getOrderNumber());</a:t>
            </a:r>
          </a:p>
          <a:p>
            <a:r>
              <a:rPr lang="en-US" altLang="zh-CN" sz="1400" b="1">
                <a:latin typeface="Verdana" panose="020B0604030504040204" pitchFamily="34" charset="0"/>
              </a:rPr>
              <a:t>   }</a:t>
            </a:r>
          </a:p>
          <a:p>
            <a:r>
              <a:rPr lang="en-US" altLang="zh-CN" sz="1400" b="1">
                <a:latin typeface="Verdana" panose="020B0604030504040204" pitchFamily="34" charset="0"/>
              </a:rPr>
              <a:t>}</a:t>
            </a:r>
          </a:p>
        </p:txBody>
      </p:sp>
      <p:sp>
        <p:nvSpPr>
          <p:cNvPr id="23556"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400">
                <a:solidFill>
                  <a:srgbClr val="0000FF"/>
                </a:solidFill>
                <a:latin typeface="宋体" panose="02010600030101010101" pitchFamily="2" charset="-122"/>
              </a:rPr>
              <a:t>知识点 9</a:t>
            </a:r>
            <a:r>
              <a:rPr lang="en-US" altLang="zh-CN" sz="1400">
                <a:latin typeface="宋体" panose="02010600030101010101" pitchFamily="2" charset="-122"/>
              </a:rPr>
              <a:t>:    </a:t>
            </a:r>
            <a:r>
              <a:rPr lang="zh-CN" altLang="en-US" sz="1600">
                <a:latin typeface="宋体" panose="02010600030101010101" pitchFamily="2" charset="-122"/>
              </a:rPr>
              <a:t>迫切左外连接</a:t>
            </a:r>
            <a:endParaRPr lang="en-US" altLang="zh-CN" sz="1600">
              <a:latin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5122"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5123" name="Rectangle 3"/>
          <p:cNvSpPr>
            <a:spLocks noChangeArrowheads="1"/>
          </p:cNvSpPr>
          <p:nvPr/>
        </p:nvSpPr>
        <p:spPr bwMode="auto">
          <a:xfrm>
            <a:off x="395288" y="1916113"/>
            <a:ext cx="8424862" cy="288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200">
                <a:ea typeface="楷体_GB2312" pitchFamily="1" charset="-122"/>
              </a:rPr>
              <a:t>Hibernate </a:t>
            </a:r>
            <a:r>
              <a:rPr lang="zh-CN" altLang="en-US" sz="2200">
                <a:ea typeface="楷体_GB2312" pitchFamily="1" charset="-122"/>
              </a:rPr>
              <a:t>提供了以下几种检索对象的方式</a:t>
            </a:r>
          </a:p>
          <a:p>
            <a:pPr lvl="1"/>
            <a:r>
              <a:rPr lang="zh-CN" altLang="en-US" sz="2000">
                <a:ea typeface="楷体_GB2312" pitchFamily="1" charset="-122"/>
              </a:rPr>
              <a:t>导航对象图检索方式</a:t>
            </a:r>
            <a:r>
              <a:rPr lang="en-US" altLang="zh-CN" sz="2000">
                <a:ea typeface="楷体_GB2312" pitchFamily="1" charset="-122"/>
              </a:rPr>
              <a:t>:  </a:t>
            </a:r>
            <a:r>
              <a:rPr lang="zh-CN" altLang="en-US" sz="2000">
                <a:ea typeface="楷体_GB2312" pitchFamily="1" charset="-122"/>
              </a:rPr>
              <a:t>根据已经加载的对象导航到其他对象</a:t>
            </a:r>
          </a:p>
          <a:p>
            <a:pPr lvl="1"/>
            <a:r>
              <a:rPr lang="en-US" altLang="zh-CN" sz="2000">
                <a:ea typeface="楷体_GB2312" pitchFamily="1" charset="-122"/>
              </a:rPr>
              <a:t>OID </a:t>
            </a:r>
            <a:r>
              <a:rPr lang="zh-CN" altLang="en-US" sz="2000">
                <a:ea typeface="楷体_GB2312" pitchFamily="1" charset="-122"/>
              </a:rPr>
              <a:t>检索方式</a:t>
            </a:r>
            <a:r>
              <a:rPr lang="en-US" altLang="zh-CN" sz="2000">
                <a:ea typeface="楷体_GB2312" pitchFamily="1" charset="-122"/>
              </a:rPr>
              <a:t>:  </a:t>
            </a:r>
            <a:r>
              <a:rPr lang="zh-CN" altLang="en-US" sz="2000">
                <a:ea typeface="楷体_GB2312" pitchFamily="1" charset="-122"/>
              </a:rPr>
              <a:t>按照对象的 </a:t>
            </a:r>
            <a:r>
              <a:rPr lang="en-US" altLang="zh-CN" sz="2000">
                <a:ea typeface="楷体_GB2312" pitchFamily="1" charset="-122"/>
              </a:rPr>
              <a:t>OID </a:t>
            </a:r>
            <a:r>
              <a:rPr lang="zh-CN" altLang="en-US" sz="2000">
                <a:ea typeface="楷体_GB2312" pitchFamily="1" charset="-122"/>
              </a:rPr>
              <a:t>来检索对象</a:t>
            </a:r>
          </a:p>
          <a:p>
            <a:pPr lvl="1"/>
            <a:r>
              <a:rPr lang="en-US" altLang="zh-CN" sz="2000">
                <a:solidFill>
                  <a:srgbClr val="FF3300"/>
                </a:solidFill>
                <a:ea typeface="楷体_GB2312" pitchFamily="1" charset="-122"/>
              </a:rPr>
              <a:t>HQL </a:t>
            </a:r>
            <a:r>
              <a:rPr lang="zh-CN" altLang="en-US" sz="2000">
                <a:solidFill>
                  <a:srgbClr val="FF3300"/>
                </a:solidFill>
                <a:ea typeface="楷体_GB2312" pitchFamily="1" charset="-122"/>
              </a:rPr>
              <a:t>检索方式</a:t>
            </a:r>
            <a:r>
              <a:rPr lang="en-US" altLang="zh-CN" sz="2000">
                <a:solidFill>
                  <a:srgbClr val="FF3300"/>
                </a:solidFill>
                <a:ea typeface="楷体_GB2312" pitchFamily="1" charset="-122"/>
              </a:rPr>
              <a:t>: </a:t>
            </a:r>
            <a:r>
              <a:rPr lang="zh-CN" altLang="en-US" sz="2000">
                <a:solidFill>
                  <a:srgbClr val="FF3300"/>
                </a:solidFill>
                <a:ea typeface="楷体_GB2312" pitchFamily="1" charset="-122"/>
              </a:rPr>
              <a:t>使用面向对象的 </a:t>
            </a:r>
            <a:r>
              <a:rPr lang="en-US" altLang="zh-CN" sz="2000">
                <a:solidFill>
                  <a:srgbClr val="FF3300"/>
                </a:solidFill>
                <a:ea typeface="楷体_GB2312" pitchFamily="1" charset="-122"/>
              </a:rPr>
              <a:t>HQL </a:t>
            </a:r>
            <a:r>
              <a:rPr lang="zh-CN" altLang="en-US" sz="2000">
                <a:solidFill>
                  <a:srgbClr val="FF3300"/>
                </a:solidFill>
                <a:ea typeface="楷体_GB2312" pitchFamily="1" charset="-122"/>
              </a:rPr>
              <a:t>查询语言</a:t>
            </a:r>
          </a:p>
          <a:p>
            <a:pPr lvl="1"/>
            <a:r>
              <a:rPr lang="en-US" altLang="zh-CN" sz="2000">
                <a:ea typeface="楷体_GB2312" pitchFamily="1" charset="-122"/>
              </a:rPr>
              <a:t>QBC </a:t>
            </a:r>
            <a:r>
              <a:rPr lang="zh-CN" altLang="en-US" sz="2000">
                <a:ea typeface="楷体_GB2312" pitchFamily="1" charset="-122"/>
              </a:rPr>
              <a:t>检索方式</a:t>
            </a:r>
            <a:r>
              <a:rPr lang="en-US" altLang="zh-CN" sz="2000">
                <a:ea typeface="楷体_GB2312" pitchFamily="1" charset="-122"/>
              </a:rPr>
              <a:t>: </a:t>
            </a:r>
            <a:r>
              <a:rPr lang="zh-CN" altLang="en-US" sz="2000">
                <a:ea typeface="楷体_GB2312" pitchFamily="1" charset="-122"/>
              </a:rPr>
              <a:t>使用 </a:t>
            </a:r>
            <a:r>
              <a:rPr lang="en-US" altLang="zh-CN" sz="2000">
                <a:ea typeface="楷体_GB2312" pitchFamily="1" charset="-122"/>
              </a:rPr>
              <a:t>QBC(Query By Criteria) API </a:t>
            </a:r>
            <a:r>
              <a:rPr lang="zh-CN" altLang="en-US" sz="2000">
                <a:ea typeface="楷体_GB2312" pitchFamily="1" charset="-122"/>
              </a:rPr>
              <a:t>来检索对象</a:t>
            </a:r>
            <a:r>
              <a:rPr lang="en-US" altLang="zh-CN" sz="2000">
                <a:ea typeface="楷体_GB2312" pitchFamily="1" charset="-122"/>
              </a:rPr>
              <a:t>. </a:t>
            </a:r>
            <a:r>
              <a:rPr lang="zh-CN" altLang="en-US" sz="2000">
                <a:ea typeface="楷体_GB2312" pitchFamily="1" charset="-122"/>
              </a:rPr>
              <a:t>这种 </a:t>
            </a:r>
            <a:r>
              <a:rPr lang="en-US" altLang="zh-CN" sz="2000">
                <a:ea typeface="楷体_GB2312" pitchFamily="1" charset="-122"/>
              </a:rPr>
              <a:t>API </a:t>
            </a:r>
            <a:r>
              <a:rPr lang="zh-CN" altLang="en-US" sz="2000">
                <a:ea typeface="楷体_GB2312" pitchFamily="1" charset="-122"/>
              </a:rPr>
              <a:t>封装了基于字符串形式的查询语句</a:t>
            </a:r>
            <a:r>
              <a:rPr lang="en-US" altLang="zh-CN" sz="2000">
                <a:ea typeface="楷体_GB2312" pitchFamily="1" charset="-122"/>
              </a:rPr>
              <a:t>, </a:t>
            </a:r>
            <a:r>
              <a:rPr lang="zh-CN" altLang="en-US" sz="2000">
                <a:ea typeface="楷体_GB2312" pitchFamily="1" charset="-122"/>
              </a:rPr>
              <a:t>提供了更加面向对象的查询接口</a:t>
            </a:r>
            <a:r>
              <a:rPr lang="en-US" altLang="zh-CN" sz="2000">
                <a:ea typeface="楷体_GB2312" pitchFamily="1" charset="-122"/>
              </a:rPr>
              <a:t>. </a:t>
            </a:r>
          </a:p>
          <a:p>
            <a:pPr lvl="1"/>
            <a:r>
              <a:rPr lang="zh-CN" altLang="en-US" sz="2000">
                <a:solidFill>
                  <a:srgbClr val="FF3300"/>
                </a:solidFill>
                <a:ea typeface="楷体_GB2312" pitchFamily="1" charset="-122"/>
              </a:rPr>
              <a:t>本地 </a:t>
            </a:r>
            <a:r>
              <a:rPr lang="en-US" altLang="zh-CN" sz="2000">
                <a:solidFill>
                  <a:srgbClr val="FF3300"/>
                </a:solidFill>
                <a:ea typeface="楷体_GB2312" pitchFamily="1" charset="-122"/>
              </a:rPr>
              <a:t>SQL </a:t>
            </a:r>
            <a:r>
              <a:rPr lang="zh-CN" altLang="en-US" sz="2000">
                <a:solidFill>
                  <a:srgbClr val="FF3300"/>
                </a:solidFill>
                <a:ea typeface="楷体_GB2312" pitchFamily="1" charset="-122"/>
              </a:rPr>
              <a:t>检索方式</a:t>
            </a:r>
            <a:r>
              <a:rPr lang="en-US" altLang="zh-CN" sz="2000">
                <a:solidFill>
                  <a:srgbClr val="FF3300"/>
                </a:solidFill>
                <a:ea typeface="楷体_GB2312" pitchFamily="1" charset="-122"/>
              </a:rPr>
              <a:t>: </a:t>
            </a:r>
            <a:r>
              <a:rPr lang="zh-CN" altLang="en-US" sz="2000">
                <a:solidFill>
                  <a:srgbClr val="FF3300"/>
                </a:solidFill>
                <a:ea typeface="楷体_GB2312" pitchFamily="1" charset="-122"/>
              </a:rPr>
              <a:t>使用本地数据库的 </a:t>
            </a:r>
            <a:r>
              <a:rPr lang="en-US" altLang="zh-CN" sz="2000">
                <a:solidFill>
                  <a:srgbClr val="FF3300"/>
                </a:solidFill>
                <a:ea typeface="楷体_GB2312" pitchFamily="1" charset="-122"/>
              </a:rPr>
              <a:t>SQL </a:t>
            </a:r>
            <a:r>
              <a:rPr lang="zh-CN" altLang="en-US" sz="2000">
                <a:solidFill>
                  <a:srgbClr val="FF3300"/>
                </a:solidFill>
                <a:ea typeface="楷体_GB2312" pitchFamily="1" charset="-122"/>
              </a:rPr>
              <a:t>查询语句</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5602"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25603" name="Rectangle 3"/>
          <p:cNvSpPr>
            <a:spLocks noChangeArrowheads="1"/>
          </p:cNvSpPr>
          <p:nvPr/>
        </p:nvSpPr>
        <p:spPr bwMode="auto">
          <a:xfrm>
            <a:off x="611188" y="2276475"/>
            <a:ext cx="8064500" cy="3600450"/>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b="1">
                <a:latin typeface="Verdana" panose="020B0604030504040204" pitchFamily="34" charset="0"/>
              </a:rPr>
              <a:t>//left outer join  </a:t>
            </a:r>
            <a:r>
              <a:rPr lang="zh-CN" altLang="en-US" sz="1400" b="1">
                <a:latin typeface="Verdana" panose="020B0604030504040204" pitchFamily="34" charset="0"/>
              </a:rPr>
              <a:t>左外连接</a:t>
            </a:r>
            <a:r>
              <a:rPr lang="en-US" altLang="zh-CN" sz="1400" b="1">
                <a:latin typeface="Verdana" panose="020B0604030504040204" pitchFamily="34" charset="0"/>
              </a:rPr>
              <a:t>,</a:t>
            </a:r>
            <a:r>
              <a:rPr lang="zh-CN" altLang="en-US" sz="1400" b="1">
                <a:latin typeface="Verdana" panose="020B0604030504040204" pitchFamily="34" charset="0"/>
              </a:rPr>
              <a:t>使用左外连接查询时，将根据映射文件的配置来决定</a:t>
            </a:r>
          </a:p>
          <a:p>
            <a:r>
              <a:rPr lang="en-US" altLang="zh-CN" sz="1400" b="1">
                <a:latin typeface="Verdana" panose="020B0604030504040204" pitchFamily="34" charset="0"/>
              </a:rPr>
              <a:t>// orders</a:t>
            </a:r>
            <a:r>
              <a:rPr lang="zh-CN" altLang="en-US" sz="1400" b="1">
                <a:latin typeface="Verdana" panose="020B0604030504040204" pitchFamily="34" charset="0"/>
              </a:rPr>
              <a:t>集合的检索策略   </a:t>
            </a:r>
            <a:r>
              <a:rPr lang="zh-CN" altLang="en-US" sz="1400" b="1">
                <a:solidFill>
                  <a:srgbClr val="FF3300"/>
                </a:solidFill>
                <a:latin typeface="Verdana" panose="020B0604030504040204" pitchFamily="34" charset="0"/>
              </a:rPr>
              <a:t>返回是对象数组</a:t>
            </a:r>
          </a:p>
          <a:p>
            <a:r>
              <a:rPr lang="en-US" altLang="zh-CN" sz="1400">
                <a:latin typeface="Verdana" panose="020B0604030504040204" pitchFamily="34" charset="0"/>
              </a:rPr>
              <a:t> </a:t>
            </a:r>
            <a:r>
              <a:rPr lang="en-US" altLang="zh-CN" sz="1400" b="1">
                <a:latin typeface="Verdana" panose="020B0604030504040204" pitchFamily="34" charset="0"/>
              </a:rPr>
              <a:t>Query query = session.</a:t>
            </a:r>
          </a:p>
          <a:p>
            <a:r>
              <a:rPr lang="en-US" altLang="zh-CN" sz="1400" b="1">
                <a:latin typeface="Verdana" panose="020B0604030504040204" pitchFamily="34" charset="0"/>
              </a:rPr>
              <a:t>	      createQuery("from Customer c left outer join </a:t>
            </a:r>
          </a:p>
          <a:p>
            <a:r>
              <a:rPr lang="en-US" altLang="zh-CN" sz="1400" b="1">
                <a:latin typeface="Verdana" panose="020B0604030504040204" pitchFamily="34" charset="0"/>
              </a:rPr>
              <a:t>                      c.orders o where c.name like 'T%'");</a:t>
            </a:r>
          </a:p>
          <a:p>
            <a:r>
              <a:rPr lang="en-US" altLang="zh-CN" sz="1400" b="1">
                <a:latin typeface="Verdana" panose="020B0604030504040204" pitchFamily="34" charset="0"/>
              </a:rPr>
              <a:t> List list = query.list();</a:t>
            </a:r>
          </a:p>
          <a:p>
            <a:r>
              <a:rPr lang="en-US" altLang="zh-CN" sz="1400" b="1">
                <a:latin typeface="Verdana" panose="020B0604030504040204" pitchFamily="34" charset="0"/>
              </a:rPr>
              <a:t> for(int i=0;i&lt;list.size();i++){</a:t>
            </a:r>
          </a:p>
          <a:p>
            <a:r>
              <a:rPr lang="en-US" altLang="zh-CN" sz="1400" b="1">
                <a:latin typeface="Verdana" panose="020B0604030504040204" pitchFamily="34" charset="0"/>
              </a:rPr>
              <a:t>    Object [] params = (Object[])list.get(i);</a:t>
            </a:r>
          </a:p>
          <a:p>
            <a:r>
              <a:rPr lang="en-US" altLang="zh-CN" sz="1400" b="1">
                <a:latin typeface="Verdana" panose="020B0604030504040204" pitchFamily="34" charset="0"/>
              </a:rPr>
              <a:t>    Customer c = (Customer)params[0];</a:t>
            </a:r>
          </a:p>
          <a:p>
            <a:r>
              <a:rPr lang="en-US" altLang="zh-CN" sz="1400" b="1">
                <a:latin typeface="Verdana" panose="020B0604030504040204" pitchFamily="34" charset="0"/>
              </a:rPr>
              <a:t>    Order o = (Order)params[1];</a:t>
            </a:r>
          </a:p>
          <a:p>
            <a:r>
              <a:rPr lang="en-US" altLang="zh-CN" sz="1400" b="1">
                <a:latin typeface="Verdana" panose="020B0604030504040204" pitchFamily="34" charset="0"/>
              </a:rPr>
              <a:t>    System.out.println(c.getId()+”   “+c.getName()+”   “+c.getAge());</a:t>
            </a:r>
          </a:p>
          <a:p>
            <a:r>
              <a:rPr lang="en-US" altLang="zh-CN" sz="1400" b="1">
                <a:latin typeface="Verdana" panose="020B0604030504040204" pitchFamily="34" charset="0"/>
              </a:rPr>
              <a:t>    System.out.println(o.getId()+”   “+o.getOrderNumber()+”   “+o.getPrice());</a:t>
            </a:r>
          </a:p>
          <a:p>
            <a:r>
              <a:rPr lang="en-US" altLang="zh-CN" sz="1400" b="1">
                <a:latin typeface="Verdana" panose="020B0604030504040204" pitchFamily="34" charset="0"/>
              </a:rPr>
              <a:t> }</a:t>
            </a:r>
          </a:p>
        </p:txBody>
      </p:sp>
      <p:sp>
        <p:nvSpPr>
          <p:cNvPr id="25604"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400">
                <a:solidFill>
                  <a:srgbClr val="0000FF"/>
                </a:solidFill>
                <a:latin typeface="宋体" panose="02010600030101010101" pitchFamily="2" charset="-122"/>
              </a:rPr>
              <a:t>知识点</a:t>
            </a:r>
            <a:r>
              <a:rPr lang="en-US" altLang="zh-CN" sz="1400">
                <a:solidFill>
                  <a:srgbClr val="0000FF"/>
                </a:solidFill>
                <a:latin typeface="宋体" panose="02010600030101010101" pitchFamily="2" charset="-122"/>
              </a:rPr>
              <a:t>1</a:t>
            </a:r>
            <a:r>
              <a:rPr lang="zh-CN" altLang="en-US" sz="1400">
                <a:solidFill>
                  <a:srgbClr val="0000FF"/>
                </a:solidFill>
                <a:latin typeface="宋体" panose="02010600030101010101" pitchFamily="2" charset="-122"/>
              </a:rPr>
              <a:t>0</a:t>
            </a:r>
            <a:r>
              <a:rPr lang="en-US" altLang="zh-CN" sz="1400">
                <a:latin typeface="宋体" panose="02010600030101010101" pitchFamily="2" charset="-122"/>
              </a:rPr>
              <a:t>:    </a:t>
            </a:r>
            <a:r>
              <a:rPr lang="zh-CN" altLang="en-US" sz="1600">
                <a:latin typeface="宋体" panose="02010600030101010101" pitchFamily="2" charset="-122"/>
              </a:rPr>
              <a:t>左外连接</a:t>
            </a:r>
            <a:endParaRPr lang="en-US" altLang="zh-CN" sz="1600">
              <a:latin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6626"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26627" name="Rectangle 3"/>
          <p:cNvSpPr>
            <a:spLocks noChangeArrowheads="1"/>
          </p:cNvSpPr>
          <p:nvPr/>
        </p:nvSpPr>
        <p:spPr bwMode="auto">
          <a:xfrm>
            <a:off x="684213" y="2205038"/>
            <a:ext cx="8064500" cy="3529012"/>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b="1">
                <a:latin typeface="Verdana" panose="020B0604030504040204" pitchFamily="34" charset="0"/>
              </a:rPr>
              <a:t>HQL</a:t>
            </a:r>
            <a:r>
              <a:rPr lang="zh-CN" altLang="en-US" sz="1400" b="1">
                <a:latin typeface="Verdana" panose="020B0604030504040204" pitchFamily="34" charset="0"/>
              </a:rPr>
              <a:t>查询</a:t>
            </a:r>
            <a:r>
              <a:rPr lang="en-US" altLang="zh-CN" sz="1400">
                <a:latin typeface="Verdana" panose="020B0604030504040204" pitchFamily="34" charset="0"/>
              </a:rPr>
              <a:t>:</a:t>
            </a:r>
            <a:r>
              <a:rPr lang="zh-CN" altLang="en-US" sz="1400">
                <a:latin typeface="Verdana" panose="020B0604030504040204" pitchFamily="34" charset="0"/>
              </a:rPr>
              <a:t>默认检索的是成对的对象</a:t>
            </a:r>
            <a:r>
              <a:rPr lang="en-US" altLang="zh-CN" sz="1400">
                <a:latin typeface="Verdana" panose="020B0604030504040204" pitchFamily="34" charset="0"/>
              </a:rPr>
              <a:t>Customer</a:t>
            </a:r>
            <a:r>
              <a:rPr lang="zh-CN" altLang="en-US" sz="1400">
                <a:latin typeface="Verdana" panose="020B0604030504040204" pitchFamily="34" charset="0"/>
              </a:rPr>
              <a:t>和</a:t>
            </a:r>
            <a:r>
              <a:rPr lang="en-US" altLang="zh-CN" sz="1400">
                <a:latin typeface="Verdana" panose="020B0604030504040204" pitchFamily="34" charset="0"/>
              </a:rPr>
              <a:t>Order</a:t>
            </a:r>
            <a:r>
              <a:rPr lang="zh-CN" altLang="en-US" sz="1400">
                <a:latin typeface="Verdana" panose="020B0604030504040204" pitchFamily="34" charset="0"/>
              </a:rPr>
              <a:t>。</a:t>
            </a:r>
            <a:r>
              <a:rPr lang="zh-CN" altLang="en-US" sz="1400">
                <a:solidFill>
                  <a:srgbClr val="FF3300"/>
                </a:solidFill>
                <a:latin typeface="Verdana" panose="020B0604030504040204" pitchFamily="34" charset="0"/>
              </a:rPr>
              <a:t>返回是对象数组</a:t>
            </a:r>
            <a:endParaRPr lang="en-US" altLang="zh-CN" sz="1400">
              <a:solidFill>
                <a:srgbClr val="FF3300"/>
              </a:solidFill>
              <a:latin typeface="Verdana" panose="020B0604030504040204" pitchFamily="34" charset="0"/>
            </a:endParaRPr>
          </a:p>
          <a:p>
            <a:endParaRPr lang="zh-CN" altLang="en-US" sz="1400">
              <a:latin typeface="Verdana" panose="020B0604030504040204" pitchFamily="34" charset="0"/>
            </a:endParaRPr>
          </a:p>
          <a:p>
            <a:r>
              <a:rPr lang="en-US" altLang="zh-CN" sz="1400">
                <a:latin typeface="Verdana" panose="020B0604030504040204" pitchFamily="34" charset="0"/>
              </a:rPr>
              <a:t>// inner  join   </a:t>
            </a:r>
            <a:r>
              <a:rPr lang="zh-CN" altLang="en-US" sz="1400">
                <a:latin typeface="Verdana" panose="020B0604030504040204" pitchFamily="34" charset="0"/>
              </a:rPr>
              <a:t>表示内连接检索策略 </a:t>
            </a:r>
          </a:p>
          <a:p>
            <a:r>
              <a:rPr lang="en-US" altLang="zh-CN" sz="1400">
                <a:latin typeface="Verdana" panose="020B0604030504040204" pitchFamily="34" charset="0"/>
              </a:rPr>
              <a:t>Query query = session</a:t>
            </a:r>
          </a:p>
          <a:p>
            <a:r>
              <a:rPr lang="en-US" altLang="zh-CN" sz="1400">
                <a:latin typeface="Verdana" panose="020B0604030504040204" pitchFamily="34" charset="0"/>
              </a:rPr>
              <a:t>    .createQuery("from Customer c inner join </a:t>
            </a:r>
          </a:p>
          <a:p>
            <a:r>
              <a:rPr lang="en-US" altLang="zh-CN" sz="1400">
                <a:latin typeface="Verdana" panose="020B0604030504040204" pitchFamily="34" charset="0"/>
              </a:rPr>
              <a:t>                                  c.orders o where c.name like 'T%'");</a:t>
            </a:r>
          </a:p>
          <a:p>
            <a:r>
              <a:rPr lang="en-US" altLang="zh-CN" sz="1400">
                <a:latin typeface="Verdana" panose="020B0604030504040204" pitchFamily="34" charset="0"/>
              </a:rPr>
              <a:t>List list = query.list();</a:t>
            </a:r>
          </a:p>
          <a:p>
            <a:r>
              <a:rPr lang="en-US" altLang="zh-CN" sz="1400">
                <a:latin typeface="Verdana" panose="020B0604030504040204" pitchFamily="34" charset="0"/>
              </a:rPr>
              <a:t> for(int i=0;i&lt;list.size();i++){</a:t>
            </a:r>
          </a:p>
          <a:p>
            <a:r>
              <a:rPr lang="en-US" altLang="zh-CN" sz="1400">
                <a:latin typeface="Verdana" panose="020B0604030504040204" pitchFamily="34" charset="0"/>
              </a:rPr>
              <a:t>    Object [] params = (Object[])list.get(i);</a:t>
            </a:r>
          </a:p>
          <a:p>
            <a:r>
              <a:rPr lang="en-US" altLang="zh-CN" sz="1400">
                <a:latin typeface="Verdana" panose="020B0604030504040204" pitchFamily="34" charset="0"/>
              </a:rPr>
              <a:t>    Customer c = (Customer)params[0];</a:t>
            </a:r>
          </a:p>
          <a:p>
            <a:r>
              <a:rPr lang="en-US" altLang="zh-CN" sz="1400">
                <a:latin typeface="Verdana" panose="020B0604030504040204" pitchFamily="34" charset="0"/>
              </a:rPr>
              <a:t>    Order o = (Order)params[1];</a:t>
            </a:r>
          </a:p>
          <a:p>
            <a:r>
              <a:rPr lang="en-US" altLang="zh-CN" sz="1400">
                <a:latin typeface="Verdana" panose="020B0604030504040204" pitchFamily="34" charset="0"/>
              </a:rPr>
              <a:t>    System.out.println(c.getId()+”   “+c.getName()+”   “+c.getAge());</a:t>
            </a:r>
          </a:p>
          <a:p>
            <a:r>
              <a:rPr lang="en-US" altLang="zh-CN" sz="1400">
                <a:latin typeface="Verdana" panose="020B0604030504040204" pitchFamily="34" charset="0"/>
              </a:rPr>
              <a:t>    System.out.println(o.getId()+”   “+o.getOrderNumber()+”   “+o.getPrice());</a:t>
            </a:r>
          </a:p>
          <a:p>
            <a:r>
              <a:rPr lang="en-US" altLang="zh-CN" sz="1400">
                <a:latin typeface="Verdana" panose="020B0604030504040204" pitchFamily="34" charset="0"/>
              </a:rPr>
              <a:t> }</a:t>
            </a:r>
          </a:p>
          <a:p>
            <a:endParaRPr lang="en-US" altLang="zh-CN" sz="1400">
              <a:latin typeface="Verdana" panose="020B0604030504040204" pitchFamily="34" charset="0"/>
            </a:endParaRPr>
          </a:p>
          <a:p>
            <a:endParaRPr lang="zh-CN" altLang="en-US" sz="1400">
              <a:latin typeface="Verdana" panose="020B0604030504040204" pitchFamily="34" charset="0"/>
            </a:endParaRPr>
          </a:p>
        </p:txBody>
      </p:sp>
      <p:sp>
        <p:nvSpPr>
          <p:cNvPr id="26628"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1</a:t>
            </a:r>
            <a:r>
              <a:rPr lang="zh-CN" altLang="en-US" sz="1600">
                <a:solidFill>
                  <a:srgbClr val="0000FF"/>
                </a:solidFill>
                <a:latin typeface="宋体" panose="02010600030101010101" pitchFamily="2" charset="-122"/>
              </a:rPr>
              <a:t>1</a:t>
            </a:r>
            <a:r>
              <a:rPr lang="en-US" altLang="zh-CN" sz="1600">
                <a:latin typeface="宋体" panose="02010600030101010101" pitchFamily="2" charset="-122"/>
              </a:rPr>
              <a:t>:    </a:t>
            </a:r>
            <a:r>
              <a:rPr lang="zh-CN" altLang="en-US" sz="1600">
                <a:latin typeface="宋体" panose="02010600030101010101" pitchFamily="2" charset="-122"/>
              </a:rPr>
              <a:t>内连接</a:t>
            </a:r>
            <a:endParaRPr lang="en-US" altLang="zh-CN" sz="1600">
              <a:latin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7650"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27651" name="Rectangle 3"/>
          <p:cNvSpPr>
            <a:spLocks noChangeArrowheads="1"/>
          </p:cNvSpPr>
          <p:nvPr/>
        </p:nvSpPr>
        <p:spPr bwMode="auto">
          <a:xfrm>
            <a:off x="684213" y="2205038"/>
            <a:ext cx="8064500" cy="1584325"/>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b="1">
                <a:latin typeface="Verdana" panose="020B0604030504040204" pitchFamily="34" charset="0"/>
              </a:rPr>
              <a:t>//Inner  join  fetch</a:t>
            </a:r>
            <a:r>
              <a:rPr lang="zh-CN" altLang="en-US" sz="1400" b="1">
                <a:latin typeface="Verdana" panose="020B0604030504040204" pitchFamily="34" charset="0"/>
              </a:rPr>
              <a:t>表示迫切内连接检索策略 </a:t>
            </a:r>
            <a:r>
              <a:rPr lang="en-US" altLang="zh-CN" sz="1400" b="1">
                <a:latin typeface="Verdana" panose="020B0604030504040204" pitchFamily="34" charset="0"/>
              </a:rPr>
              <a:t>,</a:t>
            </a:r>
            <a:r>
              <a:rPr lang="zh-CN" altLang="en-US" sz="1400" b="1">
                <a:latin typeface="Verdana" panose="020B0604030504040204" pitchFamily="34" charset="0"/>
              </a:rPr>
              <a:t>也就是覆盖映射文件中指定的检索策略</a:t>
            </a:r>
          </a:p>
          <a:p>
            <a:endParaRPr lang="en-US" altLang="zh-CN" sz="1400" b="1">
              <a:latin typeface="Verdana" panose="020B0604030504040204" pitchFamily="34" charset="0"/>
            </a:endParaRPr>
          </a:p>
          <a:p>
            <a:r>
              <a:rPr lang="en-US" altLang="zh-CN" sz="1400">
                <a:latin typeface="Verdana" panose="020B0604030504040204" pitchFamily="34" charset="0"/>
              </a:rPr>
              <a:t>Query query = session</a:t>
            </a:r>
          </a:p>
          <a:p>
            <a:r>
              <a:rPr lang="en-US" altLang="zh-CN" sz="1400">
                <a:latin typeface="Verdana" panose="020B0604030504040204" pitchFamily="34" charset="0"/>
              </a:rPr>
              <a:t>.createQuery("from Customer c inner join fetch </a:t>
            </a:r>
          </a:p>
          <a:p>
            <a:r>
              <a:rPr lang="en-US" altLang="zh-CN" sz="1400">
                <a:latin typeface="Verdana" panose="020B0604030504040204" pitchFamily="34" charset="0"/>
              </a:rPr>
              <a:t>                                          c.orders o where c.name like 'T%'");</a:t>
            </a:r>
          </a:p>
          <a:p>
            <a:r>
              <a:rPr lang="en-US" altLang="zh-CN" sz="1400">
                <a:latin typeface="Verdana" panose="020B0604030504040204" pitchFamily="34" charset="0"/>
              </a:rPr>
              <a:t>List list = query.list();</a:t>
            </a:r>
          </a:p>
        </p:txBody>
      </p:sp>
      <p:sp>
        <p:nvSpPr>
          <p:cNvPr id="27652"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1</a:t>
            </a:r>
            <a:r>
              <a:rPr lang="zh-CN" altLang="en-US" sz="1600">
                <a:solidFill>
                  <a:srgbClr val="0000FF"/>
                </a:solidFill>
                <a:latin typeface="宋体" panose="02010600030101010101" pitchFamily="2" charset="-122"/>
              </a:rPr>
              <a:t>2</a:t>
            </a:r>
            <a:r>
              <a:rPr lang="en-US" altLang="zh-CN" sz="1600">
                <a:latin typeface="宋体" panose="02010600030101010101" pitchFamily="2" charset="-122"/>
              </a:rPr>
              <a:t>:    </a:t>
            </a:r>
            <a:r>
              <a:rPr lang="zh-CN" altLang="en-US" sz="1600">
                <a:latin typeface="宋体" panose="02010600030101010101" pitchFamily="2" charset="-122"/>
              </a:rPr>
              <a:t>迫切内连接</a:t>
            </a:r>
            <a:endParaRPr lang="en-US" altLang="zh-CN" sz="1600">
              <a:latin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8674"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28675" name="Rectangle 3"/>
          <p:cNvSpPr>
            <a:spLocks noChangeArrowheads="1"/>
          </p:cNvSpPr>
          <p:nvPr/>
        </p:nvSpPr>
        <p:spPr bwMode="auto">
          <a:xfrm>
            <a:off x="684213" y="2205038"/>
            <a:ext cx="8208962" cy="1152525"/>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b="1">
                <a:latin typeface="Verdana" panose="020B0604030504040204" pitchFamily="34" charset="0"/>
              </a:rPr>
              <a:t>HQL:</a:t>
            </a:r>
          </a:p>
          <a:p>
            <a:r>
              <a:rPr lang="en-US" altLang="zh-CN" sz="1400" b="1">
                <a:latin typeface="Verdana" panose="020B0604030504040204" pitchFamily="34" charset="0"/>
              </a:rPr>
              <a:t>createQuery(“from Order o where o.customer.name like ‘T%’”);</a:t>
            </a:r>
          </a:p>
          <a:p>
            <a:r>
              <a:rPr lang="zh-CN" altLang="en-US" sz="1400" b="1">
                <a:latin typeface="Verdana" panose="020B0604030504040204" pitchFamily="34" charset="0"/>
              </a:rPr>
              <a:t>等价于</a:t>
            </a:r>
            <a:r>
              <a:rPr lang="en-US" altLang="zh-CN" sz="1400" b="1">
                <a:latin typeface="Verdana" panose="020B0604030504040204" pitchFamily="34" charset="0"/>
              </a:rPr>
              <a:t>:</a:t>
            </a:r>
          </a:p>
          <a:p>
            <a:r>
              <a:rPr lang="en-US" altLang="zh-CN" sz="1400" b="1">
                <a:latin typeface="Verdana" panose="020B0604030504040204" pitchFamily="34" charset="0"/>
              </a:rPr>
              <a:t>from Order o join o.customer c where c.name like ‘T%’</a:t>
            </a:r>
          </a:p>
          <a:p>
            <a:endParaRPr lang="en-US" altLang="zh-CN" sz="1400" b="1">
              <a:latin typeface="Verdana" panose="020B0604030504040204" pitchFamily="34" charset="0"/>
            </a:endParaRPr>
          </a:p>
        </p:txBody>
      </p:sp>
      <p:sp>
        <p:nvSpPr>
          <p:cNvPr id="28676"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知识点13</a:t>
            </a:r>
            <a:r>
              <a:rPr lang="en-US" altLang="zh-CN" sz="1600">
                <a:latin typeface="宋体" panose="02010600030101010101" pitchFamily="2" charset="-122"/>
              </a:rPr>
              <a:t>:    </a:t>
            </a:r>
            <a:r>
              <a:rPr lang="zh-CN" altLang="en-US" sz="1600">
                <a:latin typeface="宋体" panose="02010600030101010101" pitchFamily="2" charset="-122"/>
              </a:rPr>
              <a:t>隐式内连接</a:t>
            </a:r>
            <a:r>
              <a:rPr lang="en-US" altLang="zh-CN" sz="1600">
                <a:latin typeface="宋体" panose="02010600030101010101" pitchFamily="2" charset="-122"/>
              </a:rPr>
              <a:t>(x) </a:t>
            </a:r>
            <a:r>
              <a:rPr lang="zh-CN" altLang="en-US" sz="1600">
                <a:latin typeface="宋体" panose="02010600030101010101" pitchFamily="2" charset="-122"/>
              </a:rPr>
              <a:t>（</a:t>
            </a:r>
            <a:r>
              <a:rPr lang="zh-CN" altLang="en-US" sz="1600">
                <a:solidFill>
                  <a:srgbClr val="FF3300"/>
                </a:solidFill>
                <a:latin typeface="宋体" panose="02010600030101010101" pitchFamily="2" charset="-122"/>
              </a:rPr>
              <a:t>了解知识</a:t>
            </a:r>
            <a:r>
              <a:rPr lang="zh-CN" altLang="en-US" sz="1600">
                <a:latin typeface="宋体" panose="02010600030101010101" pitchFamily="2" charset="-122"/>
              </a:rPr>
              <a:t>）</a:t>
            </a:r>
            <a:endParaRPr lang="en-US" altLang="zh-CN" sz="1600">
              <a:latin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9698"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29699" name="Rectangle 3"/>
          <p:cNvSpPr>
            <a:spLocks noChangeArrowheads="1"/>
          </p:cNvSpPr>
          <p:nvPr/>
        </p:nvSpPr>
        <p:spPr bwMode="auto">
          <a:xfrm>
            <a:off x="684213" y="2276475"/>
            <a:ext cx="8208962" cy="1511300"/>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a:latin typeface="Verdana" panose="020B0604030504040204" pitchFamily="34" charset="0"/>
              </a:rPr>
              <a:t>HQL: right outer join  </a:t>
            </a:r>
            <a:r>
              <a:rPr lang="zh-CN" altLang="en-US" sz="1400">
                <a:latin typeface="Verdana" panose="020B0604030504040204" pitchFamily="34" charset="0"/>
              </a:rPr>
              <a:t>右外连接   </a:t>
            </a:r>
            <a:r>
              <a:rPr lang="zh-CN" altLang="en-US" sz="1400">
                <a:solidFill>
                  <a:srgbClr val="FF3300"/>
                </a:solidFill>
                <a:latin typeface="Verdana" panose="020B0604030504040204" pitchFamily="34" charset="0"/>
              </a:rPr>
              <a:t>返回是对象数组</a:t>
            </a:r>
            <a:endParaRPr lang="en-US" altLang="zh-CN" sz="1400">
              <a:solidFill>
                <a:srgbClr val="FF3300"/>
              </a:solidFill>
              <a:latin typeface="Verdana" panose="020B0604030504040204" pitchFamily="34" charset="0"/>
            </a:endParaRPr>
          </a:p>
          <a:p>
            <a:endParaRPr lang="zh-CN" altLang="en-US" sz="1400">
              <a:latin typeface="Verdana" panose="020B0604030504040204" pitchFamily="34" charset="0"/>
            </a:endParaRPr>
          </a:p>
          <a:p>
            <a:r>
              <a:rPr lang="en-US" altLang="zh-CN" sz="1400">
                <a:latin typeface="Verdana" panose="020B0604030504040204" pitchFamily="34" charset="0"/>
              </a:rPr>
              <a:t>Query query = session.createQuery("from Customer c </a:t>
            </a:r>
          </a:p>
          <a:p>
            <a:r>
              <a:rPr lang="en-US" altLang="zh-CN" sz="1400">
                <a:latin typeface="Verdana" panose="020B0604030504040204" pitchFamily="34" charset="0"/>
              </a:rPr>
              <a:t>           right outer join c.orders o where c.name like ‘t%'");</a:t>
            </a:r>
          </a:p>
          <a:p>
            <a:r>
              <a:rPr lang="en-US" altLang="zh-CN" sz="1400">
                <a:latin typeface="Verdana" panose="020B0604030504040204" pitchFamily="34" charset="0"/>
              </a:rPr>
              <a:t>List list = query.list(); </a:t>
            </a:r>
            <a:endParaRPr lang="en-US" altLang="zh-CN" sz="1400" b="1">
              <a:latin typeface="Verdana" panose="020B0604030504040204" pitchFamily="34" charset="0"/>
            </a:endParaRPr>
          </a:p>
        </p:txBody>
      </p:sp>
      <p:sp>
        <p:nvSpPr>
          <p:cNvPr id="29700"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1</a:t>
            </a:r>
            <a:r>
              <a:rPr lang="zh-CN" altLang="en-US" sz="1600">
                <a:solidFill>
                  <a:srgbClr val="0000FF"/>
                </a:solidFill>
                <a:latin typeface="宋体" panose="02010600030101010101" pitchFamily="2" charset="-122"/>
              </a:rPr>
              <a:t>4</a:t>
            </a:r>
            <a:r>
              <a:rPr lang="en-US" altLang="zh-CN" sz="1600">
                <a:latin typeface="宋体" panose="02010600030101010101" pitchFamily="2" charset="-122"/>
              </a:rPr>
              <a:t>:    </a:t>
            </a:r>
            <a:r>
              <a:rPr lang="zh-CN" altLang="en-US" sz="1600">
                <a:latin typeface="宋体" panose="02010600030101010101" pitchFamily="2" charset="-122"/>
              </a:rPr>
              <a:t>右连接</a:t>
            </a:r>
            <a:endParaRPr lang="en-US" altLang="zh-CN" sz="1600">
              <a:latin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0722" name="Rectangle 2"/>
          <p:cNvSpPr>
            <a:spLocks noGrp="1" noChangeArrowheads="1"/>
          </p:cNvSpPr>
          <p:nvPr>
            <p:ph type="title"/>
          </p:nvPr>
        </p:nvSpPr>
        <p:spPr>
          <a:xfrm>
            <a:off x="684213" y="1177925"/>
            <a:ext cx="7696200" cy="595313"/>
          </a:xfrm>
          <a:noFill/>
          <a:ln/>
        </p:spPr>
        <p:txBody>
          <a:bodyPr>
            <a:spAutoFit/>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30723" name="Text Box 3"/>
          <p:cNvSpPr txBox="1">
            <a:spLocks noChangeArrowheads="1"/>
          </p:cNvSpPr>
          <p:nvPr/>
        </p:nvSpPr>
        <p:spPr bwMode="auto">
          <a:xfrm>
            <a:off x="468313" y="1916113"/>
            <a:ext cx="84963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zh-CN" altLang="en-US">
                <a:latin typeface="Verdana" panose="020B0604030504040204" pitchFamily="34" charset="0"/>
              </a:rPr>
              <a:t>关联级别运行时的检索策略</a:t>
            </a:r>
          </a:p>
          <a:p>
            <a:pPr lvl="1"/>
            <a:r>
              <a:rPr lang="zh-CN" altLang="en-US">
                <a:latin typeface="Verdana" panose="020B0604030504040204" pitchFamily="34" charset="0"/>
              </a:rPr>
              <a:t>  </a:t>
            </a:r>
            <a:r>
              <a:rPr lang="en-US" altLang="zh-CN">
                <a:latin typeface="Verdana" panose="020B0604030504040204" pitchFamily="34" charset="0"/>
              </a:rPr>
              <a:t>1.</a:t>
            </a:r>
            <a:r>
              <a:rPr lang="zh-CN" altLang="en-US">
                <a:latin typeface="Verdana" panose="020B0604030504040204" pitchFamily="34" charset="0"/>
              </a:rPr>
              <a:t>若在</a:t>
            </a:r>
            <a:r>
              <a:rPr lang="en-US" altLang="zh-CN">
                <a:latin typeface="Verdana" panose="020B0604030504040204" pitchFamily="34" charset="0"/>
              </a:rPr>
              <a:t>HQL</a:t>
            </a:r>
            <a:r>
              <a:rPr lang="zh-CN" altLang="en-US">
                <a:latin typeface="Verdana" panose="020B0604030504040204" pitchFamily="34" charset="0"/>
              </a:rPr>
              <a:t>、</a:t>
            </a:r>
            <a:r>
              <a:rPr lang="en-US" altLang="zh-CN">
                <a:latin typeface="Verdana" panose="020B0604030504040204" pitchFamily="34" charset="0"/>
              </a:rPr>
              <a:t>QBC</a:t>
            </a:r>
            <a:r>
              <a:rPr lang="zh-CN" altLang="en-US">
                <a:latin typeface="Verdana" panose="020B0604030504040204" pitchFamily="34" charset="0"/>
              </a:rPr>
              <a:t>代码中没有显式指定检索策略，使用映射文件中</a:t>
            </a:r>
          </a:p>
          <a:p>
            <a:pPr lvl="1"/>
            <a:r>
              <a:rPr lang="zh-CN" altLang="en-US">
                <a:latin typeface="Verdana" panose="020B0604030504040204" pitchFamily="34" charset="0"/>
              </a:rPr>
              <a:t>     的检索策略。但</a:t>
            </a:r>
            <a:r>
              <a:rPr lang="en-US" altLang="zh-CN">
                <a:latin typeface="Verdana" panose="020B0604030504040204" pitchFamily="34" charset="0"/>
              </a:rPr>
              <a:t>HQL</a:t>
            </a:r>
            <a:r>
              <a:rPr lang="zh-CN" altLang="en-US">
                <a:latin typeface="Verdana" panose="020B0604030504040204" pitchFamily="34" charset="0"/>
              </a:rPr>
              <a:t>总是忽略映射文件中设置的迫切左外</a:t>
            </a:r>
            <a:r>
              <a:rPr lang="en-US" altLang="zh-CN">
                <a:latin typeface="Verdana" panose="020B0604030504040204" pitchFamily="34" charset="0"/>
              </a:rPr>
              <a:t>(</a:t>
            </a:r>
            <a:r>
              <a:rPr lang="zh-CN" altLang="en-US">
                <a:latin typeface="Verdana" panose="020B0604030504040204" pitchFamily="34" charset="0"/>
              </a:rPr>
              <a:t>内</a:t>
            </a:r>
            <a:r>
              <a:rPr lang="en-US" altLang="zh-CN">
                <a:latin typeface="Verdana" panose="020B0604030504040204" pitchFamily="34" charset="0"/>
              </a:rPr>
              <a:t>)</a:t>
            </a:r>
            <a:r>
              <a:rPr lang="zh-CN" altLang="en-US">
                <a:latin typeface="Verdana" panose="020B0604030504040204" pitchFamily="34" charset="0"/>
              </a:rPr>
              <a:t>连</a:t>
            </a:r>
          </a:p>
          <a:p>
            <a:pPr lvl="1"/>
            <a:r>
              <a:rPr lang="zh-CN" altLang="en-US">
                <a:latin typeface="Verdana" panose="020B0604030504040204" pitchFamily="34" charset="0"/>
              </a:rPr>
              <a:t>     接检索策略。</a:t>
            </a:r>
            <a:r>
              <a:rPr lang="en-US" altLang="zh-CN">
                <a:latin typeface="Verdana" panose="020B0604030504040204" pitchFamily="34" charset="0"/>
              </a:rPr>
              <a:t> </a:t>
            </a:r>
            <a:r>
              <a:rPr lang="zh-CN" altLang="en-US">
                <a:latin typeface="Verdana" panose="020B0604030504040204" pitchFamily="34" charset="0"/>
              </a:rPr>
              <a:t>也就是说，即使映射文件中设置了迫切左外</a:t>
            </a:r>
            <a:r>
              <a:rPr lang="en-US" altLang="zh-CN">
                <a:latin typeface="Verdana" panose="020B0604030504040204" pitchFamily="34" charset="0"/>
              </a:rPr>
              <a:t>(</a:t>
            </a:r>
            <a:r>
              <a:rPr lang="zh-CN" altLang="en-US">
                <a:latin typeface="Verdana" panose="020B0604030504040204" pitchFamily="34" charset="0"/>
              </a:rPr>
              <a:t>内</a:t>
            </a:r>
            <a:r>
              <a:rPr lang="en-US" altLang="zh-CN">
                <a:latin typeface="Verdana" panose="020B0604030504040204" pitchFamily="34" charset="0"/>
              </a:rPr>
              <a:t>)</a:t>
            </a:r>
            <a:r>
              <a:rPr lang="zh-CN" altLang="en-US">
                <a:latin typeface="Verdana" panose="020B0604030504040204" pitchFamily="34" charset="0"/>
              </a:rPr>
              <a:t>连接检索策略，如果</a:t>
            </a:r>
            <a:r>
              <a:rPr lang="en-US" altLang="zh-CN">
                <a:latin typeface="Verdana" panose="020B0604030504040204" pitchFamily="34" charset="0"/>
              </a:rPr>
              <a:t>HQL</a:t>
            </a:r>
            <a:r>
              <a:rPr lang="zh-CN" altLang="en-US">
                <a:latin typeface="Verdana" panose="020B0604030504040204" pitchFamily="34" charset="0"/>
              </a:rPr>
              <a:t>查询语句中没有显示指定这种策略，那么</a:t>
            </a:r>
            <a:r>
              <a:rPr lang="en-US" altLang="zh-CN">
                <a:latin typeface="Verdana" panose="020B0604030504040204" pitchFamily="34" charset="0"/>
              </a:rPr>
              <a:t>HQL</a:t>
            </a:r>
          </a:p>
          <a:p>
            <a:pPr lvl="1"/>
            <a:r>
              <a:rPr lang="en-US" altLang="zh-CN">
                <a:latin typeface="Verdana" panose="020B0604030504040204" pitchFamily="34" charset="0"/>
              </a:rPr>
              <a:t>     </a:t>
            </a:r>
            <a:r>
              <a:rPr lang="zh-CN" altLang="en-US">
                <a:latin typeface="Verdana" panose="020B0604030504040204" pitchFamily="34" charset="0"/>
              </a:rPr>
              <a:t>仍然采用立即检索策略。</a:t>
            </a:r>
            <a:endParaRPr lang="en-US" altLang="zh-CN">
              <a:latin typeface="Verdana" panose="020B0604030504040204" pitchFamily="34" charset="0"/>
            </a:endParaRPr>
          </a:p>
          <a:p>
            <a:pPr lvl="1"/>
            <a:r>
              <a:rPr lang="en-US" altLang="zh-CN">
                <a:latin typeface="Verdana" panose="020B0604030504040204" pitchFamily="34" charset="0"/>
              </a:rPr>
              <a:t>  2.</a:t>
            </a:r>
            <a:r>
              <a:rPr lang="zh-CN" altLang="en-US">
                <a:latin typeface="Verdana" panose="020B0604030504040204" pitchFamily="34" charset="0"/>
              </a:rPr>
              <a:t>若代码中显示指定了检索策略，则覆盖映射文件中的检索策略</a:t>
            </a:r>
            <a:endParaRPr lang="en-US" altLang="zh-CN">
              <a:latin typeface="Verdana" panose="020B0604030504040204" pitchFamily="34" charset="0"/>
            </a:endParaRPr>
          </a:p>
          <a:p>
            <a:pPr lvl="1"/>
            <a:r>
              <a:rPr lang="en-US" altLang="zh-CN">
                <a:latin typeface="Verdana" panose="020B0604030504040204" pitchFamily="34" charset="0"/>
              </a:rPr>
              <a:t>  3.</a:t>
            </a:r>
            <a:r>
              <a:rPr lang="zh-CN" altLang="en-US">
                <a:latin typeface="Verdana" panose="020B0604030504040204" pitchFamily="34" charset="0"/>
              </a:rPr>
              <a:t>目前的</a:t>
            </a:r>
            <a:r>
              <a:rPr lang="en-US" altLang="zh-CN">
                <a:latin typeface="Verdana" panose="020B0604030504040204" pitchFamily="34" charset="0"/>
              </a:rPr>
              <a:t>hibernate</a:t>
            </a:r>
            <a:r>
              <a:rPr lang="zh-CN" altLang="en-US">
                <a:latin typeface="Verdana" panose="020B0604030504040204" pitchFamily="34" charset="0"/>
              </a:rPr>
              <a:t>版本只允许在一个查询语句中迫切左外连接检</a:t>
            </a:r>
          </a:p>
          <a:p>
            <a:pPr lvl="1"/>
            <a:r>
              <a:rPr lang="zh-CN" altLang="en-US">
                <a:latin typeface="Verdana" panose="020B0604030504040204" pitchFamily="34" charset="0"/>
              </a:rPr>
              <a:t>     索一个集合。</a:t>
            </a:r>
          </a:p>
          <a:p>
            <a:pPr lvl="1"/>
            <a:r>
              <a:rPr lang="en-US" altLang="zh-CN">
                <a:latin typeface="Verdana" panose="020B0604030504040204" pitchFamily="34" charset="0"/>
              </a:rPr>
              <a:t>  4.HQL</a:t>
            </a:r>
            <a:r>
              <a:rPr lang="zh-CN" altLang="en-US">
                <a:latin typeface="Verdana" panose="020B0604030504040204" pitchFamily="34" charset="0"/>
              </a:rPr>
              <a:t>支持各种各样的连接查询</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1746"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31747" name="Rectangle 3"/>
          <p:cNvSpPr>
            <a:spLocks noChangeArrowheads="1"/>
          </p:cNvSpPr>
          <p:nvPr/>
        </p:nvSpPr>
        <p:spPr bwMode="auto">
          <a:xfrm>
            <a:off x="684213" y="2276475"/>
            <a:ext cx="8208962" cy="3529013"/>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a:latin typeface="Verdana" panose="020B0604030504040204" pitchFamily="34" charset="0"/>
              </a:rPr>
              <a:t>HQL:</a:t>
            </a:r>
          </a:p>
          <a:p>
            <a:r>
              <a:rPr lang="zh-CN" altLang="en-US" sz="1400">
                <a:latin typeface="Verdana" panose="020B0604030504040204" pitchFamily="34" charset="0"/>
              </a:rPr>
              <a:t>交叉连接查询</a:t>
            </a:r>
            <a:r>
              <a:rPr lang="en-US" altLang="zh-CN" sz="1400">
                <a:latin typeface="Verdana" panose="020B0604030504040204" pitchFamily="34" charset="0"/>
              </a:rPr>
              <a:t>:from Customer,Order </a:t>
            </a:r>
          </a:p>
          <a:p>
            <a:r>
              <a:rPr lang="zh-CN" altLang="en-US" sz="1400">
                <a:latin typeface="Verdana" panose="020B0604030504040204" pitchFamily="34" charset="0"/>
              </a:rPr>
              <a:t>标准</a:t>
            </a:r>
            <a:r>
              <a:rPr lang="en-US" altLang="zh-CN" sz="1400">
                <a:latin typeface="Verdana" panose="020B0604030504040204" pitchFamily="34" charset="0"/>
              </a:rPr>
              <a:t>SQL</a:t>
            </a:r>
            <a:r>
              <a:rPr lang="zh-CN" altLang="en-US" sz="1400">
                <a:latin typeface="Verdana" panose="020B0604030504040204" pitchFamily="34" charset="0"/>
              </a:rPr>
              <a:t>风格的内连接</a:t>
            </a:r>
            <a:r>
              <a:rPr lang="en-US" altLang="zh-CN" sz="1400">
                <a:latin typeface="Verdana" panose="020B0604030504040204" pitchFamily="34" charset="0"/>
              </a:rPr>
              <a:t>:from Customer c inner join c.orders</a:t>
            </a:r>
          </a:p>
          <a:p>
            <a:r>
              <a:rPr lang="en-US" altLang="zh-CN" sz="1400">
                <a:latin typeface="Verdana" panose="020B0604030504040204" pitchFamily="34" charset="0"/>
              </a:rPr>
              <a:t>SQL</a:t>
            </a:r>
            <a:r>
              <a:rPr lang="zh-CN" altLang="en-US" sz="1400">
                <a:latin typeface="Verdana" panose="020B0604030504040204" pitchFamily="34" charset="0"/>
              </a:rPr>
              <a:t>风格的隐式内连接查询</a:t>
            </a:r>
            <a:r>
              <a:rPr lang="en-US" altLang="zh-CN" sz="1400">
                <a:latin typeface="Verdana" panose="020B0604030504040204" pitchFamily="34" charset="0"/>
              </a:rPr>
              <a:t>:from Customer c,Order o</a:t>
            </a:r>
          </a:p>
          <a:p>
            <a:r>
              <a:rPr lang="en-US" altLang="zh-CN" sz="1400">
                <a:latin typeface="Verdana" panose="020B0604030504040204" pitchFamily="34" charset="0"/>
              </a:rPr>
              <a:t>                     where c.id = o.customer_id</a:t>
            </a:r>
          </a:p>
          <a:p>
            <a:r>
              <a:rPr lang="en-US" altLang="zh-CN" sz="1400">
                <a:latin typeface="Verdana" panose="020B0604030504040204" pitchFamily="34" charset="0"/>
              </a:rPr>
              <a:t>---------------------------------------------------------------------------------</a:t>
            </a:r>
          </a:p>
          <a:p>
            <a:r>
              <a:rPr lang="en-US" altLang="zh-CN" sz="1400">
                <a:latin typeface="Verdana" panose="020B0604030504040204" pitchFamily="34" charset="0"/>
              </a:rPr>
              <a:t>Query query = session.createQuery(“from Customer c,Order o where c.name like ?”);</a:t>
            </a:r>
          </a:p>
          <a:p>
            <a:r>
              <a:rPr lang="en-US" altLang="zh-CN" sz="1400">
                <a:latin typeface="Verdana" panose="020B0604030504040204" pitchFamily="34" charset="0"/>
              </a:rPr>
              <a:t>query.setString(0,”tom”);</a:t>
            </a:r>
          </a:p>
          <a:p>
            <a:r>
              <a:rPr lang="en-US" altLang="zh-CN" sz="1400">
                <a:latin typeface="Verdana" panose="020B0604030504040204" pitchFamily="34" charset="0"/>
              </a:rPr>
              <a:t>List list = query.list();</a:t>
            </a:r>
          </a:p>
        </p:txBody>
      </p:sp>
      <p:sp>
        <p:nvSpPr>
          <p:cNvPr id="31748"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400">
                <a:solidFill>
                  <a:srgbClr val="0000FF"/>
                </a:solidFill>
                <a:latin typeface="宋体" panose="02010600030101010101" pitchFamily="2" charset="-122"/>
              </a:rPr>
              <a:t>知识点</a:t>
            </a:r>
            <a:r>
              <a:rPr lang="en-US" altLang="zh-CN" sz="1400">
                <a:solidFill>
                  <a:srgbClr val="0000FF"/>
                </a:solidFill>
                <a:latin typeface="宋体" panose="02010600030101010101" pitchFamily="2" charset="-122"/>
              </a:rPr>
              <a:t>1</a:t>
            </a:r>
            <a:r>
              <a:rPr lang="zh-CN" altLang="en-US" sz="1400">
                <a:solidFill>
                  <a:srgbClr val="0000FF"/>
                </a:solidFill>
                <a:latin typeface="宋体" panose="02010600030101010101" pitchFamily="2" charset="-122"/>
              </a:rPr>
              <a:t>5</a:t>
            </a:r>
            <a:r>
              <a:rPr lang="en-US" altLang="zh-CN" sz="1400">
                <a:latin typeface="宋体" panose="02010600030101010101" pitchFamily="2" charset="-122"/>
              </a:rPr>
              <a:t>:</a:t>
            </a:r>
            <a:r>
              <a:rPr lang="zh-CN" altLang="en-US" sz="1600">
                <a:latin typeface="宋体" panose="02010600030101010101" pitchFamily="2" charset="-122"/>
              </a:rPr>
              <a:t>使用</a:t>
            </a:r>
            <a:r>
              <a:rPr lang="en-US" altLang="zh-CN" sz="1600">
                <a:latin typeface="宋体" panose="02010600030101010101" pitchFamily="2" charset="-122"/>
              </a:rPr>
              <a:t>SQL</a:t>
            </a:r>
            <a:r>
              <a:rPr lang="zh-CN" altLang="en-US" sz="1600">
                <a:latin typeface="宋体" panose="02010600030101010101" pitchFamily="2" charset="-122"/>
              </a:rPr>
              <a:t>风格的交叉连接和隐式内连接（</a:t>
            </a:r>
            <a:r>
              <a:rPr lang="zh-CN" altLang="en-US" sz="1600">
                <a:solidFill>
                  <a:srgbClr val="FF3300"/>
                </a:solidFill>
                <a:latin typeface="宋体" panose="02010600030101010101" pitchFamily="2" charset="-122"/>
              </a:rPr>
              <a:t>了解知识</a:t>
            </a:r>
            <a:r>
              <a:rPr lang="zh-CN" altLang="en-US" sz="1600">
                <a:latin typeface="宋体" panose="02010600030101010101" pitchFamily="2" charset="-122"/>
              </a:rPr>
              <a:t>）</a:t>
            </a:r>
            <a:endParaRPr lang="en-US" altLang="zh-CN" sz="1600">
              <a:latin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2770" name="Rectangle 2"/>
          <p:cNvSpPr>
            <a:spLocks noGrp="1" noChangeArrowheads="1"/>
          </p:cNvSpPr>
          <p:nvPr>
            <p:ph type="title"/>
          </p:nvPr>
        </p:nvSpPr>
        <p:spPr>
          <a:xfrm>
            <a:off x="684213" y="1177925"/>
            <a:ext cx="7696200" cy="595313"/>
          </a:xfrm>
          <a:noFill/>
          <a:ln/>
        </p:spPr>
        <p:txBody>
          <a:bodyPr>
            <a:spAutoFit/>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32771" name="Rectangle 3"/>
          <p:cNvSpPr>
            <a:spLocks noGrp="1" noChangeArrowheads="1"/>
          </p:cNvSpPr>
          <p:nvPr>
            <p:ph type="body" idx="1"/>
          </p:nvPr>
        </p:nvSpPr>
        <p:spPr>
          <a:xfrm>
            <a:off x="684213" y="1916113"/>
            <a:ext cx="8137525" cy="3600450"/>
          </a:xfrm>
          <a:noFill/>
          <a:ln/>
        </p:spPr>
        <p:txBody>
          <a:bodyPr/>
          <a:lstStyle/>
          <a:p>
            <a:r>
              <a:rPr lang="zh-CN" altLang="en-US" sz="2400">
                <a:latin typeface="宋体" panose="02010600030101010101" pitchFamily="2" charset="-122"/>
              </a:rPr>
              <a:t>投影查询</a:t>
            </a:r>
            <a:r>
              <a:rPr lang="en-US" altLang="zh-CN" sz="2400">
                <a:latin typeface="宋体" panose="02010600030101010101" pitchFamily="2" charset="-122"/>
              </a:rPr>
              <a:t>: </a:t>
            </a:r>
            <a:r>
              <a:rPr lang="zh-CN" altLang="en-US" sz="2400" b="1">
                <a:latin typeface="宋体" panose="02010600030101010101" pitchFamily="2" charset="-122"/>
              </a:rPr>
              <a:t>查询结果仅包含实体的部分属性</a:t>
            </a:r>
            <a:r>
              <a:rPr lang="en-US" altLang="zh-CN" sz="2400">
                <a:latin typeface="宋体" panose="02010600030101010101" pitchFamily="2" charset="-122"/>
              </a:rPr>
              <a:t>. </a:t>
            </a:r>
            <a:r>
              <a:rPr lang="zh-CN" altLang="en-US" sz="2400">
                <a:latin typeface="宋体" panose="02010600030101010101" pitchFamily="2" charset="-122"/>
              </a:rPr>
              <a:t>通过 </a:t>
            </a:r>
            <a:r>
              <a:rPr lang="en-US" altLang="zh-CN" sz="2400">
                <a:latin typeface="宋体" panose="02010600030101010101" pitchFamily="2" charset="-122"/>
              </a:rPr>
              <a:t>SELECT </a:t>
            </a:r>
            <a:r>
              <a:rPr lang="zh-CN" altLang="en-US" sz="2400">
                <a:latin typeface="宋体" panose="02010600030101010101" pitchFamily="2" charset="-122"/>
              </a:rPr>
              <a:t>关键字实现</a:t>
            </a:r>
            <a:r>
              <a:rPr lang="en-US" altLang="zh-CN" sz="2400">
                <a:latin typeface="宋体" panose="02010600030101010101" pitchFamily="2" charset="-122"/>
              </a:rPr>
              <a:t>.</a:t>
            </a:r>
          </a:p>
          <a:p>
            <a:r>
              <a:rPr lang="en-US" altLang="zh-CN" sz="2400" b="1">
                <a:latin typeface="宋体" panose="02010600030101010101" pitchFamily="2" charset="-122"/>
              </a:rPr>
              <a:t>Query </a:t>
            </a:r>
            <a:r>
              <a:rPr lang="zh-CN" altLang="en-US" sz="2400" b="1">
                <a:latin typeface="宋体" panose="02010600030101010101" pitchFamily="2" charset="-122"/>
              </a:rPr>
              <a:t>的 </a:t>
            </a:r>
            <a:r>
              <a:rPr lang="en-US" altLang="zh-CN" sz="2400" b="1">
                <a:latin typeface="宋体" panose="02010600030101010101" pitchFamily="2" charset="-122"/>
              </a:rPr>
              <a:t>list() </a:t>
            </a:r>
            <a:r>
              <a:rPr lang="zh-CN" altLang="en-US" sz="2400" b="1">
                <a:latin typeface="宋体" panose="02010600030101010101" pitchFamily="2" charset="-122"/>
              </a:rPr>
              <a:t>方法返回的集合中包含的是数组类型的元素</a:t>
            </a:r>
            <a:r>
              <a:rPr lang="en-US" altLang="zh-CN" sz="2400" b="1">
                <a:latin typeface="宋体" panose="02010600030101010101" pitchFamily="2" charset="-122"/>
              </a:rPr>
              <a:t>, </a:t>
            </a:r>
            <a:r>
              <a:rPr lang="zh-CN" altLang="en-US" sz="2400" b="1">
                <a:latin typeface="宋体" panose="02010600030101010101" pitchFamily="2" charset="-122"/>
              </a:rPr>
              <a:t>每个对象数组代表查询结果的一条记录</a:t>
            </a:r>
          </a:p>
          <a:p>
            <a:r>
              <a:rPr lang="zh-CN" altLang="en-US" sz="2400" b="1">
                <a:latin typeface="宋体" panose="02010600030101010101" pitchFamily="2" charset="-122"/>
              </a:rPr>
              <a:t>可以在持久化类中定义一个对象的构造器来包装投影查询返回的记录</a:t>
            </a:r>
            <a:r>
              <a:rPr lang="en-US" altLang="zh-CN" sz="2400">
                <a:latin typeface="宋体" panose="02010600030101010101" pitchFamily="2" charset="-122"/>
              </a:rPr>
              <a:t>, </a:t>
            </a:r>
            <a:r>
              <a:rPr lang="zh-CN" altLang="en-US" sz="2400">
                <a:latin typeface="宋体" panose="02010600030101010101" pitchFamily="2" charset="-122"/>
              </a:rPr>
              <a:t>使程序代码能完全运用面向对象的语义来访问查询结果集</a:t>
            </a:r>
            <a:r>
              <a:rPr lang="en-US" altLang="zh-CN" sz="2400">
                <a:latin typeface="宋体" panose="02010600030101010101" pitchFamily="2" charset="-122"/>
              </a:rPr>
              <a:t>. </a:t>
            </a:r>
          </a:p>
          <a:p>
            <a:r>
              <a:rPr lang="zh-CN" altLang="en-US" sz="2400">
                <a:latin typeface="宋体" panose="02010600030101010101" pitchFamily="2" charset="-122"/>
              </a:rPr>
              <a:t>可以通过 </a:t>
            </a:r>
            <a:r>
              <a:rPr lang="en-US" altLang="zh-CN" sz="2400">
                <a:latin typeface="宋体" panose="02010600030101010101" pitchFamily="2" charset="-122"/>
              </a:rPr>
              <a:t>DISTINCT </a:t>
            </a:r>
            <a:r>
              <a:rPr lang="zh-CN" altLang="en-US" sz="2400">
                <a:latin typeface="宋体" panose="02010600030101010101" pitchFamily="2" charset="-122"/>
              </a:rPr>
              <a:t>关键字来保证查询结果不会返回重复元素</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3794"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33795" name="Rectangle 3"/>
          <p:cNvSpPr>
            <a:spLocks noChangeArrowheads="1"/>
          </p:cNvSpPr>
          <p:nvPr/>
        </p:nvSpPr>
        <p:spPr bwMode="auto">
          <a:xfrm>
            <a:off x="539750" y="2276475"/>
            <a:ext cx="8208963" cy="3600450"/>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b="1">
                <a:latin typeface="Verdana" panose="020B0604030504040204" pitchFamily="34" charset="0"/>
              </a:rPr>
              <a:t>//list</a:t>
            </a:r>
            <a:r>
              <a:rPr lang="zh-CN" altLang="en-US" sz="1400" b="1">
                <a:latin typeface="Verdana" panose="020B0604030504040204" pitchFamily="34" charset="0"/>
              </a:rPr>
              <a:t>集合中存放的对象数组</a:t>
            </a:r>
            <a:r>
              <a:rPr lang="en-US" altLang="zh-CN" sz="1400" b="1">
                <a:latin typeface="Verdana" panose="020B0604030504040204" pitchFamily="34" charset="0"/>
              </a:rPr>
              <a:t>,</a:t>
            </a:r>
            <a:r>
              <a:rPr lang="zh-CN" altLang="en-US" sz="1400" b="1">
                <a:latin typeface="Verdana" panose="020B0604030504040204" pitchFamily="34" charset="0"/>
              </a:rPr>
              <a:t>数组中存放的查询的部分属性</a:t>
            </a:r>
          </a:p>
          <a:p>
            <a:r>
              <a:rPr lang="en-US" altLang="zh-CN" sz="1400">
                <a:latin typeface="Verdana" panose="020B0604030504040204" pitchFamily="34" charset="0"/>
              </a:rPr>
              <a:t>Query query = session.createQuery("select c.name,c.city " +</a:t>
            </a:r>
          </a:p>
          <a:p>
            <a:r>
              <a:rPr lang="en-US" altLang="zh-CN" sz="1400">
                <a:latin typeface="Verdana" panose="020B0604030504040204" pitchFamily="34" charset="0"/>
              </a:rPr>
              <a:t>	                   " from Customer c");</a:t>
            </a:r>
          </a:p>
          <a:p>
            <a:r>
              <a:rPr lang="en-US" altLang="zh-CN" sz="1400">
                <a:latin typeface="Verdana" panose="020B0604030504040204" pitchFamily="34" charset="0"/>
              </a:rPr>
              <a:t>List list = query.list(); </a:t>
            </a:r>
          </a:p>
          <a:p>
            <a:r>
              <a:rPr lang="en-US" altLang="zh-CN" sz="1400">
                <a:latin typeface="Verdana" panose="020B0604030504040204" pitchFamily="34" charset="0"/>
              </a:rPr>
              <a:t>for(int i=0;i&lt;list.size();i++){</a:t>
            </a:r>
          </a:p>
          <a:p>
            <a:r>
              <a:rPr lang="en-US" altLang="zh-CN" sz="1400">
                <a:latin typeface="Verdana" panose="020B0604030504040204" pitchFamily="34" charset="0"/>
              </a:rPr>
              <a:t>   Object[] pair = (Object[])list.get(i);</a:t>
            </a:r>
          </a:p>
          <a:p>
            <a:r>
              <a:rPr lang="en-US" altLang="zh-CN" sz="1400">
                <a:latin typeface="Verdana" panose="020B0604030504040204" pitchFamily="34" charset="0"/>
              </a:rPr>
              <a:t>   for(int k=0;k&lt;pair.length;k++){</a:t>
            </a:r>
          </a:p>
          <a:p>
            <a:r>
              <a:rPr lang="en-US" altLang="zh-CN" sz="1400">
                <a:latin typeface="Verdana" panose="020B0604030504040204" pitchFamily="34" charset="0"/>
              </a:rPr>
              <a:t>       System.out.print(pair[k]+”    “);</a:t>
            </a:r>
          </a:p>
          <a:p>
            <a:r>
              <a:rPr lang="en-US" altLang="zh-CN" sz="1400">
                <a:latin typeface="Verdana" panose="020B0604030504040204" pitchFamily="34" charset="0"/>
              </a:rPr>
              <a:t>   }</a:t>
            </a:r>
          </a:p>
          <a:p>
            <a:r>
              <a:rPr lang="en-US" altLang="zh-CN" sz="1400">
                <a:latin typeface="Verdana" panose="020B0604030504040204" pitchFamily="34" charset="0"/>
              </a:rPr>
              <a:t>   System.out.println();</a:t>
            </a:r>
          </a:p>
          <a:p>
            <a:r>
              <a:rPr lang="en-US" altLang="zh-CN" sz="1400">
                <a:latin typeface="Verdana" panose="020B0604030504040204" pitchFamily="34" charset="0"/>
              </a:rPr>
              <a:t>}</a:t>
            </a:r>
          </a:p>
          <a:p>
            <a:r>
              <a:rPr lang="en-US" altLang="zh-CN" sz="1400" b="1">
                <a:latin typeface="Verdana" panose="020B0604030504040204" pitchFamily="34" charset="0"/>
              </a:rPr>
              <a:t>// QBC</a:t>
            </a:r>
            <a:r>
              <a:rPr lang="zh-CN" altLang="en-US" sz="1400" b="1">
                <a:latin typeface="Verdana" panose="020B0604030504040204" pitchFamily="34" charset="0"/>
              </a:rPr>
              <a:t>方式</a:t>
            </a:r>
          </a:p>
          <a:p>
            <a:r>
              <a:rPr lang="en-US" altLang="zh-CN" sz="1400">
                <a:latin typeface="Verdana" panose="020B0604030504040204" pitchFamily="34" charset="0"/>
              </a:rPr>
              <a:t>List list = session.createCriteria(Customer.class).setProjection(</a:t>
            </a:r>
          </a:p>
          <a:p>
            <a:r>
              <a:rPr lang="en-US" altLang="zh-CN" sz="1400">
                <a:latin typeface="Verdana" panose="020B0604030504040204" pitchFamily="34" charset="0"/>
              </a:rPr>
              <a:t>		Projections.projectionList()</a:t>
            </a:r>
          </a:p>
          <a:p>
            <a:r>
              <a:rPr lang="en-US" altLang="zh-CN" sz="1400">
                <a:latin typeface="Verdana" panose="020B0604030504040204" pitchFamily="34" charset="0"/>
              </a:rPr>
              <a:t>		.add(Property.forName("name"))</a:t>
            </a:r>
          </a:p>
          <a:p>
            <a:r>
              <a:rPr lang="en-US" altLang="zh-CN" sz="1400">
                <a:latin typeface="Verdana" panose="020B0604030504040204" pitchFamily="34" charset="0"/>
              </a:rPr>
              <a:t>		.add(Property.forName("city"))).list();</a:t>
            </a:r>
          </a:p>
        </p:txBody>
      </p:sp>
      <p:sp>
        <p:nvSpPr>
          <p:cNvPr id="33796"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1</a:t>
            </a:r>
            <a:r>
              <a:rPr lang="zh-CN" altLang="en-US" sz="1600">
                <a:solidFill>
                  <a:srgbClr val="0000FF"/>
                </a:solidFill>
                <a:latin typeface="宋体" panose="02010600030101010101" pitchFamily="2" charset="-122"/>
              </a:rPr>
              <a:t>6</a:t>
            </a:r>
            <a:r>
              <a:rPr lang="en-US" altLang="zh-CN" sz="1600">
                <a:latin typeface="宋体" panose="02010600030101010101" pitchFamily="2" charset="-122"/>
              </a:rPr>
              <a:t>:</a:t>
            </a:r>
            <a:r>
              <a:rPr lang="zh-CN" altLang="en-US" sz="1600">
                <a:latin typeface="宋体" panose="02010600030101010101" pitchFamily="2" charset="-122"/>
              </a:rPr>
              <a:t>投影查询</a:t>
            </a:r>
            <a:endParaRPr lang="zh-CN" altLang="en-US" sz="1800">
              <a:latin typeface="宋体" panose="02010600030101010101" pitchFamily="2" charset="-122"/>
            </a:endParaRPr>
          </a:p>
          <a:p>
            <a:pPr>
              <a:lnSpc>
                <a:spcPct val="80000"/>
              </a:lnSpc>
              <a:buFont typeface="Wingdings" panose="05000000000000000000" pitchFamily="2" charset="2"/>
              <a:buNone/>
            </a:pPr>
            <a:endParaRPr lang="en-US" altLang="zh-CN" sz="1800">
              <a:latin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4818"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34819" name="Rectangle 3"/>
          <p:cNvSpPr>
            <a:spLocks noChangeArrowheads="1"/>
          </p:cNvSpPr>
          <p:nvPr/>
        </p:nvSpPr>
        <p:spPr bwMode="auto">
          <a:xfrm>
            <a:off x="539750" y="2276475"/>
            <a:ext cx="8208963" cy="2592388"/>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a:latin typeface="Verdana" panose="020B0604030504040204" pitchFamily="34" charset="0"/>
              </a:rPr>
              <a:t>Query query = session.createQuery("select </a:t>
            </a:r>
          </a:p>
          <a:p>
            <a:r>
              <a:rPr lang="en-US" altLang="zh-CN" sz="1400">
                <a:latin typeface="Verdana" panose="020B0604030504040204" pitchFamily="34" charset="0"/>
              </a:rPr>
              <a:t>  " </a:t>
            </a:r>
            <a:r>
              <a:rPr lang="en-US" altLang="zh-CN" sz="1400" b="1">
                <a:solidFill>
                  <a:srgbClr val="0033CC"/>
                </a:solidFill>
                <a:latin typeface="Verdana" panose="020B0604030504040204" pitchFamily="34" charset="0"/>
              </a:rPr>
              <a:t>new Customer(c.id,c.name)</a:t>
            </a:r>
            <a:r>
              <a:rPr lang="en-US" altLang="zh-CN" sz="1400">
                <a:latin typeface="Verdana" panose="020B0604030504040204" pitchFamily="34" charset="0"/>
              </a:rPr>
              <a:t> " +</a:t>
            </a:r>
          </a:p>
          <a:p>
            <a:r>
              <a:rPr lang="en-US" altLang="zh-CN" sz="1400">
                <a:latin typeface="Verdana" panose="020B0604030504040204" pitchFamily="34" charset="0"/>
              </a:rPr>
              <a:t>  " from Customer c ");</a:t>
            </a:r>
          </a:p>
          <a:p>
            <a:r>
              <a:rPr lang="en-US" altLang="zh-CN" sz="1400">
                <a:latin typeface="Verdana" panose="020B0604030504040204" pitchFamily="34" charset="0"/>
              </a:rPr>
              <a:t>List&lt;CustomerRow&gt; list = query.list(); </a:t>
            </a:r>
          </a:p>
          <a:p>
            <a:r>
              <a:rPr lang="en-US" altLang="zh-CN" sz="1400">
                <a:latin typeface="Verdana" panose="020B0604030504040204" pitchFamily="34" charset="0"/>
              </a:rPr>
              <a:t>for (int i=0;i&lt;list.size();i++) {</a:t>
            </a:r>
          </a:p>
          <a:p>
            <a:r>
              <a:rPr lang="en-US" altLang="zh-CN" sz="1400">
                <a:latin typeface="Verdana" panose="020B0604030504040204" pitchFamily="34" charset="0"/>
              </a:rPr>
              <a:t>	CustomerRow cr=list.get(i);</a:t>
            </a:r>
          </a:p>
          <a:p>
            <a:r>
              <a:rPr lang="en-US" altLang="zh-CN" sz="1400">
                <a:latin typeface="Verdana" panose="020B0604030504040204" pitchFamily="34" charset="0"/>
              </a:rPr>
              <a:t>	System.out.print(cr.getId() + ""+cr.getName());</a:t>
            </a:r>
          </a:p>
          <a:p>
            <a:r>
              <a:rPr lang="en-US" altLang="zh-CN" sz="1400">
                <a:latin typeface="Verdana" panose="020B0604030504040204" pitchFamily="34" charset="0"/>
              </a:rPr>
              <a:t>	System.out.println("    ");</a:t>
            </a:r>
          </a:p>
          <a:p>
            <a:r>
              <a:rPr lang="en-US" altLang="zh-CN" sz="1400">
                <a:latin typeface="Verdana" panose="020B0604030504040204" pitchFamily="34" charset="0"/>
              </a:rPr>
              <a:t>}</a:t>
            </a:r>
          </a:p>
          <a:p>
            <a:endParaRPr lang="en-US" altLang="zh-CN" sz="1400">
              <a:latin typeface="Verdana" panose="020B0604030504040204" pitchFamily="34" charset="0"/>
            </a:endParaRPr>
          </a:p>
          <a:p>
            <a:r>
              <a:rPr lang="zh-CN" altLang="en-US" sz="1400">
                <a:solidFill>
                  <a:srgbClr val="FF0000"/>
                </a:solidFill>
                <a:latin typeface="Verdana" panose="020B0604030504040204" pitchFamily="34" charset="0"/>
              </a:rPr>
              <a:t>也可以 </a:t>
            </a:r>
            <a:r>
              <a:rPr lang="en-US" altLang="zh-CN" sz="1400">
                <a:solidFill>
                  <a:srgbClr val="FF0000"/>
                </a:solidFill>
                <a:latin typeface="Verdana" panose="020B0604030504040204" pitchFamily="34" charset="0"/>
              </a:rPr>
              <a:t>new list </a:t>
            </a:r>
            <a:r>
              <a:rPr lang="zh-CN" altLang="en-US" sz="1400">
                <a:solidFill>
                  <a:srgbClr val="FF0000"/>
                </a:solidFill>
                <a:latin typeface="Verdana" panose="020B0604030504040204" pitchFamily="34" charset="0"/>
              </a:rPr>
              <a:t>、</a:t>
            </a:r>
            <a:r>
              <a:rPr lang="en-US" altLang="zh-CN" sz="1400">
                <a:solidFill>
                  <a:srgbClr val="FF0000"/>
                </a:solidFill>
                <a:latin typeface="Verdana" panose="020B0604030504040204" pitchFamily="34" charset="0"/>
              </a:rPr>
              <a:t>new map</a:t>
            </a:r>
          </a:p>
        </p:txBody>
      </p:sp>
      <p:sp>
        <p:nvSpPr>
          <p:cNvPr id="34820"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1</a:t>
            </a:r>
            <a:r>
              <a:rPr lang="zh-CN" altLang="en-US" sz="1600">
                <a:solidFill>
                  <a:srgbClr val="0000FF"/>
                </a:solidFill>
                <a:latin typeface="宋体" panose="02010600030101010101" pitchFamily="2" charset="-122"/>
              </a:rPr>
              <a:t>6</a:t>
            </a:r>
            <a:r>
              <a:rPr lang="en-US" altLang="zh-CN" sz="1600">
                <a:latin typeface="宋体" panose="02010600030101010101" pitchFamily="2" charset="-122"/>
              </a:rPr>
              <a:t>:</a:t>
            </a:r>
            <a:r>
              <a:rPr lang="zh-CN" altLang="en-US" sz="1600">
                <a:latin typeface="宋体" panose="02010600030101010101" pitchFamily="2" charset="-122"/>
              </a:rPr>
              <a:t>投影查询</a:t>
            </a:r>
            <a:r>
              <a:rPr lang="en-US" altLang="zh-CN" sz="1600">
                <a:latin typeface="宋体" panose="02010600030101010101" pitchFamily="2" charset="-122"/>
              </a:rPr>
              <a:t>(</a:t>
            </a:r>
            <a:r>
              <a:rPr lang="zh-CN" altLang="en-US" sz="1600">
                <a:latin typeface="宋体" panose="02010600030101010101" pitchFamily="2" charset="-122"/>
              </a:rPr>
              <a:t>使用构造函数</a:t>
            </a:r>
            <a:r>
              <a:rPr lang="en-US" altLang="zh-CN" sz="1600">
                <a:latin typeface="宋体" panose="02010600030101010101" pitchFamily="2" charset="-122"/>
              </a:rPr>
              <a:t>)</a:t>
            </a:r>
            <a:endParaRPr lang="en-US" altLang="zh-CN" sz="1800">
              <a:latin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7170"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7171" name="Rectangle 3"/>
          <p:cNvSpPr>
            <a:spLocks noGrp="1" noChangeArrowheads="1"/>
          </p:cNvSpPr>
          <p:nvPr>
            <p:ph type="body" idx="1"/>
          </p:nvPr>
        </p:nvSpPr>
        <p:spPr>
          <a:xfrm>
            <a:off x="395288" y="1916113"/>
            <a:ext cx="8497887" cy="4103687"/>
          </a:xfrm>
          <a:noFill/>
          <a:ln/>
        </p:spPr>
        <p:txBody>
          <a:bodyPr/>
          <a:lstStyle/>
          <a:p>
            <a:pPr>
              <a:lnSpc>
                <a:spcPct val="90000"/>
              </a:lnSpc>
            </a:pPr>
            <a:r>
              <a:rPr lang="en-US" altLang="zh-CN" sz="2000">
                <a:latin typeface="宋体" panose="02010600030101010101" pitchFamily="2" charset="-122"/>
              </a:rPr>
              <a:t>HQL(Hibernate Query Language) </a:t>
            </a:r>
            <a:r>
              <a:rPr lang="zh-CN" altLang="en-US" sz="2000">
                <a:latin typeface="宋体" panose="02010600030101010101" pitchFamily="2" charset="-122"/>
              </a:rPr>
              <a:t>是面向对象的查询语言</a:t>
            </a:r>
            <a:r>
              <a:rPr lang="en-US" altLang="zh-CN" sz="2000">
                <a:latin typeface="宋体" panose="02010600030101010101" pitchFamily="2" charset="-122"/>
              </a:rPr>
              <a:t>, </a:t>
            </a:r>
            <a:r>
              <a:rPr lang="zh-CN" altLang="en-US" sz="2000">
                <a:latin typeface="宋体" panose="02010600030101010101" pitchFamily="2" charset="-122"/>
              </a:rPr>
              <a:t>它和 </a:t>
            </a:r>
            <a:r>
              <a:rPr lang="en-US" altLang="zh-CN" sz="2000">
                <a:latin typeface="宋体" panose="02010600030101010101" pitchFamily="2" charset="-122"/>
              </a:rPr>
              <a:t>SQL </a:t>
            </a:r>
            <a:r>
              <a:rPr lang="zh-CN" altLang="en-US" sz="2000">
                <a:latin typeface="宋体" panose="02010600030101010101" pitchFamily="2" charset="-122"/>
              </a:rPr>
              <a:t>查询语言有些相似</a:t>
            </a:r>
            <a:r>
              <a:rPr lang="en-US" altLang="zh-CN" sz="2000">
                <a:latin typeface="宋体" panose="02010600030101010101" pitchFamily="2" charset="-122"/>
              </a:rPr>
              <a:t>. </a:t>
            </a:r>
            <a:r>
              <a:rPr lang="zh-CN" altLang="en-US" sz="2000">
                <a:latin typeface="宋体" panose="02010600030101010101" pitchFamily="2" charset="-122"/>
              </a:rPr>
              <a:t>在 </a:t>
            </a:r>
            <a:r>
              <a:rPr lang="en-US" altLang="zh-CN" sz="2000">
                <a:latin typeface="宋体" panose="02010600030101010101" pitchFamily="2" charset="-122"/>
              </a:rPr>
              <a:t>Hibernate </a:t>
            </a:r>
            <a:r>
              <a:rPr lang="zh-CN" altLang="en-US" sz="2000">
                <a:latin typeface="宋体" panose="02010600030101010101" pitchFamily="2" charset="-122"/>
              </a:rPr>
              <a:t>提供的各种检索方式中</a:t>
            </a:r>
            <a:r>
              <a:rPr lang="en-US" altLang="zh-CN" sz="2000">
                <a:latin typeface="宋体" panose="02010600030101010101" pitchFamily="2" charset="-122"/>
              </a:rPr>
              <a:t>, HQL </a:t>
            </a:r>
            <a:r>
              <a:rPr lang="zh-CN" altLang="en-US" sz="2000">
                <a:latin typeface="宋体" panose="02010600030101010101" pitchFamily="2" charset="-122"/>
              </a:rPr>
              <a:t>是使用最广的一种检索方式</a:t>
            </a:r>
            <a:r>
              <a:rPr lang="en-US" altLang="zh-CN" sz="2000">
                <a:latin typeface="宋体" panose="02010600030101010101" pitchFamily="2" charset="-122"/>
              </a:rPr>
              <a:t>. </a:t>
            </a:r>
            <a:r>
              <a:rPr lang="zh-CN" altLang="en-US" sz="2000">
                <a:latin typeface="宋体" panose="02010600030101010101" pitchFamily="2" charset="-122"/>
              </a:rPr>
              <a:t>它有如下功能</a:t>
            </a:r>
            <a:r>
              <a:rPr lang="en-US" altLang="zh-CN" sz="2000">
                <a:latin typeface="宋体" panose="02010600030101010101" pitchFamily="2" charset="-122"/>
              </a:rPr>
              <a:t>:</a:t>
            </a:r>
          </a:p>
          <a:p>
            <a:pPr lvl="1">
              <a:lnSpc>
                <a:spcPct val="90000"/>
              </a:lnSpc>
            </a:pPr>
            <a:r>
              <a:rPr lang="zh-CN" altLang="en-US" sz="2100">
                <a:latin typeface="宋体" panose="02010600030101010101" pitchFamily="2" charset="-122"/>
              </a:rPr>
              <a:t>在查询语句中设定各种查询条件</a:t>
            </a:r>
          </a:p>
          <a:p>
            <a:pPr lvl="1">
              <a:lnSpc>
                <a:spcPct val="90000"/>
              </a:lnSpc>
            </a:pPr>
            <a:r>
              <a:rPr lang="zh-CN" altLang="en-US" sz="2100">
                <a:latin typeface="宋体" panose="02010600030101010101" pitchFamily="2" charset="-122"/>
              </a:rPr>
              <a:t>支持投影查询</a:t>
            </a:r>
            <a:r>
              <a:rPr lang="en-US" altLang="zh-CN" sz="2100">
                <a:latin typeface="宋体" panose="02010600030101010101" pitchFamily="2" charset="-122"/>
              </a:rPr>
              <a:t>, </a:t>
            </a:r>
            <a:r>
              <a:rPr lang="zh-CN" altLang="en-US" sz="2100">
                <a:latin typeface="宋体" panose="02010600030101010101" pitchFamily="2" charset="-122"/>
              </a:rPr>
              <a:t>即仅检索出对象的部分属性</a:t>
            </a:r>
          </a:p>
          <a:p>
            <a:pPr lvl="1">
              <a:lnSpc>
                <a:spcPct val="90000"/>
              </a:lnSpc>
            </a:pPr>
            <a:r>
              <a:rPr lang="zh-CN" altLang="en-US" sz="2100">
                <a:latin typeface="宋体" panose="02010600030101010101" pitchFamily="2" charset="-122"/>
              </a:rPr>
              <a:t>支持分页查询</a:t>
            </a:r>
          </a:p>
          <a:p>
            <a:pPr lvl="1">
              <a:lnSpc>
                <a:spcPct val="90000"/>
              </a:lnSpc>
            </a:pPr>
            <a:r>
              <a:rPr lang="zh-CN" altLang="en-US" sz="2100">
                <a:latin typeface="宋体" panose="02010600030101010101" pitchFamily="2" charset="-122"/>
              </a:rPr>
              <a:t>支持连接查询</a:t>
            </a:r>
          </a:p>
          <a:p>
            <a:pPr lvl="1">
              <a:lnSpc>
                <a:spcPct val="90000"/>
              </a:lnSpc>
            </a:pPr>
            <a:r>
              <a:rPr lang="zh-CN" altLang="en-US" sz="2100">
                <a:latin typeface="宋体" panose="02010600030101010101" pitchFamily="2" charset="-122"/>
              </a:rPr>
              <a:t>支持分组查询</a:t>
            </a:r>
            <a:r>
              <a:rPr lang="en-US" altLang="zh-CN" sz="2100">
                <a:latin typeface="宋体" panose="02010600030101010101" pitchFamily="2" charset="-122"/>
              </a:rPr>
              <a:t>, </a:t>
            </a:r>
            <a:r>
              <a:rPr lang="zh-CN" altLang="en-US" sz="2100">
                <a:latin typeface="宋体" panose="02010600030101010101" pitchFamily="2" charset="-122"/>
              </a:rPr>
              <a:t>允许使用 </a:t>
            </a:r>
            <a:r>
              <a:rPr lang="en-US" altLang="zh-CN" sz="2100">
                <a:latin typeface="宋体" panose="02010600030101010101" pitchFamily="2" charset="-122"/>
              </a:rPr>
              <a:t>HAVING </a:t>
            </a:r>
            <a:r>
              <a:rPr lang="zh-CN" altLang="en-US" sz="2100">
                <a:latin typeface="宋体" panose="02010600030101010101" pitchFamily="2" charset="-122"/>
              </a:rPr>
              <a:t>和 </a:t>
            </a:r>
            <a:r>
              <a:rPr lang="en-US" altLang="zh-CN" sz="2100">
                <a:latin typeface="宋体" panose="02010600030101010101" pitchFamily="2" charset="-122"/>
              </a:rPr>
              <a:t>GROUP BY </a:t>
            </a:r>
            <a:r>
              <a:rPr lang="zh-CN" altLang="en-US" sz="2100">
                <a:latin typeface="宋体" panose="02010600030101010101" pitchFamily="2" charset="-122"/>
              </a:rPr>
              <a:t>关键字</a:t>
            </a:r>
          </a:p>
          <a:p>
            <a:pPr lvl="1">
              <a:lnSpc>
                <a:spcPct val="90000"/>
              </a:lnSpc>
            </a:pPr>
            <a:r>
              <a:rPr lang="zh-CN" altLang="en-US" sz="2100">
                <a:latin typeface="宋体" panose="02010600030101010101" pitchFamily="2" charset="-122"/>
              </a:rPr>
              <a:t>提供内置聚集函数</a:t>
            </a:r>
            <a:r>
              <a:rPr lang="en-US" altLang="zh-CN" sz="2100">
                <a:latin typeface="宋体" panose="02010600030101010101" pitchFamily="2" charset="-122"/>
              </a:rPr>
              <a:t>, </a:t>
            </a:r>
            <a:r>
              <a:rPr lang="zh-CN" altLang="en-US" sz="2100">
                <a:latin typeface="宋体" panose="02010600030101010101" pitchFamily="2" charset="-122"/>
              </a:rPr>
              <a:t>如 </a:t>
            </a:r>
            <a:r>
              <a:rPr lang="en-US" altLang="zh-CN" sz="2100">
                <a:latin typeface="宋体" panose="02010600030101010101" pitchFamily="2" charset="-122"/>
              </a:rPr>
              <a:t>sum(), min() </a:t>
            </a:r>
            <a:r>
              <a:rPr lang="zh-CN" altLang="en-US" sz="2100">
                <a:latin typeface="宋体" panose="02010600030101010101" pitchFamily="2" charset="-122"/>
              </a:rPr>
              <a:t>和 </a:t>
            </a:r>
            <a:r>
              <a:rPr lang="en-US" altLang="zh-CN" sz="2100">
                <a:latin typeface="宋体" panose="02010600030101010101" pitchFamily="2" charset="-122"/>
              </a:rPr>
              <a:t>max()</a:t>
            </a:r>
          </a:p>
          <a:p>
            <a:pPr lvl="1">
              <a:lnSpc>
                <a:spcPct val="90000"/>
              </a:lnSpc>
            </a:pPr>
            <a:r>
              <a:rPr lang="zh-CN" altLang="en-US" sz="2100">
                <a:latin typeface="宋体" panose="02010600030101010101" pitchFamily="2" charset="-122"/>
              </a:rPr>
              <a:t>能够调用 用户定义的 </a:t>
            </a:r>
            <a:r>
              <a:rPr lang="en-US" altLang="zh-CN" sz="2100">
                <a:latin typeface="宋体" panose="02010600030101010101" pitchFamily="2" charset="-122"/>
              </a:rPr>
              <a:t>SQL </a:t>
            </a:r>
            <a:r>
              <a:rPr lang="zh-CN" altLang="en-US" sz="2100">
                <a:latin typeface="宋体" panose="02010600030101010101" pitchFamily="2" charset="-122"/>
              </a:rPr>
              <a:t>函数或标准的 </a:t>
            </a:r>
            <a:r>
              <a:rPr lang="en-US" altLang="zh-CN" sz="2100">
                <a:latin typeface="宋体" panose="02010600030101010101" pitchFamily="2" charset="-122"/>
              </a:rPr>
              <a:t>SQL </a:t>
            </a:r>
            <a:r>
              <a:rPr lang="zh-CN" altLang="en-US" sz="2100">
                <a:latin typeface="宋体" panose="02010600030101010101" pitchFamily="2" charset="-122"/>
              </a:rPr>
              <a:t>函数</a:t>
            </a:r>
          </a:p>
          <a:p>
            <a:pPr lvl="1">
              <a:lnSpc>
                <a:spcPct val="90000"/>
              </a:lnSpc>
            </a:pPr>
            <a:r>
              <a:rPr lang="zh-CN" altLang="en-US" sz="2100">
                <a:latin typeface="宋体" panose="02010600030101010101" pitchFamily="2" charset="-122"/>
              </a:rPr>
              <a:t>支持子查询</a:t>
            </a:r>
          </a:p>
          <a:p>
            <a:pPr lvl="1">
              <a:lnSpc>
                <a:spcPct val="90000"/>
              </a:lnSpc>
            </a:pPr>
            <a:r>
              <a:rPr lang="zh-CN" altLang="en-US" sz="2100">
                <a:latin typeface="宋体" panose="02010600030101010101" pitchFamily="2" charset="-122"/>
              </a:rPr>
              <a:t>支持动态绑定参数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5842" name="Rectangle 2"/>
          <p:cNvSpPr>
            <a:spLocks noGrp="1" noChangeArrowheads="1"/>
          </p:cNvSpPr>
          <p:nvPr>
            <p:ph type="title"/>
          </p:nvPr>
        </p:nvSpPr>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35843" name="Rectangle 3"/>
          <p:cNvSpPr>
            <a:spLocks noGrp="1" noChangeArrowheads="1"/>
          </p:cNvSpPr>
          <p:nvPr>
            <p:ph type="body" idx="1"/>
          </p:nvPr>
        </p:nvSpPr>
        <p:spPr>
          <a:xfrm>
            <a:off x="755650" y="1989138"/>
            <a:ext cx="7993063" cy="3671887"/>
          </a:xfrm>
          <a:noFill/>
          <a:ln/>
        </p:spPr>
        <p:txBody>
          <a:bodyPr/>
          <a:lstStyle/>
          <a:p>
            <a:r>
              <a:rPr lang="zh-CN" altLang="en-US" sz="2000">
                <a:latin typeface="宋体" panose="02010600030101010101" pitchFamily="2" charset="-122"/>
              </a:rPr>
              <a:t>报表查询用于对数据分组和统计</a:t>
            </a:r>
            <a:r>
              <a:rPr lang="en-US" altLang="zh-CN" sz="2000">
                <a:latin typeface="宋体" panose="02010600030101010101" pitchFamily="2" charset="-122"/>
              </a:rPr>
              <a:t>, </a:t>
            </a:r>
            <a:r>
              <a:rPr lang="zh-CN" altLang="en-US" sz="2000">
                <a:latin typeface="宋体" panose="02010600030101010101" pitchFamily="2" charset="-122"/>
              </a:rPr>
              <a:t>与 </a:t>
            </a:r>
            <a:r>
              <a:rPr lang="en-US" altLang="zh-CN" sz="2000">
                <a:latin typeface="宋体" panose="02010600030101010101" pitchFamily="2" charset="-122"/>
              </a:rPr>
              <a:t>SQL </a:t>
            </a:r>
            <a:r>
              <a:rPr lang="zh-CN" altLang="en-US" sz="2000">
                <a:latin typeface="宋体" panose="02010600030101010101" pitchFamily="2" charset="-122"/>
              </a:rPr>
              <a:t>一样</a:t>
            </a:r>
            <a:r>
              <a:rPr lang="en-US" altLang="zh-CN" sz="2000">
                <a:latin typeface="宋体" panose="02010600030101010101" pitchFamily="2" charset="-122"/>
              </a:rPr>
              <a:t>, HQL </a:t>
            </a:r>
            <a:r>
              <a:rPr lang="zh-CN" altLang="en-US" sz="2000">
                <a:latin typeface="宋体" panose="02010600030101010101" pitchFamily="2" charset="-122"/>
              </a:rPr>
              <a:t>利用 </a:t>
            </a:r>
            <a:r>
              <a:rPr lang="en-US" altLang="zh-CN" sz="2000" b="1">
                <a:latin typeface="宋体" panose="02010600030101010101" pitchFamily="2" charset="-122"/>
              </a:rPr>
              <a:t>GROUP BY</a:t>
            </a:r>
            <a:r>
              <a:rPr lang="en-US" altLang="zh-CN" sz="2000">
                <a:latin typeface="宋体" panose="02010600030101010101" pitchFamily="2" charset="-122"/>
              </a:rPr>
              <a:t> </a:t>
            </a:r>
            <a:r>
              <a:rPr lang="zh-CN" altLang="en-US" sz="2000">
                <a:latin typeface="宋体" panose="02010600030101010101" pitchFamily="2" charset="-122"/>
              </a:rPr>
              <a:t>关键字对数据分组</a:t>
            </a:r>
            <a:r>
              <a:rPr lang="en-US" altLang="zh-CN" sz="2000">
                <a:latin typeface="宋体" panose="02010600030101010101" pitchFamily="2" charset="-122"/>
              </a:rPr>
              <a:t>, </a:t>
            </a:r>
            <a:r>
              <a:rPr lang="zh-CN" altLang="en-US" sz="2000">
                <a:latin typeface="宋体" panose="02010600030101010101" pitchFamily="2" charset="-122"/>
              </a:rPr>
              <a:t>用 </a:t>
            </a:r>
            <a:r>
              <a:rPr lang="en-US" altLang="zh-CN" sz="2000" b="1">
                <a:latin typeface="宋体" panose="02010600030101010101" pitchFamily="2" charset="-122"/>
              </a:rPr>
              <a:t>HAVING</a:t>
            </a:r>
            <a:r>
              <a:rPr lang="en-US" altLang="zh-CN" sz="2000">
                <a:latin typeface="宋体" panose="02010600030101010101" pitchFamily="2" charset="-122"/>
              </a:rPr>
              <a:t> </a:t>
            </a:r>
            <a:r>
              <a:rPr lang="zh-CN" altLang="en-US" sz="2000">
                <a:latin typeface="宋体" panose="02010600030101010101" pitchFamily="2" charset="-122"/>
              </a:rPr>
              <a:t>关键字对分组数据设定约束条件</a:t>
            </a:r>
            <a:r>
              <a:rPr lang="en-US" altLang="zh-CN" sz="2000">
                <a:latin typeface="宋体" panose="02010600030101010101" pitchFamily="2" charset="-122"/>
              </a:rPr>
              <a:t>.</a:t>
            </a:r>
          </a:p>
          <a:p>
            <a:r>
              <a:rPr lang="zh-CN" altLang="en-US" sz="2000">
                <a:latin typeface="宋体" panose="02010600030101010101" pitchFamily="2" charset="-122"/>
              </a:rPr>
              <a:t>在 </a:t>
            </a:r>
            <a:r>
              <a:rPr lang="en-US" altLang="zh-CN" sz="2000">
                <a:latin typeface="宋体" panose="02010600030101010101" pitchFamily="2" charset="-122"/>
              </a:rPr>
              <a:t>HQL </a:t>
            </a:r>
            <a:r>
              <a:rPr lang="zh-CN" altLang="en-US" sz="2000">
                <a:latin typeface="宋体" panose="02010600030101010101" pitchFamily="2" charset="-122"/>
              </a:rPr>
              <a:t>查询语句中可以调用以下聚集函数</a:t>
            </a:r>
          </a:p>
          <a:p>
            <a:pPr lvl="1"/>
            <a:r>
              <a:rPr lang="en-US" altLang="zh-CN" sz="2000">
                <a:latin typeface="宋体" panose="02010600030101010101" pitchFamily="2" charset="-122"/>
              </a:rPr>
              <a:t>count()</a:t>
            </a:r>
          </a:p>
          <a:p>
            <a:pPr lvl="1"/>
            <a:r>
              <a:rPr lang="en-US" altLang="zh-CN" sz="2000">
                <a:latin typeface="宋体" panose="02010600030101010101" pitchFamily="2" charset="-122"/>
              </a:rPr>
              <a:t>min()</a:t>
            </a:r>
          </a:p>
          <a:p>
            <a:pPr lvl="1"/>
            <a:r>
              <a:rPr lang="en-US" altLang="zh-CN" sz="2000">
                <a:latin typeface="宋体" panose="02010600030101010101" pitchFamily="2" charset="-122"/>
              </a:rPr>
              <a:t>max()</a:t>
            </a:r>
          </a:p>
          <a:p>
            <a:pPr lvl="1"/>
            <a:r>
              <a:rPr lang="en-US" altLang="zh-CN" sz="2000">
                <a:latin typeface="宋体" panose="02010600030101010101" pitchFamily="2" charset="-122"/>
              </a:rPr>
              <a:t>sum()</a:t>
            </a:r>
          </a:p>
          <a:p>
            <a:pPr lvl="1"/>
            <a:r>
              <a:rPr lang="en-US" altLang="zh-CN" sz="2000">
                <a:latin typeface="宋体" panose="02010600030101010101" pitchFamily="2" charset="-122"/>
              </a:rPr>
              <a:t>avg()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6866"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36867" name="Rectangle 3"/>
          <p:cNvSpPr>
            <a:spLocks noChangeArrowheads="1"/>
          </p:cNvSpPr>
          <p:nvPr/>
        </p:nvSpPr>
        <p:spPr bwMode="auto">
          <a:xfrm>
            <a:off x="539750" y="2276475"/>
            <a:ext cx="8208963" cy="3816350"/>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lvl="1"/>
            <a:r>
              <a:rPr lang="zh-CN" altLang="en-US" sz="1400">
                <a:latin typeface="Verdana" panose="020B0604030504040204" pitchFamily="34" charset="0"/>
              </a:rPr>
              <a:t>使用聚集函数</a:t>
            </a:r>
          </a:p>
          <a:p>
            <a:pPr lvl="1"/>
            <a:r>
              <a:rPr lang="en-US" altLang="zh-CN" sz="1400">
                <a:solidFill>
                  <a:srgbClr val="FF3300"/>
                </a:solidFill>
                <a:latin typeface="Verdana" panose="020B0604030504040204" pitchFamily="34" charset="0"/>
              </a:rPr>
              <a:t>Query query = session.createQuery("select count(*) from Customer c");</a:t>
            </a:r>
          </a:p>
          <a:p>
            <a:pPr lvl="1"/>
            <a:r>
              <a:rPr lang="en-US" altLang="zh-CN" sz="1400">
                <a:solidFill>
                  <a:srgbClr val="FF3300"/>
                </a:solidFill>
                <a:latin typeface="Verdana" panose="020B0604030504040204" pitchFamily="34" charset="0"/>
              </a:rPr>
              <a:t>//Integer count=(Integer)query.uniqueResult();</a:t>
            </a:r>
          </a:p>
          <a:p>
            <a:pPr lvl="1"/>
            <a:r>
              <a:rPr lang="en-US" altLang="zh-CN" sz="1400">
                <a:solidFill>
                  <a:srgbClr val="FF3300"/>
                </a:solidFill>
                <a:latin typeface="Verdana" panose="020B0604030504040204" pitchFamily="34" charset="0"/>
              </a:rPr>
              <a:t>//System.out.println("count "+count);</a:t>
            </a:r>
          </a:p>
          <a:p>
            <a:pPr lvl="1"/>
            <a:r>
              <a:rPr lang="en-US" altLang="zh-CN" sz="1400">
                <a:latin typeface="Verdana" panose="020B0604030504040204" pitchFamily="34" charset="0"/>
              </a:rPr>
              <a:t> /***********************************************************/</a:t>
            </a:r>
          </a:p>
          <a:p>
            <a:pPr lvl="1"/>
            <a:r>
              <a:rPr lang="en-US" altLang="zh-CN" sz="1400">
                <a:latin typeface="Verdana" panose="020B0604030504040204" pitchFamily="34" charset="0"/>
              </a:rPr>
              <a:t>//Query query = session.createQuery("select avg(c.age) from Customer c");</a:t>
            </a:r>
          </a:p>
          <a:p>
            <a:pPr lvl="1"/>
            <a:r>
              <a:rPr lang="en-US" altLang="zh-CN" sz="1400">
                <a:latin typeface="Verdana" panose="020B0604030504040204" pitchFamily="34" charset="0"/>
              </a:rPr>
              <a:t>//        Float avg=(Float)query.uniqueResult();</a:t>
            </a:r>
          </a:p>
          <a:p>
            <a:pPr lvl="1"/>
            <a:r>
              <a:rPr lang="en-US" altLang="zh-CN" sz="1400">
                <a:latin typeface="Verdana" panose="020B0604030504040204" pitchFamily="34" charset="0"/>
              </a:rPr>
              <a:t>//        System.out.println("avg "+avg);</a:t>
            </a:r>
          </a:p>
          <a:p>
            <a:pPr lvl="1"/>
            <a:r>
              <a:rPr lang="en-US" altLang="zh-CN" sz="1400">
                <a:latin typeface="Verdana" panose="020B0604030504040204" pitchFamily="34" charset="0"/>
              </a:rPr>
              <a:t>/***********************************************************/ </a:t>
            </a:r>
          </a:p>
          <a:p>
            <a:pPr lvl="1"/>
            <a:r>
              <a:rPr lang="en-US" altLang="zh-CN" sz="1400">
                <a:latin typeface="Verdana" panose="020B0604030504040204" pitchFamily="34" charset="0"/>
              </a:rPr>
              <a:t>//Query query = session.createQuery("select max(c.age),min(c.age) from  Customer c");</a:t>
            </a:r>
          </a:p>
          <a:p>
            <a:pPr lvl="1"/>
            <a:r>
              <a:rPr lang="en-US" altLang="zh-CN" sz="1400">
                <a:latin typeface="Verdana" panose="020B0604030504040204" pitchFamily="34" charset="0"/>
              </a:rPr>
              <a:t>//        Object[] maxmin=(Object[])query.uniqueResult();</a:t>
            </a:r>
          </a:p>
          <a:p>
            <a:pPr lvl="1"/>
            <a:r>
              <a:rPr lang="en-US" altLang="zh-CN" sz="1400">
                <a:latin typeface="Verdana" panose="020B0604030504040204" pitchFamily="34" charset="0"/>
              </a:rPr>
              <a:t>//        System.out.println("max "+(Long)maxmin[0]);</a:t>
            </a:r>
          </a:p>
          <a:p>
            <a:pPr lvl="1"/>
            <a:r>
              <a:rPr lang="en-US" altLang="zh-CN" sz="1400">
                <a:latin typeface="Verdana" panose="020B0604030504040204" pitchFamily="34" charset="0"/>
              </a:rPr>
              <a:t>//        System.out.println("min "+(Long)maxmin[1]);</a:t>
            </a:r>
          </a:p>
          <a:p>
            <a:pPr lvl="1"/>
            <a:r>
              <a:rPr lang="en-US" altLang="zh-CN" sz="1400">
                <a:latin typeface="Verdana" panose="020B0604030504040204" pitchFamily="34" charset="0"/>
              </a:rPr>
              <a:t> /***********************************************************/ </a:t>
            </a:r>
          </a:p>
          <a:p>
            <a:pPr lvl="1"/>
            <a:r>
              <a:rPr lang="en-US" altLang="zh-CN" sz="1400">
                <a:latin typeface="Verdana" panose="020B0604030504040204" pitchFamily="34" charset="0"/>
              </a:rPr>
              <a:t>//Query query = session.createQuery("select sum(c.age) from Customer c");</a:t>
            </a:r>
          </a:p>
          <a:p>
            <a:pPr lvl="1"/>
            <a:r>
              <a:rPr lang="en-US" altLang="zh-CN" sz="1400">
                <a:latin typeface="Verdana" panose="020B0604030504040204" pitchFamily="34" charset="0"/>
              </a:rPr>
              <a:t>//        Long sum=(Long)query.uniqueResult();</a:t>
            </a:r>
          </a:p>
          <a:p>
            <a:pPr lvl="1"/>
            <a:r>
              <a:rPr lang="en-US" altLang="zh-CN" sz="1400">
                <a:latin typeface="Verdana" panose="020B0604030504040204" pitchFamily="34" charset="0"/>
              </a:rPr>
              <a:t>//        System.out.println("sum "+sum);</a:t>
            </a:r>
          </a:p>
        </p:txBody>
      </p:sp>
      <p:sp>
        <p:nvSpPr>
          <p:cNvPr id="36868"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1</a:t>
            </a:r>
            <a:r>
              <a:rPr lang="zh-CN" altLang="en-US" sz="1600">
                <a:solidFill>
                  <a:srgbClr val="0000FF"/>
                </a:solidFill>
                <a:latin typeface="宋体" panose="02010600030101010101" pitchFamily="2" charset="-122"/>
              </a:rPr>
              <a:t>7</a:t>
            </a:r>
            <a:r>
              <a:rPr lang="en-US" altLang="zh-CN" sz="1600">
                <a:latin typeface="宋体" panose="02010600030101010101" pitchFamily="2" charset="-122"/>
              </a:rPr>
              <a:t>:</a:t>
            </a:r>
            <a:r>
              <a:rPr lang="zh-CN" altLang="en-US" sz="1600">
                <a:latin typeface="宋体" panose="02010600030101010101" pitchFamily="2" charset="-122"/>
              </a:rPr>
              <a:t>报表查询</a:t>
            </a:r>
            <a:endParaRPr lang="en-US" altLang="zh-CN" sz="1800">
              <a:latin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7890"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37891" name="Rectangle 3"/>
          <p:cNvSpPr>
            <a:spLocks noChangeArrowheads="1"/>
          </p:cNvSpPr>
          <p:nvPr/>
        </p:nvSpPr>
        <p:spPr bwMode="auto">
          <a:xfrm>
            <a:off x="755650" y="2205038"/>
            <a:ext cx="7561263" cy="3095625"/>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lvl="1"/>
            <a:r>
              <a:rPr lang="en-US" altLang="zh-CN" sz="1600">
                <a:latin typeface="Verdana" panose="020B0604030504040204" pitchFamily="34" charset="0"/>
              </a:rPr>
              <a:t>List list=session.createQuery("select c.name,count(c)</a:t>
            </a:r>
          </a:p>
          <a:p>
            <a:pPr lvl="1"/>
            <a:r>
              <a:rPr lang="en-US" altLang="zh-CN" sz="1600">
                <a:latin typeface="Verdana" panose="020B0604030504040204" pitchFamily="34" charset="0"/>
              </a:rPr>
              <a:t>                         from Customer c </a:t>
            </a:r>
            <a:r>
              <a:rPr lang="en-US" altLang="zh-CN" sz="1600" b="1">
                <a:solidFill>
                  <a:srgbClr val="0033CC"/>
                </a:solidFill>
                <a:latin typeface="Verdana" panose="020B0604030504040204" pitchFamily="34" charset="0"/>
              </a:rPr>
              <a:t>group by</a:t>
            </a:r>
            <a:r>
              <a:rPr lang="en-US" altLang="zh-CN" sz="1600">
                <a:latin typeface="Verdana" panose="020B0604030504040204" pitchFamily="34" charset="0"/>
              </a:rPr>
              <a:t> c.name").list();</a:t>
            </a:r>
          </a:p>
          <a:p>
            <a:pPr lvl="1"/>
            <a:r>
              <a:rPr lang="en-US" altLang="zh-CN" sz="1600">
                <a:latin typeface="Verdana" panose="020B0604030504040204" pitchFamily="34" charset="0"/>
              </a:rPr>
              <a:t>System.out.println(list.size());</a:t>
            </a:r>
          </a:p>
          <a:p>
            <a:pPr lvl="1"/>
            <a:r>
              <a:rPr lang="en-US" altLang="zh-CN" sz="1600">
                <a:latin typeface="Verdana" panose="020B0604030504040204" pitchFamily="34" charset="0"/>
              </a:rPr>
              <a:t>for(int i=0;i&lt;objects.size();i++){</a:t>
            </a:r>
          </a:p>
          <a:p>
            <a:pPr lvl="1"/>
            <a:r>
              <a:rPr lang="en-US" altLang="zh-CN" sz="1600">
                <a:latin typeface="Verdana" panose="020B0604030504040204" pitchFamily="34" charset="0"/>
              </a:rPr>
              <a:t>   Object [] o = objects.get(i);</a:t>
            </a:r>
          </a:p>
          <a:p>
            <a:pPr lvl="1"/>
            <a:r>
              <a:rPr lang="en-US" altLang="zh-CN" sz="1600">
                <a:latin typeface="Verdana" panose="020B0604030504040204" pitchFamily="34" charset="0"/>
              </a:rPr>
              <a:t>   System.out.print(o[0]+”            “+o[1]);</a:t>
            </a:r>
          </a:p>
          <a:p>
            <a:pPr lvl="1"/>
            <a:r>
              <a:rPr lang="en-US" altLang="zh-CN" sz="1600">
                <a:latin typeface="Verdana" panose="020B0604030504040204" pitchFamily="34" charset="0"/>
              </a:rPr>
              <a:t>   System.out.println();</a:t>
            </a:r>
          </a:p>
          <a:p>
            <a:pPr lvl="1"/>
            <a:r>
              <a:rPr lang="en-US" altLang="zh-CN" sz="1600">
                <a:latin typeface="Verdana" panose="020B0604030504040204" pitchFamily="34" charset="0"/>
              </a:rPr>
              <a:t>}</a:t>
            </a:r>
          </a:p>
        </p:txBody>
      </p:sp>
      <p:sp>
        <p:nvSpPr>
          <p:cNvPr id="37892"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1</a:t>
            </a:r>
            <a:r>
              <a:rPr lang="zh-CN" altLang="en-US" sz="1600">
                <a:solidFill>
                  <a:srgbClr val="0000FF"/>
                </a:solidFill>
                <a:latin typeface="宋体" panose="02010600030101010101" pitchFamily="2" charset="-122"/>
              </a:rPr>
              <a:t>7</a:t>
            </a:r>
            <a:r>
              <a:rPr lang="en-US" altLang="zh-CN" sz="1600">
                <a:latin typeface="宋体" panose="02010600030101010101" pitchFamily="2" charset="-122"/>
              </a:rPr>
              <a:t>:</a:t>
            </a:r>
            <a:r>
              <a:rPr lang="zh-CN" altLang="en-US" sz="1600">
                <a:latin typeface="宋体" panose="02010600030101010101" pitchFamily="2" charset="-122"/>
              </a:rPr>
              <a:t>报表查询   分组</a:t>
            </a:r>
            <a:endParaRPr lang="en-US" altLang="zh-CN" sz="1800">
              <a:latin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8914"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38915" name="Rectangle 3"/>
          <p:cNvSpPr>
            <a:spLocks noChangeArrowheads="1"/>
          </p:cNvSpPr>
          <p:nvPr/>
        </p:nvSpPr>
        <p:spPr bwMode="auto">
          <a:xfrm>
            <a:off x="684213" y="2276475"/>
            <a:ext cx="8064500" cy="2592388"/>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600">
                <a:latin typeface="Verdana" panose="020B0604030504040204" pitchFamily="34" charset="0"/>
              </a:rPr>
              <a:t>&lt;class&gt;</a:t>
            </a:r>
          </a:p>
          <a:p>
            <a:r>
              <a:rPr lang="en-US" altLang="zh-CN" sz="1600">
                <a:latin typeface="Verdana" panose="020B0604030504040204" pitchFamily="34" charset="0"/>
              </a:rPr>
              <a:t>   .......</a:t>
            </a:r>
          </a:p>
          <a:p>
            <a:r>
              <a:rPr lang="en-US" altLang="zh-CN" sz="1600">
                <a:latin typeface="Verdana" panose="020B0604030504040204" pitchFamily="34" charset="0"/>
              </a:rPr>
              <a:t>&lt;/class&gt;</a:t>
            </a:r>
          </a:p>
          <a:p>
            <a:r>
              <a:rPr lang="en-US" altLang="zh-CN" sz="1600">
                <a:latin typeface="Verdana" panose="020B0604030504040204" pitchFamily="34" charset="0"/>
              </a:rPr>
              <a:t>&lt;query name="findCustomersByName"&gt;</a:t>
            </a:r>
          </a:p>
          <a:p>
            <a:r>
              <a:rPr lang="en-US" altLang="zh-CN" sz="1600">
                <a:latin typeface="Verdana" panose="020B0604030504040204" pitchFamily="34" charset="0"/>
              </a:rPr>
              <a:t>     &lt;![CDATA[from Customer c where c.name like ?]]&gt;</a:t>
            </a:r>
          </a:p>
          <a:p>
            <a:r>
              <a:rPr lang="en-US" altLang="zh-CN" sz="1600">
                <a:latin typeface="Verdana" panose="020B0604030504040204" pitchFamily="34" charset="0"/>
              </a:rPr>
              <a:t>&lt;/query&gt;</a:t>
            </a:r>
          </a:p>
          <a:p>
            <a:r>
              <a:rPr lang="en-US" altLang="zh-CN" sz="1600">
                <a:latin typeface="Verdana" panose="020B0604030504040204" pitchFamily="34" charset="0"/>
              </a:rPr>
              <a:t>------------------------------------------------------------------</a:t>
            </a:r>
          </a:p>
          <a:p>
            <a:r>
              <a:rPr lang="en-US" altLang="zh-CN" sz="1600">
                <a:latin typeface="Verdana" panose="020B0604030504040204" pitchFamily="34" charset="0"/>
              </a:rPr>
              <a:t>query = session.getNamedQuery(“findCustomersByName”);</a:t>
            </a:r>
          </a:p>
          <a:p>
            <a:r>
              <a:rPr lang="en-US" altLang="zh-CN" sz="1600">
                <a:latin typeface="Verdana" panose="020B0604030504040204" pitchFamily="34" charset="0"/>
              </a:rPr>
              <a:t>query.setString(0,”%T%”);</a:t>
            </a:r>
          </a:p>
          <a:p>
            <a:r>
              <a:rPr lang="en-US" altLang="zh-CN" sz="1600">
                <a:latin typeface="Verdana" panose="020B0604030504040204" pitchFamily="34" charset="0"/>
              </a:rPr>
              <a:t>query.list();</a:t>
            </a:r>
          </a:p>
        </p:txBody>
      </p:sp>
      <p:sp>
        <p:nvSpPr>
          <p:cNvPr id="38916"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知识点18</a:t>
            </a:r>
            <a:r>
              <a:rPr lang="en-US" altLang="zh-CN" sz="1600">
                <a:latin typeface="宋体" panose="02010600030101010101" pitchFamily="2" charset="-122"/>
              </a:rPr>
              <a:t>: </a:t>
            </a:r>
            <a:r>
              <a:rPr lang="zh-CN" altLang="en-US" sz="1600">
                <a:latin typeface="宋体" panose="02010600030101010101" pitchFamily="2" charset="-122"/>
              </a:rPr>
              <a:t>在映射文件中定义命名查询语句</a:t>
            </a:r>
            <a:endParaRPr lang="zh-CN" altLang="en-US" sz="1800">
              <a:solidFill>
                <a:srgbClr val="0033CC"/>
              </a:solidFill>
              <a:latin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40962"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40963" name="Rectangle 3"/>
          <p:cNvSpPr>
            <a:spLocks noChangeArrowheads="1"/>
          </p:cNvSpPr>
          <p:nvPr/>
        </p:nvSpPr>
        <p:spPr bwMode="auto">
          <a:xfrm>
            <a:off x="755650" y="2206625"/>
            <a:ext cx="7993063" cy="3095625"/>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lvl="1"/>
            <a:r>
              <a:rPr lang="en-US" altLang="zh-CN" sz="1600">
                <a:latin typeface="Verdana" panose="020B0604030504040204" pitchFamily="34" charset="0"/>
              </a:rPr>
              <a:t>DetachedCriteria criteria = DetachedCriteria.forClass(Customer.class);</a:t>
            </a:r>
          </a:p>
          <a:p>
            <a:pPr lvl="1"/>
            <a:r>
              <a:rPr lang="en-US" altLang="zh-CN" sz="1600">
                <a:latin typeface="Verdana" panose="020B0604030504040204" pitchFamily="34" charset="0"/>
              </a:rPr>
              <a:t>criteria.add(Restrictions.eq("city", "beijing"));</a:t>
            </a:r>
          </a:p>
          <a:p>
            <a:pPr lvl="1"/>
            <a:endParaRPr lang="en-US" altLang="zh-CN" sz="1600">
              <a:latin typeface="Verdana" panose="020B0604030504040204" pitchFamily="34" charset="0"/>
            </a:endParaRPr>
          </a:p>
          <a:p>
            <a:pPr lvl="1"/>
            <a:r>
              <a:rPr lang="en-US" altLang="zh-CN" sz="1600">
                <a:latin typeface="Verdana" panose="020B0604030504040204" pitchFamily="34" charset="0"/>
              </a:rPr>
              <a:t>List&lt;Customer&gt; customers = </a:t>
            </a:r>
          </a:p>
          <a:p>
            <a:pPr lvl="1"/>
            <a:r>
              <a:rPr lang="en-US" altLang="zh-CN" sz="1600">
                <a:latin typeface="Verdana" panose="020B0604030504040204" pitchFamily="34" charset="0"/>
              </a:rPr>
              <a:t>         criteria.getExecutableCriteria(session).list();</a:t>
            </a:r>
          </a:p>
          <a:p>
            <a:pPr lvl="1"/>
            <a:r>
              <a:rPr lang="en-US" altLang="zh-CN" sz="1600">
                <a:latin typeface="Verdana" panose="020B0604030504040204" pitchFamily="34" charset="0"/>
              </a:rPr>
              <a:t>System.out.println(customers);</a:t>
            </a:r>
          </a:p>
        </p:txBody>
      </p:sp>
      <p:sp>
        <p:nvSpPr>
          <p:cNvPr id="40964"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19</a:t>
            </a:r>
            <a:r>
              <a:rPr lang="en-US" altLang="zh-CN" sz="1600">
                <a:latin typeface="宋体" panose="02010600030101010101" pitchFamily="2" charset="-122"/>
              </a:rPr>
              <a:t>:</a:t>
            </a:r>
            <a:r>
              <a:rPr lang="zh-CN" altLang="en-US" sz="1600">
                <a:latin typeface="宋体" panose="02010600030101010101" pitchFamily="2" charset="-122"/>
              </a:rPr>
              <a:t>离线条件查询 </a:t>
            </a:r>
            <a:r>
              <a:rPr lang="en-US" altLang="zh-CN" sz="1600">
                <a:latin typeface="宋体" panose="02010600030101010101" pitchFamily="2" charset="-122"/>
              </a:rPr>
              <a:t>DetachedCriteria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41986"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41987" name="Rectangle 3"/>
          <p:cNvSpPr>
            <a:spLocks noGrp="1" noChangeArrowheads="1"/>
          </p:cNvSpPr>
          <p:nvPr>
            <p:ph type="body" idx="1"/>
          </p:nvPr>
        </p:nvSpPr>
        <p:spPr>
          <a:xfrm>
            <a:off x="755650" y="1989138"/>
            <a:ext cx="7696200" cy="504825"/>
          </a:xfrm>
        </p:spPr>
        <p:txBody>
          <a:bodyPr/>
          <a:lstStyle/>
          <a:p>
            <a:pPr>
              <a:lnSpc>
                <a:spcPct val="90000"/>
              </a:lnSpc>
            </a:pPr>
            <a:r>
              <a:rPr lang="zh-CN" altLang="zh-CN" sz="2700">
                <a:latin typeface="宋体" panose="02010600030101010101" pitchFamily="2" charset="-122"/>
              </a:rPr>
              <a:t>小结</a:t>
            </a:r>
          </a:p>
        </p:txBody>
      </p:sp>
      <p:graphicFrame>
        <p:nvGraphicFramePr>
          <p:cNvPr id="41988" name="Group 4"/>
          <p:cNvGraphicFramePr>
            <a:graphicFrameLocks noGrp="1"/>
          </p:cNvGraphicFramePr>
          <p:nvPr/>
        </p:nvGraphicFramePr>
        <p:xfrm>
          <a:off x="1116013" y="2492375"/>
          <a:ext cx="7704137" cy="2616200"/>
        </p:xfrm>
        <a:graphic>
          <a:graphicData uri="http://schemas.openxmlformats.org/drawingml/2006/table">
            <a:tbl>
              <a:tblPr/>
              <a:tblGrid>
                <a:gridCol w="1152525">
                  <a:extLst>
                    <a:ext uri="{9D8B030D-6E8A-4147-A177-3AD203B41FA5}">
                      <a16:colId xmlns:a16="http://schemas.microsoft.com/office/drawing/2014/main" val="248636781"/>
                    </a:ext>
                  </a:extLst>
                </a:gridCol>
                <a:gridCol w="2808287">
                  <a:extLst>
                    <a:ext uri="{9D8B030D-6E8A-4147-A177-3AD203B41FA5}">
                      <a16:colId xmlns:a16="http://schemas.microsoft.com/office/drawing/2014/main" val="77423243"/>
                    </a:ext>
                  </a:extLst>
                </a:gridCol>
                <a:gridCol w="3743325">
                  <a:extLst>
                    <a:ext uri="{9D8B030D-6E8A-4147-A177-3AD203B41FA5}">
                      <a16:colId xmlns:a16="http://schemas.microsoft.com/office/drawing/2014/main" val="3772825674"/>
                    </a:ext>
                  </a:extLst>
                </a:gridCol>
              </a:tblGrid>
              <a:tr h="360363">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比较方面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HQL</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检索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QBC</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检索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2050593"/>
                  </a:ext>
                </a:extLst>
              </a:tr>
              <a:tr h="304800">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可读性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优点：和</a:t>
                      </a: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sql</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相近，易读</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将语句肢解成一组</a:t>
                      </a: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criteria</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，较差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8289911"/>
                  </a:ext>
                </a:extLst>
              </a:tr>
              <a:tr h="304800">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功能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支持各种查询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不支持报表查询和子查询。有限的连接查询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427031"/>
                  </a:ext>
                </a:extLst>
              </a:tr>
              <a:tr h="519113">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查询语句形式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基于字符串形式的</a:t>
                      </a: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hql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更加面向对象</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7646951"/>
                  </a:ext>
                </a:extLst>
              </a:tr>
              <a:tr h="304800">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何时被解析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运行时被解析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编译时被解析，更易排错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7355151"/>
                  </a:ext>
                </a:extLst>
              </a:tr>
              <a:tr h="304800">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可扩展性</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不具扩展性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用户可扩展</a:t>
                      </a: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criteria</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接口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4480749"/>
                  </a:ext>
                </a:extLst>
              </a:tr>
              <a:tr h="517525">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对动态查询语句的支持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支持动态查询，编程麻烦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适合动态生成查询语句</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8739491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8194"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8195" name="Rectangle 3"/>
          <p:cNvSpPr>
            <a:spLocks noGrp="1" noChangeArrowheads="1"/>
          </p:cNvSpPr>
          <p:nvPr>
            <p:ph type="body" idx="1"/>
          </p:nvPr>
        </p:nvSpPr>
        <p:spPr>
          <a:xfrm>
            <a:off x="468313" y="1844675"/>
            <a:ext cx="8424862" cy="4319588"/>
          </a:xfrm>
          <a:noFill/>
          <a:ln/>
        </p:spPr>
        <p:txBody>
          <a:bodyPr/>
          <a:lstStyle/>
          <a:p>
            <a:r>
              <a:rPr lang="en-US" altLang="zh-CN" sz="1800">
                <a:latin typeface="宋体" panose="02010600030101010101" pitchFamily="2" charset="-122"/>
              </a:rPr>
              <a:t>HQL </a:t>
            </a:r>
            <a:r>
              <a:rPr lang="zh-CN" altLang="en-US" sz="1800">
                <a:latin typeface="宋体" panose="02010600030101010101" pitchFamily="2" charset="-122"/>
              </a:rPr>
              <a:t>检索方式包括以下步骤</a:t>
            </a:r>
            <a:r>
              <a:rPr lang="en-US" altLang="zh-CN" sz="1800">
                <a:latin typeface="宋体" panose="02010600030101010101" pitchFamily="2" charset="-122"/>
              </a:rPr>
              <a:t>:</a:t>
            </a:r>
          </a:p>
          <a:p>
            <a:pPr lvl="1"/>
            <a:r>
              <a:rPr lang="zh-CN" altLang="en-US" sz="1800">
                <a:latin typeface="宋体" panose="02010600030101010101" pitchFamily="2" charset="-122"/>
              </a:rPr>
              <a:t>通过 </a:t>
            </a:r>
            <a:r>
              <a:rPr lang="en-US" altLang="zh-CN" sz="1800">
                <a:latin typeface="宋体" panose="02010600030101010101" pitchFamily="2" charset="-122"/>
              </a:rPr>
              <a:t>Session </a:t>
            </a:r>
            <a:r>
              <a:rPr lang="zh-CN" altLang="en-US" sz="1800">
                <a:latin typeface="宋体" panose="02010600030101010101" pitchFamily="2" charset="-122"/>
              </a:rPr>
              <a:t>的 </a:t>
            </a:r>
            <a:r>
              <a:rPr lang="en-US" altLang="zh-CN" sz="1800">
                <a:latin typeface="宋体" panose="02010600030101010101" pitchFamily="2" charset="-122"/>
              </a:rPr>
              <a:t>createQuery() </a:t>
            </a:r>
            <a:r>
              <a:rPr lang="zh-CN" altLang="en-US" sz="1800">
                <a:latin typeface="宋体" panose="02010600030101010101" pitchFamily="2" charset="-122"/>
              </a:rPr>
              <a:t>方法创建一个 </a:t>
            </a:r>
            <a:r>
              <a:rPr lang="en-US" altLang="zh-CN" sz="1800">
                <a:latin typeface="宋体" panose="02010600030101010101" pitchFamily="2" charset="-122"/>
              </a:rPr>
              <a:t>Query </a:t>
            </a:r>
            <a:r>
              <a:rPr lang="zh-CN" altLang="en-US" sz="1800">
                <a:latin typeface="宋体" panose="02010600030101010101" pitchFamily="2" charset="-122"/>
              </a:rPr>
              <a:t>对象</a:t>
            </a:r>
            <a:r>
              <a:rPr lang="en-US" altLang="zh-CN" sz="1800">
                <a:latin typeface="宋体" panose="02010600030101010101" pitchFamily="2" charset="-122"/>
              </a:rPr>
              <a:t>, </a:t>
            </a:r>
            <a:r>
              <a:rPr lang="zh-CN" altLang="en-US" sz="1800">
                <a:latin typeface="宋体" panose="02010600030101010101" pitchFamily="2" charset="-122"/>
              </a:rPr>
              <a:t>它包括一个 </a:t>
            </a:r>
            <a:r>
              <a:rPr lang="en-US" altLang="zh-CN" sz="1800">
                <a:latin typeface="宋体" panose="02010600030101010101" pitchFamily="2" charset="-122"/>
              </a:rPr>
              <a:t>HQL </a:t>
            </a:r>
            <a:r>
              <a:rPr lang="zh-CN" altLang="en-US" sz="1800">
                <a:latin typeface="宋体" panose="02010600030101010101" pitchFamily="2" charset="-122"/>
              </a:rPr>
              <a:t>查询语句</a:t>
            </a:r>
            <a:r>
              <a:rPr lang="en-US" altLang="zh-CN" sz="1800">
                <a:latin typeface="宋体" panose="02010600030101010101" pitchFamily="2" charset="-122"/>
              </a:rPr>
              <a:t>. HQL </a:t>
            </a:r>
            <a:r>
              <a:rPr lang="zh-CN" altLang="en-US" sz="1800">
                <a:latin typeface="宋体" panose="02010600030101010101" pitchFamily="2" charset="-122"/>
              </a:rPr>
              <a:t>查询语句中可以包含命名参数</a:t>
            </a:r>
          </a:p>
          <a:p>
            <a:pPr lvl="1"/>
            <a:r>
              <a:rPr lang="zh-CN" altLang="en-US" sz="1800">
                <a:latin typeface="宋体" panose="02010600030101010101" pitchFamily="2" charset="-122"/>
              </a:rPr>
              <a:t>动态绑定参数</a:t>
            </a:r>
          </a:p>
          <a:p>
            <a:pPr lvl="1"/>
            <a:r>
              <a:rPr lang="zh-CN" altLang="en-US" sz="1800">
                <a:latin typeface="宋体" panose="02010600030101010101" pitchFamily="2" charset="-122"/>
              </a:rPr>
              <a:t>调用 </a:t>
            </a:r>
            <a:r>
              <a:rPr lang="en-US" altLang="zh-CN" sz="1800">
                <a:latin typeface="宋体" panose="02010600030101010101" pitchFamily="2" charset="-122"/>
              </a:rPr>
              <a:t>Query </a:t>
            </a:r>
            <a:r>
              <a:rPr lang="zh-CN" altLang="en-US" sz="1800">
                <a:latin typeface="宋体" panose="02010600030101010101" pitchFamily="2" charset="-122"/>
              </a:rPr>
              <a:t>的 </a:t>
            </a:r>
            <a:r>
              <a:rPr lang="en-US" altLang="zh-CN" sz="1800">
                <a:latin typeface="宋体" panose="02010600030101010101" pitchFamily="2" charset="-122"/>
              </a:rPr>
              <a:t>list() </a:t>
            </a:r>
            <a:r>
              <a:rPr lang="zh-CN" altLang="en-US" sz="1800">
                <a:latin typeface="宋体" panose="02010600030101010101" pitchFamily="2" charset="-122"/>
              </a:rPr>
              <a:t>方法执行查询语句</a:t>
            </a:r>
            <a:r>
              <a:rPr lang="en-US" altLang="zh-CN" sz="1800">
                <a:latin typeface="宋体" panose="02010600030101010101" pitchFamily="2" charset="-122"/>
              </a:rPr>
              <a:t>. </a:t>
            </a:r>
            <a:r>
              <a:rPr lang="zh-CN" altLang="en-US" sz="1800">
                <a:latin typeface="宋体" panose="02010600030101010101" pitchFamily="2" charset="-122"/>
              </a:rPr>
              <a:t>该方法返回 </a:t>
            </a:r>
            <a:r>
              <a:rPr lang="en-US" altLang="zh-CN" sz="1800">
                <a:latin typeface="宋体" panose="02010600030101010101" pitchFamily="2" charset="-122"/>
              </a:rPr>
              <a:t>java.util.List </a:t>
            </a:r>
            <a:r>
              <a:rPr lang="zh-CN" altLang="en-US" sz="1800">
                <a:latin typeface="宋体" panose="02010600030101010101" pitchFamily="2" charset="-122"/>
              </a:rPr>
              <a:t>类型的查询结果</a:t>
            </a:r>
            <a:r>
              <a:rPr lang="en-US" altLang="zh-CN" sz="1800">
                <a:latin typeface="宋体" panose="02010600030101010101" pitchFamily="2" charset="-122"/>
              </a:rPr>
              <a:t>, </a:t>
            </a:r>
            <a:r>
              <a:rPr lang="zh-CN" altLang="en-US" sz="1800">
                <a:latin typeface="宋体" panose="02010600030101010101" pitchFamily="2" charset="-122"/>
              </a:rPr>
              <a:t>在 </a:t>
            </a:r>
            <a:r>
              <a:rPr lang="en-US" altLang="zh-CN" sz="1800">
                <a:latin typeface="宋体" panose="02010600030101010101" pitchFamily="2" charset="-122"/>
              </a:rPr>
              <a:t>List </a:t>
            </a:r>
            <a:r>
              <a:rPr lang="zh-CN" altLang="en-US" sz="1800">
                <a:latin typeface="宋体" panose="02010600030101010101" pitchFamily="2" charset="-122"/>
              </a:rPr>
              <a:t>集合中存放了符合查询条件的持久化对象</a:t>
            </a:r>
            <a:r>
              <a:rPr lang="en-US" altLang="zh-CN" sz="1800">
                <a:latin typeface="宋体" panose="02010600030101010101" pitchFamily="2" charset="-122"/>
              </a:rPr>
              <a:t>. </a:t>
            </a:r>
          </a:p>
          <a:p>
            <a:r>
              <a:rPr lang="en-US" altLang="zh-CN" sz="1800" b="1">
                <a:latin typeface="宋体" panose="02010600030101010101" pitchFamily="2" charset="-122"/>
              </a:rPr>
              <a:t>Qurey </a:t>
            </a:r>
            <a:r>
              <a:rPr lang="zh-CN" altLang="en-US" sz="1800" b="1">
                <a:latin typeface="宋体" panose="02010600030101010101" pitchFamily="2" charset="-122"/>
              </a:rPr>
              <a:t>接口支持方法链编程风格</a:t>
            </a:r>
            <a:r>
              <a:rPr lang="en-US" altLang="zh-CN" sz="1800">
                <a:latin typeface="宋体" panose="02010600030101010101" pitchFamily="2" charset="-122"/>
              </a:rPr>
              <a:t>, </a:t>
            </a:r>
            <a:r>
              <a:rPr lang="zh-CN" altLang="en-US" sz="1800">
                <a:latin typeface="宋体" panose="02010600030101010101" pitchFamily="2" charset="-122"/>
              </a:rPr>
              <a:t>它的 </a:t>
            </a:r>
            <a:r>
              <a:rPr lang="en-US" altLang="zh-CN" sz="1800">
                <a:latin typeface="宋体" panose="02010600030101010101" pitchFamily="2" charset="-122"/>
              </a:rPr>
              <a:t>setXxx() </a:t>
            </a:r>
            <a:r>
              <a:rPr lang="zh-CN" altLang="en-US" sz="1800">
                <a:latin typeface="宋体" panose="02010600030101010101" pitchFamily="2" charset="-122"/>
              </a:rPr>
              <a:t>方法返回自身实例</a:t>
            </a:r>
            <a:r>
              <a:rPr lang="en-US" altLang="zh-CN" sz="1800">
                <a:latin typeface="宋体" panose="02010600030101010101" pitchFamily="2" charset="-122"/>
              </a:rPr>
              <a:t>, </a:t>
            </a:r>
            <a:r>
              <a:rPr lang="zh-CN" altLang="en-US" sz="1800">
                <a:latin typeface="宋体" panose="02010600030101010101" pitchFamily="2" charset="-122"/>
              </a:rPr>
              <a:t>而不是 </a:t>
            </a:r>
            <a:r>
              <a:rPr lang="en-US" altLang="zh-CN" sz="1800">
                <a:latin typeface="宋体" panose="02010600030101010101" pitchFamily="2" charset="-122"/>
              </a:rPr>
              <a:t>void </a:t>
            </a:r>
            <a:r>
              <a:rPr lang="zh-CN" altLang="en-US" sz="1800">
                <a:latin typeface="宋体" panose="02010600030101010101" pitchFamily="2" charset="-122"/>
              </a:rPr>
              <a:t>类型</a:t>
            </a:r>
          </a:p>
          <a:p>
            <a:r>
              <a:rPr lang="en-US" altLang="zh-CN" sz="1800">
                <a:latin typeface="宋体" panose="02010600030101010101" pitchFamily="2" charset="-122"/>
              </a:rPr>
              <a:t>HQL vs SQL:</a:t>
            </a:r>
          </a:p>
          <a:p>
            <a:pPr lvl="1"/>
            <a:r>
              <a:rPr lang="en-US" altLang="zh-CN" sz="1800" b="1">
                <a:latin typeface="宋体" panose="02010600030101010101" pitchFamily="2" charset="-122"/>
              </a:rPr>
              <a:t>HQL </a:t>
            </a:r>
            <a:r>
              <a:rPr lang="zh-CN" altLang="en-US" sz="1800" b="1">
                <a:latin typeface="宋体" panose="02010600030101010101" pitchFamily="2" charset="-122"/>
              </a:rPr>
              <a:t>查询语句是面向对象的</a:t>
            </a:r>
            <a:r>
              <a:rPr lang="en-US" altLang="zh-CN" sz="1800" b="1">
                <a:latin typeface="宋体" panose="02010600030101010101" pitchFamily="2" charset="-122"/>
              </a:rPr>
              <a:t>, Hibernate </a:t>
            </a:r>
            <a:r>
              <a:rPr lang="zh-CN" altLang="en-US" sz="1800" b="1">
                <a:latin typeface="宋体" panose="02010600030101010101" pitchFamily="2" charset="-122"/>
              </a:rPr>
              <a:t>负责解析 </a:t>
            </a:r>
            <a:r>
              <a:rPr lang="en-US" altLang="zh-CN" sz="1800" b="1">
                <a:latin typeface="宋体" panose="02010600030101010101" pitchFamily="2" charset="-122"/>
              </a:rPr>
              <a:t>HQL </a:t>
            </a:r>
            <a:r>
              <a:rPr lang="zh-CN" altLang="en-US" sz="1800" b="1">
                <a:latin typeface="宋体" panose="02010600030101010101" pitchFamily="2" charset="-122"/>
              </a:rPr>
              <a:t>查询语句</a:t>
            </a:r>
            <a:r>
              <a:rPr lang="en-US" altLang="zh-CN" sz="1800">
                <a:latin typeface="宋体" panose="02010600030101010101" pitchFamily="2" charset="-122"/>
              </a:rPr>
              <a:t>, </a:t>
            </a:r>
            <a:r>
              <a:rPr lang="zh-CN" altLang="en-US" sz="1800">
                <a:latin typeface="宋体" panose="02010600030101010101" pitchFamily="2" charset="-122"/>
              </a:rPr>
              <a:t>然后根据对象</a:t>
            </a:r>
            <a:r>
              <a:rPr lang="en-US" altLang="zh-CN" sz="1800">
                <a:latin typeface="宋体" panose="02010600030101010101" pitchFamily="2" charset="-122"/>
              </a:rPr>
              <a:t>-</a:t>
            </a:r>
            <a:r>
              <a:rPr lang="zh-CN" altLang="en-US" sz="1800">
                <a:latin typeface="宋体" panose="02010600030101010101" pitchFamily="2" charset="-122"/>
              </a:rPr>
              <a:t>关系映射文件中的映射信息</a:t>
            </a:r>
            <a:r>
              <a:rPr lang="en-US" altLang="zh-CN" sz="1800">
                <a:latin typeface="宋体" panose="02010600030101010101" pitchFamily="2" charset="-122"/>
              </a:rPr>
              <a:t>, </a:t>
            </a:r>
            <a:r>
              <a:rPr lang="zh-CN" altLang="en-US" sz="1800">
                <a:latin typeface="宋体" panose="02010600030101010101" pitchFamily="2" charset="-122"/>
              </a:rPr>
              <a:t>把 </a:t>
            </a:r>
            <a:r>
              <a:rPr lang="en-US" altLang="zh-CN" sz="1800">
                <a:latin typeface="宋体" panose="02010600030101010101" pitchFamily="2" charset="-122"/>
              </a:rPr>
              <a:t>HQL </a:t>
            </a:r>
            <a:r>
              <a:rPr lang="zh-CN" altLang="en-US" sz="1800">
                <a:latin typeface="宋体" panose="02010600030101010101" pitchFamily="2" charset="-122"/>
              </a:rPr>
              <a:t>查询语句</a:t>
            </a:r>
            <a:r>
              <a:rPr lang="zh-CN" altLang="en-US" sz="1800" b="1">
                <a:latin typeface="宋体" panose="02010600030101010101" pitchFamily="2" charset="-122"/>
              </a:rPr>
              <a:t>翻译</a:t>
            </a:r>
            <a:r>
              <a:rPr lang="zh-CN" altLang="en-US" sz="1800">
                <a:latin typeface="宋体" panose="02010600030101010101" pitchFamily="2" charset="-122"/>
              </a:rPr>
              <a:t>成相应的 </a:t>
            </a:r>
            <a:r>
              <a:rPr lang="en-US" altLang="zh-CN" sz="1800">
                <a:latin typeface="宋体" panose="02010600030101010101" pitchFamily="2" charset="-122"/>
              </a:rPr>
              <a:t>SQL </a:t>
            </a:r>
            <a:r>
              <a:rPr lang="zh-CN" altLang="en-US" sz="1800">
                <a:latin typeface="宋体" panose="02010600030101010101" pitchFamily="2" charset="-122"/>
              </a:rPr>
              <a:t>语句</a:t>
            </a:r>
            <a:r>
              <a:rPr lang="en-US" altLang="zh-CN" sz="1800">
                <a:latin typeface="宋体" panose="02010600030101010101" pitchFamily="2" charset="-122"/>
              </a:rPr>
              <a:t>. </a:t>
            </a:r>
            <a:r>
              <a:rPr lang="en-US" altLang="zh-CN" sz="1800">
                <a:solidFill>
                  <a:srgbClr val="FF3300"/>
                </a:solidFill>
                <a:latin typeface="宋体" panose="02010600030101010101" pitchFamily="2" charset="-122"/>
              </a:rPr>
              <a:t>HQL </a:t>
            </a:r>
            <a:r>
              <a:rPr lang="zh-CN" altLang="en-US" sz="1800">
                <a:solidFill>
                  <a:srgbClr val="FF3300"/>
                </a:solidFill>
                <a:latin typeface="宋体" panose="02010600030101010101" pitchFamily="2" charset="-122"/>
              </a:rPr>
              <a:t>查询语句中的主体是域模型中的类及类的属性</a:t>
            </a:r>
          </a:p>
          <a:p>
            <a:pPr lvl="1"/>
            <a:r>
              <a:rPr lang="en-US" altLang="zh-CN" sz="1800">
                <a:latin typeface="宋体" panose="02010600030101010101" pitchFamily="2" charset="-122"/>
              </a:rPr>
              <a:t>SQL </a:t>
            </a:r>
            <a:r>
              <a:rPr lang="zh-CN" altLang="en-US" sz="1800">
                <a:latin typeface="宋体" panose="02010600030101010101" pitchFamily="2" charset="-122"/>
              </a:rPr>
              <a:t>查询语句是与关系数据库绑定在一起的</a:t>
            </a:r>
            <a:r>
              <a:rPr lang="en-US" altLang="zh-CN" sz="1800">
                <a:latin typeface="宋体" panose="02010600030101010101" pitchFamily="2" charset="-122"/>
              </a:rPr>
              <a:t>. </a:t>
            </a:r>
            <a:r>
              <a:rPr lang="en-US" altLang="zh-CN" sz="1800">
                <a:solidFill>
                  <a:srgbClr val="FF3300"/>
                </a:solidFill>
                <a:latin typeface="宋体" panose="02010600030101010101" pitchFamily="2" charset="-122"/>
              </a:rPr>
              <a:t>SQL </a:t>
            </a:r>
            <a:r>
              <a:rPr lang="zh-CN" altLang="en-US" sz="1800">
                <a:solidFill>
                  <a:srgbClr val="FF3300"/>
                </a:solidFill>
                <a:latin typeface="宋体" panose="02010600030101010101" pitchFamily="2" charset="-122"/>
              </a:rPr>
              <a:t>查询语句中的主体是数据库表及表的字段</a:t>
            </a:r>
            <a:r>
              <a:rPr lang="en-US" altLang="zh-CN" sz="1800">
                <a:solidFill>
                  <a:srgbClr val="FF3300"/>
                </a:solidFill>
                <a:latin typeface="宋体" panose="02010600030101010101" pitchFamily="2" charset="-122"/>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9218"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9219" name="Rectangle 3"/>
          <p:cNvSpPr>
            <a:spLocks noChangeArrowheads="1"/>
          </p:cNvSpPr>
          <p:nvPr/>
        </p:nvSpPr>
        <p:spPr bwMode="auto">
          <a:xfrm>
            <a:off x="611188" y="2349500"/>
            <a:ext cx="7632700" cy="3959225"/>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b="1">
                <a:latin typeface="Verdana" panose="020B0604030504040204" pitchFamily="34" charset="0"/>
              </a:rPr>
              <a:t>//</a:t>
            </a:r>
            <a:r>
              <a:rPr lang="zh-CN" altLang="en-US" sz="1400" b="1">
                <a:latin typeface="Verdana" panose="020B0604030504040204" pitchFamily="34" charset="0"/>
              </a:rPr>
              <a:t>使用</a:t>
            </a:r>
            <a:r>
              <a:rPr lang="en-US" altLang="zh-CN" sz="1400" b="1">
                <a:latin typeface="Verdana" panose="020B0604030504040204" pitchFamily="34" charset="0"/>
              </a:rPr>
              <a:t>hql</a:t>
            </a:r>
            <a:r>
              <a:rPr lang="zh-CN" altLang="en-US" sz="1400" b="1">
                <a:latin typeface="Verdana" panose="020B0604030504040204" pitchFamily="34" charset="0"/>
              </a:rPr>
              <a:t>查询</a:t>
            </a:r>
          </a:p>
          <a:p>
            <a:r>
              <a:rPr lang="en-US" altLang="zh-CN" sz="1400">
                <a:latin typeface="Verdana" panose="020B0604030504040204" pitchFamily="34" charset="0"/>
              </a:rPr>
              <a:t>     Query query=session.createQuery("from Customer c where c.name = 'tom1' ");</a:t>
            </a:r>
          </a:p>
          <a:p>
            <a:r>
              <a:rPr lang="en-US" altLang="zh-CN" sz="1400">
                <a:latin typeface="Verdana" panose="020B0604030504040204" pitchFamily="34" charset="0"/>
              </a:rPr>
              <a:t>     List list=query.list();</a:t>
            </a:r>
          </a:p>
          <a:p>
            <a:r>
              <a:rPr lang="en-US" altLang="zh-CN" sz="1400">
                <a:latin typeface="Verdana" panose="020B0604030504040204" pitchFamily="34" charset="0"/>
              </a:rPr>
              <a:t>		</a:t>
            </a:r>
          </a:p>
          <a:p>
            <a:r>
              <a:rPr lang="en-US" altLang="zh-CN" sz="1400" b="1">
                <a:latin typeface="Verdana" panose="020B0604030504040204" pitchFamily="34" charset="0"/>
              </a:rPr>
              <a:t>//</a:t>
            </a:r>
            <a:r>
              <a:rPr lang="zh-CN" altLang="en-US" sz="1400" b="1">
                <a:latin typeface="Verdana" panose="020B0604030504040204" pitchFamily="34" charset="0"/>
              </a:rPr>
              <a:t>使用</a:t>
            </a:r>
            <a:r>
              <a:rPr lang="en-US" altLang="zh-CN" sz="1400" b="1">
                <a:latin typeface="Verdana" panose="020B0604030504040204" pitchFamily="34" charset="0"/>
              </a:rPr>
              <a:t>qbc</a:t>
            </a:r>
            <a:r>
              <a:rPr lang="zh-CN" altLang="en-US" sz="1400" b="1">
                <a:latin typeface="Verdana" panose="020B0604030504040204" pitchFamily="34" charset="0"/>
              </a:rPr>
              <a:t>查询</a:t>
            </a:r>
            <a:r>
              <a:rPr lang="en-US" altLang="zh-CN" sz="1400">
                <a:latin typeface="Verdana" panose="020B0604030504040204" pitchFamily="34" charset="0"/>
              </a:rPr>
              <a:t>	    </a:t>
            </a:r>
            <a:endParaRPr lang="zh-CN" altLang="en-US" sz="1400">
              <a:latin typeface="Verdana" panose="020B0604030504040204" pitchFamily="34" charset="0"/>
            </a:endParaRPr>
          </a:p>
          <a:p>
            <a:r>
              <a:rPr lang="zh-CN" altLang="en-US" sz="1400">
                <a:latin typeface="Verdana" panose="020B0604030504040204" pitchFamily="34" charset="0"/>
              </a:rPr>
              <a:t>主要由</a:t>
            </a:r>
            <a:r>
              <a:rPr lang="en-US" altLang="zh-CN" sz="1400">
                <a:latin typeface="Verdana" panose="020B0604030504040204" pitchFamily="34" charset="0"/>
              </a:rPr>
              <a:t>Criteria</a:t>
            </a:r>
            <a:r>
              <a:rPr lang="zh-CN" altLang="en-US" sz="1400">
                <a:latin typeface="Verdana" panose="020B0604030504040204" pitchFamily="34" charset="0"/>
              </a:rPr>
              <a:t>、</a:t>
            </a:r>
            <a:r>
              <a:rPr lang="en-US" altLang="zh-CN" sz="1400">
                <a:latin typeface="Verdana" panose="020B0604030504040204" pitchFamily="34" charset="0"/>
              </a:rPr>
              <a:t>Criterion</a:t>
            </a:r>
            <a:r>
              <a:rPr lang="zh-CN" altLang="en-US" sz="1400">
                <a:latin typeface="Verdana" panose="020B0604030504040204" pitchFamily="34" charset="0"/>
              </a:rPr>
              <a:t>接口和</a:t>
            </a:r>
            <a:r>
              <a:rPr lang="en-US" altLang="zh-CN" sz="1400">
                <a:latin typeface="Verdana" panose="020B0604030504040204" pitchFamily="34" charset="0"/>
              </a:rPr>
              <a:t>Restrictions</a:t>
            </a:r>
            <a:r>
              <a:rPr lang="zh-CN" altLang="en-US" sz="1400">
                <a:latin typeface="Verdana" panose="020B0604030504040204" pitchFamily="34" charset="0"/>
              </a:rPr>
              <a:t>类组成，他支持在运行时动态生成查询语句。</a:t>
            </a:r>
          </a:p>
          <a:p>
            <a:pPr lvl="1"/>
            <a:r>
              <a:rPr lang="en-US" altLang="zh-CN" sz="1400">
                <a:latin typeface="Verdana" panose="020B0604030504040204" pitchFamily="34" charset="0"/>
              </a:rPr>
              <a:t>Criteria criteria=session.createCriteria(Customer.class);</a:t>
            </a:r>
          </a:p>
          <a:p>
            <a:r>
              <a:rPr lang="en-US" altLang="zh-CN" sz="1400">
                <a:latin typeface="Verdana" panose="020B0604030504040204" pitchFamily="34" charset="0"/>
              </a:rPr>
              <a:t>       </a:t>
            </a:r>
            <a:endParaRPr lang="en-US" altLang="zh-CN" sz="1400">
              <a:solidFill>
                <a:srgbClr val="FF3300"/>
              </a:solidFill>
              <a:latin typeface="Verdana" panose="020B0604030504040204" pitchFamily="34" charset="0"/>
            </a:endParaRPr>
          </a:p>
          <a:p>
            <a:pPr lvl="1"/>
            <a:r>
              <a:rPr lang="en-US" altLang="zh-CN" sz="1400">
                <a:latin typeface="Verdana" panose="020B0604030504040204" pitchFamily="34" charset="0"/>
              </a:rPr>
              <a:t>Criterion cn1=Restrictions.eq("name", "tom1");</a:t>
            </a:r>
          </a:p>
          <a:p>
            <a:pPr lvl="1"/>
            <a:r>
              <a:rPr lang="en-US" altLang="zh-CN" sz="1400">
                <a:latin typeface="Verdana" panose="020B0604030504040204" pitchFamily="34" charset="0"/>
              </a:rPr>
              <a:t>criteria.add(cn1);</a:t>
            </a:r>
          </a:p>
          <a:p>
            <a:pPr lvl="1"/>
            <a:r>
              <a:rPr lang="en-US" altLang="zh-CN" sz="1400">
                <a:latin typeface="Verdana" panose="020B0604030504040204" pitchFamily="34" charset="0"/>
              </a:rPr>
              <a:t>list=criteria.list();</a:t>
            </a:r>
          </a:p>
          <a:p>
            <a:endParaRPr lang="en-US" altLang="zh-CN" sz="1400">
              <a:latin typeface="Verdana" panose="020B0604030504040204" pitchFamily="34" charset="0"/>
            </a:endParaRPr>
          </a:p>
          <a:p>
            <a:r>
              <a:rPr lang="en-US" altLang="zh-CN" sz="1400" b="1">
                <a:latin typeface="Verdana" panose="020B0604030504040204" pitchFamily="34" charset="0"/>
              </a:rPr>
              <a:t>//</a:t>
            </a:r>
            <a:r>
              <a:rPr lang="zh-CN" altLang="en-US" sz="1400" b="1">
                <a:latin typeface="Verdana" panose="020B0604030504040204" pitchFamily="34" charset="0"/>
              </a:rPr>
              <a:t>方法链编程：</a:t>
            </a:r>
          </a:p>
          <a:p>
            <a:r>
              <a:rPr lang="en-US" altLang="zh-CN" sz="1400">
                <a:latin typeface="Verdana" panose="020B0604030504040204" pitchFamily="34" charset="0"/>
              </a:rPr>
              <a:t>session.createCriteria(Customer.class)</a:t>
            </a:r>
          </a:p>
          <a:p>
            <a:r>
              <a:rPr lang="en-US" altLang="zh-CN" sz="1400">
                <a:latin typeface="Verdana" panose="020B0604030504040204" pitchFamily="34" charset="0"/>
              </a:rPr>
              <a:t>           .add(Restrictions.eq("name", "tom1"))</a:t>
            </a:r>
          </a:p>
          <a:p>
            <a:r>
              <a:rPr lang="en-US" altLang="zh-CN" sz="1400">
                <a:latin typeface="Verdana" panose="020B0604030504040204" pitchFamily="34" charset="0"/>
              </a:rPr>
              <a:t>           .list();</a:t>
            </a:r>
          </a:p>
        </p:txBody>
      </p:sp>
      <p:sp>
        <p:nvSpPr>
          <p:cNvPr id="9220" name="Rectangle 4"/>
          <p:cNvSpPr>
            <a:spLocks noGrp="1" noChangeArrowheads="1"/>
          </p:cNvSpPr>
          <p:nvPr>
            <p:ph type="body" sz="half" idx="1"/>
          </p:nvPr>
        </p:nvSpPr>
        <p:spPr>
          <a:xfrm>
            <a:off x="684213" y="1916113"/>
            <a:ext cx="7920037" cy="288925"/>
          </a:xfrm>
          <a:noFill/>
          <a:ln/>
        </p:spPr>
        <p:txBody>
          <a:bodyPr/>
          <a:lstStyle/>
          <a:p>
            <a:pPr>
              <a:buFont typeface="Wingdings" panose="05000000000000000000" pitchFamily="2" charset="2"/>
              <a:buNone/>
            </a:pPr>
            <a:r>
              <a:rPr lang="zh-CN" altLang="en-US" sz="2000">
                <a:solidFill>
                  <a:srgbClr val="0000FF"/>
                </a:solidFill>
                <a:latin typeface="宋体" panose="02010600030101010101" pitchFamily="2" charset="-122"/>
              </a:rPr>
              <a:t>知识点</a:t>
            </a:r>
            <a:r>
              <a:rPr lang="en-US" altLang="zh-CN" sz="2000">
                <a:solidFill>
                  <a:srgbClr val="0000FF"/>
                </a:solidFill>
                <a:latin typeface="宋体" panose="02010600030101010101" pitchFamily="2" charset="-122"/>
              </a:rPr>
              <a:t>1</a:t>
            </a:r>
            <a:r>
              <a:rPr lang="en-US" altLang="zh-CN" sz="2000">
                <a:latin typeface="宋体" panose="02010600030101010101" pitchFamily="2" charset="-122"/>
              </a:rPr>
              <a:t>:  </a:t>
            </a:r>
            <a:r>
              <a:rPr lang="zh-CN" altLang="en-US" sz="2000">
                <a:latin typeface="宋体" panose="02010600030101010101" pitchFamily="2" charset="-122"/>
              </a:rPr>
              <a:t>简单的查询</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0242"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10243" name="Rectangle 3"/>
          <p:cNvSpPr>
            <a:spLocks noGrp="1" noChangeArrowheads="1"/>
          </p:cNvSpPr>
          <p:nvPr>
            <p:ph type="body" sz="half" idx="1"/>
          </p:nvPr>
        </p:nvSpPr>
        <p:spPr>
          <a:xfrm>
            <a:off x="684213" y="1916113"/>
            <a:ext cx="7920037" cy="288925"/>
          </a:xfrm>
          <a:noFill/>
          <a:ln/>
        </p:spPr>
        <p:txBody>
          <a:bodyPr/>
          <a:lstStyle/>
          <a:p>
            <a:pPr>
              <a:buFont typeface="Wingdings" panose="05000000000000000000" pitchFamily="2" charset="2"/>
              <a:buNone/>
            </a:pPr>
            <a:r>
              <a:rPr lang="zh-CN" altLang="en-US" sz="2000">
                <a:solidFill>
                  <a:srgbClr val="0000FF"/>
                </a:solidFill>
                <a:latin typeface="宋体" panose="02010600030101010101" pitchFamily="2" charset="-122"/>
              </a:rPr>
              <a:t>知识点</a:t>
            </a:r>
            <a:r>
              <a:rPr lang="en-US" altLang="zh-CN" sz="2000">
                <a:solidFill>
                  <a:srgbClr val="0000FF"/>
                </a:solidFill>
                <a:latin typeface="宋体" panose="02010600030101010101" pitchFamily="2" charset="-122"/>
              </a:rPr>
              <a:t>2</a:t>
            </a:r>
            <a:r>
              <a:rPr lang="en-US" altLang="zh-CN" sz="2000">
                <a:latin typeface="宋体" panose="02010600030101010101" pitchFamily="2" charset="-122"/>
              </a:rPr>
              <a:t>: sql</a:t>
            </a:r>
            <a:r>
              <a:rPr lang="zh-CN" altLang="en-US" sz="2000">
                <a:latin typeface="宋体" panose="02010600030101010101" pitchFamily="2" charset="-122"/>
              </a:rPr>
              <a:t>检索方式</a:t>
            </a:r>
            <a:endParaRPr lang="en-US" altLang="zh-CN" sz="2000">
              <a:latin typeface="宋体" panose="02010600030101010101" pitchFamily="2" charset="-122"/>
            </a:endParaRPr>
          </a:p>
        </p:txBody>
      </p:sp>
      <p:sp>
        <p:nvSpPr>
          <p:cNvPr id="10244" name="Rectangle 4"/>
          <p:cNvSpPr>
            <a:spLocks noChangeArrowheads="1"/>
          </p:cNvSpPr>
          <p:nvPr/>
        </p:nvSpPr>
        <p:spPr bwMode="auto">
          <a:xfrm>
            <a:off x="611188" y="2349500"/>
            <a:ext cx="7632700" cy="3024188"/>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400">
                <a:latin typeface="Verdana" panose="020B0604030504040204" pitchFamily="34" charset="0"/>
              </a:rPr>
              <a:t>SQLQuery sqlquery = session</a:t>
            </a:r>
          </a:p>
          <a:p>
            <a:r>
              <a:rPr lang="en-US" altLang="zh-CN" sz="1400">
                <a:latin typeface="Verdana" panose="020B0604030504040204" pitchFamily="34" charset="0"/>
              </a:rPr>
              <a:t>          .createSQLQuery("select {c.*} from CUSTOMERS c where"+</a:t>
            </a:r>
          </a:p>
          <a:p>
            <a:r>
              <a:rPr lang="en-US" altLang="zh-CN" sz="1400">
                <a:latin typeface="Verdana" panose="020B0604030504040204" pitchFamily="34" charset="0"/>
              </a:rPr>
              <a:t>          "  c.name =:customerName");</a:t>
            </a:r>
          </a:p>
          <a:p>
            <a:r>
              <a:rPr lang="en-US" altLang="zh-CN" sz="1400">
                <a:latin typeface="Verdana" panose="020B0604030504040204" pitchFamily="34" charset="0"/>
              </a:rPr>
              <a:t>// </a:t>
            </a:r>
            <a:r>
              <a:rPr lang="zh-CN" altLang="en-US" sz="1400">
                <a:latin typeface="Verdana" panose="020B0604030504040204" pitchFamily="34" charset="0"/>
              </a:rPr>
              <a:t>动态绑定参数</a:t>
            </a:r>
          </a:p>
          <a:p>
            <a:r>
              <a:rPr lang="en-US" altLang="zh-CN" sz="1400">
                <a:latin typeface="Verdana" panose="020B0604030504040204" pitchFamily="34" charset="0"/>
              </a:rPr>
              <a:t>sqlquery.setString("customerName", “tom");</a:t>
            </a:r>
          </a:p>
          <a:p>
            <a:r>
              <a:rPr lang="en-US" altLang="zh-CN" sz="1400">
                <a:latin typeface="Verdana" panose="020B0604030504040204" pitchFamily="34" charset="0"/>
              </a:rPr>
              <a:t>“c”</a:t>
            </a:r>
            <a:r>
              <a:rPr lang="zh-CN" altLang="en-US" sz="1400">
                <a:latin typeface="Verdana" panose="020B0604030504040204" pitchFamily="34" charset="0"/>
              </a:rPr>
              <a:t>用来引用数据表的别名，例如以上代码中</a:t>
            </a:r>
            <a:r>
              <a:rPr lang="en-US" altLang="zh-CN" sz="1400">
                <a:latin typeface="Verdana" panose="020B0604030504040204" pitchFamily="34" charset="0"/>
              </a:rPr>
              <a:t>{c.*}</a:t>
            </a:r>
            <a:r>
              <a:rPr lang="zh-CN" altLang="en-US" sz="1400">
                <a:latin typeface="Verdana" panose="020B0604030504040204" pitchFamily="34" charset="0"/>
              </a:rPr>
              <a:t>表示使用</a:t>
            </a:r>
            <a:r>
              <a:rPr lang="en-US" altLang="zh-CN" sz="1400">
                <a:latin typeface="Verdana" panose="020B0604030504040204" pitchFamily="34" charset="0"/>
              </a:rPr>
              <a:t>c</a:t>
            </a:r>
            <a:r>
              <a:rPr lang="zh-CN" altLang="en-US" sz="1400">
                <a:latin typeface="Verdana" panose="020B0604030504040204" pitchFamily="34" charset="0"/>
              </a:rPr>
              <a:t>来作为</a:t>
            </a:r>
          </a:p>
          <a:p>
            <a:r>
              <a:rPr lang="en-US" altLang="zh-CN" sz="1400">
                <a:latin typeface="Verdana" panose="020B0604030504040204" pitchFamily="34" charset="0"/>
              </a:rPr>
              <a:t>customers</a:t>
            </a:r>
            <a:r>
              <a:rPr lang="zh-CN" altLang="en-US" sz="1400">
                <a:latin typeface="Verdana" panose="020B0604030504040204" pitchFamily="34" charset="0"/>
              </a:rPr>
              <a:t>表别名。 </a:t>
            </a:r>
            <a:r>
              <a:rPr lang="en-US" altLang="zh-CN" sz="1400">
                <a:latin typeface="Verdana" panose="020B0604030504040204" pitchFamily="34" charset="0"/>
              </a:rPr>
              <a:t> </a:t>
            </a:r>
            <a:r>
              <a:rPr lang="zh-CN" altLang="en-US" sz="1400">
                <a:latin typeface="Verdana" panose="020B0604030504040204" pitchFamily="34" charset="0"/>
              </a:rPr>
              <a:t>把</a:t>
            </a:r>
            <a:r>
              <a:rPr lang="en-US" altLang="zh-CN" sz="1400">
                <a:latin typeface="Verdana" panose="020B0604030504040204" pitchFamily="34" charset="0"/>
              </a:rPr>
              <a:t>sql</a:t>
            </a:r>
            <a:r>
              <a:rPr lang="zh-CN" altLang="en-US" sz="1400">
                <a:latin typeface="Verdana" panose="020B0604030504040204" pitchFamily="34" charset="0"/>
              </a:rPr>
              <a:t>查询返回的关系数据映射为对象</a:t>
            </a:r>
          </a:p>
          <a:p>
            <a:r>
              <a:rPr lang="en-US" altLang="zh-CN" sz="1400">
                <a:latin typeface="Verdana" panose="020B0604030504040204" pitchFamily="34" charset="0"/>
              </a:rPr>
              <a:t>sqlquery.</a:t>
            </a:r>
            <a:r>
              <a:rPr lang="en-US" altLang="zh-CN" sz="1400">
                <a:solidFill>
                  <a:srgbClr val="FF0000"/>
                </a:solidFill>
                <a:latin typeface="Verdana" panose="020B0604030504040204" pitchFamily="34" charset="0"/>
              </a:rPr>
              <a:t>addEntity</a:t>
            </a:r>
            <a:r>
              <a:rPr lang="en-US" altLang="zh-CN" sz="1400">
                <a:latin typeface="Verdana" panose="020B0604030504040204" pitchFamily="34" charset="0"/>
              </a:rPr>
              <a:t>("c", Customer.</a:t>
            </a:r>
            <a:r>
              <a:rPr lang="en-US" altLang="zh-CN" sz="1400" b="1">
                <a:latin typeface="Verdana" panose="020B0604030504040204" pitchFamily="34" charset="0"/>
              </a:rPr>
              <a:t>class</a:t>
            </a:r>
            <a:r>
              <a:rPr lang="en-US" altLang="zh-CN" sz="1400">
                <a:latin typeface="Verdana" panose="020B0604030504040204" pitchFamily="34" charset="0"/>
              </a:rPr>
              <a:t>);</a:t>
            </a:r>
          </a:p>
          <a:p>
            <a:endParaRPr lang="en-US" altLang="zh-CN" sz="1400">
              <a:latin typeface="Verdana" panose="020B0604030504040204" pitchFamily="34" charset="0"/>
            </a:endParaRPr>
          </a:p>
          <a:p>
            <a:r>
              <a:rPr lang="en-US" altLang="zh-CN" sz="1400">
                <a:latin typeface="Verdana" panose="020B0604030504040204" pitchFamily="34" charset="0"/>
              </a:rPr>
              <a:t>// </a:t>
            </a:r>
            <a:r>
              <a:rPr lang="zh-CN" altLang="en-US" sz="1400">
                <a:latin typeface="Verdana" panose="020B0604030504040204" pitchFamily="34" charset="0"/>
              </a:rPr>
              <a:t>执行</a:t>
            </a:r>
            <a:r>
              <a:rPr lang="en-US" altLang="zh-CN" sz="1400">
                <a:latin typeface="Verdana" panose="020B0604030504040204" pitchFamily="34" charset="0"/>
              </a:rPr>
              <a:t>sql select</a:t>
            </a:r>
            <a:r>
              <a:rPr lang="zh-CN" altLang="en-US" sz="1400">
                <a:latin typeface="Verdana" panose="020B0604030504040204" pitchFamily="34" charset="0"/>
              </a:rPr>
              <a:t>语句，返回查询结果。</a:t>
            </a:r>
          </a:p>
          <a:p>
            <a:r>
              <a:rPr lang="en-US" altLang="zh-CN" sz="1400">
                <a:latin typeface="Verdana" panose="020B0604030504040204" pitchFamily="34" charset="0"/>
              </a:rPr>
              <a:t>List list = sqlquery.list();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1266"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11267" name="Rectangle 3"/>
          <p:cNvSpPr>
            <a:spLocks noChangeArrowheads="1"/>
          </p:cNvSpPr>
          <p:nvPr/>
        </p:nvSpPr>
        <p:spPr bwMode="auto">
          <a:xfrm>
            <a:off x="684213" y="2276475"/>
            <a:ext cx="7632700" cy="1296988"/>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sz="1600">
                <a:latin typeface="Verdana" panose="020B0604030504040204" pitchFamily="34" charset="0"/>
              </a:rPr>
              <a:t>通过</a:t>
            </a:r>
            <a:r>
              <a:rPr lang="en-US" altLang="zh-CN" sz="1600">
                <a:latin typeface="Verdana" panose="020B0604030504040204" pitchFamily="34" charset="0"/>
              </a:rPr>
              <a:t>HQL</a:t>
            </a:r>
            <a:r>
              <a:rPr lang="zh-CN" altLang="en-US" sz="1600">
                <a:latin typeface="Verdana" panose="020B0604030504040204" pitchFamily="34" charset="0"/>
              </a:rPr>
              <a:t>检索一个类的实例时，如果查询语句的其他地方需要引用它，</a:t>
            </a:r>
          </a:p>
          <a:p>
            <a:r>
              <a:rPr lang="zh-CN" altLang="en-US" sz="1600">
                <a:latin typeface="Verdana" panose="020B0604030504040204" pitchFamily="34" charset="0"/>
              </a:rPr>
              <a:t>应该为这个类指定一个别名</a:t>
            </a:r>
          </a:p>
          <a:p>
            <a:endParaRPr lang="zh-CN" altLang="en-US" sz="1600">
              <a:latin typeface="Verdana" panose="020B0604030504040204" pitchFamily="34" charset="0"/>
            </a:endParaRPr>
          </a:p>
          <a:p>
            <a:r>
              <a:rPr lang="en-US" altLang="zh-CN" sz="1600">
                <a:latin typeface="Verdana" panose="020B0604030504040204" pitchFamily="34" charset="0"/>
              </a:rPr>
              <a:t>from Customer as  c   where   c.name=:custname </a:t>
            </a:r>
          </a:p>
          <a:p>
            <a:r>
              <a:rPr lang="en-US" altLang="zh-CN" sz="1600" b="1">
                <a:latin typeface="Verdana" panose="020B0604030504040204" pitchFamily="34" charset="0"/>
              </a:rPr>
              <a:t>as </a:t>
            </a:r>
            <a:r>
              <a:rPr lang="zh-CN" altLang="en-US" sz="1600" b="1">
                <a:latin typeface="Verdana" panose="020B0604030504040204" pitchFamily="34" charset="0"/>
              </a:rPr>
              <a:t>可省略</a:t>
            </a:r>
            <a:endParaRPr lang="en-US" altLang="zh-CN" sz="1600">
              <a:latin typeface="Verdana" panose="020B0604030504040204" pitchFamily="34" charset="0"/>
            </a:endParaRPr>
          </a:p>
        </p:txBody>
      </p:sp>
      <p:sp>
        <p:nvSpPr>
          <p:cNvPr id="11268"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600">
                <a:solidFill>
                  <a:srgbClr val="0000FF"/>
                </a:solidFill>
                <a:latin typeface="宋体" panose="02010600030101010101" pitchFamily="2" charset="-122"/>
              </a:rPr>
              <a:t>知识点</a:t>
            </a:r>
            <a:r>
              <a:rPr lang="en-US" altLang="zh-CN" sz="1600">
                <a:solidFill>
                  <a:srgbClr val="0000FF"/>
                </a:solidFill>
                <a:latin typeface="宋体" panose="02010600030101010101" pitchFamily="2" charset="-122"/>
              </a:rPr>
              <a:t>3</a:t>
            </a:r>
            <a:r>
              <a:rPr lang="en-US" altLang="zh-CN" sz="1600">
                <a:latin typeface="宋体" panose="02010600030101010101" pitchFamily="2" charset="-122"/>
              </a:rPr>
              <a:t>:  </a:t>
            </a:r>
            <a:r>
              <a:rPr lang="zh-CN" altLang="en-US" sz="1600">
                <a:latin typeface="宋体" panose="02010600030101010101" pitchFamily="2" charset="-122"/>
              </a:rPr>
              <a:t>使用别名</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2290"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12291" name="Rectangle 3"/>
          <p:cNvSpPr>
            <a:spLocks noChangeArrowheads="1"/>
          </p:cNvSpPr>
          <p:nvPr/>
        </p:nvSpPr>
        <p:spPr bwMode="auto">
          <a:xfrm>
            <a:off x="684213" y="2276475"/>
            <a:ext cx="7848600" cy="3457575"/>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600" b="1">
                <a:latin typeface="Verdana" panose="020B0604030504040204" pitchFamily="34" charset="0"/>
              </a:rPr>
              <a:t>//</a:t>
            </a:r>
            <a:r>
              <a:rPr lang="zh-CN" altLang="en-US" sz="1600" b="1">
                <a:latin typeface="Verdana" panose="020B0604030504040204" pitchFamily="34" charset="0"/>
              </a:rPr>
              <a:t>查询出所有的实体</a:t>
            </a:r>
            <a:r>
              <a:rPr lang="en-US" altLang="zh-CN" sz="1600" b="1">
                <a:latin typeface="Verdana" panose="020B0604030504040204" pitchFamily="34" charset="0"/>
              </a:rPr>
              <a:t>(</a:t>
            </a:r>
            <a:r>
              <a:rPr lang="zh-CN" altLang="en-US" sz="1600" b="1">
                <a:latin typeface="Verdana" panose="020B0604030504040204" pitchFamily="34" charset="0"/>
              </a:rPr>
              <a:t>当前类和所有子类的实例</a:t>
            </a:r>
            <a:r>
              <a:rPr lang="en-US" altLang="zh-CN" sz="1600" b="1">
                <a:latin typeface="Verdana" panose="020B0604030504040204" pitchFamily="34" charset="0"/>
              </a:rPr>
              <a:t>)</a:t>
            </a:r>
          </a:p>
          <a:p>
            <a:r>
              <a:rPr lang="en-US" altLang="zh-CN" sz="1600" b="1">
                <a:latin typeface="Verdana" panose="020B0604030504040204" pitchFamily="34" charset="0"/>
              </a:rPr>
              <a:t>Query query = session.createQuery(“from Customer”);</a:t>
            </a:r>
          </a:p>
          <a:p>
            <a:r>
              <a:rPr lang="en-US" altLang="zh-CN" sz="1600" b="1">
                <a:latin typeface="Verdana" panose="020B0604030504040204" pitchFamily="34" charset="0"/>
              </a:rPr>
              <a:t>query.list();</a:t>
            </a:r>
          </a:p>
          <a:p>
            <a:endParaRPr lang="en-US" altLang="zh-CN" sz="1600" b="1">
              <a:latin typeface="Verdana" panose="020B0604030504040204" pitchFamily="34" charset="0"/>
            </a:endParaRPr>
          </a:p>
          <a:p>
            <a:r>
              <a:rPr lang="en-US" altLang="zh-CN" sz="1600" b="1">
                <a:latin typeface="Verdana" panose="020B0604030504040204" pitchFamily="34" charset="0"/>
              </a:rPr>
              <a:t>//</a:t>
            </a:r>
            <a:r>
              <a:rPr lang="zh-CN" altLang="en-US" sz="1600" b="1">
                <a:latin typeface="Verdana" panose="020B0604030504040204" pitchFamily="34" charset="0"/>
              </a:rPr>
              <a:t>检索出所有实现</a:t>
            </a:r>
            <a:r>
              <a:rPr lang="en-US" altLang="zh-CN" sz="1600" b="1">
                <a:latin typeface="Verdana" panose="020B0604030504040204" pitchFamily="34" charset="0"/>
              </a:rPr>
              <a:t>serializable</a:t>
            </a:r>
            <a:r>
              <a:rPr lang="zh-CN" altLang="en-US" sz="1600" b="1">
                <a:latin typeface="Verdana" panose="020B0604030504040204" pitchFamily="34" charset="0"/>
              </a:rPr>
              <a:t>接口的实例</a:t>
            </a:r>
          </a:p>
          <a:p>
            <a:r>
              <a:rPr lang="en-US" altLang="zh-CN" sz="1600" b="1">
                <a:latin typeface="Verdana" panose="020B0604030504040204" pitchFamily="34" charset="0"/>
              </a:rPr>
              <a:t>Query query = session.createQuery(“ from java.io.Serializable”)</a:t>
            </a:r>
          </a:p>
          <a:p>
            <a:r>
              <a:rPr lang="en-US" altLang="zh-CN" sz="1600" b="1">
                <a:latin typeface="Verdana" panose="020B0604030504040204" pitchFamily="34" charset="0"/>
              </a:rPr>
              <a:t>query.list();</a:t>
            </a:r>
          </a:p>
          <a:p>
            <a:endParaRPr lang="en-US" altLang="zh-CN" sz="1600" b="1">
              <a:latin typeface="Verdana" panose="020B0604030504040204" pitchFamily="34" charset="0"/>
            </a:endParaRPr>
          </a:p>
          <a:p>
            <a:endParaRPr lang="en-US" altLang="zh-CN" sz="1600" b="1">
              <a:latin typeface="Verdana" panose="020B0604030504040204" pitchFamily="34" charset="0"/>
            </a:endParaRPr>
          </a:p>
          <a:p>
            <a:r>
              <a:rPr lang="en-US" altLang="zh-CN" sz="1600" b="1">
                <a:latin typeface="Verdana" panose="020B0604030504040204" pitchFamily="34" charset="0"/>
              </a:rPr>
              <a:t>//</a:t>
            </a:r>
            <a:r>
              <a:rPr lang="zh-CN" altLang="en-US" sz="1600" b="1">
                <a:latin typeface="Verdana" panose="020B0604030504040204" pitchFamily="34" charset="0"/>
              </a:rPr>
              <a:t>检索出所有的持久化对象</a:t>
            </a:r>
          </a:p>
          <a:p>
            <a:r>
              <a:rPr lang="en-US" altLang="zh-CN" sz="1600" b="1">
                <a:latin typeface="Verdana" panose="020B0604030504040204" pitchFamily="34" charset="0"/>
              </a:rPr>
              <a:t>Query query = session.createQuery(“ from java.lang.Object”)</a:t>
            </a:r>
          </a:p>
          <a:p>
            <a:r>
              <a:rPr lang="en-US" altLang="zh-CN" sz="1600" b="1">
                <a:latin typeface="Verdana" panose="020B0604030504040204" pitchFamily="34" charset="0"/>
              </a:rPr>
              <a:t>query.list();</a:t>
            </a:r>
          </a:p>
          <a:p>
            <a:endParaRPr lang="en-US" altLang="zh-CN" sz="1600" b="1">
              <a:latin typeface="Verdana" panose="020B0604030504040204" pitchFamily="34" charset="0"/>
            </a:endParaRPr>
          </a:p>
        </p:txBody>
      </p:sp>
      <p:sp>
        <p:nvSpPr>
          <p:cNvPr id="12292"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400">
                <a:solidFill>
                  <a:srgbClr val="0000FF"/>
                </a:solidFill>
                <a:latin typeface="宋体" panose="02010600030101010101" pitchFamily="2" charset="-122"/>
              </a:rPr>
              <a:t>知识点</a:t>
            </a:r>
            <a:r>
              <a:rPr lang="en-US" altLang="zh-CN" sz="1400">
                <a:solidFill>
                  <a:srgbClr val="0000FF"/>
                </a:solidFill>
                <a:latin typeface="宋体" panose="02010600030101010101" pitchFamily="2" charset="-122"/>
              </a:rPr>
              <a:t>4</a:t>
            </a:r>
            <a:r>
              <a:rPr lang="en-US" altLang="zh-CN" sz="1400">
                <a:latin typeface="宋体" panose="02010600030101010101" pitchFamily="2" charset="-122"/>
              </a:rPr>
              <a:t>:  </a:t>
            </a:r>
            <a:r>
              <a:rPr lang="zh-CN" altLang="en-US" sz="1600">
                <a:latin typeface="宋体" panose="02010600030101010101" pitchFamily="2" charset="-122"/>
              </a:rPr>
              <a:t>多态查询</a:t>
            </a:r>
            <a:r>
              <a:rPr lang="en-US" altLang="zh-CN" sz="1600">
                <a:latin typeface="宋体" panose="02010600030101010101" pitchFamily="2" charset="-122"/>
              </a:rPr>
              <a:t>(</a:t>
            </a:r>
            <a:r>
              <a:rPr lang="zh-CN" altLang="en-US" sz="1600">
                <a:latin typeface="宋体" panose="02010600030101010101" pitchFamily="2" charset="-122"/>
              </a:rPr>
              <a:t>是指查询出当前类及所有子类的实例</a:t>
            </a:r>
            <a:r>
              <a:rPr lang="en-US" altLang="zh-CN" sz="1600">
                <a:latin typeface="宋体" panose="02010600030101010101" pitchFamily="2" charset="-122"/>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3314" name="Rectangle 2"/>
          <p:cNvSpPr>
            <a:spLocks noGrp="1" noChangeArrowheads="1"/>
          </p:cNvSpPr>
          <p:nvPr>
            <p:ph type="title"/>
          </p:nvPr>
        </p:nvSpPr>
        <p:spPr>
          <a:xfrm>
            <a:off x="684213" y="1006475"/>
            <a:ext cx="7696200" cy="766763"/>
          </a:xfrm>
        </p:spPr>
        <p:txBody>
          <a:bodyPr/>
          <a:lstStyle/>
          <a:p>
            <a:r>
              <a:rPr lang="zh-CN" altLang="en-US">
                <a:latin typeface="宋体" panose="02010600030101010101" pitchFamily="2" charset="-122"/>
              </a:rPr>
              <a:t> </a:t>
            </a:r>
            <a:r>
              <a:rPr lang="en-US" altLang="zh-CN">
                <a:latin typeface="宋体" panose="02010600030101010101" pitchFamily="2" charset="-122"/>
              </a:rPr>
              <a:t>hibernate</a:t>
            </a:r>
            <a:r>
              <a:rPr lang="zh-CN" altLang="en-US">
                <a:latin typeface="宋体" panose="02010600030101010101" pitchFamily="2" charset="-122"/>
              </a:rPr>
              <a:t>检索方式</a:t>
            </a:r>
          </a:p>
        </p:txBody>
      </p:sp>
      <p:sp>
        <p:nvSpPr>
          <p:cNvPr id="13315" name="Rectangle 3"/>
          <p:cNvSpPr>
            <a:spLocks noChangeArrowheads="1"/>
          </p:cNvSpPr>
          <p:nvPr/>
        </p:nvSpPr>
        <p:spPr bwMode="auto">
          <a:xfrm>
            <a:off x="684213" y="2276475"/>
            <a:ext cx="8135937" cy="2736850"/>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1600" b="1">
                <a:latin typeface="Verdana" panose="020B0604030504040204" pitchFamily="34" charset="0"/>
              </a:rPr>
              <a:t>hql </a:t>
            </a:r>
            <a:r>
              <a:rPr lang="zh-CN" altLang="en-US" sz="1600" b="1">
                <a:latin typeface="Verdana" panose="020B0604030504040204" pitchFamily="34" charset="0"/>
              </a:rPr>
              <a:t>查询：</a:t>
            </a:r>
          </a:p>
          <a:p>
            <a:r>
              <a:rPr lang="en-US" altLang="zh-CN" sz="1600">
                <a:latin typeface="Verdana" panose="020B0604030504040204" pitchFamily="34" charset="0"/>
              </a:rPr>
              <a:t>Query query = session.createQuery("from Customer c order by c.id");</a:t>
            </a:r>
          </a:p>
          <a:p>
            <a:r>
              <a:rPr lang="en-US" altLang="zh-CN" sz="1600">
                <a:latin typeface="Verdana" panose="020B0604030504040204" pitchFamily="34" charset="0"/>
              </a:rPr>
              <a:t>query.list();</a:t>
            </a:r>
          </a:p>
          <a:p>
            <a:endParaRPr lang="en-US" altLang="zh-CN" sz="1600">
              <a:latin typeface="Verdana" panose="020B0604030504040204" pitchFamily="34" charset="0"/>
            </a:endParaRPr>
          </a:p>
          <a:p>
            <a:r>
              <a:rPr lang="en-US" altLang="zh-CN" sz="1600" b="1">
                <a:latin typeface="Verdana" panose="020B0604030504040204" pitchFamily="34" charset="0"/>
              </a:rPr>
              <a:t>QBC</a:t>
            </a:r>
            <a:r>
              <a:rPr lang="zh-CN" altLang="en-US" sz="1600" b="1">
                <a:latin typeface="Verdana" panose="020B0604030504040204" pitchFamily="34" charset="0"/>
              </a:rPr>
              <a:t>查询：</a:t>
            </a:r>
          </a:p>
          <a:p>
            <a:r>
              <a:rPr lang="en-US" altLang="zh-CN" sz="1600">
                <a:latin typeface="Verdana" panose="020B0604030504040204" pitchFamily="34" charset="0"/>
              </a:rPr>
              <a:t>Criteria criteria = session.createCriteria(Customer.class);</a:t>
            </a:r>
          </a:p>
          <a:p>
            <a:r>
              <a:rPr lang="en-US" altLang="zh-CN" sz="1600">
                <a:latin typeface="Verdana" panose="020B0604030504040204" pitchFamily="34" charset="0"/>
              </a:rPr>
              <a:t>criteria.addOrder(</a:t>
            </a:r>
            <a:r>
              <a:rPr lang="en-US" altLang="zh-CN" sz="1600" b="1">
                <a:solidFill>
                  <a:srgbClr val="FF3300"/>
                </a:solidFill>
                <a:latin typeface="Verdana" panose="020B0604030504040204" pitchFamily="34" charset="0"/>
              </a:rPr>
              <a:t>org.hibernate.criterion.Order.</a:t>
            </a:r>
            <a:r>
              <a:rPr lang="en-US" altLang="zh-CN" sz="1600">
                <a:latin typeface="Verdana" panose="020B0604030504040204" pitchFamily="34" charset="0"/>
              </a:rPr>
              <a:t>asc("id"));</a:t>
            </a:r>
          </a:p>
          <a:p>
            <a:r>
              <a:rPr lang="en-US" altLang="zh-CN" sz="1600">
                <a:latin typeface="Verdana" panose="020B0604030504040204" pitchFamily="34" charset="0"/>
              </a:rPr>
              <a:t>criteria.list();</a:t>
            </a:r>
          </a:p>
        </p:txBody>
      </p:sp>
      <p:sp>
        <p:nvSpPr>
          <p:cNvPr id="13316" name="Rectangle 4"/>
          <p:cNvSpPr>
            <a:spLocks noGrp="1" noChangeArrowheads="1"/>
          </p:cNvSpPr>
          <p:nvPr>
            <p:ph type="body" sz="half" idx="1"/>
          </p:nvPr>
        </p:nvSpPr>
        <p:spPr>
          <a:xfrm>
            <a:off x="684213" y="1916113"/>
            <a:ext cx="7920037" cy="288925"/>
          </a:xfrm>
          <a:noFill/>
          <a:ln/>
        </p:spPr>
        <p:txBody>
          <a:bodyPr/>
          <a:lstStyle/>
          <a:p>
            <a:pPr>
              <a:lnSpc>
                <a:spcPct val="80000"/>
              </a:lnSpc>
              <a:buFont typeface="Wingdings" panose="05000000000000000000" pitchFamily="2" charset="2"/>
              <a:buNone/>
            </a:pPr>
            <a:r>
              <a:rPr lang="zh-CN" altLang="en-US" sz="1400">
                <a:solidFill>
                  <a:srgbClr val="0000FF"/>
                </a:solidFill>
                <a:latin typeface="宋体" panose="02010600030101010101" pitchFamily="2" charset="-122"/>
              </a:rPr>
              <a:t>知识点</a:t>
            </a:r>
            <a:r>
              <a:rPr lang="en-US" altLang="zh-CN" sz="1400">
                <a:solidFill>
                  <a:srgbClr val="0000FF"/>
                </a:solidFill>
                <a:latin typeface="宋体" panose="02010600030101010101" pitchFamily="2" charset="-122"/>
              </a:rPr>
              <a:t>5</a:t>
            </a:r>
            <a:r>
              <a:rPr lang="en-US" altLang="zh-CN" sz="1400">
                <a:latin typeface="宋体" panose="02010600030101010101" pitchFamily="2" charset="-122"/>
              </a:rPr>
              <a:t>:  </a:t>
            </a:r>
            <a:r>
              <a:rPr lang="zh-CN" altLang="en-US" sz="1600">
                <a:latin typeface="宋体" panose="02010600030101010101" pitchFamily="2" charset="-122"/>
              </a:rPr>
              <a:t>对查询结果排序</a:t>
            </a:r>
            <a:endParaRPr lang="en-US" altLang="zh-CN" sz="1600">
              <a:latin typeface="宋体" panose="02010600030101010101" pitchFamily="2" charset="-122"/>
            </a:endParaRPr>
          </a:p>
        </p:txBody>
      </p:sp>
    </p:spTree>
  </p:cSld>
  <p:clrMapOvr>
    <a:masterClrMapping/>
  </p:clrMapOvr>
</p:sld>
</file>

<file path=ppt/theme/theme1.xml><?xml version="1.0" encoding="utf-8"?>
<a:theme xmlns:a="http://schemas.openxmlformats.org/drawingml/2006/main" name="1_Studio">
  <a:themeElements>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1_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1_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1_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1_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1_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1_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1_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1_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1_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1_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0</TotalTime>
  <Pages>0</Pages>
  <Words>2910</Words>
  <Characters>0</Characters>
  <Application>Microsoft Office PowerPoint</Application>
  <DocSecurity>0</DocSecurity>
  <PresentationFormat>全屏显示(4:3)</PresentationFormat>
  <Lines>0</Lines>
  <Paragraphs>508</Paragraphs>
  <Slides>35</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Arial</vt:lpstr>
      <vt:lpstr>宋体</vt:lpstr>
      <vt:lpstr>Wingdings</vt:lpstr>
      <vt:lpstr>Times New Roman</vt:lpstr>
      <vt:lpstr>Arial Black</vt:lpstr>
      <vt:lpstr>隶书</vt:lpstr>
      <vt:lpstr>楷体_GB2312</vt:lpstr>
      <vt:lpstr>Verdana</vt:lpstr>
      <vt:lpstr>1_Studio</vt:lpstr>
      <vt:lpstr>Hibernate 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lpstr> hibernate检索方式</vt:lpstr>
    </vt:vector>
  </TitlesOfParts>
  <Manager/>
  <Company>ITCAST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Hibernate开发入门</dc:title>
  <dc:subject>Hibernate开发入门</dc:subject>
  <dc:creator>姜涛</dc:creator>
  <cp:keywords/>
  <dc:description/>
  <cp:lastModifiedBy>李欣</cp:lastModifiedBy>
  <cp:revision>1271</cp:revision>
  <dcterms:created xsi:type="dcterms:W3CDTF">2003-04-14T14:59:42Z</dcterms:created>
  <dcterms:modified xsi:type="dcterms:W3CDTF">2016-08-13T07:22:00Z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LCID">
    <vt:r8>2052</vt:r8>
  </property>
  <property fmtid="{D5CDD505-2E9C-101B-9397-08002B2CF9AE}" pid="4" name="KSOProductBuildVer">
    <vt:lpwstr>2052-9.1.0.4047</vt:lpwstr>
  </property>
</Properties>
</file>