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6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EBB4"/>
    <a:srgbClr val="7FE5B1"/>
    <a:srgbClr val="FF0000"/>
    <a:srgbClr val="0000FF"/>
    <a:srgbClr val="FEB8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160"/>
        <p:guide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BAEB30D8-9FA4-430F-B63F-9FCD3DEDFDD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</p:spPr>
        <p:txBody>
          <a:bodyPr/>
          <a:lstStyle/>
          <a:p>
            <a:r>
              <a:rPr lang="en-US" altLang="zh-CN"/>
              <a:t>n_many2onesearch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</p:spPr>
        <p:txBody>
          <a:bodyPr/>
          <a:lstStyle/>
          <a:p>
            <a:r>
              <a:rPr lang="en-US" altLang="zh-CN"/>
              <a:t>AppSet</a:t>
            </a:r>
            <a:r>
              <a:rPr lang="zh-CN" altLang="en-US"/>
              <a:t>类测试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</p:spPr>
        <p:txBody>
          <a:bodyPr/>
          <a:lstStyle/>
          <a:p>
            <a:r>
              <a:rPr lang="en-US" altLang="zh-CN"/>
              <a:t>AppSet</a:t>
            </a:r>
            <a:r>
              <a:rPr lang="zh-CN" altLang="en-US"/>
              <a:t>类测试</a:t>
            </a:r>
          </a:p>
          <a:p>
            <a:r>
              <a:rPr lang="en-US" altLang="zh-CN"/>
              <a:t>AppSet</a:t>
            </a:r>
            <a:r>
              <a:rPr lang="zh-CN" altLang="en-US"/>
              <a:t>类测试</a:t>
            </a:r>
          </a:p>
          <a:p>
            <a:r>
              <a:rPr lang="en-US" altLang="zh-CN"/>
              <a:t>AppSet</a:t>
            </a:r>
            <a:r>
              <a:rPr lang="zh-CN" altLang="en-US"/>
              <a:t>测试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</p:spPr>
        <p:txBody>
          <a:bodyPr/>
          <a:lstStyle/>
          <a:p>
            <a:r>
              <a:rPr lang="en-US" altLang="zh-CN"/>
              <a:t>AppSet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</p:spPr>
        <p:txBody>
          <a:bodyPr/>
          <a:lstStyle/>
          <a:p>
            <a:r>
              <a:rPr lang="zh-CN" altLang="en-US"/>
              <a:t>在测试</a:t>
            </a:r>
            <a:r>
              <a:rPr lang="en-US" altLang="zh-CN"/>
              <a:t>select</a:t>
            </a:r>
            <a:r>
              <a:rPr lang="zh-CN" altLang="en-US"/>
              <a:t>和</a:t>
            </a:r>
            <a:r>
              <a:rPr lang="en-US" altLang="zh-CN"/>
              <a:t>proxy</a:t>
            </a:r>
            <a:r>
              <a:rPr lang="zh-CN" altLang="en-US"/>
              <a:t>的时候，需要在</a:t>
            </a:r>
            <a:r>
              <a:rPr lang="en-US" altLang="zh-CN"/>
              <a:t>Order.hbm.xml</a:t>
            </a:r>
            <a:r>
              <a:rPr lang="zh-CN" altLang="en-US"/>
              <a:t>中设置</a:t>
            </a:r>
          </a:p>
          <a:p>
            <a:r>
              <a:rPr lang="en-US" altLang="zh-CN"/>
              <a:t>&lt;class name=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cn.itcast.n_many2oneseach.Order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table=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orders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lazy=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false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&gt;</a:t>
            </a:r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 cmpd="sng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80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zh-CN" noProof="0"/>
              <a:t>单击此处编辑母版标题样式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3300"/>
            </a:lvl1pPr>
          </a:lstStyle>
          <a:p>
            <a:pPr lvl="0"/>
            <a:r>
              <a:rPr lang="zh-CN" altLang="zh-CN" noProof="0"/>
              <a:t>单击此处编辑母版副标题样式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021388"/>
            <a:ext cx="31115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7C2CAE0B-5496-46F3-B1D0-E1874DC0F4D9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8" name="Picture 10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555875" y="836613"/>
            <a:ext cx="5762625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13212-C931-46DD-B8DD-4407838368A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958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23A3F-2303-4F99-B4D2-85DCB53880C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5544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E8073473-A6B2-459B-AE66-822DF9A588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715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99B57E-4DD1-4C95-A6FE-EEB4E033F55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30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8A1704-57E3-4F75-8973-2AFAC4AAB1F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603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6201E7-7207-413A-BF7A-A0A6DC7F3D5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145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02116D-62C1-4DF9-A938-0CA17502F12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867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4DD75-E7FD-4EEA-AF3D-221BCD91B08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752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3BD2B-4702-49FD-B508-775E81D8E25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798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4DB6B7-DE21-435D-913F-F18A77EAC25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718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06E67A-F315-421A-B6FE-E480F8DD9C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205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0123BC89-8961-44B6-BBF8-9427AA39432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9" descr="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55875" y="333375"/>
            <a:ext cx="57626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50000"/>
        <a:buFont typeface="Wingdings" panose="05000000000000000000" pitchFamily="2" charset="2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5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916113"/>
            <a:ext cx="8064500" cy="936625"/>
          </a:xfrm>
          <a:noFill/>
          <a:ln/>
        </p:spPr>
        <p:txBody>
          <a:bodyPr lIns="92075" tIns="46038" rIns="92075" bIns="46038" anchorCtr="0"/>
          <a:lstStyle/>
          <a:p>
            <a:r>
              <a:rPr lang="en-US" altLang="zh-CN" b="1" i="0"/>
              <a:t>Hibernate </a:t>
            </a:r>
            <a:r>
              <a:rPr lang="zh-CN" altLang="en-US" b="1" i="0"/>
              <a:t>检索</a:t>
            </a:r>
            <a:r>
              <a:rPr lang="en-US" altLang="zh-CN" b="1" i="0"/>
              <a:t>(</a:t>
            </a:r>
            <a:r>
              <a:rPr lang="zh-CN" altLang="en-US" b="1" i="0"/>
              <a:t>抓取</a:t>
            </a:r>
            <a:r>
              <a:rPr lang="en-US" altLang="zh-CN" b="1" i="0"/>
              <a:t>)</a:t>
            </a:r>
            <a:r>
              <a:rPr lang="zh-CN" altLang="en-US" b="1" i="0"/>
              <a:t>策略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979613" y="4508500"/>
            <a:ext cx="539908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>
                <a:latin typeface="Arial" panose="020B0604020202020204" pitchFamily="34" charset="0"/>
              </a:rPr>
              <a:t>姜   涛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52513"/>
            <a:ext cx="7696200" cy="766762"/>
          </a:xfrm>
        </p:spPr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Hibernate</a:t>
            </a:r>
            <a:r>
              <a:rPr lang="zh-CN" altLang="en-US"/>
              <a:t>的检索策略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16113"/>
            <a:ext cx="7696200" cy="360362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0033CC"/>
                </a:solidFill>
              </a:rPr>
              <a:t>知识点</a:t>
            </a:r>
            <a:r>
              <a:rPr lang="en-US" altLang="zh-CN" sz="2200">
                <a:solidFill>
                  <a:srgbClr val="0033CC"/>
                </a:solidFill>
              </a:rPr>
              <a:t>6</a:t>
            </a:r>
            <a:r>
              <a:rPr lang="en-US" altLang="zh-CN" sz="2200"/>
              <a:t>:</a:t>
            </a:r>
            <a:r>
              <a:rPr lang="zh-CN" altLang="en-US" sz="2200"/>
              <a:t>关联级别的检索策略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39750" y="2276475"/>
            <a:ext cx="8280400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Font typeface="Wingdings" panose="05000000000000000000" pitchFamily="2" charset="2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>
                <a:ea typeface="楷体_GB2312" pitchFamily="1" charset="-122"/>
              </a:rPr>
              <a:t>在映射文件中</a:t>
            </a:r>
            <a:r>
              <a:rPr lang="en-US" altLang="zh-CN" sz="2200">
                <a:ea typeface="楷体_GB2312" pitchFamily="1" charset="-122"/>
              </a:rPr>
              <a:t>, </a:t>
            </a:r>
            <a:r>
              <a:rPr lang="zh-CN" altLang="en-US" sz="2200">
                <a:ea typeface="楷体_GB2312" pitchFamily="1" charset="-122"/>
              </a:rPr>
              <a:t>用 </a:t>
            </a:r>
            <a:r>
              <a:rPr lang="en-US" altLang="zh-CN" sz="2200">
                <a:ea typeface="楷体_GB2312" pitchFamily="1" charset="-122"/>
              </a:rPr>
              <a:t>&lt;set&gt; </a:t>
            </a:r>
            <a:r>
              <a:rPr lang="zh-CN" altLang="en-US" sz="2200">
                <a:ea typeface="楷体_GB2312" pitchFamily="1" charset="-122"/>
              </a:rPr>
              <a:t>元素来配置一对多关联及多对多关联关系</a:t>
            </a:r>
            <a:r>
              <a:rPr lang="en-US" altLang="zh-CN" sz="2200">
                <a:ea typeface="楷体_GB2312" pitchFamily="1" charset="-122"/>
              </a:rPr>
              <a:t>. &lt;set&gt; </a:t>
            </a:r>
            <a:r>
              <a:rPr lang="zh-CN" altLang="en-US" sz="2200">
                <a:ea typeface="楷体_GB2312" pitchFamily="1" charset="-122"/>
              </a:rPr>
              <a:t>元素有 </a:t>
            </a:r>
            <a:r>
              <a:rPr lang="en-US" altLang="zh-CN" sz="2200">
                <a:ea typeface="楷体_GB2312" pitchFamily="1" charset="-122"/>
              </a:rPr>
              <a:t>lazy </a:t>
            </a:r>
            <a:r>
              <a:rPr lang="zh-CN" altLang="en-US" sz="2200">
                <a:ea typeface="楷体_GB2312" pitchFamily="1" charset="-122"/>
              </a:rPr>
              <a:t>和 </a:t>
            </a:r>
            <a:r>
              <a:rPr lang="en-US" altLang="zh-CN" sz="2200">
                <a:ea typeface="楷体_GB2312" pitchFamily="1" charset="-122"/>
              </a:rPr>
              <a:t>fetch </a:t>
            </a:r>
            <a:r>
              <a:rPr lang="zh-CN" altLang="en-US" sz="2200">
                <a:ea typeface="楷体_GB2312" pitchFamily="1" charset="-122"/>
              </a:rPr>
              <a:t>属性</a:t>
            </a:r>
          </a:p>
          <a:p>
            <a:pPr lvl="1"/>
            <a:r>
              <a:rPr lang="en-US" altLang="zh-CN" sz="2000" b="1">
                <a:ea typeface="楷体_GB2312" pitchFamily="1" charset="-122"/>
              </a:rPr>
              <a:t>lazy</a:t>
            </a:r>
            <a:r>
              <a:rPr lang="en-US" altLang="zh-CN" sz="2000">
                <a:ea typeface="楷体_GB2312" pitchFamily="1" charset="-122"/>
              </a:rPr>
              <a:t>: </a:t>
            </a:r>
            <a:r>
              <a:rPr lang="zh-CN" altLang="en-US" sz="2000" b="1">
                <a:ea typeface="楷体_GB2312" pitchFamily="1" charset="-122"/>
              </a:rPr>
              <a:t>主要决定 </a:t>
            </a:r>
            <a:r>
              <a:rPr lang="en-US" altLang="zh-CN" sz="2000" b="1">
                <a:ea typeface="楷体_GB2312" pitchFamily="1" charset="-122"/>
              </a:rPr>
              <a:t>orders </a:t>
            </a:r>
            <a:r>
              <a:rPr lang="zh-CN" altLang="en-US" sz="2000" b="1">
                <a:ea typeface="楷体_GB2312" pitchFamily="1" charset="-122"/>
              </a:rPr>
              <a:t>集合被初始化的时机</a:t>
            </a:r>
            <a:r>
              <a:rPr lang="en-US" altLang="zh-CN" sz="2000">
                <a:ea typeface="楷体_GB2312" pitchFamily="1" charset="-122"/>
              </a:rPr>
              <a:t>. </a:t>
            </a:r>
            <a:r>
              <a:rPr lang="zh-CN" altLang="en-US" sz="2000">
                <a:ea typeface="楷体_GB2312" pitchFamily="1" charset="-122"/>
              </a:rPr>
              <a:t>即到底是在加载 </a:t>
            </a:r>
            <a:r>
              <a:rPr lang="en-US" altLang="zh-CN" sz="2000">
                <a:ea typeface="楷体_GB2312" pitchFamily="1" charset="-122"/>
              </a:rPr>
              <a:t>Customer </a:t>
            </a:r>
            <a:r>
              <a:rPr lang="zh-CN" altLang="en-US" sz="2000">
                <a:ea typeface="楷体_GB2312" pitchFamily="1" charset="-122"/>
              </a:rPr>
              <a:t>对象时就被初始化</a:t>
            </a:r>
            <a:r>
              <a:rPr lang="en-US" altLang="zh-CN" sz="2000">
                <a:ea typeface="楷体_GB2312" pitchFamily="1" charset="-122"/>
              </a:rPr>
              <a:t>, </a:t>
            </a:r>
            <a:r>
              <a:rPr lang="zh-CN" altLang="en-US" sz="2000">
                <a:ea typeface="楷体_GB2312" pitchFamily="1" charset="-122"/>
              </a:rPr>
              <a:t>还是在程序访问 </a:t>
            </a:r>
            <a:r>
              <a:rPr lang="en-US" altLang="zh-CN" sz="2000">
                <a:ea typeface="楷体_GB2312" pitchFamily="1" charset="-122"/>
              </a:rPr>
              <a:t>orders </a:t>
            </a:r>
            <a:r>
              <a:rPr lang="zh-CN" altLang="en-US" sz="2000">
                <a:ea typeface="楷体_GB2312" pitchFamily="1" charset="-122"/>
              </a:rPr>
              <a:t>集合时被初始化</a:t>
            </a:r>
          </a:p>
          <a:p>
            <a:pPr lvl="1"/>
            <a:r>
              <a:rPr lang="en-US" altLang="zh-CN" sz="2000" b="1">
                <a:ea typeface="楷体_GB2312" pitchFamily="1" charset="-122"/>
              </a:rPr>
              <a:t>fetch</a:t>
            </a:r>
            <a:r>
              <a:rPr lang="en-US" altLang="zh-CN" sz="2000">
                <a:ea typeface="楷体_GB2312" pitchFamily="1" charset="-122"/>
              </a:rPr>
              <a:t>: </a:t>
            </a:r>
            <a:r>
              <a:rPr lang="zh-CN" altLang="en-US" sz="2000" b="1">
                <a:ea typeface="楷体_GB2312" pitchFamily="1" charset="-122"/>
              </a:rPr>
              <a:t>取值为 “</a:t>
            </a:r>
            <a:r>
              <a:rPr lang="en-US" altLang="zh-CN" sz="2000" b="1">
                <a:ea typeface="楷体_GB2312" pitchFamily="1" charset="-122"/>
              </a:rPr>
              <a:t>select” </a:t>
            </a:r>
            <a:r>
              <a:rPr lang="zh-CN" altLang="en-US" sz="2000" b="1">
                <a:ea typeface="楷体_GB2312" pitchFamily="1" charset="-122"/>
              </a:rPr>
              <a:t>或 “</a:t>
            </a:r>
            <a:r>
              <a:rPr lang="en-US" altLang="zh-CN" sz="2000" b="1">
                <a:ea typeface="楷体_GB2312" pitchFamily="1" charset="-122"/>
              </a:rPr>
              <a:t>subselect” </a:t>
            </a:r>
            <a:r>
              <a:rPr lang="zh-CN" altLang="en-US" sz="2000" b="1">
                <a:ea typeface="楷体_GB2312" pitchFamily="1" charset="-122"/>
              </a:rPr>
              <a:t>时</a:t>
            </a:r>
            <a:r>
              <a:rPr lang="en-US" altLang="zh-CN" sz="2000" b="1">
                <a:ea typeface="楷体_GB2312" pitchFamily="1" charset="-122"/>
              </a:rPr>
              <a:t>, </a:t>
            </a:r>
            <a:r>
              <a:rPr lang="zh-CN" altLang="en-US" sz="2000" b="1">
                <a:ea typeface="楷体_GB2312" pitchFamily="1" charset="-122"/>
              </a:rPr>
              <a:t>决定初始化 </a:t>
            </a:r>
            <a:r>
              <a:rPr lang="en-US" altLang="zh-CN" sz="2000" b="1">
                <a:ea typeface="楷体_GB2312" pitchFamily="1" charset="-122"/>
              </a:rPr>
              <a:t>orders </a:t>
            </a:r>
            <a:r>
              <a:rPr lang="zh-CN" altLang="en-US" sz="2000" b="1">
                <a:ea typeface="楷体_GB2312" pitchFamily="1" charset="-122"/>
              </a:rPr>
              <a:t>的查询语句的形式</a:t>
            </a:r>
            <a:r>
              <a:rPr lang="en-US" altLang="zh-CN" sz="2000" b="1">
                <a:ea typeface="楷体_GB2312" pitchFamily="1" charset="-122"/>
              </a:rPr>
              <a:t>;  </a:t>
            </a:r>
            <a:r>
              <a:rPr lang="zh-CN" altLang="en-US" sz="2000" b="1">
                <a:ea typeface="楷体_GB2312" pitchFamily="1" charset="-122"/>
              </a:rPr>
              <a:t>若取值为”</a:t>
            </a:r>
            <a:r>
              <a:rPr lang="en-US" altLang="zh-CN" sz="2000" b="1">
                <a:ea typeface="楷体_GB2312" pitchFamily="1" charset="-122"/>
              </a:rPr>
              <a:t>join”, </a:t>
            </a:r>
            <a:r>
              <a:rPr lang="zh-CN" altLang="en-US" sz="2000" b="1">
                <a:ea typeface="楷体_GB2312" pitchFamily="1" charset="-122"/>
              </a:rPr>
              <a:t>则决定 </a:t>
            </a:r>
            <a:r>
              <a:rPr lang="en-US" altLang="zh-CN" sz="2000" b="1">
                <a:ea typeface="楷体_GB2312" pitchFamily="1" charset="-122"/>
              </a:rPr>
              <a:t>orders </a:t>
            </a:r>
            <a:r>
              <a:rPr lang="zh-CN" altLang="en-US" sz="2000" b="1">
                <a:ea typeface="楷体_GB2312" pitchFamily="1" charset="-122"/>
              </a:rPr>
              <a:t>集合被初始化的时机</a:t>
            </a:r>
          </a:p>
          <a:p>
            <a:pPr lvl="1"/>
            <a:r>
              <a:rPr lang="zh-CN" altLang="en-US" sz="2000" b="1">
                <a:ea typeface="楷体_GB2312" pitchFamily="1" charset="-122"/>
              </a:rPr>
              <a:t>若把 </a:t>
            </a:r>
            <a:r>
              <a:rPr lang="en-US" altLang="zh-CN" sz="2000" b="1">
                <a:ea typeface="楷体_GB2312" pitchFamily="1" charset="-122"/>
              </a:rPr>
              <a:t>fetch </a:t>
            </a:r>
            <a:r>
              <a:rPr lang="zh-CN" altLang="en-US" sz="2000" b="1">
                <a:ea typeface="楷体_GB2312" pitchFamily="1" charset="-122"/>
              </a:rPr>
              <a:t>设置为 “</a:t>
            </a:r>
            <a:r>
              <a:rPr lang="en-US" altLang="zh-CN" sz="2000" b="1">
                <a:ea typeface="楷体_GB2312" pitchFamily="1" charset="-122"/>
              </a:rPr>
              <a:t>join”, lazy </a:t>
            </a:r>
            <a:r>
              <a:rPr lang="zh-CN" altLang="en-US" sz="2000" b="1">
                <a:ea typeface="楷体_GB2312" pitchFamily="1" charset="-122"/>
              </a:rPr>
              <a:t>属性将被忽略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Hibernate</a:t>
            </a:r>
            <a:r>
              <a:rPr lang="zh-CN" altLang="en-US"/>
              <a:t>的检索策略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916113"/>
            <a:ext cx="3771900" cy="28733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400">
                <a:solidFill>
                  <a:srgbClr val="0033CC"/>
                </a:solidFill>
              </a:rPr>
              <a:t>知识点</a:t>
            </a:r>
            <a:r>
              <a:rPr lang="en-US" altLang="zh-CN" sz="1400">
                <a:solidFill>
                  <a:srgbClr val="0033CC"/>
                </a:solidFill>
              </a:rPr>
              <a:t>6</a:t>
            </a:r>
            <a:r>
              <a:rPr lang="en-US" altLang="zh-CN" sz="1400"/>
              <a:t>:</a:t>
            </a:r>
            <a:r>
              <a:rPr lang="zh-CN" altLang="en-US" sz="1400"/>
              <a:t>关联级别的检索策略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755650" y="2133600"/>
            <a:ext cx="77771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Font typeface="Wingdings" panose="05000000000000000000" pitchFamily="2" charset="2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1400" b="1"/>
              <a:t>一对多和多对多关联的检索策略（</a:t>
            </a:r>
            <a:r>
              <a:rPr lang="en-US" altLang="zh-CN" sz="1400" b="1"/>
              <a:t>set</a:t>
            </a:r>
            <a:r>
              <a:rPr lang="zh-CN" altLang="en-US" sz="1400" b="1"/>
              <a:t>）</a:t>
            </a:r>
            <a:r>
              <a:rPr lang="en-US" altLang="zh-CN" sz="1400" b="1"/>
              <a:t>: </a:t>
            </a:r>
            <a:r>
              <a:rPr lang="en-US" altLang="zh-CN" sz="1400" b="1">
                <a:ea typeface="楷体_GB2312" pitchFamily="1" charset="-122"/>
              </a:rPr>
              <a:t>&lt;set&gt; </a:t>
            </a:r>
            <a:r>
              <a:rPr lang="zh-CN" altLang="en-US" sz="1400" b="1">
                <a:ea typeface="楷体_GB2312" pitchFamily="1" charset="-122"/>
              </a:rPr>
              <a:t>元素的 </a:t>
            </a:r>
            <a:r>
              <a:rPr lang="en-US" altLang="zh-CN" sz="1400" b="1">
                <a:ea typeface="楷体_GB2312" pitchFamily="1" charset="-122"/>
              </a:rPr>
              <a:t>lazy </a:t>
            </a:r>
            <a:r>
              <a:rPr lang="zh-CN" altLang="en-US" sz="1400" b="1">
                <a:ea typeface="楷体_GB2312" pitchFamily="1" charset="-122"/>
              </a:rPr>
              <a:t>和 </a:t>
            </a:r>
            <a:r>
              <a:rPr lang="en-US" altLang="zh-CN" sz="1400" b="1">
                <a:ea typeface="楷体_GB2312" pitchFamily="1" charset="-122"/>
              </a:rPr>
              <a:t>fetch </a:t>
            </a:r>
            <a:r>
              <a:rPr lang="zh-CN" altLang="en-US" sz="1400" b="1">
                <a:ea typeface="楷体_GB2312" pitchFamily="1" charset="-122"/>
              </a:rPr>
              <a:t>属性</a:t>
            </a:r>
          </a:p>
        </p:txBody>
      </p:sp>
      <p:graphicFrame>
        <p:nvGraphicFramePr>
          <p:cNvPr id="16389" name="Group 5"/>
          <p:cNvGraphicFramePr>
            <a:graphicFrameLocks noGrp="1"/>
          </p:cNvGraphicFramePr>
          <p:nvPr>
            <p:ph sz="half" idx="2"/>
          </p:nvPr>
        </p:nvGraphicFramePr>
        <p:xfrm>
          <a:off x="250825" y="2492375"/>
          <a:ext cx="8893175" cy="3887788"/>
        </p:xfrm>
        <a:graphic>
          <a:graphicData uri="http://schemas.openxmlformats.org/drawingml/2006/table">
            <a:tbl>
              <a:tblPr/>
              <a:tblGrid>
                <a:gridCol w="1431925">
                  <a:extLst>
                    <a:ext uri="{9D8B030D-6E8A-4147-A177-3AD203B41FA5}">
                      <a16:colId xmlns:a16="http://schemas.microsoft.com/office/drawing/2014/main" val="3098447385"/>
                    </a:ext>
                  </a:extLst>
                </a:gridCol>
                <a:gridCol w="1449388">
                  <a:extLst>
                    <a:ext uri="{9D8B030D-6E8A-4147-A177-3AD203B41FA5}">
                      <a16:colId xmlns:a16="http://schemas.microsoft.com/office/drawing/2014/main" val="3918832206"/>
                    </a:ext>
                  </a:extLst>
                </a:gridCol>
                <a:gridCol w="6011862">
                  <a:extLst>
                    <a:ext uri="{9D8B030D-6E8A-4147-A177-3AD203B41FA5}">
                      <a16:colId xmlns:a16="http://schemas.microsoft.com/office/drawing/2014/main" val="2806024003"/>
                    </a:ext>
                  </a:extLst>
                </a:gridCol>
              </a:tblGrid>
              <a:tr h="560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fetch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默认值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select)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Lazy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默认值是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策略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070604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采用迫切左外联接检索。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343544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采用迫切左外联接检索。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5091856"/>
                  </a:ext>
                </a:extLst>
              </a:tr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extra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采用迫切左外联接检索。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62986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select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采用立即检索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707652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select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采用延迟检索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037533"/>
                  </a:ext>
                </a:extLst>
              </a:tr>
              <a:tr h="962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select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extra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采用延迟检索（及其懒惰）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c.getOrders().size()  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执行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select count(id) from orders where customer_id =?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for(Order o:set){ o.getOrderNumber();} 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将执行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select customer_id , id,order_number ,price from orders  where customer_id=?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05320"/>
                  </a:ext>
                </a:extLst>
              </a:tr>
              <a:tr h="742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subselect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false/true/extra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也分为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中情况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嵌套子查询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检索多个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customer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对象时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 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Lazy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属性决定检索策略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select customer_id,order_number,price from orders  where customer_id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in (select id from customers)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338201"/>
                  </a:ext>
                </a:extLst>
              </a:tr>
            </a:tbl>
          </a:graphicData>
        </a:graphic>
      </p:graphicFrame>
      <p:sp>
        <p:nvSpPr>
          <p:cNvPr id="16427" name="Line 43"/>
          <p:cNvSpPr>
            <a:spLocks noChangeShapeType="1"/>
          </p:cNvSpPr>
          <p:nvPr/>
        </p:nvSpPr>
        <p:spPr bwMode="auto">
          <a:xfrm flipH="1">
            <a:off x="0" y="5876925"/>
            <a:ext cx="179388" cy="576263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28" name="Text Box 44"/>
          <p:cNvSpPr txBox="1">
            <a:spLocks noChangeArrowheads="1"/>
          </p:cNvSpPr>
          <p:nvPr/>
        </p:nvSpPr>
        <p:spPr bwMode="auto">
          <a:xfrm>
            <a:off x="-1312863" y="5156200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800">
              <a:latin typeface="Verdana" panose="020B0604030504040204" pitchFamily="34" charset="0"/>
            </a:endParaRPr>
          </a:p>
        </p:txBody>
      </p:sp>
      <p:sp>
        <p:nvSpPr>
          <p:cNvPr id="16429" name="Text Box 45"/>
          <p:cNvSpPr txBox="1">
            <a:spLocks noChangeArrowheads="1"/>
          </p:cNvSpPr>
          <p:nvPr/>
        </p:nvSpPr>
        <p:spPr bwMode="auto">
          <a:xfrm>
            <a:off x="-881063" y="6489700"/>
            <a:ext cx="1781176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latin typeface="Verdana" panose="020B0604030504040204" pitchFamily="34" charset="0"/>
              </a:rPr>
              <a:t>使用</a:t>
            </a:r>
            <a:r>
              <a:rPr lang="en-US" altLang="zh-CN" sz="1800">
                <a:solidFill>
                  <a:srgbClr val="FF0000"/>
                </a:solidFill>
                <a:latin typeface="Verdana" panose="020B0604030504040204" pitchFamily="34" charset="0"/>
              </a:rPr>
              <a:t>query</a:t>
            </a:r>
            <a:r>
              <a:rPr lang="zh-CN" altLang="en-US" sz="1800">
                <a:latin typeface="Verdana" panose="020B0604030504040204" pitchFamily="34" charset="0"/>
              </a:rPr>
              <a:t>测试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Hibernate</a:t>
            </a:r>
            <a:r>
              <a:rPr lang="zh-CN" altLang="en-US"/>
              <a:t>的检索策略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916113"/>
            <a:ext cx="3771900" cy="28733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400">
                <a:solidFill>
                  <a:srgbClr val="0033CC"/>
                </a:solidFill>
              </a:rPr>
              <a:t>知识点</a:t>
            </a:r>
            <a:r>
              <a:rPr lang="en-US" altLang="zh-CN" sz="1400">
                <a:solidFill>
                  <a:srgbClr val="0033CC"/>
                </a:solidFill>
              </a:rPr>
              <a:t>6</a:t>
            </a:r>
            <a:r>
              <a:rPr lang="en-US" altLang="zh-CN" sz="1400"/>
              <a:t>:</a:t>
            </a:r>
            <a:r>
              <a:rPr lang="zh-CN" altLang="en-US" sz="1400"/>
              <a:t>关联级别的检索策略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05038"/>
            <a:ext cx="4249738" cy="3000375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205038"/>
            <a:ext cx="4267200" cy="3001962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Hibernate</a:t>
            </a:r>
            <a:r>
              <a:rPr lang="zh-CN" altLang="en-US"/>
              <a:t>的检索策略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916113"/>
            <a:ext cx="7343775" cy="7207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33CC"/>
                </a:solidFill>
              </a:rPr>
              <a:t>知识点</a:t>
            </a:r>
            <a:r>
              <a:rPr lang="en-US" altLang="zh-CN" sz="1600">
                <a:solidFill>
                  <a:srgbClr val="0033CC"/>
                </a:solidFill>
              </a:rPr>
              <a:t>6</a:t>
            </a:r>
            <a:r>
              <a:rPr lang="en-US" altLang="zh-CN" sz="1600"/>
              <a:t>:</a:t>
            </a:r>
            <a:r>
              <a:rPr lang="zh-CN" altLang="en-US" sz="1600"/>
              <a:t>关联级别的检索策略   详细说明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300" b="1">
                <a:solidFill>
                  <a:srgbClr val="0033CC"/>
                </a:solidFill>
                <a:ea typeface="楷体_GB2312" pitchFamily="1" charset="-122"/>
              </a:rPr>
              <a:t>延迟检索和增强延迟检索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11188" y="2708275"/>
            <a:ext cx="7921625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Font typeface="Wingdings" panose="05000000000000000000" pitchFamily="2" charset="2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ea typeface="楷体_GB2312" pitchFamily="1" charset="-122"/>
              </a:rPr>
              <a:t>在延迟检索</a:t>
            </a:r>
            <a:r>
              <a:rPr lang="en-US" altLang="zh-CN" sz="1800">
                <a:ea typeface="楷体_GB2312" pitchFamily="1" charset="-122"/>
              </a:rPr>
              <a:t>(lazy </a:t>
            </a:r>
            <a:r>
              <a:rPr lang="zh-CN" altLang="en-US" sz="1800">
                <a:ea typeface="楷体_GB2312" pitchFamily="1" charset="-122"/>
              </a:rPr>
              <a:t>属性值为 </a:t>
            </a:r>
            <a:r>
              <a:rPr lang="en-US" altLang="zh-CN" sz="1800">
                <a:ea typeface="楷体_GB2312" pitchFamily="1" charset="-122"/>
              </a:rPr>
              <a:t>true) </a:t>
            </a:r>
            <a:r>
              <a:rPr lang="zh-CN" altLang="en-US" sz="1800">
                <a:ea typeface="楷体_GB2312" pitchFamily="1" charset="-122"/>
              </a:rPr>
              <a:t>集合属性时</a:t>
            </a:r>
            <a:r>
              <a:rPr lang="en-US" altLang="zh-CN" sz="1800">
                <a:ea typeface="楷体_GB2312" pitchFamily="1" charset="-122"/>
              </a:rPr>
              <a:t>, Hibernate </a:t>
            </a:r>
            <a:r>
              <a:rPr lang="zh-CN" altLang="en-US" sz="1800">
                <a:ea typeface="楷体_GB2312" pitchFamily="1" charset="-122"/>
              </a:rPr>
              <a:t>在以下情况下初始化集合代理类实例 </a:t>
            </a:r>
          </a:p>
          <a:p>
            <a:pPr lvl="1"/>
            <a:r>
              <a:rPr lang="zh-CN" altLang="en-US" sz="1800">
                <a:ea typeface="楷体_GB2312" pitchFamily="1" charset="-122"/>
              </a:rPr>
              <a:t>应用程序第一次访问集合属性</a:t>
            </a:r>
            <a:r>
              <a:rPr lang="en-US" altLang="zh-CN" sz="1800">
                <a:ea typeface="楷体_GB2312" pitchFamily="1" charset="-122"/>
              </a:rPr>
              <a:t>: iterator(), size(), isEmpty(), contains() </a:t>
            </a:r>
            <a:r>
              <a:rPr lang="zh-CN" altLang="en-US" sz="1800">
                <a:ea typeface="楷体_GB2312" pitchFamily="1" charset="-122"/>
              </a:rPr>
              <a:t>等方法</a:t>
            </a:r>
          </a:p>
          <a:p>
            <a:pPr lvl="1"/>
            <a:r>
              <a:rPr lang="zh-CN" altLang="en-US" sz="1800">
                <a:ea typeface="楷体_GB2312" pitchFamily="1" charset="-122"/>
              </a:rPr>
              <a:t>通过 </a:t>
            </a:r>
            <a:r>
              <a:rPr lang="en-US" altLang="zh-CN" sz="1800">
                <a:ea typeface="楷体_GB2312" pitchFamily="1" charset="-122"/>
              </a:rPr>
              <a:t>Hibernate.initialize() </a:t>
            </a:r>
            <a:r>
              <a:rPr lang="zh-CN" altLang="en-US" sz="1800">
                <a:ea typeface="楷体_GB2312" pitchFamily="1" charset="-122"/>
              </a:rPr>
              <a:t>静态方法显式初始化</a:t>
            </a:r>
          </a:p>
          <a:p>
            <a:r>
              <a:rPr lang="zh-CN" altLang="en-US" sz="1800">
                <a:ea typeface="楷体_GB2312" pitchFamily="1" charset="-122"/>
              </a:rPr>
              <a:t>增强延迟检索</a:t>
            </a:r>
            <a:r>
              <a:rPr lang="en-US" altLang="zh-CN" sz="1800">
                <a:ea typeface="楷体_GB2312" pitchFamily="1" charset="-122"/>
              </a:rPr>
              <a:t>(lazy </a:t>
            </a:r>
            <a:r>
              <a:rPr lang="zh-CN" altLang="en-US" sz="1800">
                <a:ea typeface="楷体_GB2312" pitchFamily="1" charset="-122"/>
              </a:rPr>
              <a:t>属性为 </a:t>
            </a:r>
            <a:r>
              <a:rPr lang="en-US" altLang="zh-CN" sz="1800">
                <a:ea typeface="楷体_GB2312" pitchFamily="1" charset="-122"/>
              </a:rPr>
              <a:t>extra): </a:t>
            </a:r>
            <a:r>
              <a:rPr lang="zh-CN" altLang="en-US" sz="1800">
                <a:ea typeface="楷体_GB2312" pitchFamily="1" charset="-122"/>
              </a:rPr>
              <a:t>与 </a:t>
            </a:r>
            <a:r>
              <a:rPr lang="en-US" altLang="zh-CN" sz="1800">
                <a:ea typeface="楷体_GB2312" pitchFamily="1" charset="-122"/>
              </a:rPr>
              <a:t>lazy=“true” </a:t>
            </a:r>
            <a:r>
              <a:rPr lang="zh-CN" altLang="en-US" sz="1800">
                <a:ea typeface="楷体_GB2312" pitchFamily="1" charset="-122"/>
              </a:rPr>
              <a:t>类似</a:t>
            </a:r>
            <a:r>
              <a:rPr lang="en-US" altLang="zh-CN" sz="1800">
                <a:ea typeface="楷体_GB2312" pitchFamily="1" charset="-122"/>
              </a:rPr>
              <a:t>. </a:t>
            </a:r>
            <a:r>
              <a:rPr lang="zh-CN" altLang="en-US" sz="1800">
                <a:ea typeface="楷体_GB2312" pitchFamily="1" charset="-122"/>
              </a:rPr>
              <a:t>主要区别是</a:t>
            </a:r>
            <a:r>
              <a:rPr lang="zh-CN" altLang="en-US" sz="1800" b="1">
                <a:ea typeface="楷体_GB2312" pitchFamily="1" charset="-122"/>
              </a:rPr>
              <a:t>增强延迟检索策略能进一步延迟 </a:t>
            </a:r>
            <a:r>
              <a:rPr lang="en-US" altLang="zh-CN" sz="1800" b="1">
                <a:ea typeface="楷体_GB2312" pitchFamily="1" charset="-122"/>
              </a:rPr>
              <a:t>Customer </a:t>
            </a:r>
            <a:r>
              <a:rPr lang="zh-CN" altLang="en-US" sz="1800" b="1">
                <a:ea typeface="楷体_GB2312" pitchFamily="1" charset="-122"/>
              </a:rPr>
              <a:t>对象的 </a:t>
            </a:r>
            <a:r>
              <a:rPr lang="en-US" altLang="zh-CN" sz="1800" b="1">
                <a:ea typeface="楷体_GB2312" pitchFamily="1" charset="-122"/>
              </a:rPr>
              <a:t>orders </a:t>
            </a:r>
            <a:r>
              <a:rPr lang="zh-CN" altLang="en-US" sz="1800" b="1">
                <a:ea typeface="楷体_GB2312" pitchFamily="1" charset="-122"/>
              </a:rPr>
              <a:t>集合代理实例的初始化时机</a:t>
            </a:r>
            <a:r>
              <a:rPr lang="zh-CN" altLang="en-US" sz="1800">
                <a:ea typeface="楷体_GB2312" pitchFamily="1" charset="-122"/>
              </a:rPr>
              <a:t>：</a:t>
            </a:r>
          </a:p>
          <a:p>
            <a:pPr lvl="1"/>
            <a:r>
              <a:rPr lang="zh-CN" altLang="en-US" sz="1800">
                <a:ea typeface="楷体_GB2312" pitchFamily="1" charset="-122"/>
              </a:rPr>
              <a:t>当程序第一次访问 </a:t>
            </a:r>
            <a:r>
              <a:rPr lang="en-US" altLang="zh-CN" sz="1800">
                <a:ea typeface="楷体_GB2312" pitchFamily="1" charset="-122"/>
              </a:rPr>
              <a:t>orders </a:t>
            </a:r>
            <a:r>
              <a:rPr lang="zh-CN" altLang="en-US" sz="1800">
                <a:ea typeface="楷体_GB2312" pitchFamily="1" charset="-122"/>
              </a:rPr>
              <a:t>属性的 </a:t>
            </a:r>
            <a:r>
              <a:rPr lang="en-US" altLang="zh-CN" sz="1800">
                <a:ea typeface="楷体_GB2312" pitchFamily="1" charset="-122"/>
              </a:rPr>
              <a:t>iterator() </a:t>
            </a:r>
            <a:r>
              <a:rPr lang="zh-CN" altLang="en-US" sz="1800">
                <a:ea typeface="楷体_GB2312" pitchFamily="1" charset="-122"/>
              </a:rPr>
              <a:t>方法时</a:t>
            </a:r>
            <a:r>
              <a:rPr lang="en-US" altLang="zh-CN" sz="1800">
                <a:ea typeface="楷体_GB2312" pitchFamily="1" charset="-122"/>
              </a:rPr>
              <a:t>, </a:t>
            </a:r>
            <a:r>
              <a:rPr lang="zh-CN" altLang="en-US" sz="1800">
                <a:ea typeface="楷体_GB2312" pitchFamily="1" charset="-122"/>
              </a:rPr>
              <a:t>会导致 </a:t>
            </a:r>
            <a:r>
              <a:rPr lang="en-US" altLang="zh-CN" sz="1800">
                <a:ea typeface="楷体_GB2312" pitchFamily="1" charset="-122"/>
              </a:rPr>
              <a:t>orders </a:t>
            </a:r>
            <a:r>
              <a:rPr lang="zh-CN" altLang="en-US" sz="1800">
                <a:ea typeface="楷体_GB2312" pitchFamily="1" charset="-122"/>
              </a:rPr>
              <a:t>集合代理类实例的初始化</a:t>
            </a:r>
          </a:p>
          <a:p>
            <a:pPr lvl="1"/>
            <a:r>
              <a:rPr lang="zh-CN" altLang="en-US" sz="1800">
                <a:ea typeface="楷体_GB2312" pitchFamily="1" charset="-122"/>
              </a:rPr>
              <a:t>当程序第一次访问 </a:t>
            </a:r>
            <a:r>
              <a:rPr lang="en-US" altLang="zh-CN" sz="1800">
                <a:ea typeface="楷体_GB2312" pitchFamily="1" charset="-122"/>
              </a:rPr>
              <a:t>order </a:t>
            </a:r>
            <a:r>
              <a:rPr lang="zh-CN" altLang="en-US" sz="1800">
                <a:ea typeface="楷体_GB2312" pitchFamily="1" charset="-122"/>
              </a:rPr>
              <a:t>属性的 </a:t>
            </a:r>
            <a:r>
              <a:rPr lang="en-US" altLang="zh-CN" sz="1800">
                <a:ea typeface="楷体_GB2312" pitchFamily="1" charset="-122"/>
              </a:rPr>
              <a:t>size(), contains() </a:t>
            </a:r>
            <a:r>
              <a:rPr lang="zh-CN" altLang="en-US" sz="1800">
                <a:ea typeface="楷体_GB2312" pitchFamily="1" charset="-122"/>
              </a:rPr>
              <a:t>和 </a:t>
            </a:r>
            <a:r>
              <a:rPr lang="en-US" altLang="zh-CN" sz="1800">
                <a:ea typeface="楷体_GB2312" pitchFamily="1" charset="-122"/>
              </a:rPr>
              <a:t>isEmpty() </a:t>
            </a:r>
            <a:r>
              <a:rPr lang="zh-CN" altLang="en-US" sz="1800">
                <a:ea typeface="楷体_GB2312" pitchFamily="1" charset="-122"/>
              </a:rPr>
              <a:t>方法时</a:t>
            </a:r>
            <a:r>
              <a:rPr lang="en-US" altLang="zh-CN" sz="1800">
                <a:ea typeface="楷体_GB2312" pitchFamily="1" charset="-122"/>
              </a:rPr>
              <a:t>, Hibernate </a:t>
            </a:r>
            <a:r>
              <a:rPr lang="zh-CN" altLang="en-US" sz="1800">
                <a:ea typeface="楷体_GB2312" pitchFamily="1" charset="-122"/>
              </a:rPr>
              <a:t>不会初始化 </a:t>
            </a:r>
            <a:r>
              <a:rPr lang="en-US" altLang="zh-CN" sz="1800">
                <a:ea typeface="楷体_GB2312" pitchFamily="1" charset="-122"/>
              </a:rPr>
              <a:t>orders </a:t>
            </a:r>
            <a:r>
              <a:rPr lang="zh-CN" altLang="en-US" sz="1800">
                <a:ea typeface="楷体_GB2312" pitchFamily="1" charset="-122"/>
              </a:rPr>
              <a:t>集合类的实例</a:t>
            </a:r>
            <a:r>
              <a:rPr lang="en-US" altLang="zh-CN" sz="1800">
                <a:ea typeface="楷体_GB2312" pitchFamily="1" charset="-122"/>
              </a:rPr>
              <a:t>, </a:t>
            </a:r>
            <a:r>
              <a:rPr lang="zh-CN" altLang="en-US" sz="1800">
                <a:ea typeface="楷体_GB2312" pitchFamily="1" charset="-122"/>
              </a:rPr>
              <a:t>仅通过特定的 </a:t>
            </a:r>
            <a:r>
              <a:rPr lang="en-US" altLang="zh-CN" sz="1800">
                <a:ea typeface="楷体_GB2312" pitchFamily="1" charset="-122"/>
              </a:rPr>
              <a:t>select </a:t>
            </a:r>
            <a:r>
              <a:rPr lang="zh-CN" altLang="en-US" sz="1800">
                <a:ea typeface="楷体_GB2312" pitchFamily="1" charset="-122"/>
              </a:rPr>
              <a:t>语句查询必要的信息</a:t>
            </a:r>
            <a:r>
              <a:rPr lang="en-US" altLang="zh-CN" sz="1800">
                <a:ea typeface="楷体_GB2312" pitchFamily="1" charset="-122"/>
              </a:rPr>
              <a:t>, </a:t>
            </a:r>
            <a:r>
              <a:rPr lang="zh-CN" altLang="en-US" sz="1800">
                <a:ea typeface="楷体_GB2312" pitchFamily="1" charset="-122"/>
              </a:rPr>
              <a:t>不会检索所有的 </a:t>
            </a:r>
            <a:r>
              <a:rPr lang="en-US" altLang="zh-CN" sz="1800">
                <a:ea typeface="楷体_GB2312" pitchFamily="1" charset="-122"/>
              </a:rPr>
              <a:t>Order </a:t>
            </a:r>
            <a:r>
              <a:rPr lang="zh-CN" altLang="en-US" sz="1800">
                <a:ea typeface="楷体_GB2312" pitchFamily="1" charset="-122"/>
              </a:rPr>
              <a:t>对象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Hibernate</a:t>
            </a:r>
            <a:r>
              <a:rPr lang="zh-CN" altLang="en-US"/>
              <a:t>的检索策略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16113"/>
            <a:ext cx="8064500" cy="11525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33CC"/>
                </a:solidFill>
              </a:rPr>
              <a:t>知识点</a:t>
            </a:r>
            <a:r>
              <a:rPr lang="en-US" altLang="zh-CN" sz="1600">
                <a:solidFill>
                  <a:srgbClr val="0033CC"/>
                </a:solidFill>
              </a:rPr>
              <a:t>6</a:t>
            </a:r>
            <a:r>
              <a:rPr lang="en-US" altLang="zh-CN" sz="1600"/>
              <a:t>:</a:t>
            </a:r>
            <a:r>
              <a:rPr lang="zh-CN" altLang="en-US" sz="1600"/>
              <a:t>关联级别的检索策略   详细说明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300" b="1">
                <a:solidFill>
                  <a:srgbClr val="0033CC"/>
                </a:solidFill>
                <a:ea typeface="楷体_GB2312" pitchFamily="1" charset="-122"/>
              </a:rPr>
              <a:t>用带子查询的 </a:t>
            </a:r>
            <a:r>
              <a:rPr lang="en-US" altLang="zh-CN" sz="2300" b="1">
                <a:solidFill>
                  <a:srgbClr val="0033CC"/>
                </a:solidFill>
                <a:ea typeface="楷体_GB2312" pitchFamily="1" charset="-122"/>
              </a:rPr>
              <a:t>select </a:t>
            </a:r>
            <a:r>
              <a:rPr lang="zh-CN" altLang="en-US" sz="2300" b="1">
                <a:solidFill>
                  <a:srgbClr val="0033CC"/>
                </a:solidFill>
                <a:ea typeface="楷体_GB2312" pitchFamily="1" charset="-122"/>
              </a:rPr>
              <a:t>语句整批量初始化 </a:t>
            </a:r>
            <a:r>
              <a:rPr lang="en-US" altLang="zh-CN" sz="2300" b="1">
                <a:solidFill>
                  <a:srgbClr val="0033CC"/>
                </a:solidFill>
                <a:ea typeface="楷体_GB2312" pitchFamily="1" charset="-122"/>
              </a:rPr>
              <a:t>orders </a:t>
            </a:r>
            <a:r>
              <a:rPr lang="zh-CN" altLang="en-US" sz="2300" b="1">
                <a:solidFill>
                  <a:srgbClr val="0033CC"/>
                </a:solidFill>
                <a:ea typeface="楷体_GB2312" pitchFamily="1" charset="-122"/>
              </a:rPr>
              <a:t>集合</a:t>
            </a:r>
            <a:r>
              <a:rPr lang="en-US" altLang="zh-CN" sz="2300" b="1">
                <a:solidFill>
                  <a:srgbClr val="0033CC"/>
                </a:solidFill>
                <a:ea typeface="楷体_GB2312" pitchFamily="1" charset="-122"/>
              </a:rPr>
              <a:t>(fetch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300" b="1">
                <a:solidFill>
                  <a:srgbClr val="0033CC"/>
                </a:solidFill>
                <a:ea typeface="楷体_GB2312" pitchFamily="1" charset="-122"/>
              </a:rPr>
              <a:t>属性为“</a:t>
            </a:r>
            <a:r>
              <a:rPr lang="en-US" altLang="zh-CN" sz="2300" b="1">
                <a:solidFill>
                  <a:srgbClr val="0033CC"/>
                </a:solidFill>
                <a:ea typeface="楷体_GB2312" pitchFamily="1" charset="-122"/>
              </a:rPr>
              <a:t>subselect”)</a:t>
            </a:r>
            <a:endParaRPr lang="zh-CN" altLang="en-US" sz="2300" b="1">
              <a:solidFill>
                <a:srgbClr val="0033CC"/>
              </a:solidFill>
              <a:ea typeface="楷体_GB2312" pitchFamily="1" charset="-122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11188" y="3068638"/>
            <a:ext cx="8064500" cy="23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Font typeface="Wingdings" panose="05000000000000000000" pitchFamily="2" charset="2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ea typeface="楷体_GB2312" pitchFamily="1" charset="-122"/>
              </a:rPr>
              <a:t>&lt;set&gt; </a:t>
            </a:r>
            <a:r>
              <a:rPr lang="zh-CN" altLang="en-US" sz="2000">
                <a:ea typeface="楷体_GB2312" pitchFamily="1" charset="-122"/>
              </a:rPr>
              <a:t>元素的 </a:t>
            </a:r>
            <a:r>
              <a:rPr lang="en-US" altLang="zh-CN" sz="2000">
                <a:ea typeface="楷体_GB2312" pitchFamily="1" charset="-122"/>
              </a:rPr>
              <a:t>fetch </a:t>
            </a:r>
            <a:r>
              <a:rPr lang="zh-CN" altLang="en-US" sz="2000">
                <a:ea typeface="楷体_GB2312" pitchFamily="1" charset="-122"/>
              </a:rPr>
              <a:t>属性</a:t>
            </a:r>
            <a:r>
              <a:rPr lang="en-US" altLang="zh-CN" sz="2000">
                <a:ea typeface="楷体_GB2312" pitchFamily="1" charset="-122"/>
              </a:rPr>
              <a:t>: </a:t>
            </a:r>
            <a:r>
              <a:rPr lang="zh-CN" altLang="en-US" sz="2000" b="1">
                <a:ea typeface="楷体_GB2312" pitchFamily="1" charset="-122"/>
              </a:rPr>
              <a:t>取值为 “</a:t>
            </a:r>
            <a:r>
              <a:rPr lang="en-US" altLang="zh-CN" sz="2000" b="1">
                <a:ea typeface="楷体_GB2312" pitchFamily="1" charset="-122"/>
              </a:rPr>
              <a:t>select” </a:t>
            </a:r>
            <a:r>
              <a:rPr lang="zh-CN" altLang="en-US" sz="2000" b="1">
                <a:ea typeface="楷体_GB2312" pitchFamily="1" charset="-122"/>
              </a:rPr>
              <a:t>或 “</a:t>
            </a:r>
            <a:r>
              <a:rPr lang="en-US" altLang="zh-CN" sz="2000" b="1">
                <a:ea typeface="楷体_GB2312" pitchFamily="1" charset="-122"/>
              </a:rPr>
              <a:t>subselect” </a:t>
            </a:r>
            <a:r>
              <a:rPr lang="zh-CN" altLang="en-US" sz="2000" b="1">
                <a:ea typeface="楷体_GB2312" pitchFamily="1" charset="-122"/>
              </a:rPr>
              <a:t>时</a:t>
            </a:r>
            <a:r>
              <a:rPr lang="en-US" altLang="zh-CN" sz="2000" b="1">
                <a:ea typeface="楷体_GB2312" pitchFamily="1" charset="-122"/>
              </a:rPr>
              <a:t>, </a:t>
            </a:r>
            <a:r>
              <a:rPr lang="zh-CN" altLang="en-US" sz="2000" b="1">
                <a:ea typeface="楷体_GB2312" pitchFamily="1" charset="-122"/>
              </a:rPr>
              <a:t>决定初始化 </a:t>
            </a:r>
            <a:r>
              <a:rPr lang="en-US" altLang="zh-CN" sz="2000" b="1">
                <a:ea typeface="楷体_GB2312" pitchFamily="1" charset="-122"/>
              </a:rPr>
              <a:t>orders </a:t>
            </a:r>
            <a:r>
              <a:rPr lang="zh-CN" altLang="en-US" sz="2000" b="1">
                <a:ea typeface="楷体_GB2312" pitchFamily="1" charset="-122"/>
              </a:rPr>
              <a:t>的查询语句的形式</a:t>
            </a:r>
            <a:r>
              <a:rPr lang="en-US" altLang="zh-CN" sz="2000">
                <a:ea typeface="楷体_GB2312" pitchFamily="1" charset="-122"/>
              </a:rPr>
              <a:t>;  </a:t>
            </a:r>
            <a:r>
              <a:rPr lang="zh-CN" altLang="en-US" sz="2000">
                <a:ea typeface="楷体_GB2312" pitchFamily="1" charset="-122"/>
              </a:rPr>
              <a:t>若取值为”</a:t>
            </a:r>
            <a:r>
              <a:rPr lang="en-US" altLang="zh-CN" sz="2000">
                <a:ea typeface="楷体_GB2312" pitchFamily="1" charset="-122"/>
              </a:rPr>
              <a:t>join”, </a:t>
            </a:r>
            <a:r>
              <a:rPr lang="zh-CN" altLang="en-US" sz="2000">
                <a:ea typeface="楷体_GB2312" pitchFamily="1" charset="-122"/>
              </a:rPr>
              <a:t>则决定 </a:t>
            </a:r>
            <a:r>
              <a:rPr lang="en-US" altLang="zh-CN" sz="2000">
                <a:ea typeface="楷体_GB2312" pitchFamily="1" charset="-122"/>
              </a:rPr>
              <a:t>orders </a:t>
            </a:r>
            <a:r>
              <a:rPr lang="zh-CN" altLang="en-US" sz="2000">
                <a:ea typeface="楷体_GB2312" pitchFamily="1" charset="-122"/>
              </a:rPr>
              <a:t>集合被初始化的时机</a:t>
            </a:r>
            <a:r>
              <a:rPr lang="en-US" altLang="zh-CN" sz="2000">
                <a:ea typeface="楷体_GB2312" pitchFamily="1" charset="-122"/>
              </a:rPr>
              <a:t>.</a:t>
            </a:r>
            <a:r>
              <a:rPr lang="zh-CN" altLang="en-US" sz="2000">
                <a:ea typeface="楷体_GB2312" pitchFamily="1" charset="-122"/>
              </a:rPr>
              <a:t>默认值为 </a:t>
            </a:r>
            <a:r>
              <a:rPr lang="en-US" altLang="zh-CN" sz="2000">
                <a:ea typeface="楷体_GB2312" pitchFamily="1" charset="-122"/>
              </a:rPr>
              <a:t>select </a:t>
            </a:r>
          </a:p>
          <a:p>
            <a:r>
              <a:rPr lang="zh-CN" altLang="en-US" sz="2000">
                <a:ea typeface="楷体_GB2312" pitchFamily="1" charset="-122"/>
              </a:rPr>
              <a:t>当 </a:t>
            </a:r>
            <a:r>
              <a:rPr lang="en-US" altLang="zh-CN" sz="2000">
                <a:ea typeface="楷体_GB2312" pitchFamily="1" charset="-122"/>
              </a:rPr>
              <a:t>fetch </a:t>
            </a:r>
            <a:r>
              <a:rPr lang="zh-CN" altLang="en-US" sz="2000">
                <a:ea typeface="楷体_GB2312" pitchFamily="1" charset="-122"/>
              </a:rPr>
              <a:t>属性为 “</a:t>
            </a:r>
            <a:r>
              <a:rPr lang="en-US" altLang="zh-CN" sz="2000">
                <a:ea typeface="楷体_GB2312" pitchFamily="1" charset="-122"/>
              </a:rPr>
              <a:t>subselect” </a:t>
            </a:r>
            <a:r>
              <a:rPr lang="zh-CN" altLang="en-US" sz="2000">
                <a:ea typeface="楷体_GB2312" pitchFamily="1" charset="-122"/>
              </a:rPr>
              <a:t>时</a:t>
            </a:r>
          </a:p>
          <a:p>
            <a:pPr lvl="1"/>
            <a:r>
              <a:rPr lang="zh-CN" altLang="en-US" sz="2000">
                <a:ea typeface="楷体_GB2312" pitchFamily="1" charset="-122"/>
              </a:rPr>
              <a:t>假定 </a:t>
            </a:r>
            <a:r>
              <a:rPr lang="en-US" altLang="zh-CN" sz="2000">
                <a:ea typeface="楷体_GB2312" pitchFamily="1" charset="-122"/>
              </a:rPr>
              <a:t>Session </a:t>
            </a:r>
            <a:r>
              <a:rPr lang="zh-CN" altLang="en-US" sz="2000">
                <a:ea typeface="楷体_GB2312" pitchFamily="1" charset="-122"/>
              </a:rPr>
              <a:t>缓存中有 </a:t>
            </a:r>
            <a:r>
              <a:rPr lang="en-US" altLang="zh-CN" sz="2000">
                <a:ea typeface="楷体_GB2312" pitchFamily="1" charset="-122"/>
              </a:rPr>
              <a:t>n </a:t>
            </a:r>
            <a:r>
              <a:rPr lang="zh-CN" altLang="en-US" sz="2000">
                <a:ea typeface="楷体_GB2312" pitchFamily="1" charset="-122"/>
              </a:rPr>
              <a:t>个 </a:t>
            </a:r>
            <a:r>
              <a:rPr lang="en-US" altLang="zh-CN" sz="2000">
                <a:ea typeface="楷体_GB2312" pitchFamily="1" charset="-122"/>
              </a:rPr>
              <a:t>orders </a:t>
            </a:r>
            <a:r>
              <a:rPr lang="zh-CN" altLang="en-US" sz="2000">
                <a:ea typeface="楷体_GB2312" pitchFamily="1" charset="-122"/>
              </a:rPr>
              <a:t>集合代理类实例没有被初始化</a:t>
            </a:r>
            <a:r>
              <a:rPr lang="en-US" altLang="zh-CN" sz="2000">
                <a:ea typeface="楷体_GB2312" pitchFamily="1" charset="-122"/>
              </a:rPr>
              <a:t>, Hibernate </a:t>
            </a:r>
            <a:r>
              <a:rPr lang="zh-CN" altLang="en-US" sz="2000">
                <a:ea typeface="楷体_GB2312" pitchFamily="1" charset="-122"/>
              </a:rPr>
              <a:t>能够通过带子查询的 </a:t>
            </a:r>
            <a:r>
              <a:rPr lang="en-US" altLang="zh-CN" sz="2000">
                <a:ea typeface="楷体_GB2312" pitchFamily="1" charset="-122"/>
              </a:rPr>
              <a:t>select </a:t>
            </a:r>
            <a:r>
              <a:rPr lang="zh-CN" altLang="en-US" sz="2000">
                <a:ea typeface="楷体_GB2312" pitchFamily="1" charset="-122"/>
              </a:rPr>
              <a:t>语句</a:t>
            </a:r>
            <a:r>
              <a:rPr lang="en-US" altLang="zh-CN" sz="2000">
                <a:ea typeface="楷体_GB2312" pitchFamily="1" charset="-122"/>
              </a:rPr>
              <a:t>, </a:t>
            </a:r>
            <a:r>
              <a:rPr lang="zh-CN" altLang="en-US" sz="2000">
                <a:ea typeface="楷体_GB2312" pitchFamily="1" charset="-122"/>
              </a:rPr>
              <a:t>来批量初始化 </a:t>
            </a:r>
            <a:r>
              <a:rPr lang="en-US" altLang="zh-CN" sz="2000">
                <a:ea typeface="楷体_GB2312" pitchFamily="1" charset="-122"/>
              </a:rPr>
              <a:t>n </a:t>
            </a:r>
            <a:r>
              <a:rPr lang="zh-CN" altLang="en-US" sz="2000">
                <a:ea typeface="楷体_GB2312" pitchFamily="1" charset="-122"/>
              </a:rPr>
              <a:t>个 </a:t>
            </a:r>
            <a:r>
              <a:rPr lang="en-US" altLang="zh-CN" sz="2000">
                <a:ea typeface="楷体_GB2312" pitchFamily="1" charset="-122"/>
              </a:rPr>
              <a:t>orders </a:t>
            </a:r>
            <a:r>
              <a:rPr lang="zh-CN" altLang="en-US" sz="2000">
                <a:ea typeface="楷体_GB2312" pitchFamily="1" charset="-122"/>
              </a:rPr>
              <a:t>集合代理类实例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Hibernate</a:t>
            </a:r>
            <a:r>
              <a:rPr lang="zh-CN" altLang="en-US"/>
              <a:t>的检索策略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916113"/>
            <a:ext cx="7632700" cy="7207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33CC"/>
                </a:solidFill>
              </a:rPr>
              <a:t>知识点</a:t>
            </a:r>
            <a:r>
              <a:rPr lang="en-US" altLang="zh-CN" sz="1600">
                <a:solidFill>
                  <a:srgbClr val="0033CC"/>
                </a:solidFill>
              </a:rPr>
              <a:t>6</a:t>
            </a:r>
            <a:r>
              <a:rPr lang="en-US" altLang="zh-CN" sz="1600"/>
              <a:t>:</a:t>
            </a:r>
            <a:r>
              <a:rPr lang="zh-CN" altLang="en-US" sz="1600"/>
              <a:t>关联级别的检索策略   详细说明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100" b="1">
                <a:solidFill>
                  <a:srgbClr val="0033CC"/>
                </a:solidFill>
                <a:ea typeface="楷体_GB2312" pitchFamily="1" charset="-122"/>
              </a:rPr>
              <a:t>迫切左外连接检索</a:t>
            </a:r>
            <a:r>
              <a:rPr lang="en-US" altLang="zh-CN" sz="2100" b="1">
                <a:solidFill>
                  <a:srgbClr val="0033CC"/>
                </a:solidFill>
                <a:ea typeface="楷体_GB2312" pitchFamily="1" charset="-122"/>
              </a:rPr>
              <a:t>(fetch </a:t>
            </a:r>
            <a:r>
              <a:rPr lang="zh-CN" altLang="en-US" sz="2100" b="1">
                <a:solidFill>
                  <a:srgbClr val="0033CC"/>
                </a:solidFill>
                <a:ea typeface="楷体_GB2312" pitchFamily="1" charset="-122"/>
              </a:rPr>
              <a:t>属性值设为 “</a:t>
            </a:r>
            <a:r>
              <a:rPr lang="en-US" altLang="zh-CN" sz="2100" b="1">
                <a:solidFill>
                  <a:srgbClr val="0033CC"/>
                </a:solidFill>
                <a:ea typeface="楷体_GB2312" pitchFamily="1" charset="-122"/>
              </a:rPr>
              <a:t>join”)</a:t>
            </a:r>
            <a:endParaRPr lang="zh-CN" altLang="en-US" sz="2100" b="1">
              <a:solidFill>
                <a:srgbClr val="0033CC"/>
              </a:solidFill>
              <a:ea typeface="楷体_GB2312" pitchFamily="1" charset="-122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755650" y="2708275"/>
            <a:ext cx="7772400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Font typeface="Wingdings" panose="05000000000000000000" pitchFamily="2" charset="2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200">
                <a:ea typeface="楷体_GB2312" pitchFamily="1" charset="-122"/>
              </a:rPr>
              <a:t>当 </a:t>
            </a:r>
            <a:r>
              <a:rPr lang="en-US" altLang="zh-CN" sz="2200">
                <a:ea typeface="楷体_GB2312" pitchFamily="1" charset="-122"/>
              </a:rPr>
              <a:t>fetch </a:t>
            </a:r>
            <a:r>
              <a:rPr lang="zh-CN" altLang="en-US" sz="2200">
                <a:ea typeface="楷体_GB2312" pitchFamily="1" charset="-122"/>
              </a:rPr>
              <a:t>属性为 “</a:t>
            </a:r>
            <a:r>
              <a:rPr lang="en-US" altLang="zh-CN" sz="2200">
                <a:ea typeface="楷体_GB2312" pitchFamily="1" charset="-122"/>
              </a:rPr>
              <a:t>join” </a:t>
            </a:r>
            <a:r>
              <a:rPr lang="zh-CN" altLang="en-US" sz="2200">
                <a:ea typeface="楷体_GB2312" pitchFamily="1" charset="-122"/>
              </a:rPr>
              <a:t>时</a:t>
            </a:r>
            <a:r>
              <a:rPr lang="en-US" altLang="zh-CN" sz="2200">
                <a:ea typeface="楷体_GB2312" pitchFamily="1" charset="-122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zh-CN" altLang="en-US" sz="2000">
                <a:ea typeface="楷体_GB2312" pitchFamily="1" charset="-122"/>
              </a:rPr>
              <a:t>检索 </a:t>
            </a:r>
            <a:r>
              <a:rPr lang="en-US" altLang="zh-CN" sz="2000">
                <a:ea typeface="楷体_GB2312" pitchFamily="1" charset="-122"/>
              </a:rPr>
              <a:t>Customer </a:t>
            </a:r>
            <a:r>
              <a:rPr lang="zh-CN" altLang="en-US" sz="2000">
                <a:ea typeface="楷体_GB2312" pitchFamily="1" charset="-122"/>
              </a:rPr>
              <a:t>对象时</a:t>
            </a:r>
            <a:r>
              <a:rPr lang="en-US" altLang="zh-CN" sz="2000">
                <a:ea typeface="楷体_GB2312" pitchFamily="1" charset="-122"/>
              </a:rPr>
              <a:t>, </a:t>
            </a:r>
            <a:r>
              <a:rPr lang="zh-CN" altLang="en-US" sz="2000">
                <a:ea typeface="楷体_GB2312" pitchFamily="1" charset="-122"/>
              </a:rPr>
              <a:t>会采用</a:t>
            </a:r>
            <a:r>
              <a:rPr lang="zh-CN" altLang="en-US" sz="2000" b="1">
                <a:ea typeface="楷体_GB2312" pitchFamily="1" charset="-122"/>
              </a:rPr>
              <a:t>迫切左外连接</a:t>
            </a:r>
            <a:r>
              <a:rPr lang="en-US" altLang="zh-CN" sz="2000">
                <a:ea typeface="楷体_GB2312" pitchFamily="1" charset="-122"/>
              </a:rPr>
              <a:t>(</a:t>
            </a:r>
            <a:r>
              <a:rPr lang="zh-CN" altLang="en-US" sz="2000">
                <a:ea typeface="楷体_GB2312" pitchFamily="1" charset="-122"/>
              </a:rPr>
              <a:t>通过左外连接加载与检索指定的对象关联的对象</a:t>
            </a:r>
            <a:r>
              <a:rPr lang="en-US" altLang="zh-CN" sz="2000">
                <a:ea typeface="楷体_GB2312" pitchFamily="1" charset="-122"/>
              </a:rPr>
              <a:t>)</a:t>
            </a:r>
            <a:r>
              <a:rPr lang="zh-CN" altLang="en-US" sz="2000">
                <a:ea typeface="楷体_GB2312" pitchFamily="1" charset="-122"/>
              </a:rPr>
              <a:t>策略来检索所有关联的 </a:t>
            </a:r>
            <a:r>
              <a:rPr lang="en-US" altLang="zh-CN" sz="2000">
                <a:ea typeface="楷体_GB2312" pitchFamily="1" charset="-122"/>
              </a:rPr>
              <a:t>Order </a:t>
            </a:r>
            <a:r>
              <a:rPr lang="zh-CN" altLang="en-US" sz="2000">
                <a:ea typeface="楷体_GB2312" pitchFamily="1" charset="-122"/>
              </a:rPr>
              <a:t>对象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>
                <a:ea typeface="楷体_GB2312" pitchFamily="1" charset="-122"/>
              </a:rPr>
              <a:t>lazy </a:t>
            </a:r>
            <a:r>
              <a:rPr lang="zh-CN" altLang="en-US" sz="2000" b="1">
                <a:ea typeface="楷体_GB2312" pitchFamily="1" charset="-122"/>
              </a:rPr>
              <a:t>属性将被忽略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>
                <a:solidFill>
                  <a:srgbClr val="FF3300"/>
                </a:solidFill>
                <a:ea typeface="楷体_GB2312" pitchFamily="1" charset="-122"/>
              </a:rPr>
              <a:t>Query </a:t>
            </a:r>
            <a:r>
              <a:rPr lang="zh-CN" altLang="en-US" sz="2000" b="1">
                <a:solidFill>
                  <a:srgbClr val="FF3300"/>
                </a:solidFill>
                <a:ea typeface="楷体_GB2312" pitchFamily="1" charset="-122"/>
              </a:rPr>
              <a:t>的</a:t>
            </a:r>
            <a:r>
              <a:rPr lang="en-US" altLang="zh-CN" sz="2000" b="1">
                <a:solidFill>
                  <a:srgbClr val="FF3300"/>
                </a:solidFill>
                <a:ea typeface="楷体_GB2312" pitchFamily="1" charset="-122"/>
              </a:rPr>
              <a:t>list() </a:t>
            </a:r>
            <a:r>
              <a:rPr lang="zh-CN" altLang="en-US" sz="2000" b="1">
                <a:solidFill>
                  <a:srgbClr val="FF3300"/>
                </a:solidFill>
                <a:ea typeface="楷体_GB2312" pitchFamily="1" charset="-122"/>
              </a:rPr>
              <a:t>方法会忽略映射文件中配置的迫切左外连接检索策略</a:t>
            </a:r>
            <a:r>
              <a:rPr lang="en-US" altLang="zh-CN" sz="2000" b="1">
                <a:solidFill>
                  <a:srgbClr val="FF3300"/>
                </a:solidFill>
                <a:ea typeface="楷体_GB2312" pitchFamily="1" charset="-122"/>
              </a:rPr>
              <a:t>, </a:t>
            </a:r>
            <a:r>
              <a:rPr lang="zh-CN" altLang="en-US" sz="2000" b="1">
                <a:solidFill>
                  <a:srgbClr val="FF3300"/>
                </a:solidFill>
                <a:ea typeface="楷体_GB2312" pitchFamily="1" charset="-122"/>
              </a:rPr>
              <a:t>而依旧采用立即检索还是延迟加载策略由</a:t>
            </a:r>
            <a:r>
              <a:rPr lang="en-US" altLang="zh-CN" sz="2000" b="1">
                <a:solidFill>
                  <a:srgbClr val="FF3300"/>
                </a:solidFill>
                <a:ea typeface="楷体_GB2312" pitchFamily="1" charset="-122"/>
              </a:rPr>
              <a:t>set</a:t>
            </a:r>
            <a:r>
              <a:rPr lang="zh-CN" altLang="en-US" sz="2000" b="1">
                <a:solidFill>
                  <a:srgbClr val="FF3300"/>
                </a:solidFill>
                <a:ea typeface="楷体_GB2312" pitchFamily="1" charset="-122"/>
              </a:rPr>
              <a:t>集合的</a:t>
            </a:r>
            <a:r>
              <a:rPr lang="en-US" altLang="zh-CN" sz="2000" b="1">
                <a:solidFill>
                  <a:srgbClr val="FF3300"/>
                </a:solidFill>
                <a:ea typeface="楷体_GB2312" pitchFamily="1" charset="-122"/>
              </a:rPr>
              <a:t>lazy</a:t>
            </a:r>
            <a:r>
              <a:rPr lang="zh-CN" altLang="en-US" sz="2000" b="1">
                <a:solidFill>
                  <a:srgbClr val="FF3300"/>
                </a:solidFill>
                <a:ea typeface="楷体_GB2312" pitchFamily="1" charset="-122"/>
              </a:rPr>
              <a:t>属性决定</a:t>
            </a:r>
            <a:endParaRPr lang="zh-CN" altLang="en-US" sz="2000">
              <a:solidFill>
                <a:srgbClr val="FF3300"/>
              </a:solidFill>
              <a:ea typeface="楷体_GB2312" pitchFamily="1" charset="-122"/>
            </a:endParaRP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5072063"/>
            <a:ext cx="7127875" cy="178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Hibernate</a:t>
            </a:r>
            <a:r>
              <a:rPr lang="zh-CN" altLang="en-US"/>
              <a:t>的检索策略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916113"/>
            <a:ext cx="8064500" cy="7207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33CC"/>
                </a:solidFill>
              </a:rPr>
              <a:t>知识点</a:t>
            </a:r>
            <a:r>
              <a:rPr lang="en-US" altLang="zh-CN" sz="1600">
                <a:solidFill>
                  <a:srgbClr val="0033CC"/>
                </a:solidFill>
              </a:rPr>
              <a:t>7</a:t>
            </a:r>
            <a:r>
              <a:rPr lang="en-US" altLang="zh-CN" sz="1600"/>
              <a:t>: </a:t>
            </a:r>
            <a:r>
              <a:rPr lang="zh-CN" altLang="en-US" sz="2300">
                <a:ea typeface="楷体_GB2312" pitchFamily="1" charset="-122"/>
              </a:rPr>
              <a:t>多对一和一对一关联的检索策略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33CC"/>
                </a:solidFill>
                <a:ea typeface="楷体_GB2312" pitchFamily="1" charset="-122"/>
              </a:rPr>
              <a:t>&lt;many-to-one&gt; </a:t>
            </a:r>
            <a:r>
              <a:rPr lang="zh-CN" altLang="en-US" sz="2000" b="1">
                <a:solidFill>
                  <a:srgbClr val="0033CC"/>
                </a:solidFill>
                <a:ea typeface="楷体_GB2312" pitchFamily="1" charset="-122"/>
              </a:rPr>
              <a:t>元素也有一个 </a:t>
            </a:r>
            <a:r>
              <a:rPr lang="en-US" altLang="zh-CN" sz="2000" b="1">
                <a:solidFill>
                  <a:srgbClr val="0033CC"/>
                </a:solidFill>
                <a:ea typeface="楷体_GB2312" pitchFamily="1" charset="-122"/>
              </a:rPr>
              <a:t>lazy </a:t>
            </a:r>
            <a:r>
              <a:rPr lang="zh-CN" altLang="en-US" sz="2000" b="1">
                <a:solidFill>
                  <a:srgbClr val="0033CC"/>
                </a:solidFill>
                <a:ea typeface="楷体_GB2312" pitchFamily="1" charset="-122"/>
              </a:rPr>
              <a:t>属性和 </a:t>
            </a:r>
            <a:r>
              <a:rPr lang="en-US" altLang="zh-CN" sz="2000" b="1">
                <a:solidFill>
                  <a:srgbClr val="0033CC"/>
                </a:solidFill>
                <a:ea typeface="楷体_GB2312" pitchFamily="1" charset="-122"/>
              </a:rPr>
              <a:t>fetch </a:t>
            </a:r>
            <a:r>
              <a:rPr lang="zh-CN" altLang="en-US" sz="2000" b="1">
                <a:solidFill>
                  <a:srgbClr val="0033CC"/>
                </a:solidFill>
                <a:ea typeface="楷体_GB2312" pitchFamily="1" charset="-122"/>
              </a:rPr>
              <a:t>属性</a:t>
            </a:r>
            <a:r>
              <a:rPr lang="en-US" altLang="zh-CN" sz="2000" b="1">
                <a:solidFill>
                  <a:srgbClr val="0033CC"/>
                </a:solidFill>
                <a:ea typeface="楷体_GB2312" pitchFamily="1" charset="-122"/>
              </a:rPr>
              <a:t>.</a:t>
            </a:r>
            <a:endParaRPr lang="zh-CN" altLang="en-US" sz="2000" b="1">
              <a:solidFill>
                <a:srgbClr val="0033CC"/>
              </a:solidFill>
              <a:ea typeface="楷体_GB2312" pitchFamily="1" charset="-122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95288" y="2276475"/>
            <a:ext cx="85693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Font typeface="Wingdings" panose="05000000000000000000" pitchFamily="2" charset="2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US" altLang="zh-CN" sz="2000">
              <a:ea typeface="楷体_GB2312" pitchFamily="1" charset="-122"/>
            </a:endParaRPr>
          </a:p>
        </p:txBody>
      </p:sp>
      <p:graphicFrame>
        <p:nvGraphicFramePr>
          <p:cNvPr id="23557" name="Group 5"/>
          <p:cNvGraphicFramePr>
            <a:graphicFrameLocks noGrp="1"/>
          </p:cNvGraphicFramePr>
          <p:nvPr>
            <p:ph sz="half" idx="2"/>
          </p:nvPr>
        </p:nvGraphicFramePr>
        <p:xfrm>
          <a:off x="539750" y="2781300"/>
          <a:ext cx="8280400" cy="3482975"/>
        </p:xfrm>
        <a:graphic>
          <a:graphicData uri="http://schemas.openxmlformats.org/drawingml/2006/table">
            <a:tbl>
              <a:tblPr/>
              <a:tblGrid>
                <a:gridCol w="1379538">
                  <a:extLst>
                    <a:ext uri="{9D8B030D-6E8A-4147-A177-3AD203B41FA5}">
                      <a16:colId xmlns:a16="http://schemas.microsoft.com/office/drawing/2014/main" val="3167633428"/>
                    </a:ext>
                  </a:extLst>
                </a:gridCol>
                <a:gridCol w="1604962">
                  <a:extLst>
                    <a:ext uri="{9D8B030D-6E8A-4147-A177-3AD203B41FA5}">
                      <a16:colId xmlns:a16="http://schemas.microsoft.com/office/drawing/2014/main" val="295450062"/>
                    </a:ext>
                  </a:extLst>
                </a:gridCol>
                <a:gridCol w="5295900">
                  <a:extLst>
                    <a:ext uri="{9D8B030D-6E8A-4147-A177-3AD203B41FA5}">
                      <a16:colId xmlns:a16="http://schemas.microsoft.com/office/drawing/2014/main" val="3009971636"/>
                    </a:ext>
                  </a:extLst>
                </a:gridCol>
              </a:tblGrid>
              <a:tr h="560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fetch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默认值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select)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Lazy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默认值是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proxy)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策略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460402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采用迫切左外联接检索。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887200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proxy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采用迫切左外联接检索。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459166"/>
                  </a:ext>
                </a:extLst>
              </a:tr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no-proxy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采用迫切左外联接检索。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076730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select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采用立即检索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24839"/>
                  </a:ext>
                </a:extLst>
              </a:tr>
              <a:tr h="1138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select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proxy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 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如果对端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Customer.hbm.xml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中类级别的检索是立即检索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则为立即检索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 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如果对端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Customer.hbm.xml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中类级别的检索是延迟检索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则为延迟检索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581222"/>
                  </a:ext>
                </a:extLst>
              </a:tr>
              <a:tr h="523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select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no-proxy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----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不研究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2381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Hibernate</a:t>
            </a:r>
            <a:r>
              <a:rPr lang="zh-CN" altLang="en-US"/>
              <a:t>的检索策略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916113"/>
            <a:ext cx="8064500" cy="4333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33CC"/>
                </a:solidFill>
              </a:rPr>
              <a:t>知识点</a:t>
            </a:r>
            <a:r>
              <a:rPr lang="en-US" altLang="zh-CN" sz="1600">
                <a:solidFill>
                  <a:srgbClr val="0033CC"/>
                </a:solidFill>
              </a:rPr>
              <a:t>7</a:t>
            </a:r>
            <a:r>
              <a:rPr lang="en-US" altLang="zh-CN" sz="1600"/>
              <a:t>: </a:t>
            </a:r>
            <a:r>
              <a:rPr lang="zh-CN" altLang="en-US" sz="2300">
                <a:ea typeface="楷体_GB2312" pitchFamily="1" charset="-122"/>
              </a:rPr>
              <a:t>多对一和一对一关联的检索策略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492375"/>
            <a:ext cx="5832475" cy="2952750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Hibernate</a:t>
            </a:r>
            <a:r>
              <a:rPr lang="zh-CN" altLang="en-US"/>
              <a:t>的检索策略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916113"/>
            <a:ext cx="7488237" cy="4333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33CC"/>
                </a:solidFill>
              </a:rPr>
              <a:t>知识点</a:t>
            </a:r>
            <a:r>
              <a:rPr lang="en-US" altLang="zh-CN" sz="1600">
                <a:solidFill>
                  <a:srgbClr val="0033CC"/>
                </a:solidFill>
              </a:rPr>
              <a:t>7</a:t>
            </a:r>
            <a:r>
              <a:rPr lang="en-US" altLang="zh-CN" sz="1600"/>
              <a:t>: </a:t>
            </a:r>
            <a:r>
              <a:rPr lang="zh-CN" altLang="en-US" sz="2300">
                <a:ea typeface="楷体_GB2312" pitchFamily="1" charset="-122"/>
              </a:rPr>
              <a:t>多对一和一对一关联的检索策略   详细说明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95288" y="2276475"/>
            <a:ext cx="85693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Font typeface="Wingdings" panose="05000000000000000000" pitchFamily="2" charset="2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ea typeface="楷体_GB2312" pitchFamily="1" charset="-122"/>
              </a:rPr>
              <a:t>和 </a:t>
            </a:r>
            <a:r>
              <a:rPr lang="en-US" altLang="zh-CN" sz="2000">
                <a:ea typeface="楷体_GB2312" pitchFamily="1" charset="-122"/>
              </a:rPr>
              <a:t>&lt;set&gt; </a:t>
            </a:r>
            <a:r>
              <a:rPr lang="zh-CN" altLang="en-US" sz="2000">
                <a:ea typeface="楷体_GB2312" pitchFamily="1" charset="-122"/>
              </a:rPr>
              <a:t>一样</a:t>
            </a:r>
            <a:r>
              <a:rPr lang="en-US" altLang="zh-CN" sz="2000">
                <a:ea typeface="楷体_GB2312" pitchFamily="1" charset="-122"/>
              </a:rPr>
              <a:t>, &lt;many-to-one&gt; </a:t>
            </a:r>
            <a:r>
              <a:rPr lang="zh-CN" altLang="en-US" sz="2000">
                <a:ea typeface="楷体_GB2312" pitchFamily="1" charset="-122"/>
              </a:rPr>
              <a:t>元素也有一个 </a:t>
            </a:r>
            <a:r>
              <a:rPr lang="en-US" altLang="zh-CN" sz="2000">
                <a:ea typeface="楷体_GB2312" pitchFamily="1" charset="-122"/>
              </a:rPr>
              <a:t>lazy </a:t>
            </a:r>
            <a:r>
              <a:rPr lang="zh-CN" altLang="en-US" sz="2000">
                <a:ea typeface="楷体_GB2312" pitchFamily="1" charset="-122"/>
              </a:rPr>
              <a:t>属性和 </a:t>
            </a:r>
            <a:r>
              <a:rPr lang="en-US" altLang="zh-CN" sz="2000">
                <a:ea typeface="楷体_GB2312" pitchFamily="1" charset="-122"/>
              </a:rPr>
              <a:t>fetch </a:t>
            </a:r>
            <a:r>
              <a:rPr lang="zh-CN" altLang="en-US" sz="2000">
                <a:ea typeface="楷体_GB2312" pitchFamily="1" charset="-122"/>
              </a:rPr>
              <a:t>属性</a:t>
            </a:r>
            <a:r>
              <a:rPr lang="en-US" altLang="zh-CN" sz="2000">
                <a:ea typeface="楷体_GB2312" pitchFamily="1" charset="-122"/>
              </a:rPr>
              <a:t>.</a:t>
            </a:r>
          </a:p>
          <a:p>
            <a:pPr lvl="1"/>
            <a:r>
              <a:rPr lang="zh-CN" altLang="en-US" sz="2000" b="1">
                <a:ea typeface="楷体_GB2312" pitchFamily="1" charset="-122"/>
              </a:rPr>
              <a:t>若 </a:t>
            </a:r>
            <a:r>
              <a:rPr lang="en-US" altLang="zh-CN" sz="2000" b="1">
                <a:ea typeface="楷体_GB2312" pitchFamily="1" charset="-122"/>
              </a:rPr>
              <a:t>fetch </a:t>
            </a:r>
            <a:r>
              <a:rPr lang="zh-CN" altLang="en-US" sz="2000" b="1">
                <a:ea typeface="楷体_GB2312" pitchFamily="1" charset="-122"/>
              </a:rPr>
              <a:t>属性设为 </a:t>
            </a:r>
            <a:r>
              <a:rPr lang="en-US" altLang="zh-CN" sz="2000" b="1">
                <a:ea typeface="楷体_GB2312" pitchFamily="1" charset="-122"/>
              </a:rPr>
              <a:t>join, </a:t>
            </a:r>
            <a:r>
              <a:rPr lang="zh-CN" altLang="en-US" sz="2000" b="1">
                <a:ea typeface="楷体_GB2312" pitchFamily="1" charset="-122"/>
              </a:rPr>
              <a:t>那么 </a:t>
            </a:r>
            <a:r>
              <a:rPr lang="en-US" altLang="zh-CN" sz="2000" b="1">
                <a:ea typeface="楷体_GB2312" pitchFamily="1" charset="-122"/>
              </a:rPr>
              <a:t>lazy </a:t>
            </a:r>
            <a:r>
              <a:rPr lang="zh-CN" altLang="en-US" sz="2000" b="1">
                <a:ea typeface="楷体_GB2312" pitchFamily="1" charset="-122"/>
              </a:rPr>
              <a:t>属性被忽略</a:t>
            </a:r>
          </a:p>
          <a:p>
            <a:pPr lvl="1"/>
            <a:r>
              <a:rPr lang="zh-CN" altLang="en-US" sz="2000">
                <a:ea typeface="楷体_GB2312" pitchFamily="1" charset="-122"/>
              </a:rPr>
              <a:t>迫切左外连接检索策略的优点在于比立即检索策略使用的 </a:t>
            </a:r>
            <a:r>
              <a:rPr lang="en-US" altLang="zh-CN" sz="2000">
                <a:ea typeface="楷体_GB2312" pitchFamily="1" charset="-122"/>
              </a:rPr>
              <a:t>SELECT </a:t>
            </a:r>
            <a:r>
              <a:rPr lang="zh-CN" altLang="en-US" sz="2000">
                <a:ea typeface="楷体_GB2312" pitchFamily="1" charset="-122"/>
              </a:rPr>
              <a:t>语句更少</a:t>
            </a:r>
            <a:r>
              <a:rPr lang="en-US" altLang="zh-CN" sz="2000">
                <a:ea typeface="楷体_GB2312" pitchFamily="1" charset="-122"/>
              </a:rPr>
              <a:t>. </a:t>
            </a:r>
          </a:p>
          <a:p>
            <a:pPr lvl="1"/>
            <a:r>
              <a:rPr lang="zh-CN" altLang="en-US" sz="2000">
                <a:ea typeface="楷体_GB2312" pitchFamily="1" charset="-122"/>
              </a:rPr>
              <a:t>无代理延迟检索需要增强持久化类的字节码才能实现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95288" y="4149725"/>
            <a:ext cx="8280400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Font typeface="Wingdings" panose="05000000000000000000" pitchFamily="2" charset="2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FF3300"/>
                </a:solidFill>
                <a:ea typeface="楷体_GB2312" pitchFamily="1" charset="-122"/>
              </a:rPr>
              <a:t>Query </a:t>
            </a:r>
            <a:r>
              <a:rPr lang="zh-CN" altLang="en-US" sz="2000" b="1">
                <a:solidFill>
                  <a:srgbClr val="FF3300"/>
                </a:solidFill>
                <a:ea typeface="楷体_GB2312" pitchFamily="1" charset="-122"/>
              </a:rPr>
              <a:t>的 </a:t>
            </a:r>
            <a:r>
              <a:rPr lang="en-US" altLang="zh-CN" sz="2000" b="1">
                <a:solidFill>
                  <a:srgbClr val="FF3300"/>
                </a:solidFill>
                <a:ea typeface="楷体_GB2312" pitchFamily="1" charset="-122"/>
              </a:rPr>
              <a:t>list </a:t>
            </a:r>
            <a:r>
              <a:rPr lang="zh-CN" altLang="en-US" sz="2000" b="1">
                <a:solidFill>
                  <a:srgbClr val="FF3300"/>
                </a:solidFill>
                <a:ea typeface="楷体_GB2312" pitchFamily="1" charset="-122"/>
              </a:rPr>
              <a:t>方法会忽略映射文件配置的迫切左外连接检索策略</a:t>
            </a:r>
            <a:r>
              <a:rPr lang="en-US" altLang="zh-CN" sz="2000" b="1">
                <a:solidFill>
                  <a:srgbClr val="FF3300"/>
                </a:solidFill>
                <a:ea typeface="楷体_GB2312" pitchFamily="1" charset="-122"/>
              </a:rPr>
              <a:t>, </a:t>
            </a:r>
            <a:r>
              <a:rPr lang="zh-CN" altLang="en-US" sz="2000" b="1">
                <a:solidFill>
                  <a:srgbClr val="FF3300"/>
                </a:solidFill>
                <a:ea typeface="楷体_GB2312" pitchFamily="1" charset="-122"/>
              </a:rPr>
              <a:t>而采用延迟检索或立即检索策略，根据</a:t>
            </a:r>
            <a:r>
              <a:rPr lang="en-US" altLang="zh-CN" sz="2000" b="1">
                <a:solidFill>
                  <a:srgbClr val="FF3300"/>
                </a:solidFill>
                <a:ea typeface="楷体_GB2312" pitchFamily="1" charset="-122"/>
              </a:rPr>
              <a:t>customer</a:t>
            </a:r>
            <a:r>
              <a:rPr lang="zh-CN" altLang="en-US" sz="2000" b="1">
                <a:solidFill>
                  <a:srgbClr val="FF3300"/>
                </a:solidFill>
                <a:ea typeface="楷体_GB2312" pitchFamily="1" charset="-122"/>
              </a:rPr>
              <a:t>类级别的</a:t>
            </a:r>
            <a:r>
              <a:rPr lang="en-US" altLang="zh-CN" sz="2000" b="1">
                <a:solidFill>
                  <a:srgbClr val="FF3300"/>
                </a:solidFill>
                <a:ea typeface="楷体_GB2312" pitchFamily="1" charset="-122"/>
              </a:rPr>
              <a:t>lazy</a:t>
            </a:r>
            <a:r>
              <a:rPr lang="zh-CN" altLang="en-US" sz="2000" b="1">
                <a:solidFill>
                  <a:srgbClr val="FF3300"/>
                </a:solidFill>
                <a:ea typeface="楷体_GB2312" pitchFamily="1" charset="-122"/>
              </a:rPr>
              <a:t>属性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FF3300"/>
                </a:solidFill>
                <a:ea typeface="楷体_GB2312" pitchFamily="1" charset="-122"/>
              </a:rPr>
              <a:t>     </a:t>
            </a:r>
            <a:r>
              <a:rPr lang="en-US" altLang="zh-CN" sz="2000" b="1">
                <a:solidFill>
                  <a:srgbClr val="FF3300"/>
                </a:solidFill>
                <a:ea typeface="楷体_GB2312" pitchFamily="1" charset="-122"/>
              </a:rPr>
              <a:t>lazy=true</a:t>
            </a:r>
            <a:r>
              <a:rPr lang="zh-CN" altLang="en-US" sz="2000" b="1">
                <a:solidFill>
                  <a:srgbClr val="FF3300"/>
                </a:solidFill>
                <a:ea typeface="楷体_GB2312" pitchFamily="1" charset="-122"/>
              </a:rPr>
              <a:t>为延迟检索，</a:t>
            </a:r>
            <a:r>
              <a:rPr lang="en-US" altLang="zh-CN" sz="2000" b="1">
                <a:solidFill>
                  <a:srgbClr val="FF3300"/>
                </a:solidFill>
                <a:ea typeface="楷体_GB2312" pitchFamily="1" charset="-122"/>
              </a:rPr>
              <a:t>laze=false</a:t>
            </a:r>
            <a:r>
              <a:rPr lang="zh-CN" altLang="en-US" sz="2000" b="1">
                <a:solidFill>
                  <a:srgbClr val="FF3300"/>
                </a:solidFill>
                <a:ea typeface="楷体_GB2312" pitchFamily="1" charset="-122"/>
              </a:rPr>
              <a:t>为立即检索</a:t>
            </a:r>
          </a:p>
          <a:p>
            <a:r>
              <a:rPr lang="zh-CN" altLang="en-US" sz="2000">
                <a:ea typeface="楷体_GB2312" pitchFamily="1" charset="-122"/>
              </a:rPr>
              <a:t>如果在关联级别使用了延迟加载或立即加载检索策略</a:t>
            </a:r>
            <a:r>
              <a:rPr lang="en-US" altLang="zh-CN" sz="2000">
                <a:ea typeface="楷体_GB2312" pitchFamily="1" charset="-122"/>
              </a:rPr>
              <a:t>,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a typeface="楷体_GB2312" pitchFamily="1" charset="-122"/>
              </a:rPr>
              <a:t>     可以</a:t>
            </a:r>
            <a:r>
              <a:rPr lang="zh-CN" altLang="en-US" sz="2000" b="1">
                <a:ea typeface="楷体_GB2312" pitchFamily="1" charset="-122"/>
              </a:rPr>
              <a:t>设定批量检索的大小</a:t>
            </a:r>
            <a:r>
              <a:rPr lang="en-US" altLang="zh-CN" sz="2000">
                <a:ea typeface="楷体_GB2312" pitchFamily="1" charset="-122"/>
              </a:rPr>
              <a:t>, </a:t>
            </a:r>
            <a:r>
              <a:rPr lang="zh-CN" altLang="en-US" sz="2000">
                <a:ea typeface="楷体_GB2312" pitchFamily="1" charset="-122"/>
              </a:rPr>
              <a:t>以帮助提高延迟检索或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a typeface="楷体_GB2312" pitchFamily="1" charset="-122"/>
              </a:rPr>
              <a:t>     立即检索的运行性能</a:t>
            </a:r>
            <a:r>
              <a:rPr lang="en-US" altLang="zh-CN" sz="2000">
                <a:ea typeface="楷体_GB2312" pitchFamily="1" charset="-122"/>
              </a:rPr>
              <a:t>. </a:t>
            </a:r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213" y="4797425"/>
            <a:ext cx="3455987" cy="151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Hibernate</a:t>
            </a:r>
            <a:r>
              <a:rPr lang="zh-CN" altLang="en-US"/>
              <a:t>的检索策略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916113"/>
            <a:ext cx="7488237" cy="4333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33CC"/>
                </a:solidFill>
              </a:rPr>
              <a:t>知识点</a:t>
            </a:r>
            <a:r>
              <a:rPr lang="en-US" altLang="zh-CN" sz="1600">
                <a:solidFill>
                  <a:srgbClr val="0033CC"/>
                </a:solidFill>
              </a:rPr>
              <a:t>7</a:t>
            </a:r>
            <a:r>
              <a:rPr lang="en-US" altLang="zh-CN" sz="1600"/>
              <a:t>:  </a:t>
            </a:r>
            <a:r>
              <a:rPr lang="zh-CN" altLang="en-US" sz="2300">
                <a:ea typeface="楷体_GB2312" pitchFamily="1" charset="-122"/>
              </a:rPr>
              <a:t>组合</a:t>
            </a:r>
            <a:r>
              <a:rPr lang="en-US" altLang="zh-CN" sz="2300">
                <a:ea typeface="楷体_GB2312" pitchFamily="1" charset="-122"/>
              </a:rPr>
              <a:t>1  many2one</a:t>
            </a:r>
            <a:r>
              <a:rPr lang="zh-CN" altLang="en-US" sz="2300">
                <a:ea typeface="楷体_GB2312" pitchFamily="1" charset="-122"/>
              </a:rPr>
              <a:t>立即检索</a:t>
            </a:r>
            <a:r>
              <a:rPr lang="en-US" altLang="zh-CN" sz="2300">
                <a:ea typeface="楷体_GB2312" pitchFamily="1" charset="-122"/>
              </a:rPr>
              <a:t>+set</a:t>
            </a:r>
            <a:r>
              <a:rPr lang="zh-CN" altLang="en-US" sz="2300">
                <a:ea typeface="楷体_GB2312" pitchFamily="1" charset="-122"/>
              </a:rPr>
              <a:t>立即检索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79388" y="2349500"/>
            <a:ext cx="5616575" cy="1377950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Verdana" panose="020B0604030504040204" pitchFamily="34" charset="0"/>
              </a:rPr>
              <a:t>Order.hbm.xml</a:t>
            </a:r>
            <a:r>
              <a:rPr lang="zh-CN" altLang="en-US" sz="1400" b="1">
                <a:latin typeface="Verdana" panose="020B0604030504040204" pitchFamily="34" charset="0"/>
              </a:rPr>
              <a:t>文件</a:t>
            </a:r>
          </a:p>
          <a:p>
            <a:r>
              <a:rPr lang="en-US" altLang="zh-CN" sz="1400">
                <a:latin typeface="Verdana" panose="020B0604030504040204" pitchFamily="34" charset="0"/>
              </a:rPr>
              <a:t>&lt;many-to-one name="customer" </a:t>
            </a:r>
          </a:p>
          <a:p>
            <a:r>
              <a:rPr lang="en-US" altLang="zh-CN" sz="1400">
                <a:latin typeface="Verdana" panose="020B0604030504040204" pitchFamily="34" charset="0"/>
              </a:rPr>
              <a:t>            </a:t>
            </a:r>
            <a:r>
              <a:rPr lang="en-US" altLang="zh-CN" sz="1400" b="1">
                <a:solidFill>
                  <a:srgbClr val="0033CC"/>
                </a:solidFill>
                <a:latin typeface="Verdana" panose="020B0604030504040204" pitchFamily="34" charset="0"/>
              </a:rPr>
              <a:t>fetch="select" lazy=“false"</a:t>
            </a:r>
          </a:p>
          <a:p>
            <a:r>
              <a:rPr lang="en-US" altLang="zh-CN" sz="1400">
                <a:latin typeface="Verdana" panose="020B0604030504040204" pitchFamily="34" charset="0"/>
              </a:rPr>
              <a:t>            class="cn.itcast.one2manySearch.Customer"&gt;</a:t>
            </a:r>
          </a:p>
          <a:p>
            <a:r>
              <a:rPr lang="en-US" altLang="zh-CN" sz="1400">
                <a:latin typeface="Verdana" panose="020B0604030504040204" pitchFamily="34" charset="0"/>
              </a:rPr>
              <a:t>        &lt;column name="customer_id"&gt;&lt;/column&gt;</a:t>
            </a:r>
          </a:p>
          <a:p>
            <a:r>
              <a:rPr lang="en-US" altLang="zh-CN" sz="1400">
                <a:latin typeface="Verdana" panose="020B0604030504040204" pitchFamily="34" charset="0"/>
              </a:rPr>
              <a:t>&lt;/many-to-one&gt;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79388" y="3933825"/>
            <a:ext cx="5616575" cy="2016125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Verdana" panose="020B0604030504040204" pitchFamily="34" charset="0"/>
              </a:rPr>
              <a:t>Customer.hbm.xml</a:t>
            </a:r>
            <a:r>
              <a:rPr lang="zh-CN" altLang="en-US" sz="1400" b="1">
                <a:latin typeface="Verdana" panose="020B0604030504040204" pitchFamily="34" charset="0"/>
              </a:rPr>
              <a:t>文件</a:t>
            </a:r>
          </a:p>
          <a:p>
            <a:r>
              <a:rPr lang="zh-CN" altLang="en-US" sz="1400">
                <a:latin typeface="Verdana" panose="020B0604030504040204" pitchFamily="34" charset="0"/>
              </a:rPr>
              <a:t> </a:t>
            </a:r>
            <a:r>
              <a:rPr lang="en-US" altLang="zh-CN" sz="1400">
                <a:latin typeface="Verdana" panose="020B0604030504040204" pitchFamily="34" charset="0"/>
              </a:rPr>
              <a:t>&lt;set name="orders" table="orders" inverse="true"</a:t>
            </a:r>
          </a:p>
          <a:p>
            <a:r>
              <a:rPr lang="en-US" altLang="zh-CN" sz="1400">
                <a:latin typeface="Verdana" panose="020B0604030504040204" pitchFamily="34" charset="0"/>
              </a:rPr>
              <a:t>          </a:t>
            </a:r>
            <a:r>
              <a:rPr lang="en-US" altLang="zh-CN" sz="1400" b="1">
                <a:solidFill>
                  <a:srgbClr val="0033CC"/>
                </a:solidFill>
                <a:latin typeface="Verdana" panose="020B0604030504040204" pitchFamily="34" charset="0"/>
              </a:rPr>
              <a:t>fetch=“select" lazy=“false"</a:t>
            </a:r>
            <a:r>
              <a:rPr lang="en-US" altLang="zh-CN" sz="1400">
                <a:latin typeface="Verdana" panose="020B0604030504040204" pitchFamily="34" charset="0"/>
              </a:rPr>
              <a:t>&gt;</a:t>
            </a:r>
          </a:p>
          <a:p>
            <a:r>
              <a:rPr lang="en-US" altLang="zh-CN" sz="1400">
                <a:latin typeface="Verdana" panose="020B0604030504040204" pitchFamily="34" charset="0"/>
              </a:rPr>
              <a:t>       &lt;key&gt;</a:t>
            </a:r>
          </a:p>
          <a:p>
            <a:r>
              <a:rPr lang="en-US" altLang="zh-CN" sz="1400">
                <a:latin typeface="Verdana" panose="020B0604030504040204" pitchFamily="34" charset="0"/>
              </a:rPr>
              <a:t>         &lt;column name="customer_id"&gt;&lt;/column&gt;</a:t>
            </a:r>
          </a:p>
          <a:p>
            <a:r>
              <a:rPr lang="en-US" altLang="zh-CN" sz="1400">
                <a:latin typeface="Verdana" panose="020B0604030504040204" pitchFamily="34" charset="0"/>
              </a:rPr>
              <a:t>       &lt;/key&gt;</a:t>
            </a:r>
          </a:p>
          <a:p>
            <a:r>
              <a:rPr lang="en-US" altLang="zh-CN" sz="1400">
                <a:latin typeface="Verdana" panose="020B0604030504040204" pitchFamily="34" charset="0"/>
              </a:rPr>
              <a:t>       &lt;one-to-many</a:t>
            </a:r>
          </a:p>
          <a:p>
            <a:r>
              <a:rPr lang="en-US" altLang="zh-CN" sz="1400">
                <a:latin typeface="Verdana" panose="020B0604030504040204" pitchFamily="34" charset="0"/>
              </a:rPr>
              <a:t>                   class="cn.itcast.one2manySearch.Order"/&gt;</a:t>
            </a:r>
          </a:p>
          <a:p>
            <a:r>
              <a:rPr lang="en-US" altLang="zh-CN" sz="1400">
                <a:latin typeface="Verdana" panose="020B0604030504040204" pitchFamily="34" charset="0"/>
              </a:rPr>
              <a:t>  &lt;/set&gt;</a:t>
            </a:r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49500"/>
            <a:ext cx="3876675" cy="1390650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5940425" y="4005263"/>
            <a:ext cx="4608513" cy="1271587"/>
          </a:xfrm>
          <a:prstGeom prst="rect">
            <a:avLst/>
          </a:prstGeom>
          <a:solidFill>
            <a:srgbClr val="CCFFCC"/>
          </a:solidFill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>
                <a:solidFill>
                  <a:srgbClr val="0033CC"/>
                </a:solidFill>
                <a:latin typeface="Verdana" panose="020B0604030504040204" pitchFamily="34" charset="0"/>
              </a:rPr>
              <a:t>输出如下语句</a:t>
            </a:r>
          </a:p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33CC"/>
                </a:solidFill>
                <a:latin typeface="Verdana" panose="020B0604030504040204" pitchFamily="34" charset="0"/>
              </a:rPr>
              <a:t>* select * from orders where id=?</a:t>
            </a:r>
          </a:p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33CC"/>
                </a:solidFill>
                <a:latin typeface="Verdana" panose="020B0604030504040204" pitchFamily="34" charset="0"/>
              </a:rPr>
              <a:t>*Select * from customers where id=?</a:t>
            </a:r>
          </a:p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33CC"/>
                </a:solidFill>
                <a:latin typeface="Verdana" panose="020B0604030504040204" pitchFamily="34" charset="0"/>
              </a:rPr>
              <a:t>* Select *  from orders where customer_id=?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52513"/>
            <a:ext cx="7696200" cy="766762"/>
          </a:xfrm>
        </p:spPr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Hibernate</a:t>
            </a:r>
            <a:r>
              <a:rPr lang="zh-CN" altLang="en-US"/>
              <a:t>的检索策略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16113"/>
            <a:ext cx="7696200" cy="360362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0033CC"/>
                </a:solidFill>
              </a:rPr>
              <a:t>知识点</a:t>
            </a:r>
            <a:r>
              <a:rPr lang="en-US" altLang="zh-CN" sz="2200">
                <a:solidFill>
                  <a:srgbClr val="0033CC"/>
                </a:solidFill>
              </a:rPr>
              <a:t>1</a:t>
            </a:r>
            <a:r>
              <a:rPr lang="en-US" altLang="zh-CN" sz="2200"/>
              <a:t>:</a:t>
            </a:r>
            <a:r>
              <a:rPr lang="zh-CN" altLang="en-US" sz="2200"/>
              <a:t>初始化测试数据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684213" y="2276475"/>
            <a:ext cx="7848600" cy="3960813"/>
          </a:xfrm>
          <a:prstGeom prst="rect">
            <a:avLst/>
          </a:prstGeom>
          <a:solidFill>
            <a:srgbClr val="CCFFCC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Verdana" panose="020B0604030504040204" pitchFamily="34" charset="0"/>
              </a:rPr>
              <a:t>public</a:t>
            </a:r>
            <a:r>
              <a:rPr lang="en-US" altLang="zh-CN" sz="1400">
                <a:latin typeface="Verdana" panose="020B0604030504040204" pitchFamily="34" charset="0"/>
              </a:rPr>
              <a:t> </a:t>
            </a:r>
            <a:r>
              <a:rPr lang="en-US" altLang="zh-CN" sz="1400" b="1">
                <a:latin typeface="Verdana" panose="020B0604030504040204" pitchFamily="34" charset="0"/>
              </a:rPr>
              <a:t>void</a:t>
            </a:r>
            <a:r>
              <a:rPr lang="en-US" altLang="zh-CN" sz="1400">
                <a:latin typeface="Verdana" panose="020B0604030504040204" pitchFamily="34" charset="0"/>
              </a:rPr>
              <a:t> initdata(){</a:t>
            </a:r>
          </a:p>
          <a:p>
            <a:pPr lvl="1"/>
            <a:r>
              <a:rPr lang="en-US" altLang="zh-CN" sz="1400">
                <a:latin typeface="Verdana" panose="020B0604030504040204" pitchFamily="34" charset="0"/>
              </a:rPr>
              <a:t>Session session=</a:t>
            </a:r>
            <a:r>
              <a:rPr lang="en-US" altLang="zh-CN" sz="1400" i="1">
                <a:latin typeface="Verdana" panose="020B0604030504040204" pitchFamily="34" charset="0"/>
              </a:rPr>
              <a:t>sessionFacoty</a:t>
            </a:r>
            <a:r>
              <a:rPr lang="en-US" altLang="zh-CN" sz="1400">
                <a:latin typeface="Verdana" panose="020B0604030504040204" pitchFamily="34" charset="0"/>
              </a:rPr>
              <a:t>.openSession();</a:t>
            </a:r>
          </a:p>
          <a:p>
            <a:pPr lvl="1"/>
            <a:r>
              <a:rPr lang="en-US" altLang="zh-CN" sz="1400">
                <a:latin typeface="Verdana" panose="020B0604030504040204" pitchFamily="34" charset="0"/>
              </a:rPr>
              <a:t>Transaction tx=session.beginTransaction(); </a:t>
            </a:r>
          </a:p>
          <a:p>
            <a:pPr lvl="1"/>
            <a:r>
              <a:rPr lang="en-US" altLang="zh-CN" sz="1400" b="1">
                <a:solidFill>
                  <a:srgbClr val="0033CC"/>
                </a:solidFill>
                <a:latin typeface="Verdana" panose="020B0604030504040204" pitchFamily="34" charset="0"/>
              </a:rPr>
              <a:t>Customer c=new Customer();</a:t>
            </a:r>
          </a:p>
          <a:p>
            <a:pPr lvl="1"/>
            <a:r>
              <a:rPr lang="en-US" altLang="zh-CN" sz="1400" b="1">
                <a:solidFill>
                  <a:srgbClr val="0033CC"/>
                </a:solidFill>
                <a:latin typeface="Verdana" panose="020B0604030504040204" pitchFamily="34" charset="0"/>
              </a:rPr>
              <a:t>c.setName(“Tom”);//Jack</a:t>
            </a:r>
            <a:r>
              <a:rPr lang="zh-CN" altLang="en-US" sz="1400" b="1">
                <a:solidFill>
                  <a:srgbClr val="0033CC"/>
                </a:solidFill>
                <a:latin typeface="Verdana" panose="020B0604030504040204" pitchFamily="34" charset="0"/>
              </a:rPr>
              <a:t>、</a:t>
            </a:r>
            <a:r>
              <a:rPr lang="en-US" altLang="zh-CN" sz="1400" b="1">
                <a:solidFill>
                  <a:srgbClr val="0033CC"/>
                </a:solidFill>
                <a:latin typeface="Verdana" panose="020B0604030504040204" pitchFamily="34" charset="0"/>
              </a:rPr>
              <a:t>Rose</a:t>
            </a:r>
          </a:p>
          <a:p>
            <a:pPr lvl="1"/>
            <a:r>
              <a:rPr lang="en-US" altLang="zh-CN" sz="1400" b="1">
                <a:solidFill>
                  <a:srgbClr val="0033CC"/>
                </a:solidFill>
                <a:latin typeface="Verdana" panose="020B0604030504040204" pitchFamily="34" charset="0"/>
              </a:rPr>
              <a:t>c.setAge(20+new Random().nextInt(12));</a:t>
            </a:r>
          </a:p>
          <a:p>
            <a:pPr lvl="1"/>
            <a:r>
              <a:rPr lang="en-US" altLang="zh-CN" sz="1400">
                <a:latin typeface="Verdana" panose="020B0604030504040204" pitchFamily="34" charset="0"/>
              </a:rPr>
              <a:t>session.save(c);</a:t>
            </a:r>
          </a:p>
          <a:p>
            <a:pPr lvl="1"/>
            <a:r>
              <a:rPr lang="en-US" altLang="zh-CN" sz="1400" b="1">
                <a:solidFill>
                  <a:srgbClr val="0033CC"/>
                </a:solidFill>
                <a:latin typeface="Verdana" panose="020B0604030504040204" pitchFamily="34" charset="0"/>
              </a:rPr>
              <a:t>for(int i=1;i&lt;=10;i++){</a:t>
            </a:r>
          </a:p>
          <a:p>
            <a:pPr lvl="2"/>
            <a:r>
              <a:rPr lang="en-US" altLang="zh-CN" sz="1400" b="1">
                <a:solidFill>
                  <a:srgbClr val="0033CC"/>
                </a:solidFill>
                <a:latin typeface="Verdana" panose="020B0604030504040204" pitchFamily="34" charset="0"/>
              </a:rPr>
              <a:t>Order o=new Order();</a:t>
            </a:r>
          </a:p>
          <a:p>
            <a:pPr lvl="2"/>
            <a:r>
              <a:rPr lang="en-US" altLang="zh-CN" sz="1400" b="1">
                <a:solidFill>
                  <a:srgbClr val="0033CC"/>
                </a:solidFill>
                <a:latin typeface="Verdana" panose="020B0604030504040204" pitchFamily="34" charset="0"/>
              </a:rPr>
              <a:t>o.setOrderNumber("NO"+i);</a:t>
            </a:r>
          </a:p>
          <a:p>
            <a:pPr lvl="2"/>
            <a:r>
              <a:rPr lang="en-US" altLang="zh-CN" sz="1400" b="1">
                <a:solidFill>
                  <a:srgbClr val="0033CC"/>
                </a:solidFill>
                <a:latin typeface="Verdana" panose="020B0604030504040204" pitchFamily="34" charset="0"/>
              </a:rPr>
              <a:t>o.setPrice(5000+i*10d);</a:t>
            </a:r>
          </a:p>
          <a:p>
            <a:pPr lvl="2"/>
            <a:r>
              <a:rPr lang="en-US" altLang="zh-CN" sz="1400" b="1">
                <a:solidFill>
                  <a:srgbClr val="0033CC"/>
                </a:solidFill>
                <a:latin typeface="Verdana" panose="020B0604030504040204" pitchFamily="34" charset="0"/>
              </a:rPr>
              <a:t>c.getOrders().add(o);</a:t>
            </a:r>
          </a:p>
          <a:p>
            <a:pPr lvl="2"/>
            <a:r>
              <a:rPr lang="en-US" altLang="zh-CN" sz="1400" b="1">
                <a:solidFill>
                  <a:srgbClr val="0033CC"/>
                </a:solidFill>
                <a:latin typeface="Verdana" panose="020B0604030504040204" pitchFamily="34" charset="0"/>
              </a:rPr>
              <a:t>o.setCustomer(c);</a:t>
            </a:r>
          </a:p>
          <a:p>
            <a:pPr lvl="2"/>
            <a:r>
              <a:rPr lang="en-US" altLang="zh-CN" sz="1400" b="1">
                <a:solidFill>
                  <a:srgbClr val="0033CC"/>
                </a:solidFill>
                <a:latin typeface="Verdana" panose="020B0604030504040204" pitchFamily="34" charset="0"/>
              </a:rPr>
              <a:t>session.save(o);</a:t>
            </a:r>
          </a:p>
          <a:p>
            <a:pPr lvl="1"/>
            <a:r>
              <a:rPr lang="en-US" altLang="zh-CN" sz="1400" b="1">
                <a:solidFill>
                  <a:srgbClr val="0033CC"/>
                </a:solidFill>
                <a:latin typeface="Verdana" panose="020B0604030504040204" pitchFamily="34" charset="0"/>
              </a:rPr>
              <a:t>}</a:t>
            </a:r>
          </a:p>
          <a:p>
            <a:pPr lvl="1"/>
            <a:r>
              <a:rPr lang="en-US" altLang="zh-CN" sz="1400">
                <a:latin typeface="Verdana" panose="020B0604030504040204" pitchFamily="34" charset="0"/>
              </a:rPr>
              <a:t>tx.commit();</a:t>
            </a:r>
          </a:p>
          <a:p>
            <a:pPr lvl="1"/>
            <a:r>
              <a:rPr lang="en-US" altLang="zh-CN" sz="1400">
                <a:latin typeface="Verdana" panose="020B0604030504040204" pitchFamily="34" charset="0"/>
              </a:rPr>
              <a:t>session.close();  </a:t>
            </a:r>
          </a:p>
          <a:p>
            <a:r>
              <a:rPr lang="en-US" altLang="zh-CN" sz="1400">
                <a:latin typeface="Verdana" panose="020B060403050404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Hibernate</a:t>
            </a:r>
            <a:r>
              <a:rPr lang="zh-CN" altLang="en-US"/>
              <a:t>的检索策略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916113"/>
            <a:ext cx="7488237" cy="4333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33CC"/>
                </a:solidFill>
              </a:rPr>
              <a:t>知识点</a:t>
            </a:r>
            <a:r>
              <a:rPr lang="en-US" altLang="zh-CN" sz="1600">
                <a:solidFill>
                  <a:srgbClr val="0033CC"/>
                </a:solidFill>
              </a:rPr>
              <a:t>7</a:t>
            </a:r>
            <a:r>
              <a:rPr lang="en-US" altLang="zh-CN" sz="1600"/>
              <a:t>:  </a:t>
            </a:r>
            <a:r>
              <a:rPr lang="zh-CN" altLang="en-US" sz="2300">
                <a:ea typeface="楷体_GB2312" pitchFamily="1" charset="-122"/>
              </a:rPr>
              <a:t>组合</a:t>
            </a:r>
            <a:r>
              <a:rPr lang="en-US" altLang="zh-CN" sz="2300">
                <a:ea typeface="楷体_GB2312" pitchFamily="1" charset="-122"/>
              </a:rPr>
              <a:t>2  many2one</a:t>
            </a:r>
            <a:r>
              <a:rPr lang="zh-CN" altLang="en-US" sz="2300">
                <a:ea typeface="楷体_GB2312" pitchFamily="1" charset="-122"/>
              </a:rPr>
              <a:t>迫切左外</a:t>
            </a:r>
            <a:r>
              <a:rPr lang="en-US" altLang="zh-CN" sz="2300">
                <a:ea typeface="楷体_GB2312" pitchFamily="1" charset="-122"/>
              </a:rPr>
              <a:t>+set</a:t>
            </a:r>
            <a:r>
              <a:rPr lang="zh-CN" altLang="en-US" sz="2300">
                <a:ea typeface="楷体_GB2312" pitchFamily="1" charset="-122"/>
              </a:rPr>
              <a:t>立即检索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79388" y="2349500"/>
            <a:ext cx="5616575" cy="1377950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Verdana" panose="020B0604030504040204" pitchFamily="34" charset="0"/>
              </a:rPr>
              <a:t>Order.hbm.xml</a:t>
            </a:r>
            <a:r>
              <a:rPr lang="zh-CN" altLang="en-US" sz="1400" b="1">
                <a:latin typeface="Verdana" panose="020B0604030504040204" pitchFamily="34" charset="0"/>
              </a:rPr>
              <a:t>文件</a:t>
            </a:r>
          </a:p>
          <a:p>
            <a:r>
              <a:rPr lang="en-US" altLang="zh-CN" sz="1400">
                <a:latin typeface="Verdana" panose="020B0604030504040204" pitchFamily="34" charset="0"/>
              </a:rPr>
              <a:t>&lt;many-to-one name="customer" </a:t>
            </a:r>
          </a:p>
          <a:p>
            <a:r>
              <a:rPr lang="en-US" altLang="zh-CN" sz="1400">
                <a:latin typeface="Verdana" panose="020B0604030504040204" pitchFamily="34" charset="0"/>
              </a:rPr>
              <a:t>            </a:t>
            </a:r>
            <a:r>
              <a:rPr lang="en-US" altLang="zh-CN" sz="1400" b="1">
                <a:solidFill>
                  <a:srgbClr val="0033CC"/>
                </a:solidFill>
                <a:latin typeface="Verdana" panose="020B0604030504040204" pitchFamily="34" charset="0"/>
              </a:rPr>
              <a:t>fetch=“join" lazy=“false"</a:t>
            </a:r>
          </a:p>
          <a:p>
            <a:r>
              <a:rPr lang="en-US" altLang="zh-CN" sz="1400">
                <a:latin typeface="Verdana" panose="020B0604030504040204" pitchFamily="34" charset="0"/>
              </a:rPr>
              <a:t>            class="cn.itcast.one2manySearch.Customer"&gt;</a:t>
            </a:r>
          </a:p>
          <a:p>
            <a:r>
              <a:rPr lang="en-US" altLang="zh-CN" sz="1400">
                <a:latin typeface="Verdana" panose="020B0604030504040204" pitchFamily="34" charset="0"/>
              </a:rPr>
              <a:t>        &lt;column name="customer_id"&gt;&lt;/column&gt;</a:t>
            </a:r>
          </a:p>
          <a:p>
            <a:r>
              <a:rPr lang="en-US" altLang="zh-CN" sz="1400">
                <a:latin typeface="Verdana" panose="020B0604030504040204" pitchFamily="34" charset="0"/>
              </a:rPr>
              <a:t>&lt;/many-to-one&gt;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79388" y="3933825"/>
            <a:ext cx="5616575" cy="2016125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Verdana" panose="020B0604030504040204" pitchFamily="34" charset="0"/>
              </a:rPr>
              <a:t>Customer.hbm.xml</a:t>
            </a:r>
            <a:r>
              <a:rPr lang="zh-CN" altLang="en-US" sz="1400" b="1">
                <a:latin typeface="Verdana" panose="020B0604030504040204" pitchFamily="34" charset="0"/>
              </a:rPr>
              <a:t>文件</a:t>
            </a:r>
          </a:p>
          <a:p>
            <a:r>
              <a:rPr lang="zh-CN" altLang="en-US" sz="1400">
                <a:latin typeface="Verdana" panose="020B0604030504040204" pitchFamily="34" charset="0"/>
              </a:rPr>
              <a:t> </a:t>
            </a:r>
            <a:r>
              <a:rPr lang="en-US" altLang="zh-CN" sz="1400">
                <a:latin typeface="Verdana" panose="020B0604030504040204" pitchFamily="34" charset="0"/>
              </a:rPr>
              <a:t>&lt;set name="orders" table="orders" inverse="true"</a:t>
            </a:r>
          </a:p>
          <a:p>
            <a:r>
              <a:rPr lang="en-US" altLang="zh-CN" sz="1400">
                <a:latin typeface="Verdana" panose="020B0604030504040204" pitchFamily="34" charset="0"/>
              </a:rPr>
              <a:t>          </a:t>
            </a:r>
            <a:r>
              <a:rPr lang="en-US" altLang="zh-CN" sz="1400" b="1">
                <a:solidFill>
                  <a:srgbClr val="0033CC"/>
                </a:solidFill>
                <a:latin typeface="Verdana" panose="020B0604030504040204" pitchFamily="34" charset="0"/>
              </a:rPr>
              <a:t>fetch=“select" lazy=“false"</a:t>
            </a:r>
            <a:r>
              <a:rPr lang="en-US" altLang="zh-CN" sz="1400">
                <a:latin typeface="Verdana" panose="020B0604030504040204" pitchFamily="34" charset="0"/>
              </a:rPr>
              <a:t>&gt;</a:t>
            </a:r>
          </a:p>
          <a:p>
            <a:r>
              <a:rPr lang="en-US" altLang="zh-CN" sz="1400">
                <a:latin typeface="Verdana" panose="020B0604030504040204" pitchFamily="34" charset="0"/>
              </a:rPr>
              <a:t>       &lt;key&gt;</a:t>
            </a:r>
          </a:p>
          <a:p>
            <a:r>
              <a:rPr lang="en-US" altLang="zh-CN" sz="1400">
                <a:latin typeface="Verdana" panose="020B0604030504040204" pitchFamily="34" charset="0"/>
              </a:rPr>
              <a:t>         &lt;column name="customer_id"&gt;&lt;/column&gt;</a:t>
            </a:r>
          </a:p>
          <a:p>
            <a:r>
              <a:rPr lang="en-US" altLang="zh-CN" sz="1400">
                <a:latin typeface="Verdana" panose="020B0604030504040204" pitchFamily="34" charset="0"/>
              </a:rPr>
              <a:t>       &lt;/key&gt;</a:t>
            </a:r>
          </a:p>
          <a:p>
            <a:r>
              <a:rPr lang="en-US" altLang="zh-CN" sz="1400">
                <a:latin typeface="Verdana" panose="020B0604030504040204" pitchFamily="34" charset="0"/>
              </a:rPr>
              <a:t>       &lt;one-to-many</a:t>
            </a:r>
          </a:p>
          <a:p>
            <a:r>
              <a:rPr lang="en-US" altLang="zh-CN" sz="1400">
                <a:latin typeface="Verdana" panose="020B0604030504040204" pitchFamily="34" charset="0"/>
              </a:rPr>
              <a:t>                   class="cn.itcast.one2manySearch.Order"/&gt;</a:t>
            </a:r>
          </a:p>
          <a:p>
            <a:r>
              <a:rPr lang="en-US" altLang="zh-CN" sz="1400">
                <a:latin typeface="Verdana" panose="020B0604030504040204" pitchFamily="34" charset="0"/>
              </a:rPr>
              <a:t>  &lt;/set&gt;</a:t>
            </a:r>
          </a:p>
        </p:txBody>
      </p:sp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49500"/>
            <a:ext cx="3876675" cy="1390650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5940425" y="4005263"/>
            <a:ext cx="4608513" cy="1377950"/>
          </a:xfrm>
          <a:prstGeom prst="rect">
            <a:avLst/>
          </a:prstGeom>
          <a:solidFill>
            <a:srgbClr val="CCFFCC"/>
          </a:solidFill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>
                <a:solidFill>
                  <a:srgbClr val="0033CC"/>
                </a:solidFill>
                <a:latin typeface="Verdana" panose="020B0604030504040204" pitchFamily="34" charset="0"/>
              </a:rPr>
              <a:t>输出如下语句</a:t>
            </a:r>
          </a:p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33CC"/>
                </a:solidFill>
                <a:latin typeface="Verdana" panose="020B0604030504040204" pitchFamily="34" charset="0"/>
              </a:rPr>
              <a:t>* select * from orders o left outer join  customers  c  on c.id=o.customer_id where o.id=?</a:t>
            </a:r>
          </a:p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33CC"/>
                </a:solidFill>
                <a:latin typeface="Verdana" panose="020B0604030504040204" pitchFamily="34" charset="0"/>
              </a:rPr>
              <a:t>* Select *  from orders where customer_id=?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Hibernate</a:t>
            </a:r>
            <a:r>
              <a:rPr lang="zh-CN" altLang="en-US"/>
              <a:t>的检索策略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916113"/>
            <a:ext cx="7488237" cy="4333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33CC"/>
                </a:solidFill>
              </a:rPr>
              <a:t>知识点</a:t>
            </a:r>
            <a:r>
              <a:rPr lang="en-US" altLang="zh-CN" sz="1600">
                <a:solidFill>
                  <a:srgbClr val="0033CC"/>
                </a:solidFill>
              </a:rPr>
              <a:t>7</a:t>
            </a:r>
            <a:r>
              <a:rPr lang="en-US" altLang="zh-CN" sz="1600"/>
              <a:t>:  </a:t>
            </a:r>
            <a:r>
              <a:rPr lang="zh-CN" altLang="en-US" sz="2300">
                <a:ea typeface="楷体_GB2312" pitchFamily="1" charset="-122"/>
              </a:rPr>
              <a:t>组合</a:t>
            </a:r>
            <a:r>
              <a:rPr lang="en-US" altLang="zh-CN" sz="2300">
                <a:ea typeface="楷体_GB2312" pitchFamily="1" charset="-122"/>
              </a:rPr>
              <a:t>3  many2one</a:t>
            </a:r>
            <a:r>
              <a:rPr lang="zh-CN" altLang="en-US" sz="2300">
                <a:ea typeface="楷体_GB2312" pitchFamily="1" charset="-122"/>
              </a:rPr>
              <a:t>立即检索</a:t>
            </a:r>
            <a:r>
              <a:rPr lang="en-US" altLang="zh-CN" sz="2300">
                <a:ea typeface="楷体_GB2312" pitchFamily="1" charset="-122"/>
              </a:rPr>
              <a:t>+set</a:t>
            </a:r>
            <a:r>
              <a:rPr lang="zh-CN" altLang="en-US" sz="2300">
                <a:ea typeface="楷体_GB2312" pitchFamily="1" charset="-122"/>
              </a:rPr>
              <a:t>迫切左外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79388" y="2349500"/>
            <a:ext cx="5616575" cy="1377950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Verdana" panose="020B0604030504040204" pitchFamily="34" charset="0"/>
              </a:rPr>
              <a:t>Order.hbm.xml</a:t>
            </a:r>
            <a:r>
              <a:rPr lang="zh-CN" altLang="en-US" sz="1400" b="1">
                <a:latin typeface="Verdana" panose="020B0604030504040204" pitchFamily="34" charset="0"/>
              </a:rPr>
              <a:t>文件</a:t>
            </a:r>
          </a:p>
          <a:p>
            <a:r>
              <a:rPr lang="en-US" altLang="zh-CN" sz="1400">
                <a:latin typeface="Verdana" panose="020B0604030504040204" pitchFamily="34" charset="0"/>
              </a:rPr>
              <a:t>&lt;many-to-one name="customer" </a:t>
            </a:r>
          </a:p>
          <a:p>
            <a:r>
              <a:rPr lang="en-US" altLang="zh-CN" sz="1400">
                <a:latin typeface="Verdana" panose="020B0604030504040204" pitchFamily="34" charset="0"/>
              </a:rPr>
              <a:t>            </a:t>
            </a:r>
            <a:r>
              <a:rPr lang="en-US" altLang="zh-CN" sz="1400" b="1">
                <a:solidFill>
                  <a:srgbClr val="0033CC"/>
                </a:solidFill>
                <a:latin typeface="Verdana" panose="020B0604030504040204" pitchFamily="34" charset="0"/>
              </a:rPr>
              <a:t>fetch=“select" lazy=“false"</a:t>
            </a:r>
          </a:p>
          <a:p>
            <a:r>
              <a:rPr lang="en-US" altLang="zh-CN" sz="1400">
                <a:latin typeface="Verdana" panose="020B0604030504040204" pitchFamily="34" charset="0"/>
              </a:rPr>
              <a:t>            class="cn.itcast.one2manySearch.Customer"&gt;</a:t>
            </a:r>
          </a:p>
          <a:p>
            <a:r>
              <a:rPr lang="en-US" altLang="zh-CN" sz="1400">
                <a:latin typeface="Verdana" panose="020B0604030504040204" pitchFamily="34" charset="0"/>
              </a:rPr>
              <a:t>        &lt;column name="customer_id"&gt;&lt;/column&gt;</a:t>
            </a:r>
          </a:p>
          <a:p>
            <a:r>
              <a:rPr lang="en-US" altLang="zh-CN" sz="1400">
                <a:latin typeface="Verdana" panose="020B0604030504040204" pitchFamily="34" charset="0"/>
              </a:rPr>
              <a:t>&lt;/many-to-one&gt;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79388" y="3933825"/>
            <a:ext cx="5616575" cy="2016125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Verdana" panose="020B0604030504040204" pitchFamily="34" charset="0"/>
              </a:rPr>
              <a:t>Customer.hbm.xml</a:t>
            </a:r>
            <a:r>
              <a:rPr lang="zh-CN" altLang="en-US" sz="1400" b="1">
                <a:latin typeface="Verdana" panose="020B0604030504040204" pitchFamily="34" charset="0"/>
              </a:rPr>
              <a:t>文件</a:t>
            </a:r>
          </a:p>
          <a:p>
            <a:r>
              <a:rPr lang="zh-CN" altLang="en-US" sz="1400">
                <a:latin typeface="Verdana" panose="020B0604030504040204" pitchFamily="34" charset="0"/>
              </a:rPr>
              <a:t> </a:t>
            </a:r>
            <a:r>
              <a:rPr lang="en-US" altLang="zh-CN" sz="1400">
                <a:latin typeface="Verdana" panose="020B0604030504040204" pitchFamily="34" charset="0"/>
              </a:rPr>
              <a:t>&lt;set name="orders" table="orders" inverse="true"</a:t>
            </a:r>
          </a:p>
          <a:p>
            <a:r>
              <a:rPr lang="en-US" altLang="zh-CN" sz="1400">
                <a:latin typeface="Verdana" panose="020B0604030504040204" pitchFamily="34" charset="0"/>
              </a:rPr>
              <a:t>          </a:t>
            </a:r>
            <a:r>
              <a:rPr lang="en-US" altLang="zh-CN" sz="1400" b="1">
                <a:solidFill>
                  <a:srgbClr val="0033CC"/>
                </a:solidFill>
                <a:latin typeface="Verdana" panose="020B0604030504040204" pitchFamily="34" charset="0"/>
              </a:rPr>
              <a:t>fetch=“join" lazy=“false"</a:t>
            </a:r>
            <a:r>
              <a:rPr lang="en-US" altLang="zh-CN" sz="1400">
                <a:latin typeface="Verdana" panose="020B0604030504040204" pitchFamily="34" charset="0"/>
              </a:rPr>
              <a:t>&gt;</a:t>
            </a:r>
          </a:p>
          <a:p>
            <a:r>
              <a:rPr lang="en-US" altLang="zh-CN" sz="1400">
                <a:latin typeface="Verdana" panose="020B0604030504040204" pitchFamily="34" charset="0"/>
              </a:rPr>
              <a:t>       &lt;key&gt;</a:t>
            </a:r>
          </a:p>
          <a:p>
            <a:r>
              <a:rPr lang="en-US" altLang="zh-CN" sz="1400">
                <a:latin typeface="Verdana" panose="020B0604030504040204" pitchFamily="34" charset="0"/>
              </a:rPr>
              <a:t>         &lt;column name="customer_id"&gt;&lt;/column&gt;</a:t>
            </a:r>
          </a:p>
          <a:p>
            <a:r>
              <a:rPr lang="en-US" altLang="zh-CN" sz="1400">
                <a:latin typeface="Verdana" panose="020B0604030504040204" pitchFamily="34" charset="0"/>
              </a:rPr>
              <a:t>       &lt;/key&gt;</a:t>
            </a:r>
          </a:p>
          <a:p>
            <a:r>
              <a:rPr lang="en-US" altLang="zh-CN" sz="1400">
                <a:latin typeface="Verdana" panose="020B0604030504040204" pitchFamily="34" charset="0"/>
              </a:rPr>
              <a:t>       &lt;one-to-many</a:t>
            </a:r>
          </a:p>
          <a:p>
            <a:r>
              <a:rPr lang="en-US" altLang="zh-CN" sz="1400">
                <a:latin typeface="Verdana" panose="020B0604030504040204" pitchFamily="34" charset="0"/>
              </a:rPr>
              <a:t>                   class="cn.itcast.one2manySearch.Order"/&gt;</a:t>
            </a:r>
          </a:p>
          <a:p>
            <a:r>
              <a:rPr lang="en-US" altLang="zh-CN" sz="1400">
                <a:latin typeface="Verdana" panose="020B0604030504040204" pitchFamily="34" charset="0"/>
              </a:rPr>
              <a:t>  &lt;/set&gt;</a:t>
            </a:r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49500"/>
            <a:ext cx="3876675" cy="1390650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5940425" y="4005263"/>
            <a:ext cx="4608513" cy="1697037"/>
          </a:xfrm>
          <a:prstGeom prst="rect">
            <a:avLst/>
          </a:prstGeom>
          <a:solidFill>
            <a:srgbClr val="CCFFCC"/>
          </a:solidFill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>
                <a:solidFill>
                  <a:srgbClr val="0033CC"/>
                </a:solidFill>
                <a:latin typeface="Verdana" panose="020B0604030504040204" pitchFamily="34" charset="0"/>
              </a:rPr>
              <a:t>输出如下语句</a:t>
            </a:r>
          </a:p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33CC"/>
                </a:solidFill>
                <a:latin typeface="Verdana" panose="020B0604030504040204" pitchFamily="34" charset="0"/>
              </a:rPr>
              <a:t>* Select * from order where id=?</a:t>
            </a:r>
          </a:p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33CC"/>
                </a:solidFill>
                <a:latin typeface="Verdana" panose="020B0604030504040204" pitchFamily="34" charset="0"/>
              </a:rPr>
              <a:t>* select * from orders o left outer join  customers  c  on c.id=o.customer_id where c.id=?</a:t>
            </a:r>
          </a:p>
          <a:p>
            <a:pPr>
              <a:spcBef>
                <a:spcPct val="50000"/>
              </a:spcBef>
            </a:pPr>
            <a:endParaRPr lang="en-US" altLang="zh-CN" sz="140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Hibernate</a:t>
            </a:r>
            <a:r>
              <a:rPr lang="zh-CN" altLang="en-US"/>
              <a:t>的检索策略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916113"/>
            <a:ext cx="7488237" cy="3603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33CC"/>
                </a:solidFill>
              </a:rPr>
              <a:t>知识点</a:t>
            </a:r>
            <a:r>
              <a:rPr lang="en-US" altLang="zh-CN" sz="1600">
                <a:solidFill>
                  <a:srgbClr val="0033CC"/>
                </a:solidFill>
              </a:rPr>
              <a:t>8</a:t>
            </a:r>
            <a:r>
              <a:rPr lang="zh-CN" altLang="en-US" sz="1600">
                <a:solidFill>
                  <a:srgbClr val="0033CC"/>
                </a:solidFill>
              </a:rPr>
              <a:t>：批量检索  从一的一端查询  查询所有的客户</a:t>
            </a:r>
            <a:endParaRPr lang="zh-CN" altLang="en-US" sz="2300">
              <a:ea typeface="楷体_GB2312" pitchFamily="1" charset="-122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39750" y="2276475"/>
            <a:ext cx="8353425" cy="161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latin typeface="Verdana" panose="020B0604030504040204" pitchFamily="34" charset="0"/>
              </a:rPr>
              <a:t>&lt;set&gt; </a:t>
            </a:r>
            <a:r>
              <a:rPr lang="zh-CN" altLang="en-US">
                <a:latin typeface="Verdana" panose="020B0604030504040204" pitchFamily="34" charset="0"/>
              </a:rPr>
              <a:t>元素有一个 </a:t>
            </a:r>
            <a:r>
              <a:rPr lang="en-US" altLang="zh-CN">
                <a:latin typeface="Verdana" panose="020B0604030504040204" pitchFamily="34" charset="0"/>
              </a:rPr>
              <a:t>batch-size </a:t>
            </a:r>
            <a:r>
              <a:rPr lang="zh-CN" altLang="en-US">
                <a:latin typeface="Verdana" panose="020B0604030504040204" pitchFamily="34" charset="0"/>
              </a:rPr>
              <a:t>属性</a:t>
            </a:r>
            <a:r>
              <a:rPr lang="en-US" altLang="zh-CN">
                <a:latin typeface="Verdana" panose="020B0604030504040204" pitchFamily="34" charset="0"/>
              </a:rPr>
              <a:t>, </a:t>
            </a:r>
            <a:r>
              <a:rPr lang="zh-CN" altLang="en-US">
                <a:latin typeface="Verdana" panose="020B0604030504040204" pitchFamily="34" charset="0"/>
              </a:rPr>
              <a:t>用来为延迟检索策略或立即检索策略设定批量检索的数量</a:t>
            </a:r>
            <a:r>
              <a:rPr lang="en-US" altLang="zh-CN">
                <a:latin typeface="Verdana" panose="020B0604030504040204" pitchFamily="34" charset="0"/>
              </a:rPr>
              <a:t>. </a:t>
            </a:r>
            <a:r>
              <a:rPr lang="zh-CN" altLang="en-US">
                <a:latin typeface="Verdana" panose="020B0604030504040204" pitchFamily="34" charset="0"/>
              </a:rPr>
              <a:t>批量检索能减少 </a:t>
            </a:r>
            <a:r>
              <a:rPr lang="en-US" altLang="zh-CN">
                <a:latin typeface="Verdana" panose="020B0604030504040204" pitchFamily="34" charset="0"/>
              </a:rPr>
              <a:t>SELECT </a:t>
            </a:r>
            <a:r>
              <a:rPr lang="zh-CN" altLang="en-US">
                <a:latin typeface="Verdana" panose="020B0604030504040204" pitchFamily="34" charset="0"/>
              </a:rPr>
              <a:t>语句的数目</a:t>
            </a:r>
            <a:r>
              <a:rPr lang="en-US" altLang="zh-CN">
                <a:latin typeface="Verdana" panose="020B0604030504040204" pitchFamily="34" charset="0"/>
              </a:rPr>
              <a:t>, </a:t>
            </a:r>
            <a:r>
              <a:rPr lang="zh-CN" altLang="en-US">
                <a:latin typeface="Verdana" panose="020B0604030504040204" pitchFamily="34" charset="0"/>
              </a:rPr>
              <a:t>提高延迟检索或立即检索的运行性能</a:t>
            </a:r>
            <a:r>
              <a:rPr lang="en-US" altLang="zh-CN">
                <a:latin typeface="Verdana" panose="020B0604030504040204" pitchFamily="34" charset="0"/>
              </a:rPr>
              <a:t>.  </a:t>
            </a:r>
            <a:r>
              <a:rPr lang="zh-CN" altLang="en-US">
                <a:latin typeface="Verdana" panose="020B0604030504040204" pitchFamily="34" charset="0"/>
              </a:rPr>
              <a:t>默认值是</a:t>
            </a:r>
            <a:r>
              <a:rPr lang="en-US" altLang="zh-CN">
                <a:latin typeface="Verdana" panose="020B0604030504040204" pitchFamily="34" charset="0"/>
              </a:rPr>
              <a:t>1</a:t>
            </a:r>
          </a:p>
          <a:p>
            <a:pPr>
              <a:spcBef>
                <a:spcPct val="20000"/>
              </a:spcBef>
            </a:pPr>
            <a:r>
              <a:rPr lang="zh-CN" altLang="en-US" sz="1800" b="1">
                <a:solidFill>
                  <a:srgbClr val="FF3300"/>
                </a:solidFill>
                <a:latin typeface="Verdana" panose="020B0604030504040204" pitchFamily="34" charset="0"/>
              </a:rPr>
              <a:t>注</a:t>
            </a:r>
            <a:r>
              <a:rPr lang="en-US" altLang="zh-CN" sz="1800" b="1">
                <a:solidFill>
                  <a:srgbClr val="FF3300"/>
                </a:solidFill>
                <a:latin typeface="Verdana" panose="020B0604030504040204" pitchFamily="34" charset="0"/>
              </a:rPr>
              <a:t>:query.list()</a:t>
            </a:r>
            <a:r>
              <a:rPr lang="zh-CN" altLang="en-US" sz="1800" b="1">
                <a:solidFill>
                  <a:srgbClr val="FF3300"/>
                </a:solidFill>
                <a:latin typeface="Verdana" panose="020B0604030504040204" pitchFamily="34" charset="0"/>
              </a:rPr>
              <a:t>属于</a:t>
            </a:r>
            <a:r>
              <a:rPr lang="en-US" altLang="zh-CN" sz="1800" b="1">
                <a:solidFill>
                  <a:srgbClr val="FF3300"/>
                </a:solidFill>
                <a:latin typeface="Verdana" panose="020B0604030504040204" pitchFamily="34" charset="0"/>
              </a:rPr>
              <a:t>hql</a:t>
            </a:r>
            <a:r>
              <a:rPr lang="zh-CN" altLang="en-US" sz="1800" b="1">
                <a:solidFill>
                  <a:srgbClr val="FF3300"/>
                </a:solidFill>
                <a:latin typeface="Verdana" panose="020B0604030504040204" pitchFamily="34" charset="0"/>
              </a:rPr>
              <a:t>检索</a:t>
            </a:r>
            <a:r>
              <a:rPr lang="en-US" altLang="zh-CN" sz="1800" b="1">
                <a:solidFill>
                  <a:srgbClr val="FF3300"/>
                </a:solidFill>
                <a:latin typeface="Verdana" panose="020B0604030504040204" pitchFamily="34" charset="0"/>
              </a:rPr>
              <a:t>,hql</a:t>
            </a:r>
            <a:r>
              <a:rPr lang="zh-CN" altLang="en-US" sz="1800" b="1">
                <a:solidFill>
                  <a:srgbClr val="FF3300"/>
                </a:solidFill>
                <a:latin typeface="Verdana" panose="020B0604030504040204" pitchFamily="34" charset="0"/>
              </a:rPr>
              <a:t>检索忽略关联级别的迫切左外连接检索</a:t>
            </a:r>
            <a:r>
              <a:rPr lang="en-US" altLang="zh-CN" sz="1800" b="1">
                <a:solidFill>
                  <a:srgbClr val="FF3300"/>
                </a:solidFill>
                <a:latin typeface="Verdana" panose="020B0604030504040204" pitchFamily="34" charset="0"/>
              </a:rPr>
              <a:t>,</a:t>
            </a:r>
            <a:r>
              <a:rPr lang="zh-CN" altLang="en-US" sz="1800" b="1">
                <a:solidFill>
                  <a:srgbClr val="FF3300"/>
                </a:solidFill>
                <a:latin typeface="Verdana" panose="020B0604030504040204" pitchFamily="34" charset="0"/>
              </a:rPr>
              <a:t>只与</a:t>
            </a:r>
            <a:r>
              <a:rPr lang="en-US" altLang="zh-CN" sz="1800" b="1">
                <a:solidFill>
                  <a:srgbClr val="FF3300"/>
                </a:solidFill>
                <a:latin typeface="Verdana" panose="020B0604030504040204" pitchFamily="34" charset="0"/>
              </a:rPr>
              <a:t>lazy</a:t>
            </a:r>
            <a:r>
              <a:rPr lang="zh-CN" altLang="en-US" sz="1800" b="1">
                <a:solidFill>
                  <a:srgbClr val="FF3300"/>
                </a:solidFill>
                <a:latin typeface="Verdana" panose="020B0604030504040204" pitchFamily="34" charset="0"/>
              </a:rPr>
              <a:t>属性有关</a:t>
            </a:r>
            <a:r>
              <a:rPr lang="en-US" altLang="zh-CN" sz="1800" b="1">
                <a:solidFill>
                  <a:srgbClr val="FF3300"/>
                </a:solidFill>
                <a:latin typeface="Verdana" panose="020B0604030504040204" pitchFamily="34" charset="0"/>
              </a:rPr>
              <a:t>.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005263"/>
            <a:ext cx="4143375" cy="3562350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7164388" y="4437063"/>
            <a:ext cx="1152525" cy="215900"/>
          </a:xfrm>
          <a:prstGeom prst="rect">
            <a:avLst/>
          </a:prstGeom>
          <a:noFill/>
          <a:ln w="2857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4005263"/>
            <a:ext cx="4981575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Hibernate</a:t>
            </a:r>
            <a:r>
              <a:rPr lang="zh-CN" altLang="en-US"/>
              <a:t>的检索策略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916113"/>
            <a:ext cx="7704137" cy="7921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33CC"/>
                </a:solidFill>
              </a:rPr>
              <a:t>知识点</a:t>
            </a:r>
            <a:r>
              <a:rPr lang="en-US" altLang="zh-CN" sz="1600">
                <a:solidFill>
                  <a:srgbClr val="0033CC"/>
                </a:solidFill>
              </a:rPr>
              <a:t>9</a:t>
            </a:r>
            <a:r>
              <a:rPr lang="zh-CN" altLang="en-US" sz="1600">
                <a:solidFill>
                  <a:srgbClr val="0033CC"/>
                </a:solidFill>
              </a:rPr>
              <a:t>：批量检索  从多的一端查询  查询所有的订单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300">
                <a:ea typeface="楷体_GB2312" pitchFamily="1" charset="-122"/>
              </a:rPr>
              <a:t>            在</a:t>
            </a:r>
            <a:r>
              <a:rPr lang="en-US" altLang="zh-CN" sz="2300">
                <a:ea typeface="楷体_GB2312" pitchFamily="1" charset="-122"/>
              </a:rPr>
              <a:t>Customer.hbm.xml</a:t>
            </a:r>
            <a:r>
              <a:rPr lang="zh-CN" altLang="en-US" sz="2300">
                <a:ea typeface="楷体_GB2312" pitchFamily="1" charset="-122"/>
              </a:rPr>
              <a:t>文件中增加</a:t>
            </a:r>
            <a:r>
              <a:rPr lang="en-US" altLang="zh-CN" sz="2300">
                <a:ea typeface="楷体_GB2312" pitchFamily="1" charset="-122"/>
              </a:rPr>
              <a:t>batch-size</a:t>
            </a:r>
            <a:r>
              <a:rPr lang="zh-CN" altLang="en-US" sz="2300">
                <a:ea typeface="楷体_GB2312" pitchFamily="1" charset="-122"/>
              </a:rPr>
              <a:t>属性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789363"/>
            <a:ext cx="4000500" cy="2200275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852738"/>
            <a:ext cx="5400675" cy="333375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006475"/>
            <a:ext cx="7696200" cy="766763"/>
          </a:xfrm>
        </p:spPr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Hibernate</a:t>
            </a:r>
            <a:r>
              <a:rPr lang="zh-CN" altLang="en-US"/>
              <a:t>的检索策略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7696200" cy="5048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sz="2700"/>
              <a:t>比较三种检索策略</a:t>
            </a:r>
          </a:p>
        </p:txBody>
      </p:sp>
      <p:graphicFrame>
        <p:nvGraphicFramePr>
          <p:cNvPr id="32772" name="Group 4"/>
          <p:cNvGraphicFramePr>
            <a:graphicFrameLocks noGrp="1"/>
          </p:cNvGraphicFramePr>
          <p:nvPr/>
        </p:nvGraphicFramePr>
        <p:xfrm>
          <a:off x="179388" y="2349500"/>
          <a:ext cx="8786812" cy="3586163"/>
        </p:xfrm>
        <a:graphic>
          <a:graphicData uri="http://schemas.openxmlformats.org/drawingml/2006/table">
            <a:tbl>
              <a:tblPr/>
              <a:tblGrid>
                <a:gridCol w="1036637">
                  <a:extLst>
                    <a:ext uri="{9D8B030D-6E8A-4147-A177-3AD203B41FA5}">
                      <a16:colId xmlns:a16="http://schemas.microsoft.com/office/drawing/2014/main" val="1246144670"/>
                    </a:ext>
                  </a:extLst>
                </a:gridCol>
                <a:gridCol w="2995613">
                  <a:extLst>
                    <a:ext uri="{9D8B030D-6E8A-4147-A177-3AD203B41FA5}">
                      <a16:colId xmlns:a16="http://schemas.microsoft.com/office/drawing/2014/main" val="1626589535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1556972779"/>
                    </a:ext>
                  </a:extLst>
                </a:gridCol>
                <a:gridCol w="2306637">
                  <a:extLst>
                    <a:ext uri="{9D8B030D-6E8A-4147-A177-3AD203B41FA5}">
                      <a16:colId xmlns:a16="http://schemas.microsoft.com/office/drawing/2014/main" val="1338168053"/>
                    </a:ext>
                  </a:extLst>
                </a:gridCol>
              </a:tblGrid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检索策略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优点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缺点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优先考虑使用的场合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486196"/>
                  </a:ext>
                </a:extLst>
              </a:tr>
              <a:tr h="1030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立即检索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对应用程序完全透明，不管对象处于持久化状态还是游离状态，应用程序都可以从一个对象导航到关联的对象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(1)select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语句多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(2)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可能会加载应用程序不需要访问的对象，浪费许多内存空间。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(1)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类级别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(2)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应用程序需要立即访问的对象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(3)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使用了二级缓存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3691254"/>
                  </a:ext>
                </a:extLst>
              </a:tr>
              <a:tr h="1166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延迟检索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由应用程序决定需要加载哪些对象，可以避免执行多余的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select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语句，以及避免加载应用程序不需要访问的对象。因此能提高检索性能，并节省内存空间。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应用程序如果希望访问游离状态的代理类实例，必须保证她在持久化状态时已经被初始化。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(1)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一对多或者多对多关联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(2)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应用程序不需要立即访问或者根本不会访问的对象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537635"/>
                  </a:ext>
                </a:extLst>
              </a:tr>
              <a:tr h="1030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迫切左外连接检索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(1)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对应用程序完全透明，不管对象处于持久化状态还是游离状态，都可从一个对象导航到另一个对象。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(2)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使用了外连接，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select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语句少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(1)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可能会加载应用程序不需要访问的对象，浪费内存。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(2)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复杂的数据库表连接也会影响检索性能。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(1)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多对一或一对一关联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(2)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需要立即访问的对象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(3)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数据库有良好的表连接性能。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0007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52513"/>
            <a:ext cx="7696200" cy="766762"/>
          </a:xfrm>
        </p:spPr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Hibernate</a:t>
            </a:r>
            <a:r>
              <a:rPr lang="zh-CN" altLang="en-US"/>
              <a:t>的检索策略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704138" cy="6477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33CC"/>
                </a:solidFill>
              </a:rPr>
              <a:t>知识点</a:t>
            </a:r>
            <a:r>
              <a:rPr lang="en-US" altLang="zh-CN" sz="1800">
                <a:solidFill>
                  <a:srgbClr val="0033CC"/>
                </a:solidFill>
              </a:rPr>
              <a:t>2</a:t>
            </a:r>
            <a:r>
              <a:rPr lang="en-US" altLang="zh-CN" sz="1800"/>
              <a:t>:</a:t>
            </a:r>
            <a:r>
              <a:rPr lang="zh-CN" altLang="en-US" sz="1800"/>
              <a:t>区分立即检索和延迟检索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查询编号为</a:t>
            </a:r>
            <a:r>
              <a:rPr lang="en-US" altLang="zh-CN" sz="1800"/>
              <a:t>1</a:t>
            </a:r>
            <a:r>
              <a:rPr lang="zh-CN" altLang="en-US" sz="1800"/>
              <a:t>的客户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16338"/>
            <a:ext cx="4086225" cy="342900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140200" y="1917700"/>
            <a:ext cx="6408738" cy="2376488"/>
          </a:xfrm>
          <a:prstGeom prst="rect">
            <a:avLst/>
          </a:prstGeom>
          <a:solidFill>
            <a:srgbClr val="CCFFCC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Verdana" panose="020B0604030504040204" pitchFamily="34" charset="0"/>
              </a:rPr>
              <a:t>class </a:t>
            </a:r>
            <a:r>
              <a:rPr lang="zh-CN" altLang="en-US" sz="1400" b="1">
                <a:latin typeface="Verdana" panose="020B0604030504040204" pitchFamily="34" charset="0"/>
              </a:rPr>
              <a:t>标签中</a:t>
            </a:r>
            <a:r>
              <a:rPr lang="en-US" altLang="zh-CN" sz="1400" b="1">
                <a:latin typeface="Verdana" panose="020B0604030504040204" pitchFamily="34" charset="0"/>
              </a:rPr>
              <a:t>lazy=false </a:t>
            </a:r>
            <a:r>
              <a:rPr lang="zh-CN" altLang="en-US" sz="1400" b="1">
                <a:latin typeface="Verdana" panose="020B0604030504040204" pitchFamily="34" charset="0"/>
              </a:rPr>
              <a:t>立即检索</a:t>
            </a:r>
          </a:p>
          <a:p>
            <a:r>
              <a:rPr lang="en-US" altLang="zh-CN" sz="1400" b="1">
                <a:latin typeface="Verdana" panose="020B0604030504040204" pitchFamily="34" charset="0"/>
              </a:rPr>
              <a:t>public</a:t>
            </a:r>
            <a:r>
              <a:rPr lang="en-US" altLang="zh-CN" sz="1400">
                <a:latin typeface="Verdana" panose="020B0604030504040204" pitchFamily="34" charset="0"/>
              </a:rPr>
              <a:t> </a:t>
            </a:r>
            <a:r>
              <a:rPr lang="en-US" altLang="zh-CN" sz="1400" b="1">
                <a:latin typeface="Verdana" panose="020B0604030504040204" pitchFamily="34" charset="0"/>
              </a:rPr>
              <a:t>void</a:t>
            </a:r>
            <a:r>
              <a:rPr lang="en-US" altLang="zh-CN" sz="1400">
                <a:latin typeface="Verdana" panose="020B0604030504040204" pitchFamily="34" charset="0"/>
              </a:rPr>
              <a:t> loadCustomerfalse(){</a:t>
            </a:r>
          </a:p>
          <a:p>
            <a:pPr lvl="1"/>
            <a:r>
              <a:rPr lang="en-US" altLang="zh-CN" sz="1400">
                <a:latin typeface="Verdana" panose="020B0604030504040204" pitchFamily="34" charset="0"/>
              </a:rPr>
              <a:t>Session session=</a:t>
            </a:r>
            <a:r>
              <a:rPr lang="en-US" altLang="zh-CN" sz="1400" i="1">
                <a:latin typeface="Verdana" panose="020B0604030504040204" pitchFamily="34" charset="0"/>
              </a:rPr>
              <a:t>sessionFacoty</a:t>
            </a:r>
            <a:r>
              <a:rPr lang="en-US" altLang="zh-CN" sz="1400">
                <a:latin typeface="Verdana" panose="020B0604030504040204" pitchFamily="34" charset="0"/>
              </a:rPr>
              <a:t>.openSession();</a:t>
            </a:r>
          </a:p>
          <a:p>
            <a:pPr lvl="1"/>
            <a:r>
              <a:rPr lang="en-US" altLang="zh-CN" sz="1400">
                <a:latin typeface="Verdana" panose="020B0604030504040204" pitchFamily="34" charset="0"/>
              </a:rPr>
              <a:t>Transaction tx=session.beginTransaction(); </a:t>
            </a:r>
          </a:p>
          <a:p>
            <a:pPr lvl="1"/>
            <a:r>
              <a:rPr lang="en-US" altLang="zh-CN" sz="1400">
                <a:latin typeface="Verdana" panose="020B0604030504040204" pitchFamily="34" charset="0"/>
              </a:rPr>
              <a:t>//</a:t>
            </a:r>
            <a:r>
              <a:rPr lang="zh-CN" altLang="en-US" sz="1400">
                <a:latin typeface="Verdana" panose="020B0604030504040204" pitchFamily="34" charset="0"/>
              </a:rPr>
              <a:t>该行代码让</a:t>
            </a:r>
            <a:r>
              <a:rPr lang="en-US" altLang="zh-CN" sz="1400">
                <a:latin typeface="Verdana" panose="020B0604030504040204" pitchFamily="34" charset="0"/>
              </a:rPr>
              <a:t>hibernate</a:t>
            </a:r>
            <a:r>
              <a:rPr lang="zh-CN" altLang="en-US" sz="1400">
                <a:latin typeface="Verdana" panose="020B0604030504040204" pitchFamily="34" charset="0"/>
              </a:rPr>
              <a:t>执行</a:t>
            </a:r>
            <a:r>
              <a:rPr lang="en-US" altLang="zh-CN" sz="1400">
                <a:latin typeface="Verdana" panose="020B0604030504040204" pitchFamily="34" charset="0"/>
              </a:rPr>
              <a:t>select</a:t>
            </a:r>
            <a:r>
              <a:rPr lang="zh-CN" altLang="en-US" sz="1400">
                <a:latin typeface="Verdana" panose="020B0604030504040204" pitchFamily="34" charset="0"/>
              </a:rPr>
              <a:t>语句，查询数据库</a:t>
            </a:r>
          </a:p>
          <a:p>
            <a:pPr lvl="1"/>
            <a:r>
              <a:rPr lang="en-US" altLang="zh-CN" sz="1400">
                <a:latin typeface="Verdana" panose="020B0604030504040204" pitchFamily="34" charset="0"/>
              </a:rPr>
              <a:t>Customer c=(Customer)session.load(Customer.</a:t>
            </a:r>
            <a:r>
              <a:rPr lang="en-US" altLang="zh-CN" sz="1400" b="1">
                <a:latin typeface="Verdana" panose="020B0604030504040204" pitchFamily="34" charset="0"/>
              </a:rPr>
              <a:t>class</a:t>
            </a:r>
            <a:r>
              <a:rPr lang="en-US" altLang="zh-CN" sz="1400">
                <a:latin typeface="Verdana" panose="020B0604030504040204" pitchFamily="34" charset="0"/>
              </a:rPr>
              <a:t>, 1);</a:t>
            </a:r>
          </a:p>
          <a:p>
            <a:pPr lvl="1"/>
            <a:r>
              <a:rPr lang="en-US" altLang="zh-CN" sz="1400">
                <a:latin typeface="Verdana" panose="020B0604030504040204" pitchFamily="34" charset="0"/>
              </a:rPr>
              <a:t>c.getId();</a:t>
            </a:r>
          </a:p>
          <a:p>
            <a:pPr lvl="1"/>
            <a:r>
              <a:rPr lang="en-US" altLang="zh-CN" sz="1400">
                <a:latin typeface="Verdana" panose="020B0604030504040204" pitchFamily="34" charset="0"/>
              </a:rPr>
              <a:t>c.getAge();</a:t>
            </a:r>
          </a:p>
          <a:p>
            <a:pPr lvl="1"/>
            <a:r>
              <a:rPr lang="en-US" altLang="zh-CN" sz="1400">
                <a:latin typeface="Verdana" panose="020B0604030504040204" pitchFamily="34" charset="0"/>
              </a:rPr>
              <a:t>tx.commit();</a:t>
            </a:r>
          </a:p>
          <a:p>
            <a:pPr lvl="1"/>
            <a:r>
              <a:rPr lang="en-US" altLang="zh-CN" sz="1400">
                <a:latin typeface="Verdana" panose="020B0604030504040204" pitchFamily="34" charset="0"/>
              </a:rPr>
              <a:t>session.close();  </a:t>
            </a:r>
          </a:p>
          <a:p>
            <a:r>
              <a:rPr lang="en-US" altLang="zh-CN" sz="1400">
                <a:latin typeface="Verdana" panose="020B0604030504040204" pitchFamily="34" charset="0"/>
              </a:rPr>
              <a:t>}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29225"/>
            <a:ext cx="4124325" cy="342900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4213225" y="4365625"/>
            <a:ext cx="7993063" cy="2447925"/>
          </a:xfrm>
          <a:prstGeom prst="rect">
            <a:avLst/>
          </a:prstGeom>
          <a:solidFill>
            <a:srgbClr val="CCFFCC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zh-CN" sz="1400" b="1">
              <a:latin typeface="Verdana" panose="020B0604030504040204" pitchFamily="34" charset="0"/>
            </a:endParaRPr>
          </a:p>
          <a:p>
            <a:r>
              <a:rPr lang="en-US" altLang="zh-CN" sz="1400" b="1">
                <a:latin typeface="Verdana" panose="020B0604030504040204" pitchFamily="34" charset="0"/>
              </a:rPr>
              <a:t>class </a:t>
            </a:r>
            <a:r>
              <a:rPr lang="zh-CN" altLang="en-US" sz="1400" b="1">
                <a:latin typeface="Verdana" panose="020B0604030504040204" pitchFamily="34" charset="0"/>
              </a:rPr>
              <a:t>标签中</a:t>
            </a:r>
            <a:r>
              <a:rPr lang="en-US" altLang="zh-CN" sz="1400" b="1">
                <a:latin typeface="Verdana" panose="020B0604030504040204" pitchFamily="34" charset="0"/>
              </a:rPr>
              <a:t>lazy=true </a:t>
            </a:r>
            <a:r>
              <a:rPr lang="zh-CN" altLang="en-US" sz="1400" b="1">
                <a:latin typeface="Verdana" panose="020B0604030504040204" pitchFamily="34" charset="0"/>
              </a:rPr>
              <a:t>延迟检索</a:t>
            </a:r>
          </a:p>
          <a:p>
            <a:pPr lvl="1"/>
            <a:r>
              <a:rPr lang="en-US" altLang="zh-CN" sz="1400" b="1">
                <a:latin typeface="Verdana" panose="020B0604030504040204" pitchFamily="34" charset="0"/>
              </a:rPr>
              <a:t>public</a:t>
            </a:r>
            <a:r>
              <a:rPr lang="en-US" altLang="zh-CN" sz="1400">
                <a:latin typeface="Verdana" panose="020B0604030504040204" pitchFamily="34" charset="0"/>
              </a:rPr>
              <a:t> </a:t>
            </a:r>
            <a:r>
              <a:rPr lang="en-US" altLang="zh-CN" sz="1400" b="1">
                <a:latin typeface="Verdana" panose="020B0604030504040204" pitchFamily="34" charset="0"/>
              </a:rPr>
              <a:t>void</a:t>
            </a:r>
            <a:r>
              <a:rPr lang="en-US" altLang="zh-CN" sz="1400">
                <a:latin typeface="Verdana" panose="020B0604030504040204" pitchFamily="34" charset="0"/>
              </a:rPr>
              <a:t> loadCustomertrue(){</a:t>
            </a:r>
          </a:p>
          <a:p>
            <a:pPr lvl="4"/>
            <a:r>
              <a:rPr lang="en-US" altLang="zh-CN" sz="1400">
                <a:latin typeface="Verdana" panose="020B0604030504040204" pitchFamily="34" charset="0"/>
              </a:rPr>
              <a:t>       Session session=</a:t>
            </a:r>
            <a:r>
              <a:rPr lang="en-US" altLang="zh-CN" sz="1400" i="1">
                <a:latin typeface="Verdana" panose="020B0604030504040204" pitchFamily="34" charset="0"/>
              </a:rPr>
              <a:t>sessionFacoty</a:t>
            </a:r>
            <a:r>
              <a:rPr lang="en-US" altLang="zh-CN" sz="1400">
                <a:latin typeface="Verdana" panose="020B0604030504040204" pitchFamily="34" charset="0"/>
              </a:rPr>
              <a:t>.openSession();</a:t>
            </a:r>
          </a:p>
          <a:p>
            <a:pPr lvl="4"/>
            <a:r>
              <a:rPr lang="en-US" altLang="zh-CN" sz="1400">
                <a:latin typeface="Verdana" panose="020B0604030504040204" pitchFamily="34" charset="0"/>
              </a:rPr>
              <a:t>       Transaction tx=session.beginTransaction(); </a:t>
            </a:r>
          </a:p>
          <a:p>
            <a:pPr lvl="4"/>
            <a:r>
              <a:rPr lang="en-US" altLang="zh-CN" sz="1400">
                <a:latin typeface="Verdana" panose="020B0604030504040204" pitchFamily="34" charset="0"/>
              </a:rPr>
              <a:t>       Customer c=(Customer)session.load(Customer.</a:t>
            </a:r>
            <a:r>
              <a:rPr lang="en-US" altLang="zh-CN" sz="1400" b="1">
                <a:latin typeface="Verdana" panose="020B0604030504040204" pitchFamily="34" charset="0"/>
              </a:rPr>
              <a:t>class</a:t>
            </a:r>
            <a:r>
              <a:rPr lang="en-US" altLang="zh-CN" sz="1400">
                <a:latin typeface="Verdana" panose="020B0604030504040204" pitchFamily="34" charset="0"/>
              </a:rPr>
              <a:t>, 1);</a:t>
            </a:r>
          </a:p>
          <a:p>
            <a:pPr lvl="4"/>
            <a:r>
              <a:rPr lang="en-US" altLang="zh-CN" sz="1400">
                <a:latin typeface="Verdana" panose="020B0604030504040204" pitchFamily="34" charset="0"/>
              </a:rPr>
              <a:t>       //</a:t>
            </a:r>
            <a:r>
              <a:rPr lang="zh-CN" altLang="en-US" sz="1400">
                <a:latin typeface="Verdana" panose="020B0604030504040204" pitchFamily="34" charset="0"/>
              </a:rPr>
              <a:t>该行代码让</a:t>
            </a:r>
            <a:r>
              <a:rPr lang="en-US" altLang="zh-CN" sz="1400">
                <a:latin typeface="Verdana" panose="020B0604030504040204" pitchFamily="34" charset="0"/>
              </a:rPr>
              <a:t>hibernate</a:t>
            </a:r>
            <a:r>
              <a:rPr lang="zh-CN" altLang="en-US" sz="1400">
                <a:latin typeface="Verdana" panose="020B0604030504040204" pitchFamily="34" charset="0"/>
              </a:rPr>
              <a:t>执行</a:t>
            </a:r>
            <a:r>
              <a:rPr lang="en-US" altLang="zh-CN" sz="1400">
                <a:latin typeface="Verdana" panose="020B0604030504040204" pitchFamily="34" charset="0"/>
              </a:rPr>
              <a:t>select</a:t>
            </a:r>
            <a:r>
              <a:rPr lang="zh-CN" altLang="en-US" sz="1400">
                <a:latin typeface="Verdana" panose="020B0604030504040204" pitchFamily="34" charset="0"/>
              </a:rPr>
              <a:t>语句，</a:t>
            </a:r>
          </a:p>
          <a:p>
            <a:pPr lvl="4"/>
            <a:r>
              <a:rPr lang="en-US" altLang="zh-CN" sz="1400">
                <a:latin typeface="Verdana" panose="020B0604030504040204" pitchFamily="34" charset="0"/>
              </a:rPr>
              <a:t>       //</a:t>
            </a:r>
            <a:r>
              <a:rPr lang="zh-CN" altLang="en-US" sz="1400">
                <a:latin typeface="Verdana" panose="020B0604030504040204" pitchFamily="34" charset="0"/>
              </a:rPr>
              <a:t>查询数据库</a:t>
            </a:r>
            <a:r>
              <a:rPr lang="en-US" altLang="zh-CN" sz="1400">
                <a:latin typeface="Verdana" panose="020B0604030504040204" pitchFamily="34" charset="0"/>
              </a:rPr>
              <a:t>(</a:t>
            </a:r>
            <a:r>
              <a:rPr lang="zh-CN" altLang="en-US" sz="1400">
                <a:latin typeface="Verdana" panose="020B0604030504040204" pitchFamily="34" charset="0"/>
              </a:rPr>
              <a:t>需要用的时候查数据库</a:t>
            </a:r>
            <a:r>
              <a:rPr lang="en-US" altLang="zh-CN" sz="1400">
                <a:latin typeface="Verdana" panose="020B0604030504040204" pitchFamily="34" charset="0"/>
              </a:rPr>
              <a:t>)</a:t>
            </a:r>
          </a:p>
          <a:p>
            <a:pPr lvl="1"/>
            <a:r>
              <a:rPr lang="en-US" altLang="zh-CN" sz="1400">
                <a:latin typeface="Verdana" panose="020B0604030504040204" pitchFamily="34" charset="0"/>
              </a:rPr>
              <a:t>                             c.getId();</a:t>
            </a:r>
          </a:p>
          <a:p>
            <a:pPr lvl="4"/>
            <a:r>
              <a:rPr lang="en-US" altLang="zh-CN" sz="1400">
                <a:latin typeface="Verdana" panose="020B0604030504040204" pitchFamily="34" charset="0"/>
              </a:rPr>
              <a:t>      c.getAge(); </a:t>
            </a:r>
          </a:p>
          <a:p>
            <a:pPr lvl="4"/>
            <a:r>
              <a:rPr lang="en-US" altLang="zh-CN" sz="1400">
                <a:latin typeface="Verdana" panose="020B0604030504040204" pitchFamily="34" charset="0"/>
              </a:rPr>
              <a:t>      tx.commit();</a:t>
            </a:r>
          </a:p>
          <a:p>
            <a:pPr lvl="4"/>
            <a:r>
              <a:rPr lang="en-US" altLang="zh-CN" sz="1400">
                <a:latin typeface="Verdana" panose="020B0604030504040204" pitchFamily="34" charset="0"/>
              </a:rPr>
              <a:t>      session.close();  </a:t>
            </a:r>
          </a:p>
          <a:p>
            <a:pPr lvl="1"/>
            <a:r>
              <a:rPr lang="en-US" altLang="zh-CN" sz="1400">
                <a:latin typeface="Verdana" panose="020B0604030504040204" pitchFamily="34" charset="0"/>
              </a:rPr>
              <a:t>}</a:t>
            </a: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4067175" y="4005263"/>
            <a:ext cx="217488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4140200" y="5445125"/>
            <a:ext cx="144463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5219700" y="1125538"/>
            <a:ext cx="5040313" cy="669925"/>
          </a:xfrm>
          <a:prstGeom prst="rect">
            <a:avLst/>
          </a:prstGeom>
          <a:noFill/>
          <a:ln w="2857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zh-CN" altLang="en-US" sz="1800">
                <a:latin typeface="Verdana" panose="020B0604030504040204" pitchFamily="34" charset="0"/>
              </a:rPr>
              <a:t>立即检索</a:t>
            </a:r>
            <a:r>
              <a:rPr lang="en-US" altLang="zh-CN" sz="1800">
                <a:latin typeface="Verdana" panose="020B0604030504040204" pitchFamily="34" charset="0"/>
              </a:rPr>
              <a:t>: </a:t>
            </a:r>
            <a:r>
              <a:rPr lang="zh-CN" altLang="en-US" sz="1800">
                <a:latin typeface="Verdana" panose="020B0604030504040204" pitchFamily="34" charset="0"/>
              </a:rPr>
              <a:t>立即加载检索方法指定的对象</a:t>
            </a:r>
          </a:p>
          <a:p>
            <a:pPr lvl="1"/>
            <a:r>
              <a:rPr lang="zh-CN" altLang="en-US" sz="1800">
                <a:latin typeface="Verdana" panose="020B0604030504040204" pitchFamily="34" charset="0"/>
              </a:rPr>
              <a:t>延迟检索</a:t>
            </a:r>
            <a:r>
              <a:rPr lang="en-US" altLang="zh-CN" sz="1800">
                <a:latin typeface="Verdana" panose="020B0604030504040204" pitchFamily="34" charset="0"/>
              </a:rPr>
              <a:t>: </a:t>
            </a:r>
            <a:r>
              <a:rPr lang="zh-CN" altLang="en-US" sz="1800">
                <a:latin typeface="Verdana" panose="020B0604030504040204" pitchFamily="34" charset="0"/>
              </a:rPr>
              <a:t>延迟加载检索方法指定的对象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52513"/>
            <a:ext cx="7696200" cy="766762"/>
          </a:xfrm>
        </p:spPr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Hibernate</a:t>
            </a:r>
            <a:r>
              <a:rPr lang="zh-CN" altLang="en-US"/>
              <a:t>的检索策略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16113"/>
            <a:ext cx="7696200" cy="360362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0033CC"/>
                </a:solidFill>
              </a:rPr>
              <a:t>知识点</a:t>
            </a:r>
            <a:r>
              <a:rPr lang="en-US" altLang="zh-CN" sz="2200">
                <a:solidFill>
                  <a:srgbClr val="0033CC"/>
                </a:solidFill>
              </a:rPr>
              <a:t>3</a:t>
            </a:r>
            <a:r>
              <a:rPr lang="en-US" altLang="zh-CN" sz="2200"/>
              <a:t>:</a:t>
            </a:r>
            <a:r>
              <a:rPr lang="zh-CN" altLang="en-US" sz="2200"/>
              <a:t>初始化延迟检索中的代理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95288" y="2276475"/>
            <a:ext cx="8064500" cy="4176713"/>
          </a:xfrm>
          <a:prstGeom prst="rect">
            <a:avLst/>
          </a:prstGeom>
          <a:solidFill>
            <a:srgbClr val="CCFFCC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Verdana" panose="020B0604030504040204" pitchFamily="34" charset="0"/>
              </a:rPr>
              <a:t>//</a:t>
            </a:r>
            <a:r>
              <a:rPr lang="zh-CN" altLang="en-US" sz="1400" b="1">
                <a:latin typeface="Verdana" panose="020B0604030504040204" pitchFamily="34" charset="0"/>
              </a:rPr>
              <a:t>初始化代理对象</a:t>
            </a:r>
          </a:p>
          <a:p>
            <a:r>
              <a:rPr lang="en-US" altLang="zh-CN" sz="1400" b="1">
                <a:latin typeface="Verdana" panose="020B0604030504040204" pitchFamily="34" charset="0"/>
              </a:rPr>
              <a:t>public</a:t>
            </a:r>
            <a:r>
              <a:rPr lang="en-US" altLang="zh-CN" sz="1400">
                <a:latin typeface="Verdana" panose="020B0604030504040204" pitchFamily="34" charset="0"/>
              </a:rPr>
              <a:t> </a:t>
            </a:r>
            <a:r>
              <a:rPr lang="en-US" altLang="zh-CN" sz="1400" b="1">
                <a:latin typeface="Verdana" panose="020B0604030504040204" pitchFamily="34" charset="0"/>
              </a:rPr>
              <a:t>void</a:t>
            </a:r>
            <a:r>
              <a:rPr lang="en-US" altLang="zh-CN" sz="1400">
                <a:latin typeface="Verdana" panose="020B0604030504040204" pitchFamily="34" charset="0"/>
              </a:rPr>
              <a:t> loadCustomertrueProxyInit(){</a:t>
            </a:r>
          </a:p>
          <a:p>
            <a:pPr lvl="1"/>
            <a:r>
              <a:rPr lang="en-US" altLang="zh-CN" sz="1400">
                <a:latin typeface="Verdana" panose="020B0604030504040204" pitchFamily="34" charset="0"/>
              </a:rPr>
              <a:t>Session session=</a:t>
            </a:r>
            <a:r>
              <a:rPr lang="en-US" altLang="zh-CN" sz="1400" i="1">
                <a:latin typeface="Verdana" panose="020B0604030504040204" pitchFamily="34" charset="0"/>
              </a:rPr>
              <a:t>sessionFacoty</a:t>
            </a:r>
            <a:r>
              <a:rPr lang="en-US" altLang="zh-CN" sz="1400">
                <a:latin typeface="Verdana" panose="020B0604030504040204" pitchFamily="34" charset="0"/>
              </a:rPr>
              <a:t>.openSession();</a:t>
            </a:r>
          </a:p>
          <a:p>
            <a:pPr lvl="1"/>
            <a:r>
              <a:rPr lang="en-US" altLang="zh-CN" sz="1400">
                <a:latin typeface="Verdana" panose="020B0604030504040204" pitchFamily="34" charset="0"/>
              </a:rPr>
              <a:t>Transaction tx=session.beginTransaction(); </a:t>
            </a:r>
          </a:p>
          <a:p>
            <a:pPr lvl="1"/>
            <a:r>
              <a:rPr lang="en-US" altLang="zh-CN" sz="1400">
                <a:latin typeface="Verdana" panose="020B0604030504040204" pitchFamily="34" charset="0"/>
              </a:rPr>
              <a:t>//</a:t>
            </a:r>
            <a:r>
              <a:rPr lang="zh-CN" altLang="en-US" sz="1400">
                <a:latin typeface="Verdana" panose="020B0604030504040204" pitchFamily="34" charset="0"/>
              </a:rPr>
              <a:t>此时查询到的</a:t>
            </a:r>
            <a:r>
              <a:rPr lang="en-US" altLang="zh-CN" sz="1400">
                <a:latin typeface="Verdana" panose="020B0604030504040204" pitchFamily="34" charset="0"/>
              </a:rPr>
              <a:t>c</a:t>
            </a:r>
            <a:r>
              <a:rPr lang="zh-CN" altLang="en-US" sz="1400">
                <a:latin typeface="Verdana" panose="020B0604030504040204" pitchFamily="34" charset="0"/>
              </a:rPr>
              <a:t>对象是一个代理对象</a:t>
            </a:r>
          </a:p>
          <a:p>
            <a:pPr lvl="1"/>
            <a:r>
              <a:rPr lang="en-US" altLang="zh-CN" sz="1400">
                <a:latin typeface="Verdana" panose="020B0604030504040204" pitchFamily="34" charset="0"/>
              </a:rPr>
              <a:t>Customer c=(Customer)session.load(Customer.</a:t>
            </a:r>
            <a:r>
              <a:rPr lang="en-US" altLang="zh-CN" sz="1400" b="1">
                <a:latin typeface="Verdana" panose="020B0604030504040204" pitchFamily="34" charset="0"/>
              </a:rPr>
              <a:t>class</a:t>
            </a:r>
            <a:r>
              <a:rPr lang="en-US" altLang="zh-CN" sz="1400">
                <a:latin typeface="Verdana" panose="020B0604030504040204" pitchFamily="34" charset="0"/>
              </a:rPr>
              <a:t>, 1);</a:t>
            </a:r>
          </a:p>
          <a:p>
            <a:pPr lvl="1"/>
            <a:r>
              <a:rPr lang="en-US" altLang="zh-CN" sz="1400">
                <a:latin typeface="Verdana" panose="020B0604030504040204" pitchFamily="34" charset="0"/>
              </a:rPr>
              <a:t>System.</a:t>
            </a:r>
            <a:r>
              <a:rPr lang="en-US" altLang="zh-CN" sz="1400" i="1">
                <a:latin typeface="Verdana" panose="020B0604030504040204" pitchFamily="34" charset="0"/>
              </a:rPr>
              <a:t>out</a:t>
            </a:r>
            <a:r>
              <a:rPr lang="en-US" altLang="zh-CN" sz="1400">
                <a:latin typeface="Verdana" panose="020B0604030504040204" pitchFamily="34" charset="0"/>
              </a:rPr>
              <a:t>.println(c.getClass());  //</a:t>
            </a:r>
            <a:r>
              <a:rPr lang="zh-CN" altLang="en-US" sz="1400">
                <a:latin typeface="Verdana" panose="020B0604030504040204" pitchFamily="34" charset="0"/>
              </a:rPr>
              <a:t>代理对象</a:t>
            </a:r>
          </a:p>
          <a:p>
            <a:pPr lvl="1"/>
            <a:r>
              <a:rPr lang="en-US" altLang="zh-CN" sz="1400">
                <a:latin typeface="Verdana" panose="020B0604030504040204" pitchFamily="34" charset="0"/>
              </a:rPr>
              <a:t>//</a:t>
            </a:r>
            <a:r>
              <a:rPr lang="zh-CN" altLang="en-US" sz="1400">
                <a:latin typeface="Verdana" panose="020B0604030504040204" pitchFamily="34" charset="0"/>
              </a:rPr>
              <a:t>判断代理对象是否被初始化 对集合对象也适用</a:t>
            </a:r>
            <a:endParaRPr lang="en-US" altLang="zh-CN" sz="1400">
              <a:latin typeface="Verdana" panose="020B0604030504040204" pitchFamily="34" charset="0"/>
            </a:endParaRPr>
          </a:p>
          <a:p>
            <a:pPr lvl="1"/>
            <a:r>
              <a:rPr lang="en-US" altLang="zh-CN" sz="1400" b="1">
                <a:latin typeface="Verdana" panose="020B0604030504040204" pitchFamily="34" charset="0"/>
              </a:rPr>
              <a:t>if</a:t>
            </a:r>
            <a:r>
              <a:rPr lang="en-US" altLang="zh-CN" sz="1400">
                <a:latin typeface="Verdana" panose="020B0604030504040204" pitchFamily="34" charset="0"/>
              </a:rPr>
              <a:t>(!Hibernate.</a:t>
            </a:r>
            <a:r>
              <a:rPr lang="en-US" altLang="zh-CN" sz="1400" i="1">
                <a:latin typeface="Verdana" panose="020B0604030504040204" pitchFamily="34" charset="0"/>
              </a:rPr>
              <a:t>isInitialized</a:t>
            </a:r>
            <a:r>
              <a:rPr lang="en-US" altLang="zh-CN" sz="1400">
                <a:latin typeface="Verdana" panose="020B0604030504040204" pitchFamily="34" charset="0"/>
              </a:rPr>
              <a:t>(c)){</a:t>
            </a:r>
          </a:p>
          <a:p>
            <a:pPr lvl="1"/>
            <a:r>
              <a:rPr lang="en-US" altLang="zh-CN" sz="1400">
                <a:latin typeface="Verdana" panose="020B0604030504040204" pitchFamily="34" charset="0"/>
              </a:rPr>
              <a:t>      System.</a:t>
            </a:r>
            <a:r>
              <a:rPr lang="en-US" altLang="zh-CN" sz="1400" i="1">
                <a:latin typeface="Verdana" panose="020B0604030504040204" pitchFamily="34" charset="0"/>
              </a:rPr>
              <a:t>out</a:t>
            </a:r>
            <a:r>
              <a:rPr lang="en-US" altLang="zh-CN" sz="1400">
                <a:latin typeface="Verdana" panose="020B0604030504040204" pitchFamily="34" charset="0"/>
              </a:rPr>
              <a:t>.println(c.getClass());  //</a:t>
            </a:r>
            <a:r>
              <a:rPr lang="zh-CN" altLang="en-US" sz="1400">
                <a:latin typeface="Verdana" panose="020B0604030504040204" pitchFamily="34" charset="0"/>
              </a:rPr>
              <a:t>代理对象</a:t>
            </a:r>
          </a:p>
          <a:p>
            <a:pPr lvl="1"/>
            <a:r>
              <a:rPr lang="en-US" altLang="zh-CN" sz="1400">
                <a:latin typeface="Verdana" panose="020B0604030504040204" pitchFamily="34" charset="0"/>
              </a:rPr>
              <a:t>      System.</a:t>
            </a:r>
            <a:r>
              <a:rPr lang="en-US" altLang="zh-CN" sz="1400" i="1">
                <a:latin typeface="Verdana" panose="020B0604030504040204" pitchFamily="34" charset="0"/>
              </a:rPr>
              <a:t>out</a:t>
            </a:r>
            <a:r>
              <a:rPr lang="en-US" altLang="zh-CN" sz="1400">
                <a:latin typeface="Verdana" panose="020B0604030504040204" pitchFamily="34" charset="0"/>
              </a:rPr>
              <a:t>.println("</a:t>
            </a:r>
            <a:r>
              <a:rPr lang="zh-CN" altLang="en-US" sz="1400">
                <a:latin typeface="Verdana" panose="020B0604030504040204" pitchFamily="34" charset="0"/>
              </a:rPr>
              <a:t>没有被初始化</a:t>
            </a:r>
            <a:r>
              <a:rPr lang="en-US" altLang="zh-CN" sz="1400">
                <a:latin typeface="Verdana" panose="020B0604030504040204" pitchFamily="34" charset="0"/>
              </a:rPr>
              <a:t>");</a:t>
            </a:r>
          </a:p>
          <a:p>
            <a:pPr lvl="1"/>
            <a:r>
              <a:rPr lang="en-US" altLang="zh-CN" sz="1400">
                <a:latin typeface="Verdana" panose="020B0604030504040204" pitchFamily="34" charset="0"/>
              </a:rPr>
              <a:t>      //</a:t>
            </a:r>
            <a:r>
              <a:rPr lang="zh-CN" altLang="en-US" sz="1400">
                <a:latin typeface="Verdana" panose="020B0604030504040204" pitchFamily="34" charset="0"/>
              </a:rPr>
              <a:t>方法一</a:t>
            </a:r>
          </a:p>
          <a:p>
            <a:pPr lvl="1"/>
            <a:r>
              <a:rPr lang="zh-CN" altLang="en-US" sz="1400">
                <a:latin typeface="Verdana" panose="020B0604030504040204" pitchFamily="34" charset="0"/>
              </a:rPr>
              <a:t>      </a:t>
            </a:r>
            <a:r>
              <a:rPr lang="en-US" altLang="zh-CN" sz="1400">
                <a:latin typeface="Verdana" panose="020B0604030504040204" pitchFamily="34" charset="0"/>
              </a:rPr>
              <a:t>c.getAge();//</a:t>
            </a:r>
            <a:r>
              <a:rPr lang="zh-CN" altLang="en-US" sz="1400">
                <a:latin typeface="Verdana" panose="020B0604030504040204" pitchFamily="34" charset="0"/>
              </a:rPr>
              <a:t>会查询</a:t>
            </a:r>
            <a:r>
              <a:rPr lang="en-US" altLang="zh-CN" sz="1400">
                <a:latin typeface="Verdana" panose="020B0604030504040204" pitchFamily="34" charset="0"/>
              </a:rPr>
              <a:t>select</a:t>
            </a:r>
            <a:r>
              <a:rPr lang="zh-CN" altLang="en-US" sz="1400">
                <a:latin typeface="Verdana" panose="020B0604030504040204" pitchFamily="34" charset="0"/>
              </a:rPr>
              <a:t>语句</a:t>
            </a:r>
          </a:p>
          <a:p>
            <a:pPr lvl="1"/>
            <a:r>
              <a:rPr lang="en-US" altLang="zh-CN" sz="1400">
                <a:latin typeface="Verdana" panose="020B0604030504040204" pitchFamily="34" charset="0"/>
              </a:rPr>
              <a:t>      //</a:t>
            </a:r>
            <a:r>
              <a:rPr lang="zh-CN" altLang="en-US" sz="1400">
                <a:latin typeface="Verdana" panose="020B0604030504040204" pitchFamily="34" charset="0"/>
              </a:rPr>
              <a:t>初始化代理对象的方法，</a:t>
            </a:r>
            <a:r>
              <a:rPr lang="en-US" altLang="zh-CN" sz="1400">
                <a:latin typeface="Verdana" panose="020B0604030504040204" pitchFamily="34" charset="0"/>
              </a:rPr>
              <a:t>hibernate</a:t>
            </a:r>
            <a:r>
              <a:rPr lang="zh-CN" altLang="en-US" sz="1400">
                <a:latin typeface="Verdana" panose="020B0604030504040204" pitchFamily="34" charset="0"/>
              </a:rPr>
              <a:t>执行</a:t>
            </a:r>
            <a:r>
              <a:rPr lang="en-US" altLang="zh-CN" sz="1400">
                <a:latin typeface="Verdana" panose="020B0604030504040204" pitchFamily="34" charset="0"/>
              </a:rPr>
              <a:t>select</a:t>
            </a:r>
            <a:r>
              <a:rPr lang="zh-CN" altLang="en-US" sz="1400">
                <a:latin typeface="Verdana" panose="020B0604030504040204" pitchFamily="34" charset="0"/>
              </a:rPr>
              <a:t>查询，方法二</a:t>
            </a:r>
          </a:p>
          <a:p>
            <a:pPr lvl="1"/>
            <a:r>
              <a:rPr lang="en-US" altLang="zh-CN" sz="1400">
                <a:latin typeface="Verdana" panose="020B0604030504040204" pitchFamily="34" charset="0"/>
              </a:rPr>
              <a:t>      </a:t>
            </a:r>
            <a:r>
              <a:rPr lang="en-US" altLang="zh-CN" sz="1400">
                <a:solidFill>
                  <a:srgbClr val="FF3300"/>
                </a:solidFill>
                <a:latin typeface="Verdana" panose="020B0604030504040204" pitchFamily="34" charset="0"/>
              </a:rPr>
              <a:t>Hibernate.</a:t>
            </a:r>
            <a:r>
              <a:rPr lang="en-US" altLang="zh-CN" sz="1400" i="1">
                <a:solidFill>
                  <a:srgbClr val="FF3300"/>
                </a:solidFill>
                <a:latin typeface="Verdana" panose="020B0604030504040204" pitchFamily="34" charset="0"/>
              </a:rPr>
              <a:t>initialize</a:t>
            </a:r>
            <a:r>
              <a:rPr lang="en-US" altLang="zh-CN" sz="1400">
                <a:solidFill>
                  <a:srgbClr val="FF3300"/>
                </a:solidFill>
                <a:latin typeface="Verdana" panose="020B0604030504040204" pitchFamily="34" charset="0"/>
              </a:rPr>
              <a:t>(c);</a:t>
            </a:r>
          </a:p>
          <a:p>
            <a:pPr lvl="1"/>
            <a:r>
              <a:rPr lang="en-US" altLang="zh-CN" sz="1400">
                <a:latin typeface="Verdana" panose="020B0604030504040204" pitchFamily="34" charset="0"/>
              </a:rPr>
              <a:t>}</a:t>
            </a:r>
          </a:p>
          <a:p>
            <a:pPr lvl="1"/>
            <a:r>
              <a:rPr lang="en-US" altLang="zh-CN" sz="1400">
                <a:latin typeface="Verdana" panose="020B0604030504040204" pitchFamily="34" charset="0"/>
              </a:rPr>
              <a:t>tx.commit();</a:t>
            </a:r>
          </a:p>
          <a:p>
            <a:pPr lvl="1"/>
            <a:r>
              <a:rPr lang="en-US" altLang="zh-CN" sz="1400">
                <a:latin typeface="Verdana" panose="020B0604030504040204" pitchFamily="34" charset="0"/>
              </a:rPr>
              <a:t>session.close();  </a:t>
            </a:r>
          </a:p>
          <a:p>
            <a:r>
              <a:rPr lang="en-US" altLang="zh-CN" sz="1400">
                <a:latin typeface="Verdana" panose="020B060403050404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52513"/>
            <a:ext cx="7696200" cy="766762"/>
          </a:xfrm>
        </p:spPr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Hibernate</a:t>
            </a:r>
            <a:r>
              <a:rPr lang="zh-CN" altLang="en-US"/>
              <a:t>的检索策略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16113"/>
            <a:ext cx="7696200" cy="360362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0033CC"/>
                </a:solidFill>
              </a:rPr>
              <a:t>知识点</a:t>
            </a:r>
            <a:r>
              <a:rPr lang="en-US" altLang="zh-CN" sz="2200">
                <a:solidFill>
                  <a:srgbClr val="0033CC"/>
                </a:solidFill>
              </a:rPr>
              <a:t>3</a:t>
            </a:r>
            <a:r>
              <a:rPr lang="en-US" altLang="zh-CN" sz="2200"/>
              <a:t>:</a:t>
            </a:r>
            <a:r>
              <a:rPr lang="zh-CN" altLang="en-US" sz="2200"/>
              <a:t>理解延迟检索中的代理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95288" y="2276475"/>
            <a:ext cx="6408737" cy="2881313"/>
          </a:xfrm>
          <a:prstGeom prst="rect">
            <a:avLst/>
          </a:prstGeom>
          <a:solidFill>
            <a:srgbClr val="CCFFCC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Verdana" panose="020B0604030504040204" pitchFamily="34" charset="0"/>
              </a:rPr>
              <a:t>public</a:t>
            </a:r>
            <a:r>
              <a:rPr lang="en-US" altLang="zh-CN" sz="1400">
                <a:latin typeface="Verdana" panose="020B0604030504040204" pitchFamily="34" charset="0"/>
              </a:rPr>
              <a:t> </a:t>
            </a:r>
            <a:r>
              <a:rPr lang="en-US" altLang="zh-CN" sz="1400" b="1">
                <a:latin typeface="Verdana" panose="020B0604030504040204" pitchFamily="34" charset="0"/>
              </a:rPr>
              <a:t>void</a:t>
            </a:r>
            <a:r>
              <a:rPr lang="en-US" altLang="zh-CN" sz="1400">
                <a:latin typeface="Verdana" panose="020B0604030504040204" pitchFamily="34" charset="0"/>
              </a:rPr>
              <a:t> loadCustomertrueProxy(){</a:t>
            </a:r>
          </a:p>
          <a:p>
            <a:pPr lvl="1"/>
            <a:r>
              <a:rPr lang="en-US" altLang="zh-CN" sz="1400">
                <a:latin typeface="Verdana" panose="020B0604030504040204" pitchFamily="34" charset="0"/>
              </a:rPr>
              <a:t>Session session=</a:t>
            </a:r>
            <a:r>
              <a:rPr lang="en-US" altLang="zh-CN" sz="1400" i="1">
                <a:latin typeface="Verdana" panose="020B0604030504040204" pitchFamily="34" charset="0"/>
              </a:rPr>
              <a:t>sessionFacoty</a:t>
            </a:r>
            <a:r>
              <a:rPr lang="en-US" altLang="zh-CN" sz="1400">
                <a:latin typeface="Verdana" panose="020B0604030504040204" pitchFamily="34" charset="0"/>
              </a:rPr>
              <a:t>.openSession();</a:t>
            </a:r>
          </a:p>
          <a:p>
            <a:pPr lvl="1"/>
            <a:r>
              <a:rPr lang="en-US" altLang="zh-CN" sz="1400">
                <a:latin typeface="Verdana" panose="020B0604030504040204" pitchFamily="34" charset="0"/>
              </a:rPr>
              <a:t>Transaction tx=session.beginTransaction(); </a:t>
            </a:r>
          </a:p>
          <a:p>
            <a:pPr lvl="1"/>
            <a:r>
              <a:rPr lang="en-US" altLang="zh-CN" sz="1400" b="1">
                <a:solidFill>
                  <a:srgbClr val="0033CC"/>
                </a:solidFill>
                <a:latin typeface="Verdana" panose="020B0604030504040204" pitchFamily="34" charset="0"/>
              </a:rPr>
              <a:t>//</a:t>
            </a:r>
            <a:r>
              <a:rPr lang="zh-CN" altLang="en-US" sz="1400" b="1">
                <a:solidFill>
                  <a:srgbClr val="0033CC"/>
                </a:solidFill>
                <a:latin typeface="Verdana" panose="020B0604030504040204" pitchFamily="34" charset="0"/>
              </a:rPr>
              <a:t>此时查询到的</a:t>
            </a:r>
            <a:r>
              <a:rPr lang="en-US" altLang="zh-CN" sz="1400" b="1">
                <a:solidFill>
                  <a:srgbClr val="0033CC"/>
                </a:solidFill>
                <a:latin typeface="Verdana" panose="020B0604030504040204" pitchFamily="34" charset="0"/>
              </a:rPr>
              <a:t>c</a:t>
            </a:r>
            <a:r>
              <a:rPr lang="zh-CN" altLang="en-US" sz="1400" b="1">
                <a:solidFill>
                  <a:srgbClr val="0033CC"/>
                </a:solidFill>
                <a:latin typeface="Verdana" panose="020B0604030504040204" pitchFamily="34" charset="0"/>
              </a:rPr>
              <a:t>对象是一个代理对象</a:t>
            </a:r>
          </a:p>
          <a:p>
            <a:pPr lvl="1"/>
            <a:r>
              <a:rPr lang="en-US" altLang="zh-CN" sz="1400" b="1">
                <a:solidFill>
                  <a:srgbClr val="0033CC"/>
                </a:solidFill>
                <a:latin typeface="Verdana" panose="020B0604030504040204" pitchFamily="34" charset="0"/>
              </a:rPr>
              <a:t>Customer c=(Customer)session.load(Customer.class, 1);</a:t>
            </a:r>
          </a:p>
          <a:p>
            <a:pPr lvl="1"/>
            <a:r>
              <a:rPr lang="en-US" altLang="zh-CN" sz="1400" b="1">
                <a:solidFill>
                  <a:srgbClr val="0033CC"/>
                </a:solidFill>
                <a:latin typeface="Verdana" panose="020B0604030504040204" pitchFamily="34" charset="0"/>
              </a:rPr>
              <a:t>System.</a:t>
            </a:r>
            <a:r>
              <a:rPr lang="en-US" altLang="zh-CN" sz="1400" b="1" i="1">
                <a:solidFill>
                  <a:srgbClr val="0033CC"/>
                </a:solidFill>
                <a:latin typeface="Verdana" panose="020B0604030504040204" pitchFamily="34" charset="0"/>
              </a:rPr>
              <a:t>out</a:t>
            </a:r>
            <a:r>
              <a:rPr lang="en-US" altLang="zh-CN" sz="1400" b="1">
                <a:solidFill>
                  <a:srgbClr val="0033CC"/>
                </a:solidFill>
                <a:latin typeface="Verdana" panose="020B0604030504040204" pitchFamily="34" charset="0"/>
              </a:rPr>
              <a:t>.println(c.getClass());  //</a:t>
            </a:r>
            <a:r>
              <a:rPr lang="zh-CN" altLang="en-US" sz="1400" b="1">
                <a:solidFill>
                  <a:srgbClr val="0033CC"/>
                </a:solidFill>
                <a:latin typeface="Verdana" panose="020B0604030504040204" pitchFamily="34" charset="0"/>
              </a:rPr>
              <a:t>代理对象</a:t>
            </a:r>
          </a:p>
          <a:p>
            <a:pPr lvl="1"/>
            <a:r>
              <a:rPr lang="en-US" altLang="zh-CN" sz="1400" b="1">
                <a:solidFill>
                  <a:srgbClr val="0033CC"/>
                </a:solidFill>
                <a:latin typeface="Verdana" panose="020B0604030504040204" pitchFamily="34" charset="0"/>
              </a:rPr>
              <a:t>c.getClass();   //hibernate</a:t>
            </a:r>
            <a:r>
              <a:rPr lang="zh-CN" altLang="en-US" sz="1400" b="1">
                <a:solidFill>
                  <a:srgbClr val="0033CC"/>
                </a:solidFill>
                <a:latin typeface="Verdana" panose="020B0604030504040204" pitchFamily="34" charset="0"/>
              </a:rPr>
              <a:t>不会执行</a:t>
            </a:r>
            <a:r>
              <a:rPr lang="en-US" altLang="zh-CN" sz="1400" b="1">
                <a:solidFill>
                  <a:srgbClr val="0033CC"/>
                </a:solidFill>
                <a:latin typeface="Verdana" panose="020B0604030504040204" pitchFamily="34" charset="0"/>
              </a:rPr>
              <a:t>select</a:t>
            </a:r>
            <a:r>
              <a:rPr lang="zh-CN" altLang="en-US" sz="1400" b="1">
                <a:solidFill>
                  <a:srgbClr val="0033CC"/>
                </a:solidFill>
                <a:latin typeface="Verdana" panose="020B0604030504040204" pitchFamily="34" charset="0"/>
              </a:rPr>
              <a:t>语句</a:t>
            </a:r>
          </a:p>
          <a:p>
            <a:pPr lvl="1"/>
            <a:r>
              <a:rPr lang="en-US" altLang="zh-CN" sz="1400" b="1">
                <a:solidFill>
                  <a:srgbClr val="0033CC"/>
                </a:solidFill>
                <a:latin typeface="Verdana" panose="020B0604030504040204" pitchFamily="34" charset="0"/>
              </a:rPr>
              <a:t>c.getId();        //hibernate</a:t>
            </a:r>
            <a:r>
              <a:rPr lang="zh-CN" altLang="en-US" sz="1400" b="1">
                <a:solidFill>
                  <a:srgbClr val="0033CC"/>
                </a:solidFill>
                <a:latin typeface="Verdana" panose="020B0604030504040204" pitchFamily="34" charset="0"/>
              </a:rPr>
              <a:t>不会执行</a:t>
            </a:r>
            <a:r>
              <a:rPr lang="en-US" altLang="zh-CN" sz="1400" b="1">
                <a:solidFill>
                  <a:srgbClr val="0033CC"/>
                </a:solidFill>
                <a:latin typeface="Verdana" panose="020B0604030504040204" pitchFamily="34" charset="0"/>
              </a:rPr>
              <a:t>select</a:t>
            </a:r>
            <a:r>
              <a:rPr lang="zh-CN" altLang="en-US" sz="1400" b="1">
                <a:solidFill>
                  <a:srgbClr val="0033CC"/>
                </a:solidFill>
                <a:latin typeface="Verdana" panose="020B0604030504040204" pitchFamily="34" charset="0"/>
              </a:rPr>
              <a:t>语句</a:t>
            </a:r>
          </a:p>
          <a:p>
            <a:pPr lvl="1"/>
            <a:r>
              <a:rPr lang="en-US" altLang="zh-CN" sz="1400" b="1">
                <a:solidFill>
                  <a:srgbClr val="0033CC"/>
                </a:solidFill>
                <a:latin typeface="Verdana" panose="020B0604030504040204" pitchFamily="34" charset="0"/>
              </a:rPr>
              <a:t>c.getAge();     //</a:t>
            </a:r>
            <a:r>
              <a:rPr lang="zh-CN" altLang="en-US" sz="1400" b="1">
                <a:solidFill>
                  <a:srgbClr val="0033CC"/>
                </a:solidFill>
                <a:latin typeface="Verdana" panose="020B0604030504040204" pitchFamily="34" charset="0"/>
              </a:rPr>
              <a:t>该行</a:t>
            </a:r>
            <a:r>
              <a:rPr lang="en-US" altLang="zh-CN" sz="1400" b="1">
                <a:solidFill>
                  <a:srgbClr val="0033CC"/>
                </a:solidFill>
                <a:latin typeface="Verdana" panose="020B0604030504040204" pitchFamily="34" charset="0"/>
              </a:rPr>
              <a:t>hibernate</a:t>
            </a:r>
            <a:r>
              <a:rPr lang="zh-CN" altLang="en-US" sz="1400" b="1">
                <a:solidFill>
                  <a:srgbClr val="0033CC"/>
                </a:solidFill>
                <a:latin typeface="Verdana" panose="020B0604030504040204" pitchFamily="34" charset="0"/>
              </a:rPr>
              <a:t>会执行</a:t>
            </a:r>
            <a:r>
              <a:rPr lang="en-US" altLang="zh-CN" sz="1400" b="1">
                <a:solidFill>
                  <a:srgbClr val="0033CC"/>
                </a:solidFill>
                <a:latin typeface="Verdana" panose="020B0604030504040204" pitchFamily="34" charset="0"/>
              </a:rPr>
              <a:t>select</a:t>
            </a:r>
            <a:r>
              <a:rPr lang="zh-CN" altLang="en-US" sz="1400" b="1">
                <a:solidFill>
                  <a:srgbClr val="0033CC"/>
                </a:solidFill>
                <a:latin typeface="Verdana" panose="020B0604030504040204" pitchFamily="34" charset="0"/>
              </a:rPr>
              <a:t>语句</a:t>
            </a:r>
          </a:p>
          <a:p>
            <a:pPr lvl="1"/>
            <a:r>
              <a:rPr lang="en-US" altLang="zh-CN" sz="1400">
                <a:latin typeface="Verdana" panose="020B0604030504040204" pitchFamily="34" charset="0"/>
              </a:rPr>
              <a:t>tx.commit();</a:t>
            </a:r>
          </a:p>
          <a:p>
            <a:pPr lvl="1"/>
            <a:r>
              <a:rPr lang="en-US" altLang="zh-CN" sz="1400">
                <a:latin typeface="Verdana" panose="020B0604030504040204" pitchFamily="34" charset="0"/>
              </a:rPr>
              <a:t>session.close();  </a:t>
            </a:r>
          </a:p>
          <a:p>
            <a:r>
              <a:rPr lang="en-US" altLang="zh-CN" sz="1400">
                <a:latin typeface="Verdana" panose="020B0604030504040204" pitchFamily="34" charset="0"/>
              </a:rPr>
              <a:t>}</a:t>
            </a:r>
          </a:p>
          <a:p>
            <a:r>
              <a:rPr lang="zh-CN" altLang="en-US" sz="1400" b="1">
                <a:solidFill>
                  <a:srgbClr val="0033CC"/>
                </a:solidFill>
                <a:latin typeface="Verdana" panose="020B0604030504040204" pitchFamily="34" charset="0"/>
              </a:rPr>
              <a:t>只有延迟检索会产生代理对象</a:t>
            </a:r>
            <a:r>
              <a:rPr lang="en-US" altLang="zh-CN" sz="1400" b="1">
                <a:solidFill>
                  <a:srgbClr val="0033CC"/>
                </a:solidFill>
                <a:latin typeface="Verdana" panose="020B0604030504040204" pitchFamily="34" charset="0"/>
              </a:rPr>
              <a:t>,</a:t>
            </a:r>
            <a:r>
              <a:rPr lang="zh-CN" altLang="en-US" sz="1400" b="1">
                <a:solidFill>
                  <a:srgbClr val="0033CC"/>
                </a:solidFill>
                <a:latin typeface="Verdana" panose="020B0604030504040204" pitchFamily="34" charset="0"/>
              </a:rPr>
              <a:t>立即检索不会产生代理对象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7380288" y="5805488"/>
            <a:ext cx="1512887" cy="314325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latin typeface="Verdana" panose="020B0604030504040204" pitchFamily="34" charset="0"/>
              </a:rPr>
              <a:t>Customer</a:t>
            </a:r>
            <a:r>
              <a:rPr lang="zh-CN" altLang="en-US" sz="1400">
                <a:latin typeface="Verdana" panose="020B0604030504040204" pitchFamily="34" charset="0"/>
              </a:rPr>
              <a:t>对象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7235825" y="4508500"/>
            <a:ext cx="1439863" cy="952500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latin typeface="Verdana" panose="020B0604030504040204" pitchFamily="34" charset="0"/>
              </a:rPr>
              <a:t>Customer</a:t>
            </a:r>
            <a:r>
              <a:rPr lang="zh-CN" altLang="en-US" sz="1400">
                <a:latin typeface="Verdana" panose="020B0604030504040204" pitchFamily="34" charset="0"/>
              </a:rPr>
              <a:t>对象代理对象</a:t>
            </a:r>
            <a:r>
              <a:rPr lang="en-US" altLang="zh-CN" sz="1400">
                <a:latin typeface="Verdana" panose="020B0604030504040204" pitchFamily="34" charset="0"/>
              </a:rPr>
              <a:t>(</a:t>
            </a:r>
            <a:r>
              <a:rPr lang="zh-CN" altLang="en-US" sz="1400">
                <a:latin typeface="Verdana" panose="020B0604030504040204" pitchFamily="34" charset="0"/>
              </a:rPr>
              <a:t>初始化</a:t>
            </a:r>
            <a:r>
              <a:rPr lang="en-US" altLang="zh-CN" sz="1400">
                <a:latin typeface="Verdana" panose="020B0604030504040204" pitchFamily="34" charset="0"/>
              </a:rPr>
              <a:t>oid</a:t>
            </a:r>
            <a:r>
              <a:rPr lang="zh-CN" altLang="en-US" sz="1400">
                <a:latin typeface="Verdana" panose="020B0604030504040204" pitchFamily="34" charset="0"/>
              </a:rPr>
              <a:t>的值，其他的值不初始化</a:t>
            </a:r>
            <a:r>
              <a:rPr lang="en-US" altLang="zh-CN" sz="1400">
                <a:latin typeface="Verdana" panose="020B0604030504040204" pitchFamily="34" charset="0"/>
              </a:rPr>
              <a:t>)</a:t>
            </a: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 flipV="1">
            <a:off x="8101013" y="5300663"/>
            <a:ext cx="0" cy="57626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5516563"/>
            <a:ext cx="5400675" cy="288925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5" name="Line 9"/>
          <p:cNvSpPr>
            <a:spLocks noChangeShapeType="1"/>
          </p:cNvSpPr>
          <p:nvPr/>
        </p:nvSpPr>
        <p:spPr bwMode="auto">
          <a:xfrm flipH="1">
            <a:off x="6011863" y="4724400"/>
            <a:ext cx="1512887" cy="9366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2051050" y="3284538"/>
            <a:ext cx="2376488" cy="237648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3348038" y="5805488"/>
            <a:ext cx="0" cy="2159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755650" y="5949950"/>
            <a:ext cx="5832475" cy="376238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Verdana" panose="020B0604030504040204" pitchFamily="34" charset="0"/>
              </a:rPr>
              <a:t>Hibernate</a:t>
            </a:r>
            <a:r>
              <a:rPr lang="zh-CN" altLang="en-US" sz="1800">
                <a:latin typeface="Verdana" panose="020B0604030504040204" pitchFamily="34" charset="0"/>
              </a:rPr>
              <a:t>使用</a:t>
            </a:r>
            <a:r>
              <a:rPr lang="en-US" altLang="zh-CN" sz="1800">
                <a:latin typeface="Verdana" panose="020B0604030504040204" pitchFamily="34" charset="0"/>
              </a:rPr>
              <a:t>javassist-3.9.0.GA.jar</a:t>
            </a:r>
            <a:r>
              <a:rPr lang="zh-CN" altLang="en-US" sz="1800">
                <a:latin typeface="Verdana" panose="020B0604030504040204" pitchFamily="34" charset="0"/>
              </a:rPr>
              <a:t>包创建代理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52513"/>
            <a:ext cx="7696200" cy="766762"/>
          </a:xfrm>
        </p:spPr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Hibernate</a:t>
            </a:r>
            <a:r>
              <a:rPr lang="zh-CN" altLang="en-US"/>
              <a:t>的检索策略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16113"/>
            <a:ext cx="7696200" cy="360362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0033CC"/>
                </a:solidFill>
              </a:rPr>
              <a:t>知识点</a:t>
            </a:r>
            <a:r>
              <a:rPr lang="en-US" altLang="zh-CN" sz="2200">
                <a:solidFill>
                  <a:srgbClr val="0033CC"/>
                </a:solidFill>
              </a:rPr>
              <a:t>4</a:t>
            </a:r>
            <a:r>
              <a:rPr lang="en-US" altLang="zh-CN" sz="2200"/>
              <a:t>:</a:t>
            </a:r>
            <a:r>
              <a:rPr lang="zh-CN" altLang="en-US" sz="2200"/>
              <a:t>区分类级别和关联级别的检索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11188" y="2276475"/>
            <a:ext cx="8064500" cy="1831975"/>
          </a:xfrm>
          <a:prstGeom prst="rect">
            <a:avLst/>
          </a:prstGeom>
          <a:noFill/>
          <a:ln w="2857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>
                <a:latin typeface="Verdana" panose="020B0604030504040204" pitchFamily="34" charset="0"/>
              </a:rPr>
              <a:t>  类级别的检索</a:t>
            </a:r>
            <a:r>
              <a:rPr lang="en-US" altLang="zh-CN" sz="1600" b="1">
                <a:latin typeface="Verdana" panose="020B0604030504040204" pitchFamily="34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zh-CN" sz="1600">
                <a:latin typeface="Verdana" panose="020B0604030504040204" pitchFamily="34" charset="0"/>
              </a:rPr>
              <a:t>  Customer c=(Customer)session.load(Customer.</a:t>
            </a:r>
            <a:r>
              <a:rPr lang="en-US" altLang="zh-CN" sz="1600" b="1">
                <a:latin typeface="Verdana" panose="020B0604030504040204" pitchFamily="34" charset="0"/>
              </a:rPr>
              <a:t>class</a:t>
            </a:r>
            <a:r>
              <a:rPr lang="en-US" altLang="zh-CN" sz="1600">
                <a:latin typeface="Verdana" panose="020B0604030504040204" pitchFamily="34" charset="0"/>
              </a:rPr>
              <a:t>, 1);</a:t>
            </a:r>
          </a:p>
          <a:p>
            <a:pPr>
              <a:spcBef>
                <a:spcPct val="50000"/>
              </a:spcBef>
            </a:pPr>
            <a:r>
              <a:rPr lang="en-US" altLang="zh-CN" sz="1600">
                <a:latin typeface="Verdana" panose="020B0604030504040204" pitchFamily="34" charset="0"/>
              </a:rPr>
              <a:t>  session</a:t>
            </a:r>
            <a:r>
              <a:rPr lang="zh-CN" altLang="en-US" sz="1600">
                <a:latin typeface="Verdana" panose="020B0604030504040204" pitchFamily="34" charset="0"/>
              </a:rPr>
              <a:t>的方法直接检索</a:t>
            </a:r>
            <a:r>
              <a:rPr lang="en-US" altLang="zh-CN" sz="1600">
                <a:latin typeface="Verdana" panose="020B0604030504040204" pitchFamily="34" charset="0"/>
              </a:rPr>
              <a:t>Customer</a:t>
            </a:r>
            <a:r>
              <a:rPr lang="zh-CN" altLang="en-US" sz="1600">
                <a:latin typeface="Verdana" panose="020B0604030504040204" pitchFamily="34" charset="0"/>
              </a:rPr>
              <a:t>对象</a:t>
            </a:r>
            <a:r>
              <a:rPr lang="en-US" altLang="zh-CN" sz="1600">
                <a:latin typeface="Verdana" panose="020B0604030504040204" pitchFamily="34" charset="0"/>
              </a:rPr>
              <a:t>,</a:t>
            </a:r>
            <a:r>
              <a:rPr lang="zh-CN" altLang="en-US" sz="1600">
                <a:latin typeface="Verdana" panose="020B0604030504040204" pitchFamily="34" charset="0"/>
              </a:rPr>
              <a:t>对</a:t>
            </a:r>
            <a:r>
              <a:rPr lang="en-US" altLang="zh-CN" sz="1600">
                <a:latin typeface="Verdana" panose="020B0604030504040204" pitchFamily="34" charset="0"/>
              </a:rPr>
              <a:t>Customer</a:t>
            </a:r>
            <a:r>
              <a:rPr lang="zh-CN" altLang="en-US" sz="1600">
                <a:latin typeface="Verdana" panose="020B0604030504040204" pitchFamily="34" charset="0"/>
              </a:rPr>
              <a:t>对象到底采用立即检索</a:t>
            </a:r>
          </a:p>
          <a:p>
            <a:pPr>
              <a:spcBef>
                <a:spcPct val="50000"/>
              </a:spcBef>
            </a:pPr>
            <a:r>
              <a:rPr lang="zh-CN" altLang="en-US" sz="1600">
                <a:latin typeface="Verdana" panose="020B0604030504040204" pitchFamily="34" charset="0"/>
              </a:rPr>
              <a:t>            还是延迟检索方式</a:t>
            </a:r>
          </a:p>
          <a:p>
            <a:pPr>
              <a:spcBef>
                <a:spcPct val="50000"/>
              </a:spcBef>
            </a:pPr>
            <a:r>
              <a:rPr lang="zh-CN" altLang="en-US" sz="1600">
                <a:latin typeface="Verdana" panose="020B0604030504040204" pitchFamily="34" charset="0"/>
              </a:rPr>
              <a:t>  通过</a:t>
            </a:r>
            <a:r>
              <a:rPr lang="en-US" altLang="zh-CN" sz="1600">
                <a:latin typeface="Verdana" panose="020B0604030504040204" pitchFamily="34" charset="0"/>
              </a:rPr>
              <a:t>class</a:t>
            </a:r>
            <a:r>
              <a:rPr lang="zh-CN" altLang="en-US" sz="1600">
                <a:latin typeface="Verdana" panose="020B0604030504040204" pitchFamily="34" charset="0"/>
              </a:rPr>
              <a:t>元素的</a:t>
            </a:r>
            <a:r>
              <a:rPr lang="en-US" altLang="zh-CN" sz="1600">
                <a:latin typeface="Verdana" panose="020B0604030504040204" pitchFamily="34" charset="0"/>
              </a:rPr>
              <a:t>lazy</a:t>
            </a:r>
            <a:r>
              <a:rPr lang="zh-CN" altLang="en-US" sz="1600">
                <a:latin typeface="Verdana" panose="020B0604030504040204" pitchFamily="34" charset="0"/>
              </a:rPr>
              <a:t>属性设定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611188" y="4221163"/>
            <a:ext cx="8137525" cy="2565400"/>
          </a:xfrm>
          <a:prstGeom prst="rect">
            <a:avLst/>
          </a:prstGeom>
          <a:noFill/>
          <a:ln w="2857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>
                <a:latin typeface="Verdana" panose="020B0604030504040204" pitchFamily="34" charset="0"/>
              </a:rPr>
              <a:t>关联级别的检索</a:t>
            </a:r>
            <a:r>
              <a:rPr lang="en-US" altLang="zh-CN" sz="1600" b="1">
                <a:latin typeface="Verdana" panose="020B0604030504040204" pitchFamily="34" charset="0"/>
              </a:rPr>
              <a:t>:</a:t>
            </a:r>
          </a:p>
          <a:p>
            <a:r>
              <a:rPr lang="en-US" altLang="zh-CN" sz="1600">
                <a:latin typeface="Verdana" panose="020B0604030504040204" pitchFamily="34" charset="0"/>
              </a:rPr>
              <a:t>     Customer c=(Customer)session.load(Customer.</a:t>
            </a:r>
            <a:r>
              <a:rPr lang="en-US" altLang="zh-CN" sz="1600" b="1">
                <a:latin typeface="Verdana" panose="020B0604030504040204" pitchFamily="34" charset="0"/>
              </a:rPr>
              <a:t>class</a:t>
            </a:r>
            <a:r>
              <a:rPr lang="en-US" altLang="zh-CN" sz="1600">
                <a:latin typeface="Verdana" panose="020B0604030504040204" pitchFamily="34" charset="0"/>
              </a:rPr>
              <a:t>, 1);</a:t>
            </a:r>
          </a:p>
          <a:p>
            <a:r>
              <a:rPr lang="en-US" altLang="zh-CN" sz="1600">
                <a:latin typeface="Verdana" panose="020B0604030504040204" pitchFamily="34" charset="0"/>
              </a:rPr>
              <a:t>     Set set=c.getOrders()//</a:t>
            </a:r>
            <a:r>
              <a:rPr lang="zh-CN" altLang="en-US" sz="1600">
                <a:latin typeface="Verdana" panose="020B0604030504040204" pitchFamily="34" charset="0"/>
              </a:rPr>
              <a:t>检索</a:t>
            </a:r>
            <a:r>
              <a:rPr lang="en-US" altLang="zh-CN" sz="1600">
                <a:latin typeface="Verdana" panose="020B0604030504040204" pitchFamily="34" charset="0"/>
              </a:rPr>
              <a:t>Order</a:t>
            </a:r>
            <a:r>
              <a:rPr lang="zh-CN" altLang="en-US" sz="1600">
                <a:latin typeface="Verdana" panose="020B0604030504040204" pitchFamily="34" charset="0"/>
              </a:rPr>
              <a:t>对象的</a:t>
            </a:r>
            <a:r>
              <a:rPr lang="en-US" altLang="zh-CN" sz="1600">
                <a:latin typeface="Verdana" panose="020B0604030504040204" pitchFamily="34" charset="0"/>
              </a:rPr>
              <a:t>set</a:t>
            </a:r>
            <a:r>
              <a:rPr lang="zh-CN" altLang="en-US" sz="1600">
                <a:latin typeface="Verdana" panose="020B0604030504040204" pitchFamily="34" charset="0"/>
              </a:rPr>
              <a:t>集合</a:t>
            </a:r>
          </a:p>
          <a:p>
            <a:r>
              <a:rPr lang="zh-CN" altLang="en-US" sz="1600">
                <a:latin typeface="Verdana" panose="020B0604030504040204" pitchFamily="34" charset="0"/>
              </a:rPr>
              <a:t>     在这个例子中</a:t>
            </a:r>
          </a:p>
          <a:p>
            <a:r>
              <a:rPr lang="en-US" altLang="zh-CN" sz="1600">
                <a:latin typeface="Verdana" panose="020B0604030504040204" pitchFamily="34" charset="0"/>
              </a:rPr>
              <a:t>     session.load(Customer.</a:t>
            </a:r>
            <a:r>
              <a:rPr lang="en-US" altLang="zh-CN" sz="1600" b="1">
                <a:latin typeface="Verdana" panose="020B0604030504040204" pitchFamily="34" charset="0"/>
              </a:rPr>
              <a:t>class</a:t>
            </a:r>
            <a:r>
              <a:rPr lang="en-US" altLang="zh-CN" sz="1600">
                <a:latin typeface="Verdana" panose="020B0604030504040204" pitchFamily="34" charset="0"/>
              </a:rPr>
              <a:t>, 1):</a:t>
            </a:r>
            <a:r>
              <a:rPr lang="zh-CN" altLang="en-US" sz="1600">
                <a:latin typeface="Verdana" panose="020B0604030504040204" pitchFamily="34" charset="0"/>
              </a:rPr>
              <a:t>查询的主体表</a:t>
            </a:r>
          </a:p>
          <a:p>
            <a:r>
              <a:rPr lang="zh-CN" altLang="en-US" sz="1600">
                <a:latin typeface="Verdana" panose="020B0604030504040204" pitchFamily="34" charset="0"/>
              </a:rPr>
              <a:t>     </a:t>
            </a:r>
            <a:r>
              <a:rPr lang="en-US" altLang="zh-CN" sz="1600">
                <a:latin typeface="Verdana" panose="020B0604030504040204" pitchFamily="34" charset="0"/>
              </a:rPr>
              <a:t>c.getOrders().size():</a:t>
            </a:r>
            <a:r>
              <a:rPr lang="zh-CN" altLang="en-US" sz="1600">
                <a:latin typeface="Verdana" panose="020B0604030504040204" pitchFamily="34" charset="0"/>
              </a:rPr>
              <a:t>查询客体表的集合大小</a:t>
            </a:r>
            <a:endParaRPr lang="en-US" altLang="zh-CN" sz="1600">
              <a:latin typeface="Verdana" panose="020B0604030504040204" pitchFamily="34" charset="0"/>
            </a:endParaRPr>
          </a:p>
          <a:p>
            <a:r>
              <a:rPr lang="zh-CN" altLang="en-US" sz="1600">
                <a:latin typeface="Verdana" panose="020B0604030504040204" pitchFamily="34" charset="0"/>
              </a:rPr>
              <a:t>     查询客体表是否发生</a:t>
            </a:r>
            <a:r>
              <a:rPr lang="en-US" altLang="zh-CN" sz="1600">
                <a:latin typeface="Verdana" panose="020B0604030504040204" pitchFamily="34" charset="0"/>
              </a:rPr>
              <a:t>,</a:t>
            </a:r>
            <a:r>
              <a:rPr lang="zh-CN" altLang="en-US" sz="1600">
                <a:latin typeface="Verdana" panose="020B0604030504040204" pitchFamily="34" charset="0"/>
              </a:rPr>
              <a:t>以何种方式发生</a:t>
            </a:r>
            <a:r>
              <a:rPr lang="en-US" altLang="zh-CN" sz="1600">
                <a:latin typeface="Verdana" panose="020B0604030504040204" pitchFamily="34" charset="0"/>
              </a:rPr>
              <a:t>(</a:t>
            </a:r>
            <a:r>
              <a:rPr lang="zh-CN" altLang="en-US" sz="1600">
                <a:latin typeface="Verdana" panose="020B0604030504040204" pitchFamily="34" charset="0"/>
              </a:rPr>
              <a:t>立即检索、延迟检索和迫切左外连接检索</a:t>
            </a:r>
            <a:r>
              <a:rPr lang="en-US" altLang="zh-CN" sz="1600">
                <a:latin typeface="Verdana" panose="020B0604030504040204" pitchFamily="34" charset="0"/>
              </a:rPr>
              <a:t>)</a:t>
            </a:r>
            <a:r>
              <a:rPr lang="zh-CN" altLang="en-US" sz="1600">
                <a:latin typeface="Verdana" panose="020B0604030504040204" pitchFamily="34" charset="0"/>
              </a:rPr>
              <a:t>，就是关联级别检索</a:t>
            </a:r>
          </a:p>
          <a:p>
            <a:r>
              <a:rPr lang="zh-CN" altLang="en-US" sz="1600">
                <a:latin typeface="Verdana" panose="020B0604030504040204" pitchFamily="34" charset="0"/>
              </a:rPr>
              <a:t>      通过</a:t>
            </a:r>
            <a:r>
              <a:rPr lang="en-US" altLang="zh-CN" sz="1600">
                <a:latin typeface="Verdana" panose="020B0604030504040204" pitchFamily="34" charset="0"/>
              </a:rPr>
              <a:t>set</a:t>
            </a:r>
            <a:r>
              <a:rPr lang="zh-CN" altLang="en-US" sz="1600">
                <a:latin typeface="Verdana" panose="020B0604030504040204" pitchFamily="34" charset="0"/>
              </a:rPr>
              <a:t>元素</a:t>
            </a:r>
            <a:r>
              <a:rPr lang="en-US" altLang="zh-CN" sz="1600">
                <a:latin typeface="Verdana" panose="020B0604030504040204" pitchFamily="34" charset="0"/>
              </a:rPr>
              <a:t>lazy</a:t>
            </a:r>
            <a:r>
              <a:rPr lang="zh-CN" altLang="en-US" sz="1600">
                <a:latin typeface="Verdana" panose="020B0604030504040204" pitchFamily="34" charset="0"/>
              </a:rPr>
              <a:t>属性设定</a:t>
            </a:r>
          </a:p>
          <a:p>
            <a:endParaRPr lang="zh-CN" altLang="en-US" sz="16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52513"/>
            <a:ext cx="7696200" cy="766762"/>
          </a:xfrm>
        </p:spPr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Hibernate</a:t>
            </a:r>
            <a:r>
              <a:rPr lang="zh-CN" altLang="en-US"/>
              <a:t>的检索策略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16113"/>
            <a:ext cx="7696200" cy="360362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0033CC"/>
                </a:solidFill>
              </a:rPr>
              <a:t>知识点</a:t>
            </a:r>
            <a:r>
              <a:rPr lang="en-US" altLang="zh-CN" sz="2200">
                <a:solidFill>
                  <a:srgbClr val="0033CC"/>
                </a:solidFill>
              </a:rPr>
              <a:t>5</a:t>
            </a:r>
            <a:r>
              <a:rPr lang="en-US" altLang="zh-CN" sz="2200"/>
              <a:t>:</a:t>
            </a:r>
            <a:r>
              <a:rPr lang="zh-CN" altLang="en-US" sz="2200"/>
              <a:t>类级别检索策略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55650" y="2276475"/>
            <a:ext cx="7704138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Font typeface="Wingdings" panose="05000000000000000000" pitchFamily="2" charset="2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>
                <a:ea typeface="楷体_GB2312" pitchFamily="1" charset="-122"/>
              </a:rPr>
              <a:t>类级别可选的检索策略包括立即检索和延迟检索</a:t>
            </a:r>
            <a:r>
              <a:rPr lang="en-US" altLang="zh-CN" sz="2200">
                <a:ea typeface="楷体_GB2312" pitchFamily="1" charset="-122"/>
              </a:rPr>
              <a:t>, </a:t>
            </a:r>
            <a:r>
              <a:rPr lang="zh-CN" altLang="en-US" sz="2200">
                <a:solidFill>
                  <a:srgbClr val="FF3300"/>
                </a:solidFill>
                <a:ea typeface="楷体_GB2312" pitchFamily="1" charset="-122"/>
              </a:rPr>
              <a:t>默认为延迟检索</a:t>
            </a:r>
          </a:p>
          <a:p>
            <a:r>
              <a:rPr lang="zh-CN" altLang="en-US" sz="2200" b="1">
                <a:ea typeface="楷体_GB2312" pitchFamily="1" charset="-122"/>
              </a:rPr>
              <a:t>类级别的检索策略可以通过 </a:t>
            </a:r>
            <a:r>
              <a:rPr lang="en-US" altLang="zh-CN" sz="2200" b="1">
                <a:ea typeface="楷体_GB2312" pitchFamily="1" charset="-122"/>
              </a:rPr>
              <a:t>&lt;class&gt; </a:t>
            </a:r>
            <a:r>
              <a:rPr lang="zh-CN" altLang="en-US" sz="2200" b="1">
                <a:ea typeface="楷体_GB2312" pitchFamily="1" charset="-122"/>
              </a:rPr>
              <a:t>元素的 </a:t>
            </a:r>
            <a:r>
              <a:rPr lang="en-US" altLang="zh-CN" sz="2200" b="1">
                <a:ea typeface="楷体_GB2312" pitchFamily="1" charset="-122"/>
              </a:rPr>
              <a:t>lazy </a:t>
            </a:r>
            <a:r>
              <a:rPr lang="zh-CN" altLang="en-US" sz="2200" b="1">
                <a:ea typeface="楷体_GB2312" pitchFamily="1" charset="-122"/>
              </a:rPr>
              <a:t>属性进行设置</a:t>
            </a:r>
          </a:p>
          <a:p>
            <a:r>
              <a:rPr lang="zh-CN" altLang="en-US" sz="2200">
                <a:ea typeface="楷体_GB2312" pitchFamily="1" charset="-122"/>
              </a:rPr>
              <a:t>如果程序加载一个对象的目的是为了访问它的属性</a:t>
            </a:r>
            <a:r>
              <a:rPr lang="en-US" altLang="zh-CN" sz="2200">
                <a:ea typeface="楷体_GB2312" pitchFamily="1" charset="-122"/>
              </a:rPr>
              <a:t>, </a:t>
            </a:r>
            <a:r>
              <a:rPr lang="zh-CN" altLang="en-US" sz="2200">
                <a:ea typeface="楷体_GB2312" pitchFamily="1" charset="-122"/>
              </a:rPr>
              <a:t>可以采取立即检索</a:t>
            </a:r>
            <a:r>
              <a:rPr lang="en-US" altLang="zh-CN" sz="2200">
                <a:ea typeface="楷体_GB2312" pitchFamily="1" charset="-122"/>
              </a:rPr>
              <a:t>. </a:t>
            </a:r>
            <a:r>
              <a:rPr lang="zh-CN" altLang="en-US" sz="2200">
                <a:ea typeface="楷体_GB2312" pitchFamily="1" charset="-122"/>
              </a:rPr>
              <a:t>如果程序加载一个持久化对象的目的是仅仅为了获得它的引用</a:t>
            </a:r>
            <a:r>
              <a:rPr lang="en-US" altLang="zh-CN" sz="2200">
                <a:ea typeface="楷体_GB2312" pitchFamily="1" charset="-122"/>
              </a:rPr>
              <a:t>, </a:t>
            </a:r>
            <a:r>
              <a:rPr lang="zh-CN" altLang="en-US" sz="2200">
                <a:ea typeface="楷体_GB2312" pitchFamily="1" charset="-122"/>
              </a:rPr>
              <a:t>可以采用延迟检索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52513"/>
            <a:ext cx="7696200" cy="766762"/>
          </a:xfrm>
        </p:spPr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Hibernate</a:t>
            </a:r>
            <a:r>
              <a:rPr lang="zh-CN" altLang="en-US"/>
              <a:t>的检索策略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16113"/>
            <a:ext cx="7696200" cy="360362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0033CC"/>
                </a:solidFill>
              </a:rPr>
              <a:t>知识点</a:t>
            </a:r>
            <a:r>
              <a:rPr lang="en-US" altLang="zh-CN" sz="2200">
                <a:solidFill>
                  <a:srgbClr val="0033CC"/>
                </a:solidFill>
              </a:rPr>
              <a:t>5</a:t>
            </a:r>
            <a:r>
              <a:rPr lang="en-US" altLang="zh-CN" sz="2200"/>
              <a:t>:</a:t>
            </a:r>
            <a:r>
              <a:rPr lang="zh-CN" altLang="en-US" sz="2200"/>
              <a:t>类级别检索策略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84213" y="2276475"/>
            <a:ext cx="8208962" cy="367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Font typeface="Wingdings" panose="05000000000000000000" pitchFamily="2" charset="2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ea typeface="楷体_GB2312" pitchFamily="1" charset="-122"/>
              </a:rPr>
              <a:t>无论 </a:t>
            </a:r>
            <a:r>
              <a:rPr lang="en-US" altLang="zh-CN" sz="2200" b="1">
                <a:ea typeface="楷体_GB2312" pitchFamily="1" charset="-122"/>
              </a:rPr>
              <a:t>&lt;class&gt; </a:t>
            </a:r>
            <a:r>
              <a:rPr lang="zh-CN" altLang="en-US" sz="2200" b="1">
                <a:ea typeface="楷体_GB2312" pitchFamily="1" charset="-122"/>
              </a:rPr>
              <a:t>元素的 </a:t>
            </a:r>
            <a:r>
              <a:rPr lang="en-US" altLang="zh-CN" sz="2200" b="1">
                <a:ea typeface="楷体_GB2312" pitchFamily="1" charset="-122"/>
              </a:rPr>
              <a:t>lazy </a:t>
            </a:r>
            <a:r>
              <a:rPr lang="zh-CN" altLang="en-US" sz="2200" b="1">
                <a:ea typeface="楷体_GB2312" pitchFamily="1" charset="-122"/>
              </a:rPr>
              <a:t>属性是 </a:t>
            </a:r>
            <a:r>
              <a:rPr lang="en-US" altLang="zh-CN" sz="2200" b="1">
                <a:ea typeface="楷体_GB2312" pitchFamily="1" charset="-122"/>
              </a:rPr>
              <a:t>true </a:t>
            </a:r>
            <a:r>
              <a:rPr lang="zh-CN" altLang="en-US" sz="2200" b="1">
                <a:ea typeface="楷体_GB2312" pitchFamily="1" charset="-122"/>
              </a:rPr>
              <a:t>还是 </a:t>
            </a:r>
            <a:r>
              <a:rPr lang="en-US" altLang="zh-CN" sz="2200" b="1">
                <a:ea typeface="楷体_GB2312" pitchFamily="1" charset="-122"/>
              </a:rPr>
              <a:t>false, Session </a:t>
            </a:r>
            <a:r>
              <a:rPr lang="zh-CN" altLang="en-US" sz="2200" b="1">
                <a:ea typeface="楷体_GB2312" pitchFamily="1" charset="-122"/>
              </a:rPr>
              <a:t>的 </a:t>
            </a:r>
            <a:r>
              <a:rPr lang="en-US" altLang="zh-CN" sz="2200" b="1">
                <a:ea typeface="楷体_GB2312" pitchFamily="1" charset="-122"/>
              </a:rPr>
              <a:t>get() </a:t>
            </a:r>
            <a:r>
              <a:rPr lang="zh-CN" altLang="en-US" sz="2200" b="1">
                <a:ea typeface="楷体_GB2312" pitchFamily="1" charset="-122"/>
              </a:rPr>
              <a:t>方法及 </a:t>
            </a:r>
            <a:r>
              <a:rPr lang="en-US" altLang="zh-CN" sz="2200" b="1">
                <a:ea typeface="楷体_GB2312" pitchFamily="1" charset="-122"/>
              </a:rPr>
              <a:t>Query </a:t>
            </a:r>
            <a:r>
              <a:rPr lang="zh-CN" altLang="en-US" sz="2200" b="1">
                <a:ea typeface="楷体_GB2312" pitchFamily="1" charset="-122"/>
              </a:rPr>
              <a:t>的 </a:t>
            </a:r>
            <a:r>
              <a:rPr lang="en-US" altLang="zh-CN" sz="2200" b="1">
                <a:ea typeface="楷体_GB2312" pitchFamily="1" charset="-122"/>
              </a:rPr>
              <a:t>list() </a:t>
            </a:r>
            <a:r>
              <a:rPr lang="zh-CN" altLang="en-US" sz="2200" b="1">
                <a:ea typeface="楷体_GB2312" pitchFamily="1" charset="-122"/>
              </a:rPr>
              <a:t>方法在类级别总是使用立即检索策略</a:t>
            </a:r>
          </a:p>
          <a:p>
            <a:r>
              <a:rPr lang="zh-CN" altLang="en-US" sz="2200">
                <a:ea typeface="楷体_GB2312" pitchFamily="1" charset="-122"/>
              </a:rPr>
              <a:t>若 </a:t>
            </a:r>
            <a:r>
              <a:rPr lang="en-US" altLang="zh-CN" sz="2200">
                <a:ea typeface="楷体_GB2312" pitchFamily="1" charset="-122"/>
              </a:rPr>
              <a:t>&lt;class&gt; </a:t>
            </a:r>
            <a:r>
              <a:rPr lang="zh-CN" altLang="en-US" sz="2200">
                <a:ea typeface="楷体_GB2312" pitchFamily="1" charset="-122"/>
              </a:rPr>
              <a:t>元素的 </a:t>
            </a:r>
            <a:r>
              <a:rPr lang="en-US" altLang="zh-CN" sz="2200">
                <a:ea typeface="楷体_GB2312" pitchFamily="1" charset="-122"/>
              </a:rPr>
              <a:t>lazy </a:t>
            </a:r>
            <a:r>
              <a:rPr lang="zh-CN" altLang="en-US" sz="2200">
                <a:ea typeface="楷体_GB2312" pitchFamily="1" charset="-122"/>
              </a:rPr>
              <a:t>属性为 </a:t>
            </a:r>
            <a:r>
              <a:rPr lang="en-US" altLang="zh-CN" sz="2200">
                <a:ea typeface="楷体_GB2312" pitchFamily="1" charset="-122"/>
              </a:rPr>
              <a:t>true </a:t>
            </a:r>
            <a:r>
              <a:rPr lang="zh-CN" altLang="en-US" sz="2200">
                <a:ea typeface="楷体_GB2312" pitchFamily="1" charset="-122"/>
              </a:rPr>
              <a:t>或取默认值</a:t>
            </a:r>
            <a:r>
              <a:rPr lang="en-US" altLang="zh-CN" sz="2200">
                <a:ea typeface="楷体_GB2312" pitchFamily="1" charset="-122"/>
              </a:rPr>
              <a:t>, Session </a:t>
            </a:r>
            <a:r>
              <a:rPr lang="zh-CN" altLang="en-US" sz="2200">
                <a:ea typeface="楷体_GB2312" pitchFamily="1" charset="-122"/>
              </a:rPr>
              <a:t>的 </a:t>
            </a:r>
            <a:r>
              <a:rPr lang="en-US" altLang="zh-CN" sz="2200" b="1">
                <a:ea typeface="楷体_GB2312" pitchFamily="1" charset="-122"/>
              </a:rPr>
              <a:t>load()</a:t>
            </a:r>
            <a:r>
              <a:rPr lang="en-US" altLang="zh-CN" sz="2200">
                <a:ea typeface="楷体_GB2312" pitchFamily="1" charset="-122"/>
              </a:rPr>
              <a:t> </a:t>
            </a:r>
            <a:r>
              <a:rPr lang="zh-CN" altLang="en-US" sz="2200">
                <a:ea typeface="楷体_GB2312" pitchFamily="1" charset="-122"/>
              </a:rPr>
              <a:t>方法不会执行查询数据表的 </a:t>
            </a:r>
            <a:r>
              <a:rPr lang="en-US" altLang="zh-CN" sz="2200">
                <a:ea typeface="楷体_GB2312" pitchFamily="1" charset="-122"/>
              </a:rPr>
              <a:t>SELECT </a:t>
            </a:r>
            <a:r>
              <a:rPr lang="zh-CN" altLang="en-US" sz="2200">
                <a:ea typeface="楷体_GB2312" pitchFamily="1" charset="-122"/>
              </a:rPr>
              <a:t>语句</a:t>
            </a:r>
            <a:r>
              <a:rPr lang="en-US" altLang="zh-CN" sz="2200">
                <a:ea typeface="楷体_GB2312" pitchFamily="1" charset="-122"/>
              </a:rPr>
              <a:t>, </a:t>
            </a:r>
            <a:r>
              <a:rPr lang="zh-CN" altLang="en-US" sz="2200">
                <a:ea typeface="楷体_GB2312" pitchFamily="1" charset="-122"/>
              </a:rPr>
              <a:t>仅返回代理类对象的实例</a:t>
            </a:r>
            <a:r>
              <a:rPr lang="en-US" altLang="zh-CN" sz="2200">
                <a:ea typeface="楷体_GB2312" pitchFamily="1" charset="-122"/>
              </a:rPr>
              <a:t>, </a:t>
            </a:r>
            <a:r>
              <a:rPr lang="zh-CN" altLang="en-US" sz="2200">
                <a:ea typeface="楷体_GB2312" pitchFamily="1" charset="-122"/>
              </a:rPr>
              <a:t>该</a:t>
            </a:r>
            <a:r>
              <a:rPr lang="zh-CN" altLang="en-US" sz="2200">
                <a:solidFill>
                  <a:srgbClr val="FF3300"/>
                </a:solidFill>
                <a:ea typeface="楷体_GB2312" pitchFamily="1" charset="-122"/>
              </a:rPr>
              <a:t>代理类实例有如下特征</a:t>
            </a:r>
            <a:r>
              <a:rPr lang="en-US" altLang="zh-CN" sz="2200">
                <a:solidFill>
                  <a:srgbClr val="FF3300"/>
                </a:solidFill>
                <a:ea typeface="楷体_GB2312" pitchFamily="1" charset="-122"/>
              </a:rPr>
              <a:t>:</a:t>
            </a:r>
          </a:p>
          <a:p>
            <a:pPr lvl="1"/>
            <a:r>
              <a:rPr lang="zh-CN" altLang="en-US" sz="2000">
                <a:solidFill>
                  <a:srgbClr val="FF3300"/>
                </a:solidFill>
                <a:ea typeface="楷体_GB2312" pitchFamily="1" charset="-122"/>
              </a:rPr>
              <a:t>由 </a:t>
            </a:r>
            <a:r>
              <a:rPr lang="en-US" altLang="zh-CN" sz="2000">
                <a:solidFill>
                  <a:srgbClr val="FF3300"/>
                </a:solidFill>
                <a:ea typeface="楷体_GB2312" pitchFamily="1" charset="-122"/>
              </a:rPr>
              <a:t>Hibernate </a:t>
            </a:r>
            <a:r>
              <a:rPr lang="zh-CN" altLang="en-US" sz="2000">
                <a:solidFill>
                  <a:srgbClr val="FF3300"/>
                </a:solidFill>
                <a:ea typeface="楷体_GB2312" pitchFamily="1" charset="-122"/>
              </a:rPr>
              <a:t>在运行时采用 </a:t>
            </a:r>
            <a:r>
              <a:rPr lang="en-US" altLang="zh-CN">
                <a:solidFill>
                  <a:srgbClr val="FF3300"/>
                </a:solidFill>
              </a:rPr>
              <a:t>javassist</a:t>
            </a:r>
            <a:r>
              <a:rPr lang="en-US" altLang="zh-CN" sz="2000">
                <a:solidFill>
                  <a:srgbClr val="FF3300"/>
                </a:solidFill>
                <a:ea typeface="楷体_GB2312" pitchFamily="1" charset="-122"/>
              </a:rPr>
              <a:t> </a:t>
            </a:r>
            <a:r>
              <a:rPr lang="zh-CN" altLang="en-US" sz="2000">
                <a:solidFill>
                  <a:srgbClr val="FF3300"/>
                </a:solidFill>
                <a:ea typeface="楷体_GB2312" pitchFamily="1" charset="-122"/>
              </a:rPr>
              <a:t>工具动态生成</a:t>
            </a:r>
          </a:p>
          <a:p>
            <a:pPr lvl="1"/>
            <a:r>
              <a:rPr lang="en-US" altLang="zh-CN" sz="2000">
                <a:solidFill>
                  <a:srgbClr val="FF3300"/>
                </a:solidFill>
                <a:ea typeface="楷体_GB2312" pitchFamily="1" charset="-122"/>
              </a:rPr>
              <a:t>Hibernate </a:t>
            </a:r>
            <a:r>
              <a:rPr lang="zh-CN" altLang="en-US" sz="2000">
                <a:solidFill>
                  <a:srgbClr val="FF3300"/>
                </a:solidFill>
                <a:ea typeface="楷体_GB2312" pitchFamily="1" charset="-122"/>
              </a:rPr>
              <a:t>创建代理类实例时</a:t>
            </a:r>
            <a:r>
              <a:rPr lang="en-US" altLang="zh-CN" sz="2000">
                <a:solidFill>
                  <a:srgbClr val="FF3300"/>
                </a:solidFill>
                <a:ea typeface="楷体_GB2312" pitchFamily="1" charset="-122"/>
              </a:rPr>
              <a:t>, </a:t>
            </a:r>
            <a:r>
              <a:rPr lang="zh-CN" altLang="en-US" sz="2000" b="1">
                <a:solidFill>
                  <a:srgbClr val="FF3300"/>
                </a:solidFill>
                <a:ea typeface="楷体_GB2312" pitchFamily="1" charset="-122"/>
              </a:rPr>
              <a:t>仅初始化其 </a:t>
            </a:r>
            <a:r>
              <a:rPr lang="en-US" altLang="zh-CN" sz="2000" b="1">
                <a:solidFill>
                  <a:srgbClr val="FF3300"/>
                </a:solidFill>
                <a:ea typeface="楷体_GB2312" pitchFamily="1" charset="-122"/>
              </a:rPr>
              <a:t>OID </a:t>
            </a:r>
            <a:r>
              <a:rPr lang="zh-CN" altLang="en-US" sz="2000" b="1">
                <a:solidFill>
                  <a:srgbClr val="FF3300"/>
                </a:solidFill>
                <a:ea typeface="楷体_GB2312" pitchFamily="1" charset="-122"/>
              </a:rPr>
              <a:t>属性</a:t>
            </a:r>
          </a:p>
          <a:p>
            <a:pPr lvl="1"/>
            <a:r>
              <a:rPr lang="zh-CN" altLang="en-US" sz="2000">
                <a:solidFill>
                  <a:srgbClr val="FF3300"/>
                </a:solidFill>
                <a:ea typeface="楷体_GB2312" pitchFamily="1" charset="-122"/>
              </a:rPr>
              <a:t>在应用程序第一次访问代理类实例的非 </a:t>
            </a:r>
            <a:r>
              <a:rPr lang="en-US" altLang="zh-CN" sz="2000">
                <a:solidFill>
                  <a:srgbClr val="FF3300"/>
                </a:solidFill>
                <a:ea typeface="楷体_GB2312" pitchFamily="1" charset="-122"/>
              </a:rPr>
              <a:t>OID </a:t>
            </a:r>
            <a:r>
              <a:rPr lang="zh-CN" altLang="en-US" sz="2000">
                <a:solidFill>
                  <a:srgbClr val="FF3300"/>
                </a:solidFill>
                <a:ea typeface="楷体_GB2312" pitchFamily="1" charset="-122"/>
              </a:rPr>
              <a:t>属性时</a:t>
            </a:r>
            <a:r>
              <a:rPr lang="en-US" altLang="zh-CN" sz="2000">
                <a:solidFill>
                  <a:srgbClr val="FF3300"/>
                </a:solidFill>
                <a:ea typeface="楷体_GB2312" pitchFamily="1" charset="-122"/>
              </a:rPr>
              <a:t>, Hibernate </a:t>
            </a:r>
            <a:r>
              <a:rPr lang="zh-CN" altLang="en-US" sz="2000">
                <a:solidFill>
                  <a:srgbClr val="FF3300"/>
                </a:solidFill>
                <a:ea typeface="楷体_GB2312" pitchFamily="1" charset="-122"/>
              </a:rPr>
              <a:t>会初始化代理类实例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52513"/>
            <a:ext cx="7696200" cy="766762"/>
          </a:xfrm>
        </p:spPr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Hibernate</a:t>
            </a:r>
            <a:r>
              <a:rPr lang="zh-CN" altLang="en-US"/>
              <a:t>的检索策略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16113"/>
            <a:ext cx="7696200" cy="360362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0033CC"/>
                </a:solidFill>
              </a:rPr>
              <a:t>知识点</a:t>
            </a:r>
            <a:r>
              <a:rPr lang="en-US" altLang="zh-CN" sz="2200">
                <a:solidFill>
                  <a:srgbClr val="0033CC"/>
                </a:solidFill>
              </a:rPr>
              <a:t>5</a:t>
            </a:r>
            <a:r>
              <a:rPr lang="en-US" altLang="zh-CN" sz="2200"/>
              <a:t>:</a:t>
            </a:r>
            <a:r>
              <a:rPr lang="zh-CN" altLang="en-US" sz="2200"/>
              <a:t>类级别检索策略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349500"/>
            <a:ext cx="4181475" cy="1781175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349500"/>
            <a:ext cx="4251325" cy="1619250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365625"/>
            <a:ext cx="4591050" cy="1638300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2859</Words>
  <Characters>0</Characters>
  <Application>Microsoft Office PowerPoint</Application>
  <DocSecurity>0</DocSecurity>
  <PresentationFormat>全屏显示(4:3)</PresentationFormat>
  <Lines>0</Lines>
  <Paragraphs>360</Paragraphs>
  <Slides>24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宋体</vt:lpstr>
      <vt:lpstr>Wingdings</vt:lpstr>
      <vt:lpstr>Times New Roman</vt:lpstr>
      <vt:lpstr>Arial Black</vt:lpstr>
      <vt:lpstr>隶书</vt:lpstr>
      <vt:lpstr>Verdana</vt:lpstr>
      <vt:lpstr>楷体_GB2312</vt:lpstr>
      <vt:lpstr>1_Studio</vt:lpstr>
      <vt:lpstr>Hibernate 检索(抓取)策略</vt:lpstr>
      <vt:lpstr> Hibernate的检索策略</vt:lpstr>
      <vt:lpstr> Hibernate的检索策略</vt:lpstr>
      <vt:lpstr> Hibernate的检索策略</vt:lpstr>
      <vt:lpstr> Hibernate的检索策略</vt:lpstr>
      <vt:lpstr> Hibernate的检索策略</vt:lpstr>
      <vt:lpstr> Hibernate的检索策略</vt:lpstr>
      <vt:lpstr> Hibernate的检索策略</vt:lpstr>
      <vt:lpstr> Hibernate的检索策略</vt:lpstr>
      <vt:lpstr> Hibernate的检索策略</vt:lpstr>
      <vt:lpstr> Hibernate的检索策略</vt:lpstr>
      <vt:lpstr> Hibernate的检索策略</vt:lpstr>
      <vt:lpstr> Hibernate的检索策略</vt:lpstr>
      <vt:lpstr> Hibernate的检索策略</vt:lpstr>
      <vt:lpstr> Hibernate的检索策略</vt:lpstr>
      <vt:lpstr> Hibernate的检索策略</vt:lpstr>
      <vt:lpstr> Hibernate的检索策略</vt:lpstr>
      <vt:lpstr> Hibernate的检索策略</vt:lpstr>
      <vt:lpstr> Hibernate的检索策略</vt:lpstr>
      <vt:lpstr> Hibernate的检索策略</vt:lpstr>
      <vt:lpstr> Hibernate的检索策略</vt:lpstr>
      <vt:lpstr> Hibernate的检索策略</vt:lpstr>
      <vt:lpstr> Hibernate的检索策略</vt:lpstr>
      <vt:lpstr> Hibernate的检索策略</vt:lpstr>
    </vt:vector>
  </TitlesOfParts>
  <Manager/>
  <Company>ITCAST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Hibernate开发入门</dc:title>
  <dc:subject>Hibernate开发入门</dc:subject>
  <dc:creator>姜涛</dc:creator>
  <cp:keywords/>
  <dc:description/>
  <cp:lastModifiedBy>李欣</cp:lastModifiedBy>
  <cp:revision>1260</cp:revision>
  <dcterms:created xsi:type="dcterms:W3CDTF">2003-04-14T14:59:42Z</dcterms:created>
  <dcterms:modified xsi:type="dcterms:W3CDTF">2016-08-13T07:22:05Z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2052-9.1.0.4764</vt:lpwstr>
  </property>
</Properties>
</file>