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35"/>
  </p:notesMasterIdLst>
  <p:sldIdLst>
    <p:sldId id="256" r:id="rId2"/>
    <p:sldId id="259" r:id="rId3"/>
    <p:sldId id="260" r:id="rId4"/>
    <p:sldId id="261"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1" r:id="rId21"/>
    <p:sldId id="280" r:id="rId22"/>
    <p:sldId id="282" r:id="rId23"/>
    <p:sldId id="283" r:id="rId24"/>
    <p:sldId id="285" r:id="rId25"/>
    <p:sldId id="286" r:id="rId26"/>
    <p:sldId id="287" r:id="rId27"/>
    <p:sldId id="284" r:id="rId28"/>
    <p:sldId id="288" r:id="rId29"/>
    <p:sldId id="289" r:id="rId30"/>
    <p:sldId id="290" r:id="rId31"/>
    <p:sldId id="291" r:id="rId32"/>
    <p:sldId id="292" r:id="rId33"/>
    <p:sldId id="293" r:id="rId34"/>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EBB4"/>
    <a:srgbClr val="7FE5B1"/>
    <a:srgbClr val="FF0000"/>
    <a:srgbClr val="0000FF"/>
    <a:srgbClr val="FEB8C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84"/>
      </p:cViewPr>
      <p:guideLst>
        <p:guide orient="horz" pos="2160"/>
        <p:guide pos="29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Times New Roman" panose="02020603050405020304" pitchFamily="18" charset="0"/>
              </a:defRPr>
            </a:lvl1pPr>
          </a:lstStyle>
          <a:p>
            <a:pPr>
              <a:defRPr/>
            </a:pPr>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Times New Roman" panose="02020603050405020304" pitchFamily="18" charset="0"/>
              </a:defRPr>
            </a:lvl1pPr>
          </a:lstStyle>
          <a:p>
            <a:pPr>
              <a:defRPr/>
            </a:pPr>
            <a:endParaRPr lang="en-US" altLang="zh-CN"/>
          </a:p>
        </p:txBody>
      </p:sp>
      <p:sp>
        <p:nvSpPr>
          <p:cNvPr id="3076" name="Rectangle 4"/>
          <p:cNvSpPr>
            <a:spLocks noGrp="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680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Times New Roman" panose="02020603050405020304" pitchFamily="18"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atin typeface="Times New Roman" panose="02020603050405020304" pitchFamily="18" charset="0"/>
              </a:defRPr>
            </a:lvl1pPr>
          </a:lstStyle>
          <a:p>
            <a:pPr>
              <a:defRPr/>
            </a:pPr>
            <a:fld id="{39A0F91B-1CD3-4676-AB99-ABAF37ECDA8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noTextEdit="1"/>
          </p:cNvSpPr>
          <p:nvPr>
            <p:ph type="sldImg"/>
          </p:nvPr>
        </p:nvSpPr>
        <p:spPr>
          <a:xfrm>
            <a:off x="1141413" y="684213"/>
            <a:ext cx="4572000" cy="3429000"/>
          </a:xfrm>
        </p:spPr>
      </p:sp>
      <p:sp>
        <p:nvSpPr>
          <p:cNvPr id="10243" name="Rectangle 3"/>
          <p:cNvSpPr>
            <a:spLocks noGrp="1" noChangeArrowheads="1"/>
          </p:cNvSpPr>
          <p:nvPr>
            <p:ph type="body" idx="1"/>
          </p:nvPr>
        </p:nvSpPr>
        <p:spPr>
          <a:xfrm>
            <a:off x="912813" y="4341813"/>
            <a:ext cx="5029200" cy="4114800"/>
          </a:xfrm>
          <a:noFill/>
        </p:spPr>
        <p:txBody>
          <a:bodyPr/>
          <a:lstStyle/>
          <a:p>
            <a:pPr eaLnBrk="1" hangingPunct="1"/>
            <a:r>
              <a:rPr lang="zh-CN" altLang="en-US"/>
              <a:t>乐观锁和悲观锁，乐观锁包括版本控制和时间戳</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noTextEdit="1"/>
          </p:cNvSpPr>
          <p:nvPr>
            <p:ph type="sldImg"/>
          </p:nvPr>
        </p:nvSpPr>
        <p:spPr>
          <a:xfrm>
            <a:off x="1141413" y="684213"/>
            <a:ext cx="4572000" cy="3429000"/>
          </a:xfrm>
        </p:spPr>
      </p:sp>
      <p:sp>
        <p:nvSpPr>
          <p:cNvPr id="28675" name="Rectangle 3"/>
          <p:cNvSpPr>
            <a:spLocks noGrp="1" noChangeArrowheads="1"/>
          </p:cNvSpPr>
          <p:nvPr>
            <p:ph type="body" idx="1"/>
          </p:nvPr>
        </p:nvSpPr>
        <p:spPr>
          <a:xfrm>
            <a:off x="912813" y="4341813"/>
            <a:ext cx="5029200" cy="4114800"/>
          </a:xfrm>
          <a:noFill/>
        </p:spPr>
        <p:txBody>
          <a:bodyPr/>
          <a:lstStyle/>
          <a:p>
            <a:pPr eaLnBrk="1" hangingPunct="1">
              <a:lnSpc>
                <a:spcPct val="80000"/>
              </a:lnSpc>
            </a:pPr>
            <a:r>
              <a:rPr lang="en-US" altLang="zh-CN" sz="800"/>
              <a:t>&lt;ehcache xmlns:xsi="http://www.w3.org/2001/XMLSchema-instance" xsi:noNamespaceSchemaLocation="../config/ehcache.xsd"&gt;</a:t>
            </a:r>
          </a:p>
          <a:p>
            <a:pPr eaLnBrk="1" hangingPunct="1">
              <a:lnSpc>
                <a:spcPct val="80000"/>
              </a:lnSpc>
            </a:pPr>
            <a:endParaRPr lang="en-US" altLang="zh-CN" sz="800"/>
          </a:p>
          <a:p>
            <a:pPr eaLnBrk="1" hangingPunct="1">
              <a:lnSpc>
                <a:spcPct val="80000"/>
              </a:lnSpc>
            </a:pPr>
            <a:r>
              <a:rPr lang="en-US" altLang="zh-CN" sz="800"/>
              <a:t>    &lt;!--</a:t>
            </a:r>
          </a:p>
          <a:p>
            <a:pPr eaLnBrk="1" hangingPunct="1">
              <a:lnSpc>
                <a:spcPct val="80000"/>
              </a:lnSpc>
            </a:pPr>
            <a:r>
              <a:rPr lang="en-US" altLang="zh-CN" sz="800"/>
              <a:t>    The ehcache-failsafe.xml is a default configuration for ehcache, if an ehcache.xml is not configured.</a:t>
            </a:r>
          </a:p>
          <a:p>
            <a:pPr eaLnBrk="1" hangingPunct="1">
              <a:lnSpc>
                <a:spcPct val="80000"/>
              </a:lnSpc>
            </a:pPr>
            <a:r>
              <a:rPr lang="en-US" altLang="zh-CN" sz="800"/>
              <a:t>    --&gt;</a:t>
            </a:r>
          </a:p>
          <a:p>
            <a:pPr eaLnBrk="1" hangingPunct="1">
              <a:lnSpc>
                <a:spcPct val="80000"/>
              </a:lnSpc>
            </a:pPr>
            <a:r>
              <a:rPr lang="en-US" altLang="zh-CN" sz="800"/>
              <a:t>    &lt;diskStore path="D:/temp"/&gt;</a:t>
            </a:r>
          </a:p>
          <a:p>
            <a:pPr eaLnBrk="1" hangingPunct="1">
              <a:lnSpc>
                <a:spcPct val="80000"/>
              </a:lnSpc>
            </a:pPr>
            <a:endParaRPr lang="en-US" altLang="zh-CN" sz="800"/>
          </a:p>
          <a:p>
            <a:pPr eaLnBrk="1" hangingPunct="1">
              <a:lnSpc>
                <a:spcPct val="80000"/>
              </a:lnSpc>
            </a:pPr>
            <a:r>
              <a:rPr lang="en-US" altLang="zh-CN" sz="800"/>
              <a:t>    &lt;defaultCache</a:t>
            </a:r>
          </a:p>
          <a:p>
            <a:pPr eaLnBrk="1" hangingPunct="1">
              <a:lnSpc>
                <a:spcPct val="80000"/>
              </a:lnSpc>
            </a:pPr>
            <a:r>
              <a:rPr lang="en-US" altLang="zh-CN" sz="800"/>
              <a:t>            maxElementsInMemory="10"</a:t>
            </a:r>
          </a:p>
          <a:p>
            <a:pPr eaLnBrk="1" hangingPunct="1">
              <a:lnSpc>
                <a:spcPct val="80000"/>
              </a:lnSpc>
            </a:pPr>
            <a:r>
              <a:rPr lang="en-US" altLang="zh-CN" sz="800"/>
              <a:t>            eternal="false"</a:t>
            </a:r>
          </a:p>
          <a:p>
            <a:pPr eaLnBrk="1" hangingPunct="1">
              <a:lnSpc>
                <a:spcPct val="80000"/>
              </a:lnSpc>
            </a:pPr>
            <a:r>
              <a:rPr lang="en-US" altLang="zh-CN" sz="800"/>
              <a:t>            timeToIdleSeconds="120"</a:t>
            </a:r>
          </a:p>
          <a:p>
            <a:pPr eaLnBrk="1" hangingPunct="1">
              <a:lnSpc>
                <a:spcPct val="80000"/>
              </a:lnSpc>
            </a:pPr>
            <a:r>
              <a:rPr lang="en-US" altLang="zh-CN" sz="800"/>
              <a:t>            timeToLiveSeconds="120"</a:t>
            </a:r>
          </a:p>
          <a:p>
            <a:pPr eaLnBrk="1" hangingPunct="1">
              <a:lnSpc>
                <a:spcPct val="80000"/>
              </a:lnSpc>
            </a:pPr>
            <a:r>
              <a:rPr lang="en-US" altLang="zh-CN" sz="800"/>
              <a:t>            overflowToDisk="true"</a:t>
            </a:r>
          </a:p>
          <a:p>
            <a:pPr eaLnBrk="1" hangingPunct="1">
              <a:lnSpc>
                <a:spcPct val="80000"/>
              </a:lnSpc>
            </a:pPr>
            <a:r>
              <a:rPr lang="en-US" altLang="zh-CN" sz="800"/>
              <a:t>            maxElementsOnDisk="100000"</a:t>
            </a:r>
          </a:p>
          <a:p>
            <a:pPr eaLnBrk="1" hangingPunct="1">
              <a:lnSpc>
                <a:spcPct val="80000"/>
              </a:lnSpc>
            </a:pPr>
            <a:r>
              <a:rPr lang="en-US" altLang="zh-CN" sz="800"/>
              <a:t>            diskPersistent="true"</a:t>
            </a:r>
          </a:p>
          <a:p>
            <a:pPr eaLnBrk="1" hangingPunct="1">
              <a:lnSpc>
                <a:spcPct val="80000"/>
              </a:lnSpc>
            </a:pPr>
            <a:r>
              <a:rPr lang="en-US" altLang="zh-CN" sz="800"/>
              <a:t>            diskExpiryThreadIntervalSeconds="120"</a:t>
            </a:r>
          </a:p>
          <a:p>
            <a:pPr eaLnBrk="1" hangingPunct="1">
              <a:lnSpc>
                <a:spcPct val="80000"/>
              </a:lnSpc>
            </a:pPr>
            <a:r>
              <a:rPr lang="en-US" altLang="zh-CN" sz="800"/>
              <a:t>            memoryStoreEvictionPolicy="LRU"</a:t>
            </a:r>
          </a:p>
          <a:p>
            <a:pPr eaLnBrk="1" hangingPunct="1">
              <a:lnSpc>
                <a:spcPct val="80000"/>
              </a:lnSpc>
            </a:pPr>
            <a:r>
              <a:rPr lang="en-US" altLang="zh-CN" sz="800"/>
              <a:t>            /&gt;</a:t>
            </a:r>
          </a:p>
          <a:p>
            <a:pPr eaLnBrk="1" hangingPunct="1">
              <a:lnSpc>
                <a:spcPct val="80000"/>
              </a:lnSpc>
            </a:pPr>
            <a:r>
              <a:rPr lang="en-US" altLang="zh-CN" sz="800"/>
              <a:t>    &lt;Cache</a:t>
            </a:r>
          </a:p>
          <a:p>
            <a:pPr eaLnBrk="1" hangingPunct="1">
              <a:lnSpc>
                <a:spcPct val="80000"/>
              </a:lnSpc>
            </a:pPr>
            <a:r>
              <a:rPr lang="en-US" altLang="zh-CN" sz="800"/>
              <a:t>    		name="cn.itcast.dcache.Order"</a:t>
            </a:r>
          </a:p>
          <a:p>
            <a:pPr eaLnBrk="1" hangingPunct="1">
              <a:lnSpc>
                <a:spcPct val="80000"/>
              </a:lnSpc>
            </a:pPr>
            <a:r>
              <a:rPr lang="en-US" altLang="zh-CN" sz="800"/>
              <a:t>            maxElementsInMemory="1"</a:t>
            </a:r>
          </a:p>
          <a:p>
            <a:pPr eaLnBrk="1" hangingPunct="1">
              <a:lnSpc>
                <a:spcPct val="80000"/>
              </a:lnSpc>
            </a:pPr>
            <a:r>
              <a:rPr lang="en-US" altLang="zh-CN" sz="800"/>
              <a:t>            eternal="true"</a:t>
            </a:r>
          </a:p>
          <a:p>
            <a:pPr eaLnBrk="1" hangingPunct="1">
              <a:lnSpc>
                <a:spcPct val="80000"/>
              </a:lnSpc>
            </a:pPr>
            <a:r>
              <a:rPr lang="en-US" altLang="zh-CN" sz="800"/>
              <a:t>            overflowToDisk="true"</a:t>
            </a:r>
          </a:p>
          <a:p>
            <a:pPr eaLnBrk="1" hangingPunct="1">
              <a:lnSpc>
                <a:spcPct val="80000"/>
              </a:lnSpc>
            </a:pPr>
            <a:r>
              <a:rPr lang="en-US" altLang="zh-CN" sz="800"/>
              <a:t>            maxElementsOnDisk="100000"</a:t>
            </a:r>
          </a:p>
          <a:p>
            <a:pPr eaLnBrk="1" hangingPunct="1">
              <a:lnSpc>
                <a:spcPct val="80000"/>
              </a:lnSpc>
            </a:pPr>
            <a:r>
              <a:rPr lang="en-US" altLang="zh-CN" sz="800"/>
              <a:t>            diskPersistent="true"</a:t>
            </a:r>
          </a:p>
          <a:p>
            <a:pPr eaLnBrk="1" hangingPunct="1">
              <a:lnSpc>
                <a:spcPct val="80000"/>
              </a:lnSpc>
            </a:pPr>
            <a:r>
              <a:rPr lang="en-US" altLang="zh-CN" sz="800"/>
              <a:t>            diskExpiryThreadIntervalSeconds="120"</a:t>
            </a:r>
          </a:p>
          <a:p>
            <a:pPr eaLnBrk="1" hangingPunct="1">
              <a:lnSpc>
                <a:spcPct val="80000"/>
              </a:lnSpc>
            </a:pPr>
            <a:r>
              <a:rPr lang="en-US" altLang="zh-CN" sz="800"/>
              <a:t>            memoryStoreEvictionPolicy="LRU"</a:t>
            </a:r>
          </a:p>
          <a:p>
            <a:pPr eaLnBrk="1" hangingPunct="1">
              <a:lnSpc>
                <a:spcPct val="80000"/>
              </a:lnSpc>
            </a:pPr>
            <a:r>
              <a:rPr lang="en-US" altLang="zh-CN" sz="800"/>
              <a:t>            /&gt;</a:t>
            </a:r>
          </a:p>
          <a:p>
            <a:pPr eaLnBrk="1" hangingPunct="1">
              <a:lnSpc>
                <a:spcPct val="80000"/>
              </a:lnSpc>
            </a:pPr>
            <a:r>
              <a:rPr lang="en-US" altLang="zh-CN" sz="800"/>
              <a:t>&lt;/ehcache&gt;</a:t>
            </a:r>
          </a:p>
          <a:p>
            <a:pPr eaLnBrk="1" hangingPunct="1">
              <a:lnSpc>
                <a:spcPct val="80000"/>
              </a:lnSpc>
            </a:pPr>
            <a:endParaRPr lang="en-US" altLang="zh-CN" sz="80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96863" y="681038"/>
            <a:ext cx="8664575" cy="4968875"/>
          </a:xfrm>
          <a:prstGeom prst="roundRect">
            <a:avLst>
              <a:gd name="adj" fmla="val 7912"/>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ndParaRPr>
          </a:p>
        </p:txBody>
      </p:sp>
      <p:sp>
        <p:nvSpPr>
          <p:cNvPr id="5" name="AutoShape 3"/>
          <p:cNvSpPr>
            <a:spLocks noChangeArrowheads="1"/>
          </p:cNvSpPr>
          <p:nvPr/>
        </p:nvSpPr>
        <p:spPr bwMode="auto">
          <a:xfrm>
            <a:off x="395288" y="765175"/>
            <a:ext cx="8435975" cy="4768850"/>
          </a:xfrm>
          <a:prstGeom prst="roundRect">
            <a:avLst>
              <a:gd name="adj" fmla="val 7310"/>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ndParaRPr>
          </a:p>
        </p:txBody>
      </p:sp>
      <p:sp>
        <p:nvSpPr>
          <p:cNvPr id="6" name="AutoShape 4"/>
          <p:cNvSpPr>
            <a:spLocks noChangeArrowheads="1"/>
          </p:cNvSpPr>
          <p:nvPr/>
        </p:nvSpPr>
        <p:spPr bwMode="auto">
          <a:xfrm>
            <a:off x="1439863" y="3614738"/>
            <a:ext cx="6400800" cy="2286000"/>
          </a:xfrm>
          <a:prstGeom prst="roundRect">
            <a:avLst>
              <a:gd name="adj" fmla="val 16667"/>
            </a:avLst>
          </a:prstGeom>
          <a:solidFill>
            <a:schemeClr val="bg1"/>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p>
        </p:txBody>
      </p:sp>
      <p:pic>
        <p:nvPicPr>
          <p:cNvPr id="7" name="Picture 10"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836613"/>
            <a:ext cx="1582737"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1"/>
          <p:cNvSpPr>
            <a:spLocks noChangeArrowheads="1"/>
          </p:cNvSpPr>
          <p:nvPr/>
        </p:nvSpPr>
        <p:spPr bwMode="auto">
          <a:xfrm>
            <a:off x="2555875" y="836613"/>
            <a:ext cx="5762625"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defRPr/>
            </a:pPr>
            <a:r>
              <a:rPr lang="en-US" altLang="zh-CN" sz="3300" b="1">
                <a:solidFill>
                  <a:srgbClr val="FF0000"/>
                </a:solidFill>
                <a:latin typeface="Arial Black" panose="020B0A04020102020204" pitchFamily="34" charset="0"/>
                <a:ea typeface="隶书" panose="02010509060101010101" pitchFamily="49" charset="-122"/>
              </a:rPr>
              <a:t>—</a:t>
            </a:r>
            <a:r>
              <a:rPr lang="zh-CN" altLang="en-US" sz="3300" b="1">
                <a:solidFill>
                  <a:srgbClr val="FF0000"/>
                </a:solidFill>
                <a:latin typeface="隶书" panose="02010509060101010101" pitchFamily="49" charset="-122"/>
                <a:ea typeface="隶书" panose="02010509060101010101" pitchFamily="49" charset="-122"/>
              </a:rPr>
              <a:t>高级软件人才实作培训专家</a:t>
            </a:r>
            <a:r>
              <a:rPr lang="en-US" altLang="zh-CN" sz="3300" b="1">
                <a:solidFill>
                  <a:srgbClr val="FF0000"/>
                </a:solidFill>
                <a:latin typeface="隶书" panose="02010509060101010101" pitchFamily="49" charset="-122"/>
                <a:ea typeface="隶书" panose="02010509060101010101" pitchFamily="49" charset="-122"/>
              </a:rPr>
              <a:t>!</a:t>
            </a:r>
          </a:p>
        </p:txBody>
      </p:sp>
      <p:sp>
        <p:nvSpPr>
          <p:cNvPr id="9" name="Line 12"/>
          <p:cNvSpPr>
            <a:spLocks noChangeShapeType="1"/>
          </p:cNvSpPr>
          <p:nvPr/>
        </p:nvSpPr>
        <p:spPr bwMode="auto">
          <a:xfrm>
            <a:off x="827088" y="1557338"/>
            <a:ext cx="76962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 name="Rectangle 5"/>
          <p:cNvSpPr>
            <a:spLocks noGrp="1" noChangeArrowheads="1"/>
          </p:cNvSpPr>
          <p:nvPr>
            <p:ph type="ctrTitle"/>
          </p:nvPr>
        </p:nvSpPr>
        <p:spPr>
          <a:xfrm>
            <a:off x="754063" y="1133475"/>
            <a:ext cx="7772400" cy="2266950"/>
          </a:xfrm>
        </p:spPr>
        <p:txBody>
          <a:bodyPr anchor="ctr" anchorCtr="1"/>
          <a:lstStyle>
            <a:lvl1pPr algn="ctr">
              <a:defRPr sz="4100" i="1">
                <a:solidFill>
                  <a:srgbClr val="000000"/>
                </a:solidFill>
              </a:defRPr>
            </a:lvl1pPr>
          </a:lstStyle>
          <a:p>
            <a:pPr lvl="0"/>
            <a:r>
              <a:rPr lang="zh-CN" altLang="zh-CN" noProof="0"/>
              <a:t>单击此处编辑母版标题样式</a:t>
            </a:r>
          </a:p>
        </p:txBody>
      </p:sp>
      <p:sp>
        <p:nvSpPr>
          <p:cNvPr id="2054" name="Rectangle 6"/>
          <p:cNvSpPr>
            <a:spLocks noGrp="1" noChangeArrowheads="1"/>
          </p:cNvSpPr>
          <p:nvPr>
            <p:ph type="subTitle" idx="1"/>
          </p:nvPr>
        </p:nvSpPr>
        <p:spPr>
          <a:xfrm>
            <a:off x="1820863" y="4221163"/>
            <a:ext cx="5410200" cy="1152525"/>
          </a:xfrm>
        </p:spPr>
        <p:txBody>
          <a:bodyPr anchor="ctr"/>
          <a:lstStyle>
            <a:lvl1pPr marL="0" indent="0" algn="ctr">
              <a:buFont typeface="Wingdings" panose="05000000000000000000" pitchFamily="2" charset="2"/>
              <a:buNone/>
              <a:defRPr sz="3300"/>
            </a:lvl1pPr>
          </a:lstStyle>
          <a:p>
            <a:pPr lvl="0"/>
            <a:r>
              <a:rPr lang="zh-CN" altLang="zh-CN" noProof="0"/>
              <a:t>单击此处编辑母版副标题样式</a:t>
            </a:r>
          </a:p>
        </p:txBody>
      </p:sp>
      <p:sp>
        <p:nvSpPr>
          <p:cNvPr id="10" name="Rectangle 7"/>
          <p:cNvSpPr>
            <a:spLocks noGrp="1" noChangeArrowheads="1"/>
          </p:cNvSpPr>
          <p:nvPr>
            <p:ph type="dt" sz="half" idx="10"/>
          </p:nvPr>
        </p:nvSpPr>
        <p:spPr/>
        <p:txBody>
          <a:bodyPr/>
          <a:lstStyle>
            <a:lvl1pPr>
              <a:defRPr/>
            </a:lvl1pPr>
          </a:lstStyle>
          <a:p>
            <a:pPr>
              <a:defRPr/>
            </a:pPr>
            <a:endParaRPr lang="en-US" altLang="zh-CN"/>
          </a:p>
        </p:txBody>
      </p:sp>
      <p:sp>
        <p:nvSpPr>
          <p:cNvPr id="11" name="Rectangle 8"/>
          <p:cNvSpPr>
            <a:spLocks noGrp="1" noChangeArrowheads="1"/>
          </p:cNvSpPr>
          <p:nvPr>
            <p:ph type="ftr" sz="quarter" idx="11"/>
          </p:nvPr>
        </p:nvSpPr>
        <p:spPr>
          <a:xfrm>
            <a:off x="2987675" y="6021388"/>
            <a:ext cx="3111500" cy="457200"/>
          </a:xfrm>
        </p:spPr>
        <p:txBody>
          <a:bodyPr/>
          <a:lstStyle>
            <a:lvl1pPr>
              <a:defRPr/>
            </a:lvl1pPr>
          </a:lstStyle>
          <a:p>
            <a:pPr>
              <a:defRPr/>
            </a:pPr>
            <a:r>
              <a:rPr lang="zh-CN" altLang="en-US"/>
              <a:t>北京传智播客教育   </a:t>
            </a:r>
            <a:r>
              <a:rPr lang="en-US" altLang="zh-CN"/>
              <a:t>www.itcast.cn</a:t>
            </a:r>
          </a:p>
        </p:txBody>
      </p:sp>
      <p:sp>
        <p:nvSpPr>
          <p:cNvPr id="12" name="Rectangle 9"/>
          <p:cNvSpPr>
            <a:spLocks noGrp="1" noChangeArrowheads="1"/>
          </p:cNvSpPr>
          <p:nvPr>
            <p:ph type="sldNum" sz="quarter" idx="12"/>
          </p:nvPr>
        </p:nvSpPr>
        <p:spPr>
          <a:xfrm>
            <a:off x="6858000" y="6391275"/>
            <a:ext cx="1600200" cy="457200"/>
          </a:xfrm>
        </p:spPr>
        <p:txBody>
          <a:bodyPr/>
          <a:lstStyle>
            <a:lvl1pPr>
              <a:defRPr smtClean="0"/>
            </a:lvl1pPr>
          </a:lstStyle>
          <a:p>
            <a:pPr>
              <a:defRPr/>
            </a:pPr>
            <a:fld id="{5B402DF6-FAAB-4495-8D36-B9660B4BD202}" type="slidenum">
              <a:rPr lang="zh-CN" altLang="en-US"/>
              <a:pPr>
                <a:defRPr/>
              </a:pPr>
              <a:t>‹#›</a:t>
            </a:fld>
            <a:endParaRPr lang="en-US" altLang="zh-CN"/>
          </a:p>
        </p:txBody>
      </p:sp>
    </p:spTree>
    <p:extLst>
      <p:ext uri="{BB962C8B-B14F-4D97-AF65-F5344CB8AC3E}">
        <p14:creationId xmlns:p14="http://schemas.microsoft.com/office/powerpoint/2010/main" val="618306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6" name="Rectangle 6"/>
          <p:cNvSpPr>
            <a:spLocks noGrp="1" noChangeArrowheads="1"/>
          </p:cNvSpPr>
          <p:nvPr>
            <p:ph type="sldNum" sz="quarter" idx="12"/>
          </p:nvPr>
        </p:nvSpPr>
        <p:spPr>
          <a:ln/>
        </p:spPr>
        <p:txBody>
          <a:bodyPr/>
          <a:lstStyle>
            <a:lvl1pPr>
              <a:defRPr/>
            </a:lvl1pPr>
          </a:lstStyle>
          <a:p>
            <a:pPr>
              <a:defRPr/>
            </a:pPr>
            <a:fld id="{D8D45CD3-56F5-4B90-8CE2-AD233F9E0A56}" type="slidenum">
              <a:rPr lang="zh-CN" altLang="en-US"/>
              <a:pPr>
                <a:defRPr/>
              </a:pPr>
              <a:t>‹#›</a:t>
            </a:fld>
            <a:endParaRPr lang="en-US" altLang="zh-CN"/>
          </a:p>
        </p:txBody>
      </p:sp>
    </p:spTree>
    <p:extLst>
      <p:ext uri="{BB962C8B-B14F-4D97-AF65-F5344CB8AC3E}">
        <p14:creationId xmlns:p14="http://schemas.microsoft.com/office/powerpoint/2010/main" val="424034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0338" y="333375"/>
            <a:ext cx="1941512" cy="57546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333375"/>
            <a:ext cx="5673725" cy="575468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6" name="Rectangle 6"/>
          <p:cNvSpPr>
            <a:spLocks noGrp="1" noChangeArrowheads="1"/>
          </p:cNvSpPr>
          <p:nvPr>
            <p:ph type="sldNum" sz="quarter" idx="12"/>
          </p:nvPr>
        </p:nvSpPr>
        <p:spPr>
          <a:ln/>
        </p:spPr>
        <p:txBody>
          <a:bodyPr/>
          <a:lstStyle>
            <a:lvl1pPr>
              <a:defRPr/>
            </a:lvl1pPr>
          </a:lstStyle>
          <a:p>
            <a:pPr>
              <a:defRPr/>
            </a:pPr>
            <a:fld id="{A0881FC3-5488-48C2-AB40-B7590DDCA46A}" type="slidenum">
              <a:rPr lang="zh-CN" altLang="en-US"/>
              <a:pPr>
                <a:defRPr/>
              </a:pPr>
              <a:t>‹#›</a:t>
            </a:fld>
            <a:endParaRPr lang="en-US" altLang="zh-CN"/>
          </a:p>
        </p:txBody>
      </p:sp>
    </p:spTree>
    <p:extLst>
      <p:ext uri="{BB962C8B-B14F-4D97-AF65-F5344CB8AC3E}">
        <p14:creationId xmlns:p14="http://schemas.microsoft.com/office/powerpoint/2010/main" val="2707711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a:t>单击此处编辑母版标题样式</a:t>
            </a:r>
          </a:p>
        </p:txBody>
      </p:sp>
      <p:sp>
        <p:nvSpPr>
          <p:cNvPr id="3" name="表格占位符 2"/>
          <p:cNvSpPr>
            <a:spLocks noGrp="1"/>
          </p:cNvSpPr>
          <p:nvPr>
            <p:ph type="tbl" idx="1"/>
          </p:nvPr>
        </p:nvSpPr>
        <p:spPr>
          <a:xfrm>
            <a:off x="755650" y="1989138"/>
            <a:ext cx="7696200" cy="4098925"/>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6" name="Rectangle 6"/>
          <p:cNvSpPr>
            <a:spLocks noGrp="1" noChangeArrowheads="1"/>
          </p:cNvSpPr>
          <p:nvPr>
            <p:ph type="sldNum" sz="quarter" idx="12"/>
          </p:nvPr>
        </p:nvSpPr>
        <p:spPr>
          <a:ln/>
        </p:spPr>
        <p:txBody>
          <a:bodyPr/>
          <a:lstStyle>
            <a:lvl1pPr>
              <a:defRPr/>
            </a:lvl1pPr>
          </a:lstStyle>
          <a:p>
            <a:pPr>
              <a:defRPr/>
            </a:pPr>
            <a:fld id="{AD88EB9E-E040-4156-916B-DADA24BB6922}" type="slidenum">
              <a:rPr lang="zh-CN" altLang="en-US"/>
              <a:pPr>
                <a:defRPr/>
              </a:pPr>
              <a:t>‹#›</a:t>
            </a:fld>
            <a:endParaRPr lang="en-US" altLang="zh-CN"/>
          </a:p>
        </p:txBody>
      </p:sp>
    </p:spTree>
    <p:extLst>
      <p:ext uri="{BB962C8B-B14F-4D97-AF65-F5344CB8AC3E}">
        <p14:creationId xmlns:p14="http://schemas.microsoft.com/office/powerpoint/2010/main" val="3847867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6" name="Rectangle 6"/>
          <p:cNvSpPr>
            <a:spLocks noGrp="1" noChangeArrowheads="1"/>
          </p:cNvSpPr>
          <p:nvPr>
            <p:ph type="sldNum" sz="quarter" idx="12"/>
          </p:nvPr>
        </p:nvSpPr>
        <p:spPr>
          <a:ln/>
        </p:spPr>
        <p:txBody>
          <a:bodyPr/>
          <a:lstStyle>
            <a:lvl1pPr>
              <a:defRPr/>
            </a:lvl1pPr>
          </a:lstStyle>
          <a:p>
            <a:pPr>
              <a:defRPr/>
            </a:pPr>
            <a:fld id="{889D6416-39E9-4387-BA41-8F0348130A20}" type="slidenum">
              <a:rPr lang="zh-CN" altLang="en-US"/>
              <a:pPr>
                <a:defRPr/>
              </a:pPr>
              <a:t>‹#›</a:t>
            </a:fld>
            <a:endParaRPr lang="en-US" altLang="zh-CN"/>
          </a:p>
        </p:txBody>
      </p:sp>
    </p:spTree>
    <p:extLst>
      <p:ext uri="{BB962C8B-B14F-4D97-AF65-F5344CB8AC3E}">
        <p14:creationId xmlns:p14="http://schemas.microsoft.com/office/powerpoint/2010/main" val="3313150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6" name="Rectangle 6"/>
          <p:cNvSpPr>
            <a:spLocks noGrp="1" noChangeArrowheads="1"/>
          </p:cNvSpPr>
          <p:nvPr>
            <p:ph type="sldNum" sz="quarter" idx="12"/>
          </p:nvPr>
        </p:nvSpPr>
        <p:spPr>
          <a:ln/>
        </p:spPr>
        <p:txBody>
          <a:bodyPr/>
          <a:lstStyle>
            <a:lvl1pPr>
              <a:defRPr/>
            </a:lvl1pPr>
          </a:lstStyle>
          <a:p>
            <a:pPr>
              <a:defRPr/>
            </a:pPr>
            <a:fld id="{F21EC3E7-DC0F-4F93-844B-ED824E80C4B2}" type="slidenum">
              <a:rPr lang="zh-CN" altLang="en-US"/>
              <a:pPr>
                <a:defRPr/>
              </a:pPr>
              <a:t>‹#›</a:t>
            </a:fld>
            <a:endParaRPr lang="en-US" altLang="zh-CN"/>
          </a:p>
        </p:txBody>
      </p:sp>
    </p:spTree>
    <p:extLst>
      <p:ext uri="{BB962C8B-B14F-4D97-AF65-F5344CB8AC3E}">
        <p14:creationId xmlns:p14="http://schemas.microsoft.com/office/powerpoint/2010/main" val="3164697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99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7" name="Rectangle 6"/>
          <p:cNvSpPr>
            <a:spLocks noGrp="1" noChangeArrowheads="1"/>
          </p:cNvSpPr>
          <p:nvPr>
            <p:ph type="sldNum" sz="quarter" idx="12"/>
          </p:nvPr>
        </p:nvSpPr>
        <p:spPr>
          <a:ln/>
        </p:spPr>
        <p:txBody>
          <a:bodyPr/>
          <a:lstStyle>
            <a:lvl1pPr>
              <a:defRPr/>
            </a:lvl1pPr>
          </a:lstStyle>
          <a:p>
            <a:pPr>
              <a:defRPr/>
            </a:pPr>
            <a:fld id="{79802A26-DB22-4872-82C6-6E0AC1DC8A96}" type="slidenum">
              <a:rPr lang="zh-CN" altLang="en-US"/>
              <a:pPr>
                <a:defRPr/>
              </a:pPr>
              <a:t>‹#›</a:t>
            </a:fld>
            <a:endParaRPr lang="en-US" altLang="zh-CN"/>
          </a:p>
        </p:txBody>
      </p:sp>
    </p:spTree>
    <p:extLst>
      <p:ext uri="{BB962C8B-B14F-4D97-AF65-F5344CB8AC3E}">
        <p14:creationId xmlns:p14="http://schemas.microsoft.com/office/powerpoint/2010/main" val="310101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9" name="Rectangle 6"/>
          <p:cNvSpPr>
            <a:spLocks noGrp="1" noChangeArrowheads="1"/>
          </p:cNvSpPr>
          <p:nvPr>
            <p:ph type="sldNum" sz="quarter" idx="12"/>
          </p:nvPr>
        </p:nvSpPr>
        <p:spPr>
          <a:ln/>
        </p:spPr>
        <p:txBody>
          <a:bodyPr/>
          <a:lstStyle>
            <a:lvl1pPr>
              <a:defRPr/>
            </a:lvl1pPr>
          </a:lstStyle>
          <a:p>
            <a:pPr>
              <a:defRPr/>
            </a:pPr>
            <a:fld id="{20BB82F9-DE7A-4854-A823-05E6FFF142AE}" type="slidenum">
              <a:rPr lang="zh-CN" altLang="en-US"/>
              <a:pPr>
                <a:defRPr/>
              </a:pPr>
              <a:t>‹#›</a:t>
            </a:fld>
            <a:endParaRPr lang="en-US" altLang="zh-CN"/>
          </a:p>
        </p:txBody>
      </p:sp>
    </p:spTree>
    <p:extLst>
      <p:ext uri="{BB962C8B-B14F-4D97-AF65-F5344CB8AC3E}">
        <p14:creationId xmlns:p14="http://schemas.microsoft.com/office/powerpoint/2010/main" val="29228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5" name="Rectangle 6"/>
          <p:cNvSpPr>
            <a:spLocks noGrp="1" noChangeArrowheads="1"/>
          </p:cNvSpPr>
          <p:nvPr>
            <p:ph type="sldNum" sz="quarter" idx="12"/>
          </p:nvPr>
        </p:nvSpPr>
        <p:spPr>
          <a:ln/>
        </p:spPr>
        <p:txBody>
          <a:bodyPr/>
          <a:lstStyle>
            <a:lvl1pPr>
              <a:defRPr/>
            </a:lvl1pPr>
          </a:lstStyle>
          <a:p>
            <a:pPr>
              <a:defRPr/>
            </a:pPr>
            <a:fld id="{9C217DC7-2C52-4501-AFEC-FDA1263D2784}" type="slidenum">
              <a:rPr lang="zh-CN" altLang="en-US"/>
              <a:pPr>
                <a:defRPr/>
              </a:pPr>
              <a:t>‹#›</a:t>
            </a:fld>
            <a:endParaRPr lang="en-US" altLang="zh-CN"/>
          </a:p>
        </p:txBody>
      </p:sp>
    </p:spTree>
    <p:extLst>
      <p:ext uri="{BB962C8B-B14F-4D97-AF65-F5344CB8AC3E}">
        <p14:creationId xmlns:p14="http://schemas.microsoft.com/office/powerpoint/2010/main" val="1075354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4" name="Rectangle 6"/>
          <p:cNvSpPr>
            <a:spLocks noGrp="1" noChangeArrowheads="1"/>
          </p:cNvSpPr>
          <p:nvPr>
            <p:ph type="sldNum" sz="quarter" idx="12"/>
          </p:nvPr>
        </p:nvSpPr>
        <p:spPr>
          <a:ln/>
        </p:spPr>
        <p:txBody>
          <a:bodyPr/>
          <a:lstStyle>
            <a:lvl1pPr>
              <a:defRPr/>
            </a:lvl1pPr>
          </a:lstStyle>
          <a:p>
            <a:pPr>
              <a:defRPr/>
            </a:pPr>
            <a:fld id="{3C9E0A30-6214-4E24-8862-8393240F084E}" type="slidenum">
              <a:rPr lang="zh-CN" altLang="en-US"/>
              <a:pPr>
                <a:defRPr/>
              </a:pPr>
              <a:t>‹#›</a:t>
            </a:fld>
            <a:endParaRPr lang="en-US" altLang="zh-CN"/>
          </a:p>
        </p:txBody>
      </p:sp>
    </p:spTree>
    <p:extLst>
      <p:ext uri="{BB962C8B-B14F-4D97-AF65-F5344CB8AC3E}">
        <p14:creationId xmlns:p14="http://schemas.microsoft.com/office/powerpoint/2010/main" val="310010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7" name="Rectangle 6"/>
          <p:cNvSpPr>
            <a:spLocks noGrp="1" noChangeArrowheads="1"/>
          </p:cNvSpPr>
          <p:nvPr>
            <p:ph type="sldNum" sz="quarter" idx="12"/>
          </p:nvPr>
        </p:nvSpPr>
        <p:spPr>
          <a:ln/>
        </p:spPr>
        <p:txBody>
          <a:bodyPr/>
          <a:lstStyle>
            <a:lvl1pPr>
              <a:defRPr/>
            </a:lvl1pPr>
          </a:lstStyle>
          <a:p>
            <a:pPr>
              <a:defRPr/>
            </a:pPr>
            <a:fld id="{C28EA92D-D2A1-4FB0-A090-085E2F50BDD8}" type="slidenum">
              <a:rPr lang="zh-CN" altLang="en-US"/>
              <a:pPr>
                <a:defRPr/>
              </a:pPr>
              <a:t>‹#›</a:t>
            </a:fld>
            <a:endParaRPr lang="en-US" altLang="zh-CN"/>
          </a:p>
        </p:txBody>
      </p:sp>
    </p:spTree>
    <p:extLst>
      <p:ext uri="{BB962C8B-B14F-4D97-AF65-F5344CB8AC3E}">
        <p14:creationId xmlns:p14="http://schemas.microsoft.com/office/powerpoint/2010/main" val="171366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7" name="Rectangle 6"/>
          <p:cNvSpPr>
            <a:spLocks noGrp="1" noChangeArrowheads="1"/>
          </p:cNvSpPr>
          <p:nvPr>
            <p:ph type="sldNum" sz="quarter" idx="12"/>
          </p:nvPr>
        </p:nvSpPr>
        <p:spPr>
          <a:ln/>
        </p:spPr>
        <p:txBody>
          <a:bodyPr/>
          <a:lstStyle>
            <a:lvl1pPr>
              <a:defRPr/>
            </a:lvl1pPr>
          </a:lstStyle>
          <a:p>
            <a:pPr>
              <a:defRPr/>
            </a:pPr>
            <a:fld id="{D23BAAB2-66E4-4321-8308-A5C52F5B4767}" type="slidenum">
              <a:rPr lang="zh-CN" altLang="en-US"/>
              <a:pPr>
                <a:defRPr/>
              </a:pPr>
              <a:t>‹#›</a:t>
            </a:fld>
            <a:endParaRPr lang="en-US" altLang="zh-CN"/>
          </a:p>
        </p:txBody>
      </p:sp>
    </p:spTree>
    <p:extLst>
      <p:ext uri="{BB962C8B-B14F-4D97-AF65-F5344CB8AC3E}">
        <p14:creationId xmlns:p14="http://schemas.microsoft.com/office/powerpoint/2010/main" val="277260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333375"/>
            <a:ext cx="769620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755650" y="1989138"/>
            <a:ext cx="7696200" cy="409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lvl1pPr>
          </a:lstStyle>
          <a:p>
            <a:pPr>
              <a:defRPr/>
            </a:pPr>
            <a:endParaRPr lang="en-US" altLang="zh-CN"/>
          </a:p>
        </p:txBody>
      </p:sp>
      <p:sp>
        <p:nvSpPr>
          <p:cNvPr id="1029"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lvl1pPr>
          </a:lstStyle>
          <a:p>
            <a:pPr>
              <a:defRPr/>
            </a:pPr>
            <a:r>
              <a:rPr lang="zh-CN" altLang="en-US"/>
              <a:t>北京传智播客教育 </a:t>
            </a:r>
            <a:r>
              <a:rPr lang="en-US" altLang="zh-CN"/>
              <a:t>www.itcast.cn</a:t>
            </a:r>
          </a:p>
        </p:txBody>
      </p:sp>
      <p:sp>
        <p:nvSpPr>
          <p:cNvPr id="1030"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smtClean="0"/>
            </a:lvl1pPr>
          </a:lstStyle>
          <a:p>
            <a:pPr>
              <a:defRPr/>
            </a:pPr>
            <a:fld id="{33137124-29C1-4984-B0EC-751652DAB064}" type="slidenum">
              <a:rPr lang="zh-CN" altLang="en-US"/>
              <a:pPr>
                <a:defRPr/>
              </a:pPr>
              <a:t>‹#›</a:t>
            </a:fld>
            <a:endParaRPr lang="en-US" altLang="zh-CN"/>
          </a:p>
        </p:txBody>
      </p:sp>
      <p:sp>
        <p:nvSpPr>
          <p:cNvPr id="1031" name="AutoShape 7"/>
          <p:cNvSpPr>
            <a:spLocks noChangeArrowheads="1"/>
          </p:cNvSpPr>
          <p:nvPr/>
        </p:nvSpPr>
        <p:spPr bwMode="auto">
          <a:xfrm>
            <a:off x="179388" y="188913"/>
            <a:ext cx="8823325" cy="6119812"/>
          </a:xfrm>
          <a:prstGeom prst="roundRect">
            <a:avLst>
              <a:gd name="adj" fmla="val 11046"/>
            </a:avLst>
          </a:prstGeom>
          <a:noFill/>
          <a:ln w="285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ndParaRPr>
          </a:p>
        </p:txBody>
      </p:sp>
      <p:sp>
        <p:nvSpPr>
          <p:cNvPr id="1032" name="Line 8"/>
          <p:cNvSpPr>
            <a:spLocks noChangeShapeType="1"/>
          </p:cNvSpPr>
          <p:nvPr/>
        </p:nvSpPr>
        <p:spPr bwMode="auto">
          <a:xfrm>
            <a:off x="755650" y="1844675"/>
            <a:ext cx="76962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033" name="Picture 9" descr="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0113" y="333375"/>
            <a:ext cx="1582737"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ChangeArrowheads="1"/>
          </p:cNvSpPr>
          <p:nvPr/>
        </p:nvSpPr>
        <p:spPr bwMode="auto">
          <a:xfrm>
            <a:off x="2555875" y="333375"/>
            <a:ext cx="57626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defRPr/>
            </a:pPr>
            <a:r>
              <a:rPr lang="en-US" altLang="zh-CN" sz="3300" b="1">
                <a:solidFill>
                  <a:srgbClr val="FF0000"/>
                </a:solidFill>
                <a:latin typeface="Arial Black" panose="020B0A04020102020204" pitchFamily="34" charset="0"/>
                <a:ea typeface="隶书" panose="02010509060101010101" pitchFamily="49" charset="-122"/>
              </a:rPr>
              <a:t>—</a:t>
            </a:r>
            <a:r>
              <a:rPr lang="zh-CN" altLang="en-US" sz="3300" b="1">
                <a:solidFill>
                  <a:srgbClr val="FF0000"/>
                </a:solidFill>
                <a:latin typeface="隶书" panose="02010509060101010101" pitchFamily="49" charset="-122"/>
                <a:ea typeface="隶书" panose="02010509060101010101" pitchFamily="49" charset="-122"/>
              </a:rPr>
              <a:t>高级软件人才实作培训专家</a:t>
            </a:r>
            <a:r>
              <a:rPr lang="en-US" altLang="zh-CN" sz="3300" b="1">
                <a:solidFill>
                  <a:srgbClr val="FF0000"/>
                </a:solidFill>
                <a:latin typeface="隶书" panose="02010509060101010101" pitchFamily="49" charset="-122"/>
                <a:ea typeface="隶书" panose="02010509060101010101" pitchFamily="49" charset="-122"/>
              </a:rPr>
              <a:t>!</a:t>
            </a:r>
          </a:p>
        </p:txBody>
      </p:sp>
    </p:spTree>
  </p:cSld>
  <p:clrMap bg1="lt1" tx1="dk1" bg2="lt2" tx2="dk2" accent1="accent1" accent2="accent2" accent3="accent3" accent4="accent4" accent5="accent5" accent6="accent6" hlink="hlink" folHlink="folHlink"/>
  <p:sldLayoutIdLst>
    <p:sldLayoutId id="2147483705"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hf sldNum="0" hdr="0" dt="0"/>
  <p:txStyles>
    <p:title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50000"/>
        <a:buFont typeface="Wingdings" panose="05000000000000000000" pitchFamily="2" charset="2"/>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5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15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8"/>
          <p:cNvSpPr>
            <a:spLocks noGrp="1" noChangeArrowheads="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4099" name="Rectangle 2"/>
          <p:cNvSpPr>
            <a:spLocks noGrp="1" noChangeArrowheads="1"/>
          </p:cNvSpPr>
          <p:nvPr>
            <p:ph type="ctrTitle"/>
          </p:nvPr>
        </p:nvSpPr>
        <p:spPr>
          <a:xfrm>
            <a:off x="539750" y="1916113"/>
            <a:ext cx="8064500" cy="936625"/>
          </a:xfrm>
          <a:noFill/>
        </p:spPr>
        <p:txBody>
          <a:bodyPr lIns="92075" tIns="46038" rIns="92075" bIns="46038" anchorCtr="0"/>
          <a:lstStyle/>
          <a:p>
            <a:pPr eaLnBrk="1" hangingPunct="1"/>
            <a:r>
              <a:rPr lang="en-US" altLang="zh-CN" b="1" i="0">
                <a:latin typeface="宋体" panose="02010600030101010101" pitchFamily="2" charset="-122"/>
              </a:rPr>
              <a:t>Hibernate </a:t>
            </a:r>
            <a:r>
              <a:rPr lang="zh-CN" altLang="en-US" b="1" i="0">
                <a:latin typeface="宋体" panose="02010600030101010101" pitchFamily="2" charset="-122"/>
              </a:rPr>
              <a:t>二级缓存</a:t>
            </a:r>
          </a:p>
        </p:txBody>
      </p:sp>
      <p:sp>
        <p:nvSpPr>
          <p:cNvPr id="4100" name="Text Box 3"/>
          <p:cNvSpPr txBox="1">
            <a:spLocks noChangeArrowheads="1"/>
          </p:cNvSpPr>
          <p:nvPr/>
        </p:nvSpPr>
        <p:spPr bwMode="auto">
          <a:xfrm>
            <a:off x="1979613" y="4508500"/>
            <a:ext cx="53990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Clr>
                <a:schemeClr val="tx1"/>
              </a:buClr>
              <a:buSzPct val="70000"/>
              <a:buFont typeface="Wingdings" panose="05000000000000000000" pitchFamily="2" charset="2"/>
              <a:buNone/>
            </a:pPr>
            <a:r>
              <a:rPr lang="zh-CN" altLang="en-US" sz="3200" b="1"/>
              <a:t>姜   涛</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14339" name="Rectangle 2"/>
          <p:cNvSpPr>
            <a:spLocks noGrp="1" noChangeArrowheads="1"/>
          </p:cNvSpPr>
          <p:nvPr>
            <p:ph type="title"/>
          </p:nvPr>
        </p:nvSpPr>
        <p:spPr>
          <a:xfrm>
            <a:off x="684213" y="1006475"/>
            <a:ext cx="7696200" cy="766763"/>
          </a:xfrm>
        </p:spPr>
        <p:txBody>
          <a:bodyPr/>
          <a:lstStyle/>
          <a:p>
            <a:pPr eaLnBrk="1" hangingPunct="1"/>
            <a:r>
              <a:rPr lang="zh-CN" altLang="zh-CN" sz="3200" b="1">
                <a:latin typeface="宋体" panose="02010600030101010101" pitchFamily="2" charset="-122"/>
              </a:rPr>
              <a:t>二级缓存</a:t>
            </a:r>
          </a:p>
        </p:txBody>
      </p:sp>
      <p:sp>
        <p:nvSpPr>
          <p:cNvPr id="14340"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rPr>
              <a:t>知识点</a:t>
            </a:r>
            <a:r>
              <a:rPr lang="en-US" altLang="zh-CN" sz="2000">
                <a:solidFill>
                  <a:srgbClr val="0033CC"/>
                </a:solidFill>
              </a:rPr>
              <a:t>5</a:t>
            </a:r>
            <a:r>
              <a:rPr lang="en-US" altLang="zh-CN" sz="2000"/>
              <a:t>:</a:t>
            </a:r>
            <a:r>
              <a:rPr lang="zh-CN" altLang="en-US" sz="2000"/>
              <a:t>理解缓存定义</a:t>
            </a:r>
            <a:endParaRPr lang="zh-CN" altLang="en-US" sz="2000">
              <a:ea typeface="楷体_GB2312" pitchFamily="1" charset="-122"/>
            </a:endParaRPr>
          </a:p>
        </p:txBody>
      </p:sp>
      <p:sp>
        <p:nvSpPr>
          <p:cNvPr id="14341" name="Rectangle 4"/>
          <p:cNvSpPr>
            <a:spLocks noGrp="1" noChangeArrowheads="1"/>
          </p:cNvSpPr>
          <p:nvPr>
            <p:ph type="body" idx="1"/>
          </p:nvPr>
        </p:nvSpPr>
        <p:spPr>
          <a:xfrm>
            <a:off x="611188" y="2349500"/>
            <a:ext cx="7993062" cy="1728788"/>
          </a:xfrm>
          <a:noFill/>
        </p:spPr>
        <p:txBody>
          <a:bodyPr/>
          <a:lstStyle/>
          <a:p>
            <a:pPr eaLnBrk="1" hangingPunct="1">
              <a:lnSpc>
                <a:spcPct val="80000"/>
              </a:lnSpc>
              <a:buFont typeface="Wingdings" panose="05000000000000000000" pitchFamily="2" charset="2"/>
              <a:buNone/>
            </a:pPr>
            <a:r>
              <a:rPr lang="zh-CN" altLang="en-US" sz="2100">
                <a:latin typeface="宋体" panose="02010600030101010101" pitchFamily="2" charset="-122"/>
              </a:rPr>
              <a:t>    </a:t>
            </a:r>
            <a:r>
              <a:rPr lang="zh-CN" altLang="en-US" sz="2400">
                <a:latin typeface="宋体" panose="02010600030101010101" pitchFamily="2" charset="-122"/>
              </a:rPr>
              <a:t>缓存</a:t>
            </a:r>
            <a:r>
              <a:rPr lang="en-US" altLang="zh-CN" sz="2400">
                <a:latin typeface="宋体" panose="02010600030101010101" pitchFamily="2" charset="-122"/>
              </a:rPr>
              <a:t>(Cache): </a:t>
            </a:r>
            <a:r>
              <a:rPr lang="zh-CN" altLang="en-US" sz="2400">
                <a:latin typeface="宋体" panose="02010600030101010101" pitchFamily="2" charset="-122"/>
              </a:rPr>
              <a:t>计算机领域非常通用的概念。它介于应用程序和永久性数据存储源</a:t>
            </a:r>
            <a:r>
              <a:rPr lang="en-US" altLang="zh-CN" sz="2400">
                <a:latin typeface="宋体" panose="02010600030101010101" pitchFamily="2" charset="-122"/>
              </a:rPr>
              <a:t>(</a:t>
            </a:r>
            <a:r>
              <a:rPr lang="zh-CN" altLang="en-US" sz="2400">
                <a:latin typeface="宋体" panose="02010600030101010101" pitchFamily="2" charset="-122"/>
              </a:rPr>
              <a:t>如硬盘上的文件或者数据库</a:t>
            </a:r>
            <a:r>
              <a:rPr lang="en-US" altLang="zh-CN" sz="2400">
                <a:latin typeface="宋体" panose="02010600030101010101" pitchFamily="2" charset="-122"/>
              </a:rPr>
              <a:t>)</a:t>
            </a:r>
            <a:r>
              <a:rPr lang="zh-CN" altLang="en-US" sz="2400">
                <a:latin typeface="宋体" panose="02010600030101010101" pitchFamily="2" charset="-122"/>
              </a:rPr>
              <a:t>之间，其作用是降低应用程序直接读写永久性数据存储源的频率，从而提高应用的运行性能。缓存中的数据是数据存储源中数据的拷贝。缓存的物理介质通常是内存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15363" name="Rectangle 2"/>
          <p:cNvSpPr>
            <a:spLocks noGrp="1" noChangeArrowheads="1"/>
          </p:cNvSpPr>
          <p:nvPr>
            <p:ph type="title"/>
          </p:nvPr>
        </p:nvSpPr>
        <p:spPr>
          <a:xfrm>
            <a:off x="684213" y="1006475"/>
            <a:ext cx="7696200" cy="766763"/>
          </a:xfrm>
        </p:spPr>
        <p:txBody>
          <a:bodyPr/>
          <a:lstStyle/>
          <a:p>
            <a:pPr eaLnBrk="1" hangingPunct="1"/>
            <a:r>
              <a:rPr lang="zh-CN" altLang="zh-CN" sz="3200" b="1">
                <a:latin typeface="宋体" panose="02010600030101010101" pitchFamily="2" charset="-122"/>
              </a:rPr>
              <a:t>二级缓存</a:t>
            </a:r>
          </a:p>
        </p:txBody>
      </p:sp>
      <p:sp>
        <p:nvSpPr>
          <p:cNvPr id="15364"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rPr>
              <a:t>知识点</a:t>
            </a:r>
            <a:r>
              <a:rPr lang="en-US" altLang="zh-CN" sz="2000">
                <a:solidFill>
                  <a:srgbClr val="0033CC"/>
                </a:solidFill>
              </a:rPr>
              <a:t>6</a:t>
            </a:r>
            <a:r>
              <a:rPr lang="en-US" altLang="zh-CN" sz="2000"/>
              <a:t>:</a:t>
            </a:r>
            <a:r>
              <a:rPr lang="zh-CN" altLang="en-US" sz="2000"/>
              <a:t>理解二级缓存定义</a:t>
            </a:r>
            <a:endParaRPr lang="zh-CN" altLang="en-US" sz="2000">
              <a:ea typeface="楷体_GB2312" pitchFamily="1" charset="-122"/>
            </a:endParaRPr>
          </a:p>
        </p:txBody>
      </p:sp>
      <p:sp>
        <p:nvSpPr>
          <p:cNvPr id="15365" name="Rectangle 4"/>
          <p:cNvSpPr>
            <a:spLocks noGrp="1" noChangeArrowheads="1"/>
          </p:cNvSpPr>
          <p:nvPr>
            <p:ph type="body" idx="1"/>
          </p:nvPr>
        </p:nvSpPr>
        <p:spPr>
          <a:xfrm>
            <a:off x="684213" y="2276475"/>
            <a:ext cx="7993062" cy="4105275"/>
          </a:xfrm>
          <a:noFill/>
        </p:spPr>
        <p:txBody>
          <a:bodyPr/>
          <a:lstStyle/>
          <a:p>
            <a:pPr eaLnBrk="1" hangingPunct="1">
              <a:lnSpc>
                <a:spcPct val="80000"/>
              </a:lnSpc>
            </a:pPr>
            <a:r>
              <a:rPr lang="en-US" altLang="zh-CN" sz="1800">
                <a:latin typeface="宋体" panose="02010600030101010101" pitchFamily="2" charset="-122"/>
              </a:rPr>
              <a:t>Hibernate</a:t>
            </a:r>
            <a:r>
              <a:rPr lang="zh-CN" altLang="en-US" sz="1800">
                <a:latin typeface="宋体" panose="02010600030101010101" pitchFamily="2" charset="-122"/>
              </a:rPr>
              <a:t>中提供了两个级别的缓存</a:t>
            </a:r>
          </a:p>
          <a:p>
            <a:pPr lvl="1" eaLnBrk="1" hangingPunct="1">
              <a:lnSpc>
                <a:spcPct val="80000"/>
              </a:lnSpc>
            </a:pPr>
            <a:r>
              <a:rPr lang="zh-CN" altLang="en-US" sz="2000">
                <a:latin typeface="宋体" panose="02010600030101010101" pitchFamily="2" charset="-122"/>
              </a:rPr>
              <a:t>第一级别的缓存是 </a:t>
            </a:r>
            <a:r>
              <a:rPr lang="en-US" altLang="zh-CN" sz="2000">
                <a:latin typeface="宋体" panose="02010600030101010101" pitchFamily="2" charset="-122"/>
              </a:rPr>
              <a:t>Session </a:t>
            </a:r>
            <a:r>
              <a:rPr lang="zh-CN" altLang="en-US" sz="2000">
                <a:latin typeface="宋体" panose="02010600030101010101" pitchFamily="2" charset="-122"/>
              </a:rPr>
              <a:t>级别的缓存，它是属于事务范围的缓存。这一级别的缓存由 </a:t>
            </a:r>
            <a:r>
              <a:rPr lang="en-US" altLang="zh-CN" sz="2000">
                <a:latin typeface="宋体" panose="02010600030101010101" pitchFamily="2" charset="-122"/>
              </a:rPr>
              <a:t>hibernate </a:t>
            </a:r>
            <a:r>
              <a:rPr lang="zh-CN" altLang="en-US" sz="2000">
                <a:latin typeface="宋体" panose="02010600030101010101" pitchFamily="2" charset="-122"/>
              </a:rPr>
              <a:t>管理的，一般情况下无需进行干预</a:t>
            </a:r>
          </a:p>
          <a:p>
            <a:pPr lvl="1" eaLnBrk="1" hangingPunct="1">
              <a:lnSpc>
                <a:spcPct val="80000"/>
              </a:lnSpc>
            </a:pPr>
            <a:r>
              <a:rPr lang="zh-CN" altLang="en-US" sz="2000">
                <a:latin typeface="宋体" panose="02010600030101010101" pitchFamily="2" charset="-122"/>
              </a:rPr>
              <a:t>第二级别的缓存是 </a:t>
            </a:r>
            <a:r>
              <a:rPr lang="en-US" altLang="zh-CN" sz="2000">
                <a:latin typeface="宋体" panose="02010600030101010101" pitchFamily="2" charset="-122"/>
              </a:rPr>
              <a:t>SessionFactory </a:t>
            </a:r>
            <a:r>
              <a:rPr lang="zh-CN" altLang="en-US" sz="2000">
                <a:latin typeface="宋体" panose="02010600030101010101" pitchFamily="2" charset="-122"/>
              </a:rPr>
              <a:t>级别的缓存，它是属于进程范围的缓存</a:t>
            </a:r>
          </a:p>
          <a:p>
            <a:pPr eaLnBrk="1" hangingPunct="1">
              <a:lnSpc>
                <a:spcPct val="80000"/>
              </a:lnSpc>
            </a:pPr>
            <a:r>
              <a:rPr lang="zh-CN" altLang="en-US" sz="2000">
                <a:latin typeface="宋体" panose="02010600030101010101" pitchFamily="2" charset="-122"/>
              </a:rPr>
              <a:t>Hibernate</a:t>
            </a:r>
            <a:r>
              <a:rPr lang="en-US" altLang="zh-CN" sz="2000">
                <a:latin typeface="宋体" panose="02010600030101010101" pitchFamily="2" charset="-122"/>
              </a:rPr>
              <a:t> </a:t>
            </a:r>
            <a:r>
              <a:rPr lang="zh-CN" altLang="en-US" sz="2000">
                <a:latin typeface="宋体" panose="02010600030101010101" pitchFamily="2" charset="-122"/>
              </a:rPr>
              <a:t>的缓存可以分为两类</a:t>
            </a:r>
            <a:r>
              <a:rPr lang="en-US" altLang="zh-CN" sz="2000">
                <a:latin typeface="宋体" panose="02010600030101010101" pitchFamily="2" charset="-122"/>
              </a:rPr>
              <a:t>:</a:t>
            </a:r>
          </a:p>
          <a:p>
            <a:pPr lvl="1" eaLnBrk="1" hangingPunct="1">
              <a:lnSpc>
                <a:spcPct val="80000"/>
              </a:lnSpc>
            </a:pPr>
            <a:r>
              <a:rPr lang="zh-CN" altLang="en-US" sz="2000">
                <a:latin typeface="宋体" panose="02010600030101010101" pitchFamily="2" charset="-122"/>
              </a:rPr>
              <a:t>内置缓存</a:t>
            </a:r>
            <a:r>
              <a:rPr lang="en-US" altLang="zh-CN" sz="2000">
                <a:latin typeface="宋体" panose="02010600030101010101" pitchFamily="2" charset="-122"/>
              </a:rPr>
              <a:t>: </a:t>
            </a:r>
            <a:r>
              <a:rPr lang="en-US" altLang="zh-CN" sz="2000" b="1">
                <a:solidFill>
                  <a:srgbClr val="FF3300"/>
                </a:solidFill>
                <a:latin typeface="宋体" panose="02010600030101010101" pitchFamily="2" charset="-122"/>
              </a:rPr>
              <a:t>Hibernate </a:t>
            </a:r>
            <a:r>
              <a:rPr lang="zh-CN" altLang="en-US" sz="2000" b="1">
                <a:solidFill>
                  <a:srgbClr val="FF3300"/>
                </a:solidFill>
                <a:latin typeface="宋体" panose="02010600030101010101" pitchFamily="2" charset="-122"/>
              </a:rPr>
              <a:t>自带的</a:t>
            </a:r>
            <a:r>
              <a:rPr lang="en-US" altLang="zh-CN" sz="2000" b="1">
                <a:solidFill>
                  <a:srgbClr val="FF3300"/>
                </a:solidFill>
                <a:latin typeface="宋体" panose="02010600030101010101" pitchFamily="2" charset="-122"/>
              </a:rPr>
              <a:t>, </a:t>
            </a:r>
            <a:r>
              <a:rPr lang="zh-CN" altLang="en-US" sz="2000" b="1">
                <a:solidFill>
                  <a:srgbClr val="FF3300"/>
                </a:solidFill>
                <a:latin typeface="宋体" panose="02010600030101010101" pitchFamily="2" charset="-122"/>
              </a:rPr>
              <a:t>不可卸载</a:t>
            </a:r>
            <a:r>
              <a:rPr lang="en-US" altLang="zh-CN" sz="2000">
                <a:latin typeface="宋体" panose="02010600030101010101" pitchFamily="2" charset="-122"/>
              </a:rPr>
              <a:t>. </a:t>
            </a:r>
            <a:r>
              <a:rPr lang="zh-CN" altLang="en-US" sz="2000">
                <a:latin typeface="宋体" panose="02010600030101010101" pitchFamily="2" charset="-122"/>
              </a:rPr>
              <a:t>通常在 </a:t>
            </a:r>
            <a:r>
              <a:rPr lang="en-US" altLang="zh-CN" sz="2000">
                <a:latin typeface="宋体" panose="02010600030101010101" pitchFamily="2" charset="-122"/>
              </a:rPr>
              <a:t>Hibernate </a:t>
            </a:r>
            <a:r>
              <a:rPr lang="zh-CN" altLang="en-US" sz="2000">
                <a:latin typeface="宋体" panose="02010600030101010101" pitchFamily="2" charset="-122"/>
              </a:rPr>
              <a:t>的初始化阶段</a:t>
            </a:r>
            <a:r>
              <a:rPr lang="en-US" altLang="zh-CN" sz="2000">
                <a:latin typeface="宋体" panose="02010600030101010101" pitchFamily="2" charset="-122"/>
              </a:rPr>
              <a:t>, Hibernate </a:t>
            </a:r>
            <a:r>
              <a:rPr lang="zh-CN" altLang="en-US" sz="2000">
                <a:latin typeface="宋体" panose="02010600030101010101" pitchFamily="2" charset="-122"/>
              </a:rPr>
              <a:t>会把映射元数据和预定义的 </a:t>
            </a:r>
            <a:r>
              <a:rPr lang="en-US" altLang="zh-CN" sz="2000">
                <a:latin typeface="宋体" panose="02010600030101010101" pitchFamily="2" charset="-122"/>
              </a:rPr>
              <a:t>SQL </a:t>
            </a:r>
            <a:r>
              <a:rPr lang="zh-CN" altLang="en-US" sz="2000">
                <a:latin typeface="宋体" panose="02010600030101010101" pitchFamily="2" charset="-122"/>
              </a:rPr>
              <a:t>语句放到 </a:t>
            </a:r>
            <a:r>
              <a:rPr lang="en-US" altLang="zh-CN" sz="2000">
                <a:latin typeface="宋体" panose="02010600030101010101" pitchFamily="2" charset="-122"/>
              </a:rPr>
              <a:t>SessionFactory </a:t>
            </a:r>
            <a:r>
              <a:rPr lang="zh-CN" altLang="en-US" sz="2000">
                <a:latin typeface="宋体" panose="02010600030101010101" pitchFamily="2" charset="-122"/>
              </a:rPr>
              <a:t>的缓存中</a:t>
            </a:r>
            <a:r>
              <a:rPr lang="en-US" altLang="zh-CN" sz="2000">
                <a:latin typeface="宋体" panose="02010600030101010101" pitchFamily="2" charset="-122"/>
              </a:rPr>
              <a:t>, </a:t>
            </a:r>
            <a:r>
              <a:rPr lang="zh-CN" altLang="en-US" sz="2000">
                <a:latin typeface="宋体" panose="02010600030101010101" pitchFamily="2" charset="-122"/>
              </a:rPr>
              <a:t>映射元数据是映射文件中数据的复制</a:t>
            </a:r>
            <a:r>
              <a:rPr lang="en-US" altLang="zh-CN" sz="2000">
                <a:latin typeface="宋体" panose="02010600030101010101" pitchFamily="2" charset="-122"/>
              </a:rPr>
              <a:t>, </a:t>
            </a:r>
            <a:r>
              <a:rPr lang="zh-CN" altLang="en-US" sz="2000">
                <a:latin typeface="宋体" panose="02010600030101010101" pitchFamily="2" charset="-122"/>
              </a:rPr>
              <a:t>而预定义 </a:t>
            </a:r>
            <a:r>
              <a:rPr lang="en-US" altLang="zh-CN" sz="2000">
                <a:latin typeface="宋体" panose="02010600030101010101" pitchFamily="2" charset="-122"/>
              </a:rPr>
              <a:t>SQL </a:t>
            </a:r>
            <a:r>
              <a:rPr lang="zh-CN" altLang="en-US" sz="2000">
                <a:latin typeface="宋体" panose="02010600030101010101" pitchFamily="2" charset="-122"/>
              </a:rPr>
              <a:t>语句时 </a:t>
            </a:r>
            <a:r>
              <a:rPr lang="en-US" altLang="zh-CN" sz="2000">
                <a:latin typeface="宋体" panose="02010600030101010101" pitchFamily="2" charset="-122"/>
              </a:rPr>
              <a:t>Hibernate </a:t>
            </a:r>
            <a:r>
              <a:rPr lang="zh-CN" altLang="en-US" sz="2000">
                <a:latin typeface="宋体" panose="02010600030101010101" pitchFamily="2" charset="-122"/>
              </a:rPr>
              <a:t>根据映射元数据推到出来的</a:t>
            </a:r>
            <a:r>
              <a:rPr lang="en-US" altLang="zh-CN" sz="2000">
                <a:latin typeface="宋体" panose="02010600030101010101" pitchFamily="2" charset="-122"/>
              </a:rPr>
              <a:t>. </a:t>
            </a:r>
            <a:r>
              <a:rPr lang="zh-CN" altLang="en-US" sz="2000">
                <a:latin typeface="宋体" panose="02010600030101010101" pitchFamily="2" charset="-122"/>
              </a:rPr>
              <a:t>该内置缓存是只读的</a:t>
            </a:r>
            <a:r>
              <a:rPr lang="en-US" altLang="zh-CN" sz="2000">
                <a:latin typeface="宋体" panose="02010600030101010101" pitchFamily="2" charset="-122"/>
              </a:rPr>
              <a:t>. </a:t>
            </a:r>
          </a:p>
          <a:p>
            <a:pPr lvl="1" eaLnBrk="1" hangingPunct="1">
              <a:lnSpc>
                <a:spcPct val="80000"/>
              </a:lnSpc>
            </a:pPr>
            <a:r>
              <a:rPr lang="zh-CN" altLang="en-US" sz="2000" b="1">
                <a:solidFill>
                  <a:srgbClr val="0033CC"/>
                </a:solidFill>
                <a:latin typeface="宋体" panose="02010600030101010101" pitchFamily="2" charset="-122"/>
              </a:rPr>
              <a:t>外置缓存</a:t>
            </a:r>
            <a:r>
              <a:rPr lang="en-US" altLang="zh-CN" sz="2000" b="1">
                <a:solidFill>
                  <a:srgbClr val="0033CC"/>
                </a:solidFill>
                <a:latin typeface="宋体" panose="02010600030101010101" pitchFamily="2" charset="-122"/>
              </a:rPr>
              <a:t>(</a:t>
            </a:r>
            <a:r>
              <a:rPr lang="zh-CN" altLang="en-US" sz="2000" b="1">
                <a:solidFill>
                  <a:srgbClr val="0033CC"/>
                </a:solidFill>
                <a:latin typeface="宋体" panose="02010600030101010101" pitchFamily="2" charset="-122"/>
              </a:rPr>
              <a:t>二级缓存</a:t>
            </a:r>
            <a:r>
              <a:rPr lang="en-US" altLang="zh-CN" sz="2000" b="1">
                <a:solidFill>
                  <a:srgbClr val="0033CC"/>
                </a:solidFill>
                <a:latin typeface="宋体" panose="02010600030101010101" pitchFamily="2" charset="-122"/>
              </a:rPr>
              <a:t>)</a:t>
            </a:r>
            <a:r>
              <a:rPr lang="en-US" altLang="zh-CN" sz="2000">
                <a:solidFill>
                  <a:srgbClr val="0033CC"/>
                </a:solidFill>
                <a:latin typeface="宋体" panose="02010600030101010101" pitchFamily="2" charset="-122"/>
              </a:rPr>
              <a:t>:</a:t>
            </a:r>
            <a:r>
              <a:rPr lang="en-US" altLang="zh-CN" sz="2000">
                <a:latin typeface="宋体" panose="02010600030101010101" pitchFamily="2" charset="-122"/>
              </a:rPr>
              <a:t> </a:t>
            </a:r>
            <a:r>
              <a:rPr lang="zh-CN" altLang="en-US" sz="2000" b="1">
                <a:solidFill>
                  <a:srgbClr val="FF3300"/>
                </a:solidFill>
                <a:latin typeface="宋体" panose="02010600030101010101" pitchFamily="2" charset="-122"/>
              </a:rPr>
              <a:t>一个可配置的缓存插件</a:t>
            </a:r>
            <a:r>
              <a:rPr lang="en-US" altLang="zh-CN" sz="2000">
                <a:latin typeface="宋体" panose="02010600030101010101" pitchFamily="2" charset="-122"/>
              </a:rPr>
              <a:t>. </a:t>
            </a:r>
            <a:r>
              <a:rPr lang="zh-CN" altLang="en-US" sz="2000">
                <a:latin typeface="宋体" panose="02010600030101010101" pitchFamily="2" charset="-122"/>
              </a:rPr>
              <a:t>在默认情况下</a:t>
            </a:r>
            <a:r>
              <a:rPr lang="en-US" altLang="zh-CN" sz="2000">
                <a:latin typeface="宋体" panose="02010600030101010101" pitchFamily="2" charset="-122"/>
              </a:rPr>
              <a:t>, SessionFactory </a:t>
            </a:r>
            <a:r>
              <a:rPr lang="zh-CN" altLang="en-US" sz="2000">
                <a:latin typeface="宋体" panose="02010600030101010101" pitchFamily="2" charset="-122"/>
              </a:rPr>
              <a:t>不会启用这个缓存插件</a:t>
            </a:r>
            <a:r>
              <a:rPr lang="en-US" altLang="zh-CN" sz="2000">
                <a:latin typeface="宋体" panose="02010600030101010101" pitchFamily="2" charset="-122"/>
              </a:rPr>
              <a:t>. </a:t>
            </a:r>
            <a:r>
              <a:rPr lang="zh-CN" altLang="en-US" sz="2000">
                <a:latin typeface="宋体" panose="02010600030101010101" pitchFamily="2" charset="-122"/>
              </a:rPr>
              <a:t>外置缓存中的数据是数据库数据的复制</a:t>
            </a:r>
            <a:r>
              <a:rPr lang="en-US" altLang="zh-CN" sz="2000">
                <a:latin typeface="宋体" panose="02010600030101010101" pitchFamily="2" charset="-122"/>
              </a:rPr>
              <a:t>, </a:t>
            </a:r>
            <a:r>
              <a:rPr lang="zh-CN" altLang="en-US" sz="2000">
                <a:latin typeface="宋体" panose="02010600030101010101" pitchFamily="2" charset="-122"/>
              </a:rPr>
              <a:t>外置缓存的物理介质可以是内存或硬盘</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16387" name="Rectangle 2"/>
          <p:cNvSpPr>
            <a:spLocks noGrp="1" noChangeArrowheads="1"/>
          </p:cNvSpPr>
          <p:nvPr>
            <p:ph type="title"/>
          </p:nvPr>
        </p:nvSpPr>
        <p:spPr>
          <a:xfrm>
            <a:off x="684213" y="1006475"/>
            <a:ext cx="7696200" cy="766763"/>
          </a:xfrm>
        </p:spPr>
        <p:txBody>
          <a:bodyPr/>
          <a:lstStyle/>
          <a:p>
            <a:pPr eaLnBrk="1" hangingPunct="1"/>
            <a:r>
              <a:rPr lang="zh-CN" altLang="zh-CN" sz="3200" b="1">
                <a:latin typeface="宋体" panose="02010600030101010101" pitchFamily="2" charset="-122"/>
              </a:rPr>
              <a:t>二级缓存</a:t>
            </a:r>
          </a:p>
        </p:txBody>
      </p:sp>
      <p:sp>
        <p:nvSpPr>
          <p:cNvPr id="16388"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7</a:t>
            </a:r>
            <a:r>
              <a:rPr lang="en-US" altLang="zh-CN" sz="2000">
                <a:latin typeface="楷体_GB2312" pitchFamily="1" charset="-122"/>
                <a:ea typeface="楷体_GB2312" pitchFamily="1" charset="-122"/>
              </a:rPr>
              <a:t>:hibernate</a:t>
            </a:r>
            <a:r>
              <a:rPr lang="zh-CN" altLang="en-US" sz="2000">
                <a:latin typeface="楷体_GB2312" pitchFamily="1" charset="-122"/>
                <a:ea typeface="楷体_GB2312" pitchFamily="1" charset="-122"/>
              </a:rPr>
              <a:t>二级缓存的结构</a:t>
            </a: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349500"/>
            <a:ext cx="7272337" cy="4032250"/>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17411" name="Rectangle 2"/>
          <p:cNvSpPr>
            <a:spLocks noGrp="1" noChangeArrowheads="1"/>
          </p:cNvSpPr>
          <p:nvPr>
            <p:ph type="title"/>
          </p:nvPr>
        </p:nvSpPr>
        <p:spPr/>
        <p:txBody>
          <a:bodyPr/>
          <a:lstStyle/>
          <a:p>
            <a:pPr eaLnBrk="1" hangingPunct="1"/>
            <a:r>
              <a:rPr lang="zh-CN" altLang="zh-CN" sz="3200" b="1">
                <a:latin typeface="宋体" panose="02010600030101010101" pitchFamily="2" charset="-122"/>
              </a:rPr>
              <a:t>二级缓存</a:t>
            </a:r>
          </a:p>
        </p:txBody>
      </p:sp>
      <p:sp>
        <p:nvSpPr>
          <p:cNvPr id="17412"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8</a:t>
            </a:r>
            <a:r>
              <a:rPr lang="en-US" altLang="zh-CN" sz="2000">
                <a:latin typeface="楷体_GB2312" pitchFamily="1" charset="-122"/>
                <a:ea typeface="楷体_GB2312" pitchFamily="1" charset="-122"/>
              </a:rPr>
              <a:t>:</a:t>
            </a:r>
            <a:r>
              <a:rPr lang="zh-CN" altLang="en-US" sz="2000">
                <a:latin typeface="楷体_GB2312" pitchFamily="1" charset="-122"/>
                <a:ea typeface="楷体_GB2312" pitchFamily="1" charset="-122"/>
              </a:rPr>
              <a:t>理解二级缓存的并发访问策略</a:t>
            </a:r>
          </a:p>
        </p:txBody>
      </p:sp>
      <p:graphicFrame>
        <p:nvGraphicFramePr>
          <p:cNvPr id="2" name="Group 4"/>
          <p:cNvGraphicFramePr>
            <a:graphicFrameLocks noGrp="1"/>
          </p:cNvGraphicFramePr>
          <p:nvPr>
            <p:ph idx="1"/>
          </p:nvPr>
        </p:nvGraphicFramePr>
        <p:xfrm>
          <a:off x="755650" y="2212975"/>
          <a:ext cx="7696200" cy="4645025"/>
        </p:xfrm>
        <a:graphic>
          <a:graphicData uri="http://schemas.openxmlformats.org/drawingml/2006/table">
            <a:tbl>
              <a:tblPr/>
              <a:tblGrid>
                <a:gridCol w="2436813">
                  <a:extLst>
                    <a:ext uri="{9D8B030D-6E8A-4147-A177-3AD203B41FA5}">
                      <a16:colId xmlns:a16="http://schemas.microsoft.com/office/drawing/2014/main" val="2475241458"/>
                    </a:ext>
                  </a:extLst>
                </a:gridCol>
                <a:gridCol w="5259387">
                  <a:extLst>
                    <a:ext uri="{9D8B030D-6E8A-4147-A177-3AD203B41FA5}">
                      <a16:colId xmlns:a16="http://schemas.microsoft.com/office/drawing/2014/main" val="542028760"/>
                    </a:ext>
                  </a:extLst>
                </a:gridCol>
              </a:tblGrid>
              <a:tr h="1222375">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transactional</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（事务型）</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仅在受管理的环境中适用</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提供</a:t>
                      </a:r>
                      <a:r>
                        <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Repeatable Read</a:t>
                      </a: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事务隔离级别</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适用经常被读，很少修改的数据</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可以防止脏读和不可重复读的并发问题</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缓存支持事务，发生异常的时候，缓存也能够回滚</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6633133"/>
                  </a:ext>
                </a:extLst>
              </a:tr>
              <a:tr h="1222375">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read-write</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（读写型）</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提供</a:t>
                      </a:r>
                      <a:r>
                        <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Read Committed</a:t>
                      </a: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事务隔离级别</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在非集群的环境中适用</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rPr>
                        <a:t>适用经常被读，很少修改的数据</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rPr>
                        <a:t>可以防止脏读</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更新缓存的时候会锁定缓存中的数据</a:t>
                      </a:r>
                      <a:endParaRPr kumimoji="0" lang="zh-CN" altLang="en-US" sz="1600" b="0" i="0" u="none" strike="noStrike" cap="none" normalizeH="0" baseline="0">
                        <a:ln>
                          <a:noFill/>
                        </a:ln>
                        <a:solidFill>
                          <a:srgbClr val="FF0000"/>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4758228"/>
                  </a:ext>
                </a:extLst>
              </a:tr>
              <a:tr h="1222375">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nonstrict-read-write</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（非严格读写型）</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适用极少被修改，偶尔允许脏读的数据（两个事务同时修改数据的情况很少见）</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不保证缓存和数据库中数据的一致性</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为缓存数据设置很短的过期时间，从而尽量避免脏读</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不锁定缓存中的数据</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5153923"/>
                  </a:ext>
                </a:extLst>
              </a:tr>
              <a:tr h="977900">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read-only</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（只读型）</a:t>
                      </a:r>
                      <a:endParaRPr kumimoji="0" lang="en-US" altLang="zh-CN"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适用</a:t>
                      </a:r>
                      <a:r>
                        <a:rPr kumimoji="0" lang="zh-CN" altLang="en-US" sz="1600" b="1" i="0" u="none" strike="noStrike" cap="none" normalizeH="0" baseline="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从来不会被修改</a:t>
                      </a: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的数据（如参考数据）</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在此模式下，如果对数据进行更新操作，会有异常</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事务隔离级别低，并发性能高</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在集群环境中也能完美运作</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043863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18435" name="Rectangle 2"/>
          <p:cNvSpPr>
            <a:spLocks noGrp="1" noChangeArrowheads="1"/>
          </p:cNvSpPr>
          <p:nvPr>
            <p:ph type="title"/>
          </p:nvPr>
        </p:nvSpPr>
        <p:spPr>
          <a:xfrm>
            <a:off x="684213" y="1006475"/>
            <a:ext cx="7696200" cy="766763"/>
          </a:xfrm>
        </p:spPr>
        <p:txBody>
          <a:bodyPr/>
          <a:lstStyle/>
          <a:p>
            <a:pPr eaLnBrk="1" hangingPunct="1"/>
            <a:r>
              <a:rPr lang="zh-CN" altLang="zh-CN" sz="3200" b="1">
                <a:latin typeface="宋体" panose="02010600030101010101" pitchFamily="2" charset="-122"/>
              </a:rPr>
              <a:t>二级缓存</a:t>
            </a:r>
          </a:p>
        </p:txBody>
      </p:sp>
      <p:sp>
        <p:nvSpPr>
          <p:cNvPr id="18436"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9</a:t>
            </a:r>
            <a:r>
              <a:rPr lang="en-US" altLang="zh-CN" sz="2000">
                <a:latin typeface="楷体_GB2312" pitchFamily="1" charset="-122"/>
                <a:ea typeface="楷体_GB2312" pitchFamily="1" charset="-122"/>
              </a:rPr>
              <a:t>:</a:t>
            </a:r>
            <a:r>
              <a:rPr lang="zh-CN" altLang="en-US" sz="2000">
                <a:latin typeface="楷体_GB2312" pitchFamily="1" charset="-122"/>
                <a:ea typeface="楷体_GB2312" pitchFamily="1" charset="-122"/>
              </a:rPr>
              <a:t>缓存中存放的数据</a:t>
            </a:r>
          </a:p>
        </p:txBody>
      </p:sp>
      <p:sp>
        <p:nvSpPr>
          <p:cNvPr id="18437" name="Rectangle 4"/>
          <p:cNvSpPr>
            <a:spLocks noGrp="1" noChangeArrowheads="1"/>
          </p:cNvSpPr>
          <p:nvPr>
            <p:ph type="body" idx="1"/>
          </p:nvPr>
        </p:nvSpPr>
        <p:spPr>
          <a:xfrm>
            <a:off x="755650" y="2349500"/>
            <a:ext cx="7848600" cy="2736850"/>
          </a:xfrm>
          <a:noFill/>
        </p:spPr>
        <p:txBody>
          <a:bodyPr/>
          <a:lstStyle/>
          <a:p>
            <a:pPr eaLnBrk="1" hangingPunct="1">
              <a:lnSpc>
                <a:spcPct val="80000"/>
              </a:lnSpc>
            </a:pPr>
            <a:r>
              <a:rPr lang="zh-CN" altLang="en-US" sz="2700">
                <a:latin typeface="宋体" panose="02010600030101010101" pitchFamily="2" charset="-122"/>
              </a:rPr>
              <a:t>适合放入二级缓存中的数据</a:t>
            </a:r>
            <a:r>
              <a:rPr lang="en-US" altLang="zh-CN" sz="2700">
                <a:latin typeface="宋体" panose="02010600030101010101" pitchFamily="2" charset="-122"/>
              </a:rPr>
              <a:t>:</a:t>
            </a:r>
          </a:p>
          <a:p>
            <a:pPr lvl="1" eaLnBrk="1" hangingPunct="1">
              <a:lnSpc>
                <a:spcPct val="80000"/>
              </a:lnSpc>
            </a:pPr>
            <a:r>
              <a:rPr lang="zh-CN" altLang="en-US" sz="2200">
                <a:latin typeface="宋体" panose="02010600030101010101" pitchFamily="2" charset="-122"/>
              </a:rPr>
              <a:t>很少被修改</a:t>
            </a:r>
          </a:p>
          <a:p>
            <a:pPr lvl="1" eaLnBrk="1" hangingPunct="1">
              <a:lnSpc>
                <a:spcPct val="80000"/>
              </a:lnSpc>
            </a:pPr>
            <a:r>
              <a:rPr lang="zh-CN" altLang="en-US" sz="2200">
                <a:latin typeface="宋体" panose="02010600030101010101" pitchFamily="2" charset="-122"/>
              </a:rPr>
              <a:t>不是很重要的数据</a:t>
            </a:r>
            <a:r>
              <a:rPr lang="en-US" altLang="zh-CN" sz="2200">
                <a:latin typeface="宋体" panose="02010600030101010101" pitchFamily="2" charset="-122"/>
              </a:rPr>
              <a:t>, </a:t>
            </a:r>
            <a:r>
              <a:rPr lang="zh-CN" altLang="en-US" sz="2200">
                <a:latin typeface="宋体" panose="02010600030101010101" pitchFamily="2" charset="-122"/>
              </a:rPr>
              <a:t>允许出现偶尔的并发问题</a:t>
            </a:r>
          </a:p>
          <a:p>
            <a:pPr eaLnBrk="1" hangingPunct="1">
              <a:lnSpc>
                <a:spcPct val="80000"/>
              </a:lnSpc>
            </a:pPr>
            <a:r>
              <a:rPr lang="zh-CN" altLang="en-US" sz="2700">
                <a:latin typeface="宋体" panose="02010600030101010101" pitchFamily="2" charset="-122"/>
              </a:rPr>
              <a:t>不适合放入二级缓存中的数据</a:t>
            </a:r>
            <a:r>
              <a:rPr lang="en-US" altLang="zh-CN" sz="2700">
                <a:latin typeface="宋体" panose="02010600030101010101" pitchFamily="2" charset="-122"/>
              </a:rPr>
              <a:t>:</a:t>
            </a:r>
          </a:p>
          <a:p>
            <a:pPr lvl="1" eaLnBrk="1" hangingPunct="1">
              <a:lnSpc>
                <a:spcPct val="80000"/>
              </a:lnSpc>
            </a:pPr>
            <a:r>
              <a:rPr lang="zh-CN" altLang="en-US" sz="2200">
                <a:latin typeface="宋体" panose="02010600030101010101" pitchFamily="2" charset="-122"/>
              </a:rPr>
              <a:t>经常被修改</a:t>
            </a:r>
          </a:p>
          <a:p>
            <a:pPr lvl="1" eaLnBrk="1" hangingPunct="1">
              <a:lnSpc>
                <a:spcPct val="80000"/>
              </a:lnSpc>
            </a:pPr>
            <a:r>
              <a:rPr lang="zh-CN" altLang="en-US" sz="2200">
                <a:latin typeface="宋体" panose="02010600030101010101" pitchFamily="2" charset="-122"/>
              </a:rPr>
              <a:t>财务数据</a:t>
            </a:r>
            <a:r>
              <a:rPr lang="en-US" altLang="zh-CN" sz="2200">
                <a:latin typeface="宋体" panose="02010600030101010101" pitchFamily="2" charset="-122"/>
              </a:rPr>
              <a:t>, </a:t>
            </a:r>
            <a:r>
              <a:rPr lang="zh-CN" altLang="en-US" sz="2200">
                <a:latin typeface="宋体" panose="02010600030101010101" pitchFamily="2" charset="-122"/>
              </a:rPr>
              <a:t>绝对不允许出现并发问题</a:t>
            </a:r>
          </a:p>
          <a:p>
            <a:pPr lvl="1" eaLnBrk="1" hangingPunct="1">
              <a:lnSpc>
                <a:spcPct val="80000"/>
              </a:lnSpc>
            </a:pPr>
            <a:r>
              <a:rPr lang="zh-CN" altLang="en-US" sz="2200">
                <a:latin typeface="宋体" panose="02010600030101010101" pitchFamily="2" charset="-122"/>
              </a:rPr>
              <a:t>与其他应用数据共享的数据</a:t>
            </a:r>
            <a:endParaRPr lang="zh-CN" altLang="en-US" sz="2500">
              <a:latin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19459" name="Rectangle 2"/>
          <p:cNvSpPr>
            <a:spLocks noGrp="1" noChangeArrowheads="1"/>
          </p:cNvSpPr>
          <p:nvPr>
            <p:ph type="title"/>
          </p:nvPr>
        </p:nvSpPr>
        <p:spPr>
          <a:xfrm>
            <a:off x="684213" y="1006475"/>
            <a:ext cx="7696200" cy="766763"/>
          </a:xfrm>
        </p:spPr>
        <p:txBody>
          <a:bodyPr/>
          <a:lstStyle/>
          <a:p>
            <a:pPr eaLnBrk="1" hangingPunct="1"/>
            <a:r>
              <a:rPr lang="zh-CN" altLang="zh-CN" sz="3200" b="1">
                <a:latin typeface="宋体" panose="02010600030101010101" pitchFamily="2" charset="-122"/>
              </a:rPr>
              <a:t>二级缓存</a:t>
            </a:r>
          </a:p>
        </p:txBody>
      </p:sp>
      <p:sp>
        <p:nvSpPr>
          <p:cNvPr id="19460"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400">
                <a:solidFill>
                  <a:srgbClr val="0033CC"/>
                </a:solidFill>
                <a:latin typeface="楷体_GB2312" pitchFamily="1" charset="-122"/>
                <a:ea typeface="楷体_GB2312" pitchFamily="1" charset="-122"/>
              </a:rPr>
              <a:t>知识点</a:t>
            </a:r>
            <a:r>
              <a:rPr lang="en-US" altLang="zh-CN" sz="2400">
                <a:solidFill>
                  <a:srgbClr val="0033CC"/>
                </a:solidFill>
                <a:latin typeface="楷体_GB2312" pitchFamily="1" charset="-122"/>
                <a:ea typeface="楷体_GB2312" pitchFamily="1" charset="-122"/>
              </a:rPr>
              <a:t>10</a:t>
            </a:r>
            <a:r>
              <a:rPr lang="en-US" altLang="zh-CN" sz="2400">
                <a:latin typeface="楷体_GB2312" pitchFamily="1" charset="-122"/>
                <a:ea typeface="楷体_GB2312" pitchFamily="1" charset="-122"/>
              </a:rPr>
              <a:t>:</a:t>
            </a:r>
            <a:r>
              <a:rPr lang="zh-CN" altLang="en-US" sz="2400">
                <a:latin typeface="Courier New" panose="02070309020205020404" pitchFamily="49" charset="0"/>
                <a:ea typeface="楷体_GB2312" pitchFamily="1" charset="-122"/>
              </a:rPr>
              <a:t>缓存提供的供应商</a:t>
            </a:r>
          </a:p>
        </p:txBody>
      </p:sp>
      <p:sp>
        <p:nvSpPr>
          <p:cNvPr id="19461" name="Rectangle 4"/>
          <p:cNvSpPr>
            <a:spLocks noGrp="1" noChangeArrowheads="1"/>
          </p:cNvSpPr>
          <p:nvPr>
            <p:ph type="body" idx="1"/>
          </p:nvPr>
        </p:nvSpPr>
        <p:spPr>
          <a:xfrm>
            <a:off x="468313" y="2276475"/>
            <a:ext cx="8243887" cy="3600450"/>
          </a:xfrm>
          <a:noFill/>
        </p:spPr>
        <p:txBody>
          <a:bodyPr/>
          <a:lstStyle/>
          <a:p>
            <a:pPr eaLnBrk="1" hangingPunct="1">
              <a:lnSpc>
                <a:spcPct val="80000"/>
              </a:lnSpc>
            </a:pPr>
            <a:r>
              <a:rPr lang="en-US" altLang="zh-CN" sz="2000">
                <a:latin typeface="宋体" panose="02010600030101010101" pitchFamily="2" charset="-122"/>
              </a:rPr>
              <a:t>Hibernate </a:t>
            </a:r>
            <a:r>
              <a:rPr lang="zh-CN" altLang="en-US" sz="2000">
                <a:latin typeface="宋体" panose="02010600030101010101" pitchFamily="2" charset="-122"/>
              </a:rPr>
              <a:t>的二级缓存是进程或集群范围内的缓存</a:t>
            </a:r>
            <a:r>
              <a:rPr lang="en-US" altLang="zh-CN" sz="2000">
                <a:latin typeface="宋体" panose="02010600030101010101" pitchFamily="2" charset="-122"/>
              </a:rPr>
              <a:t>, </a:t>
            </a:r>
            <a:r>
              <a:rPr lang="zh-CN" altLang="en-US" sz="2000">
                <a:latin typeface="宋体" panose="02010600030101010101" pitchFamily="2" charset="-122"/>
              </a:rPr>
              <a:t>缓存中存放的是对象的</a:t>
            </a:r>
            <a:r>
              <a:rPr lang="zh-CN" altLang="en-US" sz="2000" b="1">
                <a:latin typeface="宋体" panose="02010600030101010101" pitchFamily="2" charset="-122"/>
              </a:rPr>
              <a:t>散装</a:t>
            </a:r>
            <a:r>
              <a:rPr lang="zh-CN" altLang="en-US" sz="2000">
                <a:latin typeface="宋体" panose="02010600030101010101" pitchFamily="2" charset="-122"/>
              </a:rPr>
              <a:t>数据</a:t>
            </a:r>
          </a:p>
          <a:p>
            <a:pPr eaLnBrk="1" hangingPunct="1">
              <a:lnSpc>
                <a:spcPct val="80000"/>
              </a:lnSpc>
            </a:pPr>
            <a:r>
              <a:rPr lang="zh-CN" altLang="en-US" sz="2000">
                <a:latin typeface="宋体" panose="02010600030101010101" pitchFamily="2" charset="-122"/>
              </a:rPr>
              <a:t>二级缓存是可配置的的插件</a:t>
            </a:r>
            <a:r>
              <a:rPr lang="en-US" altLang="zh-CN" sz="2000">
                <a:latin typeface="宋体" panose="02010600030101010101" pitchFamily="2" charset="-122"/>
              </a:rPr>
              <a:t>, Hibernate </a:t>
            </a:r>
            <a:r>
              <a:rPr lang="zh-CN" altLang="en-US" sz="2000">
                <a:latin typeface="宋体" panose="02010600030101010101" pitchFamily="2" charset="-122"/>
              </a:rPr>
              <a:t>允许选用以下类型的缓存插件</a:t>
            </a:r>
            <a:r>
              <a:rPr lang="en-US" altLang="zh-CN" sz="2000">
                <a:latin typeface="宋体" panose="02010600030101010101" pitchFamily="2" charset="-122"/>
              </a:rPr>
              <a:t>:</a:t>
            </a:r>
          </a:p>
          <a:p>
            <a:pPr lvl="1" eaLnBrk="1" hangingPunct="1">
              <a:lnSpc>
                <a:spcPct val="80000"/>
              </a:lnSpc>
            </a:pPr>
            <a:r>
              <a:rPr lang="en-US" altLang="zh-CN" sz="1800" b="1">
                <a:latin typeface="宋体" panose="02010600030101010101" pitchFamily="2" charset="-122"/>
              </a:rPr>
              <a:t>EHCache</a:t>
            </a:r>
            <a:r>
              <a:rPr lang="en-US" altLang="zh-CN" sz="1800">
                <a:latin typeface="宋体" panose="02010600030101010101" pitchFamily="2" charset="-122"/>
              </a:rPr>
              <a:t>: </a:t>
            </a:r>
            <a:r>
              <a:rPr lang="zh-CN" altLang="en-US" sz="1800">
                <a:latin typeface="宋体" panose="02010600030101010101" pitchFamily="2" charset="-122"/>
              </a:rPr>
              <a:t>可作为进程范围内的缓存</a:t>
            </a:r>
            <a:r>
              <a:rPr lang="en-US" altLang="zh-CN" sz="1800">
                <a:latin typeface="宋体" panose="02010600030101010101" pitchFamily="2" charset="-122"/>
              </a:rPr>
              <a:t>, </a:t>
            </a:r>
            <a:r>
              <a:rPr lang="zh-CN" altLang="en-US" sz="1800">
                <a:latin typeface="宋体" panose="02010600030101010101" pitchFamily="2" charset="-122"/>
              </a:rPr>
              <a:t>存放数据的物理介质可以是内存或硬盘</a:t>
            </a:r>
            <a:r>
              <a:rPr lang="en-US" altLang="zh-CN" sz="1800">
                <a:latin typeface="宋体" panose="02010600030101010101" pitchFamily="2" charset="-122"/>
              </a:rPr>
              <a:t>, </a:t>
            </a:r>
            <a:r>
              <a:rPr lang="zh-CN" altLang="en-US" sz="1800">
                <a:latin typeface="宋体" panose="02010600030101010101" pitchFamily="2" charset="-122"/>
              </a:rPr>
              <a:t>对 </a:t>
            </a:r>
            <a:r>
              <a:rPr lang="en-US" altLang="zh-CN" sz="1800">
                <a:latin typeface="宋体" panose="02010600030101010101" pitchFamily="2" charset="-122"/>
              </a:rPr>
              <a:t>Hibernate </a:t>
            </a:r>
            <a:r>
              <a:rPr lang="zh-CN" altLang="en-US" sz="1800">
                <a:latin typeface="宋体" panose="02010600030101010101" pitchFamily="2" charset="-122"/>
              </a:rPr>
              <a:t>的查询缓存提供了支持</a:t>
            </a:r>
          </a:p>
          <a:p>
            <a:pPr lvl="1" eaLnBrk="1" hangingPunct="1">
              <a:lnSpc>
                <a:spcPct val="80000"/>
              </a:lnSpc>
            </a:pPr>
            <a:r>
              <a:rPr lang="en-US" altLang="zh-CN" sz="1800">
                <a:latin typeface="宋体" panose="02010600030101010101" pitchFamily="2" charset="-122"/>
              </a:rPr>
              <a:t>OpenSymphony `:</a:t>
            </a:r>
            <a:r>
              <a:rPr lang="zh-CN" altLang="en-US" sz="1800">
                <a:latin typeface="宋体" panose="02010600030101010101" pitchFamily="2" charset="-122"/>
              </a:rPr>
              <a:t>可作为进程范围内的缓存</a:t>
            </a:r>
            <a:r>
              <a:rPr lang="en-US" altLang="zh-CN" sz="1800">
                <a:latin typeface="宋体" panose="02010600030101010101" pitchFamily="2" charset="-122"/>
              </a:rPr>
              <a:t>, </a:t>
            </a:r>
            <a:r>
              <a:rPr lang="zh-CN" altLang="en-US" sz="1800">
                <a:latin typeface="宋体" panose="02010600030101010101" pitchFamily="2" charset="-122"/>
              </a:rPr>
              <a:t>存放数据的物理介质可以是内存或硬盘</a:t>
            </a:r>
            <a:r>
              <a:rPr lang="en-US" altLang="zh-CN" sz="1800">
                <a:latin typeface="宋体" panose="02010600030101010101" pitchFamily="2" charset="-122"/>
              </a:rPr>
              <a:t>, </a:t>
            </a:r>
            <a:r>
              <a:rPr lang="zh-CN" altLang="en-US" sz="1800">
                <a:latin typeface="宋体" panose="02010600030101010101" pitchFamily="2" charset="-122"/>
              </a:rPr>
              <a:t>提供了丰富的缓存数据过期策略</a:t>
            </a:r>
            <a:r>
              <a:rPr lang="en-US" altLang="zh-CN" sz="1800">
                <a:latin typeface="宋体" panose="02010600030101010101" pitchFamily="2" charset="-122"/>
              </a:rPr>
              <a:t>, </a:t>
            </a:r>
            <a:r>
              <a:rPr lang="zh-CN" altLang="en-US" sz="1800">
                <a:latin typeface="宋体" panose="02010600030101010101" pitchFamily="2" charset="-122"/>
              </a:rPr>
              <a:t>对 </a:t>
            </a:r>
            <a:r>
              <a:rPr lang="en-US" altLang="zh-CN" sz="1800">
                <a:latin typeface="宋体" panose="02010600030101010101" pitchFamily="2" charset="-122"/>
              </a:rPr>
              <a:t>Hibernate </a:t>
            </a:r>
            <a:r>
              <a:rPr lang="zh-CN" altLang="en-US" sz="1800">
                <a:latin typeface="宋体" panose="02010600030101010101" pitchFamily="2" charset="-122"/>
              </a:rPr>
              <a:t>的查询缓存提供了支持</a:t>
            </a:r>
          </a:p>
          <a:p>
            <a:pPr lvl="1" eaLnBrk="1" hangingPunct="1">
              <a:lnSpc>
                <a:spcPct val="80000"/>
              </a:lnSpc>
            </a:pPr>
            <a:r>
              <a:rPr lang="en-US" altLang="zh-CN" sz="1800">
                <a:latin typeface="宋体" panose="02010600030101010101" pitchFamily="2" charset="-122"/>
              </a:rPr>
              <a:t>SwarmCache: </a:t>
            </a:r>
            <a:r>
              <a:rPr lang="zh-CN" altLang="en-US" sz="1800">
                <a:latin typeface="宋体" panose="02010600030101010101" pitchFamily="2" charset="-122"/>
              </a:rPr>
              <a:t>可作为集群范围内的缓存</a:t>
            </a:r>
            <a:r>
              <a:rPr lang="en-US" altLang="zh-CN" sz="1800">
                <a:latin typeface="宋体" panose="02010600030101010101" pitchFamily="2" charset="-122"/>
              </a:rPr>
              <a:t>, </a:t>
            </a:r>
            <a:r>
              <a:rPr lang="zh-CN" altLang="en-US" sz="1800">
                <a:latin typeface="宋体" panose="02010600030101010101" pitchFamily="2" charset="-122"/>
              </a:rPr>
              <a:t>但不支持 </a:t>
            </a:r>
            <a:r>
              <a:rPr lang="en-US" altLang="zh-CN" sz="1800">
                <a:latin typeface="宋体" panose="02010600030101010101" pitchFamily="2" charset="-122"/>
              </a:rPr>
              <a:t>Hibernate </a:t>
            </a:r>
            <a:r>
              <a:rPr lang="zh-CN" altLang="en-US" sz="1800">
                <a:latin typeface="宋体" panose="02010600030101010101" pitchFamily="2" charset="-122"/>
              </a:rPr>
              <a:t>的查询缓存</a:t>
            </a:r>
          </a:p>
          <a:p>
            <a:pPr lvl="1" eaLnBrk="1" hangingPunct="1">
              <a:lnSpc>
                <a:spcPct val="80000"/>
              </a:lnSpc>
            </a:pPr>
            <a:r>
              <a:rPr lang="en-US" altLang="zh-CN" sz="1800">
                <a:latin typeface="宋体" panose="02010600030101010101" pitchFamily="2" charset="-122"/>
              </a:rPr>
              <a:t>JBossCache:</a:t>
            </a:r>
            <a:r>
              <a:rPr lang="zh-CN" altLang="en-US" sz="1800">
                <a:latin typeface="宋体" panose="02010600030101010101" pitchFamily="2" charset="-122"/>
              </a:rPr>
              <a:t>可作为集群范围内的缓存</a:t>
            </a:r>
            <a:r>
              <a:rPr lang="en-US" altLang="zh-CN" sz="1800">
                <a:latin typeface="宋体" panose="02010600030101010101" pitchFamily="2" charset="-122"/>
              </a:rPr>
              <a:t>, </a:t>
            </a:r>
            <a:r>
              <a:rPr lang="zh-CN" altLang="en-US" sz="1800">
                <a:latin typeface="宋体" panose="02010600030101010101" pitchFamily="2" charset="-122"/>
              </a:rPr>
              <a:t>支持 </a:t>
            </a:r>
            <a:r>
              <a:rPr lang="en-US" altLang="zh-CN" sz="1800">
                <a:latin typeface="宋体" panose="02010600030101010101" pitchFamily="2" charset="-122"/>
              </a:rPr>
              <a:t>Hibernate </a:t>
            </a:r>
            <a:r>
              <a:rPr lang="zh-CN" altLang="en-US" sz="1800">
                <a:latin typeface="宋体" panose="02010600030101010101" pitchFamily="2" charset="-122"/>
              </a:rPr>
              <a:t>的查询缓存</a:t>
            </a:r>
          </a:p>
          <a:p>
            <a:pPr eaLnBrk="1" hangingPunct="1">
              <a:lnSpc>
                <a:spcPct val="80000"/>
              </a:lnSpc>
            </a:pPr>
            <a:r>
              <a:rPr lang="en-US" altLang="zh-CN" sz="2000">
                <a:latin typeface="宋体" panose="02010600030101010101" pitchFamily="2" charset="-122"/>
              </a:rPr>
              <a:t>4 </a:t>
            </a:r>
            <a:r>
              <a:rPr lang="zh-CN" altLang="en-US" sz="2000">
                <a:latin typeface="宋体" panose="02010600030101010101" pitchFamily="2" charset="-122"/>
              </a:rPr>
              <a:t>种缓存插件支持的并发访问策略</a:t>
            </a:r>
            <a:r>
              <a:rPr lang="en-US" altLang="zh-CN" sz="2000">
                <a:latin typeface="宋体" panose="02010600030101010101" pitchFamily="2" charset="-122"/>
              </a:rPr>
              <a:t>(x </a:t>
            </a:r>
            <a:r>
              <a:rPr lang="zh-CN" altLang="en-US" sz="2000">
                <a:latin typeface="宋体" panose="02010600030101010101" pitchFamily="2" charset="-122"/>
              </a:rPr>
              <a:t>代表支持</a:t>
            </a:r>
            <a:r>
              <a:rPr lang="en-US" altLang="zh-CN" sz="2000">
                <a:latin typeface="宋体" panose="02010600030101010101" pitchFamily="2" charset="-122"/>
              </a:rPr>
              <a:t>, </a:t>
            </a:r>
            <a:r>
              <a:rPr lang="zh-CN" altLang="en-US" sz="2000">
                <a:latin typeface="宋体" panose="02010600030101010101" pitchFamily="2" charset="-122"/>
              </a:rPr>
              <a:t>空白代表不支持</a:t>
            </a:r>
            <a:r>
              <a:rPr lang="en-US" altLang="zh-CN" sz="2000">
                <a:latin typeface="宋体" panose="02010600030101010101" pitchFamily="2" charset="-122"/>
              </a:rPr>
              <a:t>)</a:t>
            </a:r>
          </a:p>
        </p:txBody>
      </p:sp>
      <p:pic>
        <p:nvPicPr>
          <p:cNvPr id="1946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5661025"/>
            <a:ext cx="7488237" cy="1439863"/>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20483" name="Rectangle 2"/>
          <p:cNvSpPr>
            <a:spLocks noGrp="1" noChangeArrowheads="1"/>
          </p:cNvSpPr>
          <p:nvPr>
            <p:ph type="title"/>
          </p:nvPr>
        </p:nvSpPr>
        <p:spPr>
          <a:xfrm>
            <a:off x="684213" y="1006475"/>
            <a:ext cx="7696200" cy="766763"/>
          </a:xfrm>
        </p:spPr>
        <p:txBody>
          <a:bodyPr/>
          <a:lstStyle/>
          <a:p>
            <a:pPr eaLnBrk="1" hangingPunct="1"/>
            <a:r>
              <a:rPr lang="zh-CN" altLang="zh-CN" sz="3200" b="1">
                <a:latin typeface="宋体" panose="02010600030101010101" pitchFamily="2" charset="-122"/>
              </a:rPr>
              <a:t>二级缓存</a:t>
            </a:r>
          </a:p>
        </p:txBody>
      </p:sp>
      <p:sp>
        <p:nvSpPr>
          <p:cNvPr id="20484"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11_1</a:t>
            </a:r>
            <a:r>
              <a:rPr lang="en-US" altLang="zh-CN" sz="2000">
                <a:latin typeface="楷体_GB2312" pitchFamily="1" charset="-122"/>
                <a:ea typeface="楷体_GB2312" pitchFamily="1" charset="-122"/>
              </a:rPr>
              <a:t>:</a:t>
            </a:r>
            <a:r>
              <a:rPr lang="zh-CN" altLang="en-US" sz="2000">
                <a:ea typeface="楷体_GB2312" pitchFamily="1" charset="-122"/>
              </a:rPr>
              <a:t>配置进程范围内的二级缓存</a:t>
            </a:r>
            <a:r>
              <a:rPr lang="en-US" altLang="zh-CN" sz="2000">
                <a:ea typeface="楷体_GB2312" pitchFamily="1" charset="-122"/>
              </a:rPr>
              <a:t>(</a:t>
            </a:r>
            <a:r>
              <a:rPr lang="zh-CN" altLang="en-US" sz="2000">
                <a:ea typeface="楷体_GB2312" pitchFamily="1" charset="-122"/>
              </a:rPr>
              <a:t>配置</a:t>
            </a:r>
            <a:r>
              <a:rPr lang="en-US" altLang="zh-CN" sz="2000">
                <a:latin typeface="楷体_GB2312" pitchFamily="1" charset="-122"/>
                <a:ea typeface="楷体_GB2312" pitchFamily="1" charset="-122"/>
              </a:rPr>
              <a:t>ehcache缓存</a:t>
            </a:r>
            <a:r>
              <a:rPr lang="en-US" altLang="zh-CN" sz="2400">
                <a:ea typeface="楷体_GB2312" pitchFamily="1" charset="-122"/>
              </a:rPr>
              <a:t>)</a:t>
            </a:r>
          </a:p>
        </p:txBody>
      </p:sp>
      <p:sp>
        <p:nvSpPr>
          <p:cNvPr id="20485" name="Rectangle 4"/>
          <p:cNvSpPr>
            <a:spLocks noGrp="1" noChangeArrowheads="1"/>
          </p:cNvSpPr>
          <p:nvPr>
            <p:ph type="body" idx="1"/>
          </p:nvPr>
        </p:nvSpPr>
        <p:spPr>
          <a:xfrm>
            <a:off x="611188" y="2349500"/>
            <a:ext cx="8243887" cy="3959225"/>
          </a:xfrm>
          <a:noFill/>
        </p:spPr>
        <p:txBody>
          <a:bodyPr/>
          <a:lstStyle/>
          <a:p>
            <a:pPr eaLnBrk="1" hangingPunct="1">
              <a:lnSpc>
                <a:spcPct val="80000"/>
              </a:lnSpc>
              <a:buFont typeface="Wingdings" panose="05000000000000000000" pitchFamily="2" charset="2"/>
              <a:buNone/>
            </a:pPr>
            <a:r>
              <a:rPr lang="en-US" altLang="zh-CN" sz="1600" b="1">
                <a:latin typeface="宋体" panose="02010600030101010101" pitchFamily="2" charset="-122"/>
              </a:rPr>
              <a:t>1 </a:t>
            </a:r>
            <a:r>
              <a:rPr lang="zh-CN" altLang="en-US" sz="1600" b="1">
                <a:latin typeface="宋体" panose="02010600030101010101" pitchFamily="2" charset="-122"/>
              </a:rPr>
              <a:t>拷贝</a:t>
            </a:r>
            <a:r>
              <a:rPr lang="en-US" altLang="zh-CN" sz="1600" b="1">
                <a:latin typeface="宋体" panose="02010600030101010101" pitchFamily="2" charset="-122"/>
              </a:rPr>
              <a:t>ehcache-1.5.0.jar</a:t>
            </a:r>
            <a:r>
              <a:rPr lang="zh-CN" altLang="en-US" sz="1600" b="1">
                <a:latin typeface="宋体" panose="02010600030101010101" pitchFamily="2" charset="-122"/>
              </a:rPr>
              <a:t>到当前工程的</a:t>
            </a:r>
            <a:r>
              <a:rPr lang="en-US" altLang="zh-CN" sz="1600" b="1">
                <a:latin typeface="宋体" panose="02010600030101010101" pitchFamily="2" charset="-122"/>
              </a:rPr>
              <a:t>lib</a:t>
            </a:r>
            <a:r>
              <a:rPr lang="zh-CN" altLang="en-US" sz="1600" b="1">
                <a:latin typeface="宋体" panose="02010600030101010101" pitchFamily="2" charset="-122"/>
              </a:rPr>
              <a:t>目录下</a:t>
            </a:r>
          </a:p>
          <a:p>
            <a:pPr eaLnBrk="1" hangingPunct="1">
              <a:lnSpc>
                <a:spcPct val="80000"/>
              </a:lnSpc>
              <a:buFont typeface="Wingdings" panose="05000000000000000000" pitchFamily="2" charset="2"/>
              <a:buNone/>
            </a:pPr>
            <a:r>
              <a:rPr lang="zh-CN" altLang="en-US" sz="1600" b="1">
                <a:solidFill>
                  <a:srgbClr val="0000FF"/>
                </a:solidFill>
                <a:latin typeface="宋体" panose="02010600030101010101" pitchFamily="2" charset="-122"/>
              </a:rPr>
              <a:t>依赖 </a:t>
            </a:r>
            <a:r>
              <a:rPr lang="en-US" altLang="zh-CN" sz="1600" b="1">
                <a:solidFill>
                  <a:srgbClr val="0000FF"/>
                </a:solidFill>
                <a:latin typeface="宋体" panose="02010600030101010101" pitchFamily="2" charset="-122"/>
              </a:rPr>
              <a:t>backport-util-concurrent </a:t>
            </a:r>
            <a:r>
              <a:rPr lang="zh-CN" altLang="en-US" sz="1600" b="1">
                <a:solidFill>
                  <a:srgbClr val="0000FF"/>
                </a:solidFill>
                <a:latin typeface="宋体" panose="02010600030101010101" pitchFamily="2" charset="-122"/>
              </a:rPr>
              <a:t>和 </a:t>
            </a:r>
            <a:r>
              <a:rPr lang="en-US" altLang="zh-CN" sz="1600" b="1">
                <a:solidFill>
                  <a:srgbClr val="0000FF"/>
                </a:solidFill>
                <a:latin typeface="宋体" panose="02010600030101010101" pitchFamily="2" charset="-122"/>
              </a:rPr>
              <a:t>commons-logging</a:t>
            </a:r>
          </a:p>
          <a:p>
            <a:pPr eaLnBrk="1" hangingPunct="1">
              <a:lnSpc>
                <a:spcPct val="80000"/>
              </a:lnSpc>
              <a:buFont typeface="Wingdings" panose="05000000000000000000" pitchFamily="2" charset="2"/>
              <a:buNone/>
            </a:pPr>
            <a:r>
              <a:rPr lang="en-US" altLang="zh-CN" sz="1600" b="1">
                <a:latin typeface="宋体" panose="02010600030101010101" pitchFamily="2" charset="-122"/>
              </a:rPr>
              <a:t>2 </a:t>
            </a:r>
            <a:r>
              <a:rPr lang="zh-CN" altLang="en-US" sz="1600" b="1">
                <a:latin typeface="宋体" panose="02010600030101010101" pitchFamily="2" charset="-122"/>
              </a:rPr>
              <a:t>开启二级缓存</a:t>
            </a:r>
          </a:p>
          <a:p>
            <a:pPr eaLnBrk="1" hangingPunct="1">
              <a:lnSpc>
                <a:spcPct val="80000"/>
              </a:lnSpc>
              <a:buFont typeface="Wingdings" panose="05000000000000000000" pitchFamily="2" charset="2"/>
              <a:buNone/>
            </a:pPr>
            <a:r>
              <a:rPr lang="zh-CN" altLang="en-US" sz="1600" b="1">
                <a:latin typeface="宋体" panose="02010600030101010101" pitchFamily="2" charset="-122"/>
              </a:rPr>
              <a:t>   </a:t>
            </a:r>
            <a:r>
              <a:rPr lang="en-US" altLang="zh-CN" sz="1600" b="1">
                <a:latin typeface="宋体" panose="02010600030101010101" pitchFamily="2" charset="-122"/>
              </a:rPr>
              <a:t>&lt;property name="hibernate.cache.use_second_level_cache"&gt;true&lt;/property&gt;</a:t>
            </a:r>
          </a:p>
          <a:p>
            <a:pPr eaLnBrk="1" hangingPunct="1">
              <a:lnSpc>
                <a:spcPct val="80000"/>
              </a:lnSpc>
              <a:buFont typeface="Wingdings" panose="05000000000000000000" pitchFamily="2" charset="2"/>
              <a:buNone/>
            </a:pPr>
            <a:r>
              <a:rPr lang="en-US" altLang="zh-CN" sz="1600" b="1">
                <a:latin typeface="宋体" panose="02010600030101010101" pitchFamily="2" charset="-122"/>
              </a:rPr>
              <a:t>3 </a:t>
            </a:r>
            <a:r>
              <a:rPr lang="zh-CN" altLang="en-US" sz="1600" b="1">
                <a:latin typeface="宋体" panose="02010600030101010101" pitchFamily="2" charset="-122"/>
              </a:rPr>
              <a:t>要指定缓存的供应商</a:t>
            </a:r>
          </a:p>
          <a:p>
            <a:pPr eaLnBrk="1" hangingPunct="1">
              <a:lnSpc>
                <a:spcPct val="80000"/>
              </a:lnSpc>
              <a:buFont typeface="Wingdings" panose="05000000000000000000" pitchFamily="2" charset="2"/>
              <a:buNone/>
            </a:pPr>
            <a:r>
              <a:rPr lang="zh-CN" altLang="en-US" sz="1600" b="1">
                <a:latin typeface="宋体" panose="02010600030101010101" pitchFamily="2" charset="-122"/>
              </a:rPr>
              <a:t>   </a:t>
            </a:r>
            <a:r>
              <a:rPr lang="en-US" altLang="zh-CN" sz="1600" b="1">
                <a:latin typeface="宋体" panose="02010600030101010101" pitchFamily="2" charset="-122"/>
              </a:rPr>
              <a:t>&lt;property name="hibernate.cache.provider_class"&gt;</a:t>
            </a:r>
          </a:p>
          <a:p>
            <a:pPr eaLnBrk="1" hangingPunct="1">
              <a:lnSpc>
                <a:spcPct val="80000"/>
              </a:lnSpc>
              <a:buFont typeface="Wingdings" panose="05000000000000000000" pitchFamily="2" charset="2"/>
              <a:buNone/>
            </a:pPr>
            <a:r>
              <a:rPr lang="en-US" altLang="zh-CN" sz="1600" b="1">
                <a:latin typeface="宋体" panose="02010600030101010101" pitchFamily="2" charset="-122"/>
              </a:rPr>
              <a:t>              org.hibernate.cache.EhCacheProvider&lt;/property&gt;</a:t>
            </a:r>
          </a:p>
          <a:p>
            <a:pPr eaLnBrk="1" hangingPunct="1">
              <a:lnSpc>
                <a:spcPct val="80000"/>
              </a:lnSpc>
              <a:buFont typeface="Wingdings" panose="05000000000000000000" pitchFamily="2" charset="2"/>
              <a:buNone/>
            </a:pPr>
            <a:r>
              <a:rPr lang="en-US" altLang="zh-CN" sz="1600" b="1">
                <a:latin typeface="宋体" panose="02010600030101010101" pitchFamily="2" charset="-122"/>
              </a:rPr>
              <a:t>4 </a:t>
            </a:r>
            <a:r>
              <a:rPr lang="zh-CN" altLang="en-US" sz="1600" b="1">
                <a:latin typeface="宋体" panose="02010600030101010101" pitchFamily="2" charset="-122"/>
              </a:rPr>
              <a:t>指定使用二级缓存的类</a:t>
            </a:r>
          </a:p>
          <a:p>
            <a:pPr eaLnBrk="1" hangingPunct="1">
              <a:lnSpc>
                <a:spcPct val="80000"/>
              </a:lnSpc>
              <a:buFont typeface="Wingdings" panose="05000000000000000000" pitchFamily="2" charset="2"/>
              <a:buNone/>
            </a:pPr>
            <a:r>
              <a:rPr lang="zh-CN" altLang="en-US" sz="1600" b="1">
                <a:latin typeface="宋体" panose="02010600030101010101" pitchFamily="2" charset="-122"/>
              </a:rPr>
              <a:t>    * 方法一 在使用类的*</a:t>
            </a:r>
            <a:r>
              <a:rPr lang="en-US" altLang="zh-CN" sz="1600" b="1">
                <a:latin typeface="宋体" panose="02010600030101010101" pitchFamily="2" charset="-122"/>
              </a:rPr>
              <a:t>.hbm.xml</a:t>
            </a:r>
            <a:r>
              <a:rPr lang="zh-CN" altLang="en-US" sz="1600" b="1">
                <a:latin typeface="宋体" panose="02010600030101010101" pitchFamily="2" charset="-122"/>
              </a:rPr>
              <a:t>配置</a:t>
            </a:r>
          </a:p>
          <a:p>
            <a:pPr lvl="1" eaLnBrk="1" hangingPunct="1">
              <a:lnSpc>
                <a:spcPct val="80000"/>
              </a:lnSpc>
            </a:pPr>
            <a:r>
              <a:rPr lang="zh-CN" altLang="en-US" sz="1600">
                <a:latin typeface="宋体" panose="02010600030101010101" pitchFamily="2" charset="-122"/>
              </a:rPr>
              <a:t>选择需要使用二级缓存的持久化类</a:t>
            </a:r>
            <a:r>
              <a:rPr lang="en-US" altLang="zh-CN" sz="1600">
                <a:latin typeface="宋体" panose="02010600030101010101" pitchFamily="2" charset="-122"/>
              </a:rPr>
              <a:t>, </a:t>
            </a:r>
            <a:r>
              <a:rPr lang="zh-CN" altLang="en-US" sz="1600">
                <a:latin typeface="宋体" panose="02010600030101010101" pitchFamily="2" charset="-122"/>
              </a:rPr>
              <a:t>设置它的二级缓存的并发访问策略</a:t>
            </a:r>
            <a:r>
              <a:rPr lang="en-US" altLang="zh-CN" sz="1600">
                <a:latin typeface="宋体" panose="02010600030101010101" pitchFamily="2" charset="-122"/>
              </a:rPr>
              <a:t>, &lt;class&gt; </a:t>
            </a:r>
            <a:r>
              <a:rPr lang="zh-CN" altLang="en-US" sz="1600">
                <a:latin typeface="宋体" panose="02010600030101010101" pitchFamily="2" charset="-122"/>
              </a:rPr>
              <a:t>元素的 </a:t>
            </a:r>
            <a:r>
              <a:rPr lang="en-US" altLang="zh-CN" sz="1600">
                <a:latin typeface="宋体" panose="02010600030101010101" pitchFamily="2" charset="-122"/>
              </a:rPr>
              <a:t>cache </a:t>
            </a:r>
            <a:r>
              <a:rPr lang="zh-CN" altLang="en-US" sz="1600">
                <a:latin typeface="宋体" panose="02010600030101010101" pitchFamily="2" charset="-122"/>
              </a:rPr>
              <a:t>子元素表明 </a:t>
            </a:r>
            <a:r>
              <a:rPr lang="en-US" altLang="zh-CN" sz="1600">
                <a:latin typeface="宋体" panose="02010600030101010101" pitchFamily="2" charset="-122"/>
              </a:rPr>
              <a:t>Hibernate </a:t>
            </a:r>
            <a:r>
              <a:rPr lang="zh-CN" altLang="en-US" sz="1600">
                <a:latin typeface="宋体" panose="02010600030101010101" pitchFamily="2" charset="-122"/>
              </a:rPr>
              <a:t>会缓存对象的简单属性</a:t>
            </a:r>
            <a:r>
              <a:rPr lang="en-US" altLang="zh-CN" sz="1600">
                <a:latin typeface="宋体" panose="02010600030101010101" pitchFamily="2" charset="-122"/>
              </a:rPr>
              <a:t>, </a:t>
            </a:r>
            <a:r>
              <a:rPr lang="zh-CN" altLang="en-US" sz="1600">
                <a:latin typeface="宋体" panose="02010600030101010101" pitchFamily="2" charset="-122"/>
              </a:rPr>
              <a:t>但不会缓存集合属性</a:t>
            </a:r>
            <a:r>
              <a:rPr lang="en-US" altLang="zh-CN" sz="1600">
                <a:latin typeface="宋体" panose="02010600030101010101" pitchFamily="2" charset="-122"/>
              </a:rPr>
              <a:t>, </a:t>
            </a:r>
            <a:r>
              <a:rPr lang="zh-CN" altLang="en-US" sz="1600">
                <a:latin typeface="宋体" panose="02010600030101010101" pitchFamily="2" charset="-122"/>
              </a:rPr>
              <a:t>若希望缓存集合属性中的元素</a:t>
            </a:r>
            <a:r>
              <a:rPr lang="en-US" altLang="zh-CN" sz="1600">
                <a:latin typeface="宋体" panose="02010600030101010101" pitchFamily="2" charset="-122"/>
              </a:rPr>
              <a:t>, </a:t>
            </a:r>
            <a:r>
              <a:rPr lang="zh-CN" altLang="en-US" sz="1600">
                <a:latin typeface="宋体" panose="02010600030101010101" pitchFamily="2" charset="-122"/>
              </a:rPr>
              <a:t>必须在 </a:t>
            </a:r>
            <a:r>
              <a:rPr lang="en-US" altLang="zh-CN" sz="1600">
                <a:latin typeface="宋体" panose="02010600030101010101" pitchFamily="2" charset="-122"/>
              </a:rPr>
              <a:t>&lt;set&gt; </a:t>
            </a:r>
            <a:r>
              <a:rPr lang="zh-CN" altLang="en-US" sz="1600">
                <a:latin typeface="宋体" panose="02010600030101010101" pitchFamily="2" charset="-122"/>
              </a:rPr>
              <a:t>元素中加入 </a:t>
            </a:r>
            <a:r>
              <a:rPr lang="en-US" altLang="zh-CN" sz="1600">
                <a:latin typeface="宋体" panose="02010600030101010101" pitchFamily="2" charset="-122"/>
              </a:rPr>
              <a:t>&lt;cache&gt; </a:t>
            </a:r>
            <a:r>
              <a:rPr lang="zh-CN" altLang="en-US" sz="1600">
                <a:latin typeface="宋体" panose="02010600030101010101" pitchFamily="2" charset="-122"/>
              </a:rPr>
              <a:t>子元素</a:t>
            </a:r>
          </a:p>
          <a:p>
            <a:pPr eaLnBrk="1" hangingPunct="1">
              <a:lnSpc>
                <a:spcPct val="80000"/>
              </a:lnSpc>
              <a:buFont typeface="Wingdings" panose="05000000000000000000" pitchFamily="2" charset="2"/>
              <a:buNone/>
            </a:pPr>
            <a:endParaRPr lang="zh-CN" altLang="en-US" sz="1600">
              <a:latin typeface="宋体" panose="02010600030101010101" pitchFamily="2" charset="-122"/>
            </a:endParaRPr>
          </a:p>
          <a:p>
            <a:pPr eaLnBrk="1" hangingPunct="1">
              <a:lnSpc>
                <a:spcPct val="80000"/>
              </a:lnSpc>
              <a:buFont typeface="Wingdings" panose="05000000000000000000" pitchFamily="2" charset="2"/>
              <a:buNone/>
            </a:pPr>
            <a:endParaRPr lang="zh-CN" altLang="en-US" sz="1600">
              <a:latin typeface="宋体" panose="02010600030101010101" pitchFamily="2" charset="-122"/>
            </a:endParaRPr>
          </a:p>
        </p:txBody>
      </p:sp>
      <p:pic>
        <p:nvPicPr>
          <p:cNvPr id="2048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5229225"/>
            <a:ext cx="6335713" cy="566738"/>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5876925"/>
            <a:ext cx="6337300" cy="47625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21507" name="Rectangle 2"/>
          <p:cNvSpPr>
            <a:spLocks noGrp="1" noChangeArrowheads="1"/>
          </p:cNvSpPr>
          <p:nvPr>
            <p:ph type="title"/>
          </p:nvPr>
        </p:nvSpPr>
        <p:spPr>
          <a:xfrm>
            <a:off x="684213" y="1006475"/>
            <a:ext cx="7696200" cy="766763"/>
          </a:xfrm>
        </p:spPr>
        <p:txBody>
          <a:bodyPr/>
          <a:lstStyle/>
          <a:p>
            <a:pPr eaLnBrk="1" hangingPunct="1"/>
            <a:r>
              <a:rPr lang="zh-CN" altLang="zh-CN" sz="3200" b="1">
                <a:latin typeface="宋体" panose="02010600030101010101" pitchFamily="2" charset="-122"/>
              </a:rPr>
              <a:t>二级缓存</a:t>
            </a:r>
          </a:p>
        </p:txBody>
      </p:sp>
      <p:sp>
        <p:nvSpPr>
          <p:cNvPr id="21508"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11_2</a:t>
            </a:r>
            <a:r>
              <a:rPr lang="en-US" altLang="zh-CN" sz="2000">
                <a:latin typeface="楷体_GB2312" pitchFamily="1" charset="-122"/>
                <a:ea typeface="楷体_GB2312" pitchFamily="1" charset="-122"/>
              </a:rPr>
              <a:t>:</a:t>
            </a:r>
            <a:r>
              <a:rPr lang="zh-CN" altLang="en-US" sz="2000">
                <a:ea typeface="楷体_GB2312" pitchFamily="1" charset="-122"/>
              </a:rPr>
              <a:t>配置进程范围内的二级缓存</a:t>
            </a:r>
            <a:r>
              <a:rPr lang="en-US" altLang="zh-CN" sz="2000">
                <a:ea typeface="楷体_GB2312" pitchFamily="1" charset="-122"/>
              </a:rPr>
              <a:t>(</a:t>
            </a:r>
            <a:r>
              <a:rPr lang="zh-CN" altLang="en-US" sz="2000">
                <a:ea typeface="楷体_GB2312" pitchFamily="1" charset="-122"/>
              </a:rPr>
              <a:t>配置</a:t>
            </a:r>
            <a:r>
              <a:rPr lang="en-US" altLang="zh-CN" sz="2000">
                <a:latin typeface="楷体_GB2312" pitchFamily="1" charset="-122"/>
                <a:ea typeface="楷体_GB2312" pitchFamily="1" charset="-122"/>
              </a:rPr>
              <a:t>ehcache缓存</a:t>
            </a:r>
            <a:r>
              <a:rPr lang="en-US" altLang="zh-CN" sz="2400">
                <a:ea typeface="楷体_GB2312" pitchFamily="1" charset="-122"/>
              </a:rPr>
              <a:t>)</a:t>
            </a:r>
          </a:p>
        </p:txBody>
      </p:sp>
      <p:sp>
        <p:nvSpPr>
          <p:cNvPr id="21509" name="Rectangle 4"/>
          <p:cNvSpPr>
            <a:spLocks noGrp="1" noChangeArrowheads="1"/>
          </p:cNvSpPr>
          <p:nvPr>
            <p:ph type="body" idx="1"/>
          </p:nvPr>
        </p:nvSpPr>
        <p:spPr>
          <a:xfrm>
            <a:off x="611188" y="2349500"/>
            <a:ext cx="8281987" cy="2951163"/>
          </a:xfrm>
          <a:noFill/>
        </p:spPr>
        <p:txBody>
          <a:bodyPr/>
          <a:lstStyle/>
          <a:p>
            <a:pPr eaLnBrk="1" hangingPunct="1">
              <a:lnSpc>
                <a:spcPct val="80000"/>
              </a:lnSpc>
              <a:buFont typeface="Wingdings" panose="05000000000000000000" pitchFamily="2" charset="2"/>
              <a:buNone/>
            </a:pPr>
            <a:r>
              <a:rPr lang="zh-CN" altLang="en-US" sz="1600" b="1">
                <a:latin typeface="宋体" panose="02010600030101010101" pitchFamily="2" charset="-122"/>
              </a:rPr>
              <a:t>    * 方法二  在</a:t>
            </a:r>
            <a:r>
              <a:rPr lang="en-US" altLang="zh-CN" sz="1600" b="1">
                <a:latin typeface="宋体" panose="02010600030101010101" pitchFamily="2" charset="-122"/>
              </a:rPr>
              <a:t>hibernate.cfg.xml</a:t>
            </a:r>
            <a:r>
              <a:rPr lang="zh-CN" altLang="en-US" sz="1600" b="1">
                <a:latin typeface="宋体" panose="02010600030101010101" pitchFamily="2" charset="-122"/>
              </a:rPr>
              <a:t>文件中配置</a:t>
            </a:r>
            <a:r>
              <a:rPr lang="en-US" altLang="zh-CN" sz="1600" b="1">
                <a:latin typeface="宋体" panose="02010600030101010101" pitchFamily="2" charset="-122"/>
              </a:rPr>
              <a:t>(</a:t>
            </a:r>
            <a:r>
              <a:rPr lang="zh-CN" altLang="en-US" sz="1600" b="1">
                <a:latin typeface="宋体" panose="02010600030101010101" pitchFamily="2" charset="-122"/>
              </a:rPr>
              <a:t>建议</a:t>
            </a:r>
            <a:r>
              <a:rPr lang="en-US" altLang="zh-CN" sz="1600" b="1">
                <a:latin typeface="宋体" panose="02010600030101010101" pitchFamily="2" charset="-122"/>
              </a:rPr>
              <a:t>)</a:t>
            </a:r>
          </a:p>
          <a:p>
            <a:pPr lvl="1" eaLnBrk="1" hangingPunct="1">
              <a:lnSpc>
                <a:spcPct val="80000"/>
              </a:lnSpc>
              <a:buFont typeface="Wingdings" panose="05000000000000000000" pitchFamily="2" charset="2"/>
              <a:buNone/>
            </a:pPr>
            <a:r>
              <a:rPr lang="en-US" altLang="zh-CN" sz="1500">
                <a:latin typeface="宋体" panose="02010600030101010101" pitchFamily="2" charset="-122"/>
              </a:rPr>
              <a:t>      &lt;!-- </a:t>
            </a:r>
            <a:r>
              <a:rPr lang="zh-CN" altLang="en-US" sz="1500">
                <a:latin typeface="宋体" panose="02010600030101010101" pitchFamily="2" charset="-122"/>
              </a:rPr>
              <a:t>指定使用二级缓存的类 放在</a:t>
            </a:r>
            <a:r>
              <a:rPr lang="en-US" altLang="zh-CN" sz="1500">
                <a:latin typeface="宋体" panose="02010600030101010101" pitchFamily="2" charset="-122"/>
              </a:rPr>
              <a:t>maping</a:t>
            </a:r>
            <a:r>
              <a:rPr lang="zh-CN" altLang="en-US" sz="1500">
                <a:latin typeface="宋体" panose="02010600030101010101" pitchFamily="2" charset="-122"/>
              </a:rPr>
              <a:t>下面 </a:t>
            </a:r>
            <a:r>
              <a:rPr lang="en-US" altLang="zh-CN" sz="1500">
                <a:latin typeface="宋体" panose="02010600030101010101" pitchFamily="2" charset="-122"/>
              </a:rPr>
              <a:t>--&gt;</a:t>
            </a:r>
          </a:p>
          <a:p>
            <a:pPr lvl="1" eaLnBrk="1" hangingPunct="1">
              <a:lnSpc>
                <a:spcPct val="80000"/>
              </a:lnSpc>
              <a:buFont typeface="Wingdings" panose="05000000000000000000" pitchFamily="2" charset="2"/>
              <a:buNone/>
            </a:pPr>
            <a:r>
              <a:rPr lang="en-US" altLang="zh-CN" sz="1500">
                <a:latin typeface="宋体" panose="02010600030101010101" pitchFamily="2" charset="-122"/>
              </a:rPr>
              <a:t>      &lt;!-- </a:t>
            </a:r>
            <a:r>
              <a:rPr lang="zh-CN" altLang="en-US" sz="1500">
                <a:latin typeface="宋体" panose="02010600030101010101" pitchFamily="2" charset="-122"/>
              </a:rPr>
              <a:t>配置类级别的二级缓存 </a:t>
            </a:r>
            <a:r>
              <a:rPr lang="en-US" altLang="zh-CN" sz="1500">
                <a:latin typeface="宋体" panose="02010600030101010101" pitchFamily="2" charset="-122"/>
              </a:rPr>
              <a:t>--&gt;</a:t>
            </a:r>
          </a:p>
          <a:p>
            <a:pPr lvl="1" eaLnBrk="1" hangingPunct="1">
              <a:lnSpc>
                <a:spcPct val="80000"/>
              </a:lnSpc>
              <a:buFont typeface="Wingdings" panose="05000000000000000000" pitchFamily="2" charset="2"/>
              <a:buNone/>
            </a:pPr>
            <a:r>
              <a:rPr lang="en-US" altLang="zh-CN" sz="1500">
                <a:latin typeface="宋体" panose="02010600030101010101" pitchFamily="2" charset="-122"/>
              </a:rPr>
              <a:t>      &lt;class-cache class="cn.itcast.c3p0.Customer" usage="read-write"/&gt;</a:t>
            </a:r>
          </a:p>
          <a:p>
            <a:pPr lvl="1" eaLnBrk="1" hangingPunct="1">
              <a:lnSpc>
                <a:spcPct val="80000"/>
              </a:lnSpc>
              <a:buFont typeface="Wingdings" panose="05000000000000000000" pitchFamily="2" charset="2"/>
              <a:buNone/>
            </a:pPr>
            <a:r>
              <a:rPr lang="en-US" altLang="zh-CN" sz="1500">
                <a:latin typeface="宋体" panose="02010600030101010101" pitchFamily="2" charset="-122"/>
              </a:rPr>
              <a:t>      &lt;class-cache class="cn.itcast.c3p0.Order" usage="read-write"/&gt;</a:t>
            </a:r>
          </a:p>
          <a:p>
            <a:pPr lvl="1" eaLnBrk="1" hangingPunct="1">
              <a:lnSpc>
                <a:spcPct val="80000"/>
              </a:lnSpc>
              <a:buFont typeface="Wingdings" panose="05000000000000000000" pitchFamily="2" charset="2"/>
              <a:buNone/>
            </a:pPr>
            <a:r>
              <a:rPr lang="en-US" altLang="zh-CN" sz="1500">
                <a:latin typeface="宋体" panose="02010600030101010101" pitchFamily="2" charset="-122"/>
              </a:rPr>
              <a:t>	</a:t>
            </a:r>
          </a:p>
          <a:p>
            <a:pPr lvl="1" eaLnBrk="1" hangingPunct="1">
              <a:lnSpc>
                <a:spcPct val="80000"/>
              </a:lnSpc>
              <a:buFont typeface="Wingdings" panose="05000000000000000000" pitchFamily="2" charset="2"/>
              <a:buNone/>
            </a:pPr>
            <a:r>
              <a:rPr lang="en-US" altLang="zh-CN" sz="1500">
                <a:latin typeface="宋体" panose="02010600030101010101" pitchFamily="2" charset="-122"/>
              </a:rPr>
              <a:t>	  &lt;!-- </a:t>
            </a:r>
            <a:r>
              <a:rPr lang="zh-CN" altLang="en-US" sz="1500">
                <a:latin typeface="宋体" panose="02010600030101010101" pitchFamily="2" charset="-122"/>
              </a:rPr>
              <a:t>配置集合级别的二级缓存 </a:t>
            </a:r>
            <a:r>
              <a:rPr lang="en-US" altLang="zh-CN" sz="1500">
                <a:latin typeface="宋体" panose="02010600030101010101" pitchFamily="2" charset="-122"/>
              </a:rPr>
              <a:t>--&gt;</a:t>
            </a:r>
          </a:p>
          <a:p>
            <a:pPr lvl="1" eaLnBrk="1" hangingPunct="1">
              <a:lnSpc>
                <a:spcPct val="80000"/>
              </a:lnSpc>
              <a:buFont typeface="Wingdings" panose="05000000000000000000" pitchFamily="2" charset="2"/>
              <a:buNone/>
            </a:pPr>
            <a:r>
              <a:rPr lang="en-US" altLang="zh-CN" sz="1500">
                <a:latin typeface="宋体" panose="02010600030101010101" pitchFamily="2" charset="-122"/>
              </a:rPr>
              <a:t>	  &lt;collection-cache  collection="cn.itcast.c3p0.Customer.orders" </a:t>
            </a:r>
          </a:p>
          <a:p>
            <a:pPr lvl="1" eaLnBrk="1" hangingPunct="1">
              <a:lnSpc>
                <a:spcPct val="80000"/>
              </a:lnSpc>
              <a:buFont typeface="Wingdings" panose="05000000000000000000" pitchFamily="2" charset="2"/>
              <a:buNone/>
            </a:pPr>
            <a:r>
              <a:rPr lang="en-US" altLang="zh-CN" sz="1500">
                <a:latin typeface="宋体" panose="02010600030101010101" pitchFamily="2" charset="-122"/>
              </a:rPr>
              <a:t>                                   usage="read-write"/&gt;</a:t>
            </a:r>
          </a:p>
          <a:p>
            <a:pPr eaLnBrk="1" hangingPunct="1">
              <a:lnSpc>
                <a:spcPct val="90000"/>
              </a:lnSpc>
              <a:buFont typeface="Wingdings" panose="05000000000000000000" pitchFamily="2" charset="2"/>
              <a:buNone/>
            </a:pPr>
            <a:r>
              <a:rPr lang="en-US" altLang="zh-CN" sz="1800">
                <a:latin typeface="宋体" panose="02010600030101010101" pitchFamily="2" charset="-122"/>
              </a:rPr>
              <a:t>5  </a:t>
            </a:r>
            <a:r>
              <a:rPr lang="zh-CN" altLang="en-US" sz="1800">
                <a:latin typeface="宋体" panose="02010600030101010101" pitchFamily="2" charset="-122"/>
              </a:rPr>
              <a:t>配置</a:t>
            </a:r>
            <a:r>
              <a:rPr lang="en-US" altLang="zh-CN" sz="1800">
                <a:latin typeface="宋体" panose="02010600030101010101" pitchFamily="2" charset="-122"/>
              </a:rPr>
              <a:t>ehcache</a:t>
            </a:r>
            <a:r>
              <a:rPr lang="zh-CN" altLang="en-US" sz="1800">
                <a:latin typeface="宋体" panose="02010600030101010101" pitchFamily="2" charset="-122"/>
              </a:rPr>
              <a:t>默认的配置文件</a:t>
            </a:r>
            <a:r>
              <a:rPr lang="en-US" altLang="zh-CN" sz="1800">
                <a:latin typeface="宋体" panose="02010600030101010101" pitchFamily="2" charset="-122"/>
              </a:rPr>
              <a:t>ehcache.xml(</a:t>
            </a:r>
            <a:r>
              <a:rPr lang="zh-CN" altLang="en-US" sz="1800">
                <a:latin typeface="宋体" panose="02010600030101010101" pitchFamily="2" charset="-122"/>
              </a:rPr>
              <a:t>名字固定</a:t>
            </a:r>
            <a:r>
              <a:rPr lang="en-US" altLang="zh-CN" sz="1800">
                <a:latin typeface="宋体" panose="02010600030101010101" pitchFamily="2" charset="-122"/>
              </a:rPr>
              <a:t>)（</a:t>
            </a:r>
            <a:r>
              <a:rPr lang="zh-CN" altLang="en-US" sz="1800">
                <a:latin typeface="宋体" panose="02010600030101010101" pitchFamily="2" charset="-122"/>
              </a:rPr>
              <a:t>放在类路径</a:t>
            </a:r>
            <a:r>
              <a:rPr lang="en-US" altLang="zh-CN" sz="1800">
                <a:latin typeface="宋体" panose="02010600030101010101" pitchFamily="2" charset="-122"/>
              </a:rPr>
              <a:t>(SRC)</a:t>
            </a:r>
            <a:r>
              <a:rPr lang="zh-CN" altLang="en-US" sz="1800">
                <a:latin typeface="宋体" panose="02010600030101010101" pitchFamily="2" charset="-122"/>
              </a:rPr>
              <a:t>下</a:t>
            </a:r>
            <a:r>
              <a:rPr lang="en-US" altLang="zh-CN" sz="1800">
                <a:latin typeface="宋体" panose="02010600030101010101" pitchFamily="2" charset="-122"/>
              </a:rPr>
              <a:t>）</a:t>
            </a:r>
          </a:p>
          <a:p>
            <a:pPr eaLnBrk="1" hangingPunct="1">
              <a:lnSpc>
                <a:spcPct val="80000"/>
              </a:lnSpc>
              <a:buFont typeface="Wingdings" panose="05000000000000000000" pitchFamily="2" charset="2"/>
              <a:buNone/>
            </a:pPr>
            <a:endParaRPr lang="zh-CN" altLang="en-US" sz="1600">
              <a:latin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22531" name="Rectangle 2"/>
          <p:cNvSpPr>
            <a:spLocks noGrp="1" noChangeArrowheads="1"/>
          </p:cNvSpPr>
          <p:nvPr>
            <p:ph type="title"/>
          </p:nvPr>
        </p:nvSpPr>
        <p:spPr/>
        <p:txBody>
          <a:bodyPr/>
          <a:lstStyle/>
          <a:p>
            <a:pPr eaLnBrk="1" hangingPunct="1"/>
            <a:r>
              <a:rPr lang="zh-CN" altLang="zh-CN" sz="3200" b="1">
                <a:latin typeface="宋体" panose="02010600030101010101" pitchFamily="2" charset="-122"/>
              </a:rPr>
              <a:t>二级缓存</a:t>
            </a:r>
          </a:p>
        </p:txBody>
      </p:sp>
      <p:sp>
        <p:nvSpPr>
          <p:cNvPr id="22532" name="Rectangle 3"/>
          <p:cNvSpPr>
            <a:spLocks noGrp="1" noChangeArrowheads="1"/>
          </p:cNvSpPr>
          <p:nvPr>
            <p:ph type="body" idx="1"/>
          </p:nvPr>
        </p:nvSpPr>
        <p:spPr>
          <a:xfrm>
            <a:off x="684213" y="2276475"/>
            <a:ext cx="7632700" cy="4248150"/>
          </a:xfrm>
          <a:solidFill>
            <a:srgbClr val="CCFFCC"/>
          </a:solidFill>
        </p:spPr>
        <p:txBody>
          <a:bodyPr/>
          <a:lstStyle/>
          <a:p>
            <a:pPr eaLnBrk="1" hangingPunct="1">
              <a:lnSpc>
                <a:spcPct val="80000"/>
              </a:lnSpc>
              <a:buFont typeface="Wingdings" panose="05000000000000000000" pitchFamily="2" charset="2"/>
              <a:buNone/>
            </a:pPr>
            <a:r>
              <a:rPr lang="en-US" altLang="zh-CN" sz="1800" b="1">
                <a:latin typeface="宋体" panose="02010600030101010101" pitchFamily="2" charset="-122"/>
              </a:rPr>
              <a:t>     public void  testCache() {</a:t>
            </a:r>
          </a:p>
          <a:p>
            <a:pPr lvl="1" eaLnBrk="1" hangingPunct="1">
              <a:lnSpc>
                <a:spcPct val="80000"/>
              </a:lnSpc>
              <a:buFont typeface="Wingdings" panose="05000000000000000000" pitchFamily="2" charset="2"/>
              <a:buNone/>
            </a:pPr>
            <a:r>
              <a:rPr lang="en-US" altLang="zh-CN" sz="1500" b="1">
                <a:latin typeface="宋体" panose="02010600030101010101" pitchFamily="2" charset="-122"/>
              </a:rPr>
              <a:t>	Session se</a:t>
            </a:r>
            <a:r>
              <a:rPr lang="en-US" altLang="zh-CN" sz="1500" b="1">
                <a:latin typeface="宋体" panose="02010600030101010101" pitchFamily="2" charset="-122"/>
                <a:sym typeface="Arial" panose="020B0604020202020204" pitchFamily="34" charset="0"/>
              </a:rPr>
              <a:t>ssion=HibernateUtils.openSession();</a:t>
            </a:r>
          </a:p>
          <a:p>
            <a:pPr lvl="1" eaLnBrk="1" hangingPunct="1">
              <a:lnSpc>
                <a:spcPct val="80000"/>
              </a:lnSpc>
              <a:buFont typeface="Wingdings" panose="05000000000000000000" pitchFamily="2" charset="2"/>
              <a:buNone/>
            </a:pPr>
            <a:r>
              <a:rPr lang="en-US" altLang="zh-CN" sz="1500" b="1">
                <a:latin typeface="宋体" panose="02010600030101010101" pitchFamily="2" charset="-122"/>
                <a:sym typeface="Arial" panose="020B0604020202020204" pitchFamily="34" charset="0"/>
              </a:rPr>
              <a:t>	Transaction tx=session.beginTransaction();</a:t>
            </a:r>
          </a:p>
          <a:p>
            <a:pPr lvl="1" eaLnBrk="1" hangingPunct="1">
              <a:lnSpc>
                <a:spcPct val="80000"/>
              </a:lnSpc>
              <a:buFont typeface="Wingdings" panose="05000000000000000000" pitchFamily="2" charset="2"/>
              <a:buNone/>
            </a:pPr>
            <a:r>
              <a:rPr lang="en-US" altLang="zh-CN" sz="1500" b="1">
                <a:latin typeface="宋体" panose="02010600030101010101" pitchFamily="2" charset="-122"/>
                <a:sym typeface="Arial" panose="020B0604020202020204" pitchFamily="34" charset="0"/>
              </a:rPr>
              <a:t>	Customer customer=(Customer)session.load(Customer.class, 4);</a:t>
            </a:r>
          </a:p>
          <a:p>
            <a:pPr lvl="1" eaLnBrk="1" hangingPunct="1">
              <a:lnSpc>
                <a:spcPct val="80000"/>
              </a:lnSpc>
              <a:buFont typeface="Wingdings" panose="05000000000000000000" pitchFamily="2" charset="2"/>
              <a:buNone/>
            </a:pPr>
            <a:r>
              <a:rPr lang="en-US" altLang="zh-CN" sz="1500" b="1">
                <a:latin typeface="宋体" panose="02010600030101010101" pitchFamily="2" charset="-122"/>
                <a:sym typeface="Arial" panose="020B0604020202020204" pitchFamily="34" charset="0"/>
              </a:rPr>
              <a:t>	System.out.println(customer.getAge());</a:t>
            </a:r>
          </a:p>
          <a:p>
            <a:pPr lvl="1" eaLnBrk="1" hangingPunct="1">
              <a:lnSpc>
                <a:spcPct val="80000"/>
              </a:lnSpc>
              <a:buFont typeface="Wingdings" panose="05000000000000000000" pitchFamily="2" charset="2"/>
              <a:buNone/>
            </a:pPr>
            <a:r>
              <a:rPr lang="en-US" altLang="zh-CN" sz="1500" b="1">
                <a:latin typeface="宋体" panose="02010600030101010101" pitchFamily="2" charset="-122"/>
                <a:sym typeface="Arial" panose="020B0604020202020204" pitchFamily="34" charset="0"/>
              </a:rPr>
              <a:t>      System.out.println(customer);//</a:t>
            </a:r>
            <a:r>
              <a:rPr lang="zh-CN" altLang="en-US" sz="1500" b="1">
                <a:latin typeface="宋体" panose="02010600030101010101" pitchFamily="2" charset="-122"/>
                <a:sym typeface="Arial" panose="020B0604020202020204" pitchFamily="34" charset="0"/>
              </a:rPr>
              <a:t>测试散装数据</a:t>
            </a:r>
          </a:p>
          <a:p>
            <a:pPr lvl="1" eaLnBrk="1" hangingPunct="1">
              <a:lnSpc>
                <a:spcPct val="80000"/>
              </a:lnSpc>
              <a:buFont typeface="Wingdings" panose="05000000000000000000" pitchFamily="2" charset="2"/>
              <a:buNone/>
            </a:pPr>
            <a:r>
              <a:rPr lang="en-US" altLang="zh-CN" sz="1500" b="1">
                <a:latin typeface="宋体" panose="02010600030101010101" pitchFamily="2" charset="-122"/>
                <a:sym typeface="Arial" panose="020B0604020202020204" pitchFamily="34" charset="0"/>
              </a:rPr>
              <a:t>       tx.commit();</a:t>
            </a:r>
          </a:p>
          <a:p>
            <a:pPr lvl="1" eaLnBrk="1" hangingPunct="1">
              <a:lnSpc>
                <a:spcPct val="80000"/>
              </a:lnSpc>
              <a:buFont typeface="Wingdings" panose="05000000000000000000" pitchFamily="2" charset="2"/>
              <a:buNone/>
            </a:pPr>
            <a:r>
              <a:rPr lang="en-US" altLang="zh-CN" sz="1500" b="1">
                <a:latin typeface="宋体" panose="02010600030101010101" pitchFamily="2" charset="-122"/>
                <a:sym typeface="Arial" panose="020B0604020202020204" pitchFamily="34" charset="0"/>
              </a:rPr>
              <a:t>       session.close();</a:t>
            </a:r>
          </a:p>
          <a:p>
            <a:pPr lvl="1" eaLnBrk="1" hangingPunct="1">
              <a:lnSpc>
                <a:spcPct val="80000"/>
              </a:lnSpc>
              <a:buFont typeface="Wingdings" panose="05000000000000000000" pitchFamily="2" charset="2"/>
              <a:buNone/>
            </a:pPr>
            <a:r>
              <a:rPr lang="en-US" altLang="zh-CN" sz="1500" b="1">
                <a:latin typeface="宋体" panose="02010600030101010101" pitchFamily="2" charset="-122"/>
                <a:sym typeface="Arial" panose="020B0604020202020204" pitchFamily="34" charset="0"/>
              </a:rPr>
              <a:t>	</a:t>
            </a:r>
          </a:p>
          <a:p>
            <a:pPr lvl="1" eaLnBrk="1" hangingPunct="1">
              <a:lnSpc>
                <a:spcPct val="80000"/>
              </a:lnSpc>
              <a:buFont typeface="Wingdings" panose="05000000000000000000" pitchFamily="2" charset="2"/>
              <a:buNone/>
            </a:pPr>
            <a:r>
              <a:rPr lang="en-US" altLang="zh-CN" sz="1500" b="1">
                <a:latin typeface="宋体" panose="02010600030101010101" pitchFamily="2" charset="-122"/>
                <a:sym typeface="Arial" panose="020B0604020202020204" pitchFamily="34" charset="0"/>
              </a:rPr>
              <a:t>	session=HibernateUtils.openSession();</a:t>
            </a:r>
          </a:p>
          <a:p>
            <a:pPr lvl="1" eaLnBrk="1" hangingPunct="1">
              <a:lnSpc>
                <a:spcPct val="80000"/>
              </a:lnSpc>
              <a:buFont typeface="Wingdings" panose="05000000000000000000" pitchFamily="2" charset="2"/>
              <a:buNone/>
            </a:pPr>
            <a:r>
              <a:rPr lang="en-US" altLang="zh-CN" sz="1500" b="1">
                <a:latin typeface="宋体" panose="02010600030101010101" pitchFamily="2" charset="-122"/>
                <a:sym typeface="Arial" panose="020B0604020202020204" pitchFamily="34" charset="0"/>
              </a:rPr>
              <a:t>	tx=session.beginTransaction();</a:t>
            </a:r>
          </a:p>
          <a:p>
            <a:pPr lvl="1" eaLnBrk="1" hangingPunct="1">
              <a:lnSpc>
                <a:spcPct val="80000"/>
              </a:lnSpc>
              <a:buFont typeface="Wingdings" panose="05000000000000000000" pitchFamily="2" charset="2"/>
              <a:buNone/>
            </a:pPr>
            <a:r>
              <a:rPr lang="en-US" altLang="zh-CN" sz="1500" b="1">
                <a:latin typeface="宋体" panose="02010600030101010101" pitchFamily="2" charset="-122"/>
                <a:sym typeface="Arial" panose="020B0604020202020204" pitchFamily="34" charset="0"/>
              </a:rPr>
              <a:t>	customer=(Customer)session.load(Customer.class, 4);</a:t>
            </a:r>
          </a:p>
          <a:p>
            <a:pPr lvl="1" eaLnBrk="1" hangingPunct="1">
              <a:lnSpc>
                <a:spcPct val="80000"/>
              </a:lnSpc>
              <a:buFont typeface="Wingdings" panose="05000000000000000000" pitchFamily="2" charset="2"/>
              <a:buNone/>
            </a:pPr>
            <a:r>
              <a:rPr lang="en-US" altLang="zh-CN" sz="1500" b="1">
                <a:latin typeface="宋体" panose="02010600030101010101" pitchFamily="2" charset="-122"/>
                <a:sym typeface="Arial" panose="020B0604020202020204" pitchFamily="34" charset="0"/>
              </a:rPr>
              <a:t>	System.out.println(customer.getAge()</a:t>
            </a:r>
            <a:r>
              <a:rPr lang="en-US" altLang="zh-CN" sz="1500" b="1">
                <a:latin typeface="宋体" panose="02010600030101010101" pitchFamily="2" charset="-122"/>
              </a:rPr>
              <a:t>);</a:t>
            </a:r>
          </a:p>
          <a:p>
            <a:pPr lvl="1" eaLnBrk="1" hangingPunct="1">
              <a:lnSpc>
                <a:spcPct val="80000"/>
              </a:lnSpc>
              <a:buFont typeface="Wingdings" panose="05000000000000000000" pitchFamily="2" charset="2"/>
              <a:buNone/>
            </a:pPr>
            <a:r>
              <a:rPr lang="en-US" altLang="zh-CN" sz="1500" b="1">
                <a:latin typeface="宋体" panose="02010600030101010101" pitchFamily="2" charset="-122"/>
              </a:rPr>
              <a:t>	//cn.itcast.c3p0.Customer@1551b0</a:t>
            </a:r>
          </a:p>
          <a:p>
            <a:pPr lvl="1" eaLnBrk="1" hangingPunct="1">
              <a:lnSpc>
                <a:spcPct val="80000"/>
              </a:lnSpc>
              <a:buFont typeface="Wingdings" panose="05000000000000000000" pitchFamily="2" charset="2"/>
              <a:buNone/>
            </a:pPr>
            <a:r>
              <a:rPr lang="en-US" altLang="zh-CN" sz="1500" b="1">
                <a:latin typeface="宋体" panose="02010600030101010101" pitchFamily="2" charset="-122"/>
              </a:rPr>
              <a:t>	System.out.println(customer); //</a:t>
            </a:r>
            <a:r>
              <a:rPr lang="zh-CN" altLang="en-US" sz="1500" b="1">
                <a:latin typeface="宋体" panose="02010600030101010101" pitchFamily="2" charset="-122"/>
              </a:rPr>
              <a:t>测试散装数据</a:t>
            </a:r>
          </a:p>
          <a:p>
            <a:pPr lvl="1" eaLnBrk="1" hangingPunct="1">
              <a:lnSpc>
                <a:spcPct val="80000"/>
              </a:lnSpc>
              <a:buFont typeface="Wingdings" panose="05000000000000000000" pitchFamily="2" charset="2"/>
              <a:buNone/>
            </a:pPr>
            <a:r>
              <a:rPr lang="en-US" altLang="zh-CN" sz="1500" b="1">
                <a:latin typeface="宋体" panose="02010600030101010101" pitchFamily="2" charset="-122"/>
              </a:rPr>
              <a:t>      tx.commit();</a:t>
            </a:r>
          </a:p>
          <a:p>
            <a:pPr lvl="1" eaLnBrk="1" hangingPunct="1">
              <a:lnSpc>
                <a:spcPct val="80000"/>
              </a:lnSpc>
              <a:buFont typeface="Wingdings" panose="05000000000000000000" pitchFamily="2" charset="2"/>
              <a:buNone/>
            </a:pPr>
            <a:r>
              <a:rPr lang="en-US" altLang="zh-CN" sz="1500" b="1">
                <a:latin typeface="宋体" panose="02010600030101010101" pitchFamily="2" charset="-122"/>
              </a:rPr>
              <a:t>      session.close();</a:t>
            </a:r>
            <a:endParaRPr lang="zh-CN" altLang="en-US" sz="1500" b="1">
              <a:latin typeface="宋体" panose="02010600030101010101" pitchFamily="2" charset="-122"/>
            </a:endParaRPr>
          </a:p>
        </p:txBody>
      </p:sp>
      <p:sp>
        <p:nvSpPr>
          <p:cNvPr id="22533" name="Rectangle 4"/>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12</a:t>
            </a:r>
            <a:r>
              <a:rPr lang="en-US" altLang="zh-CN" sz="2000">
                <a:latin typeface="楷体_GB2312" pitchFamily="1" charset="-122"/>
                <a:ea typeface="楷体_GB2312" pitchFamily="1" charset="-122"/>
              </a:rPr>
              <a:t>:</a:t>
            </a:r>
            <a:r>
              <a:rPr lang="zh-CN" altLang="en-US" sz="2000">
                <a:ea typeface="楷体_GB2312" pitchFamily="1" charset="-122"/>
              </a:rPr>
              <a:t>测试二级缓存和散装数据</a:t>
            </a:r>
            <a:endParaRPr lang="en-US" altLang="zh-CN" sz="2400">
              <a:ea typeface="楷体_GB2312" pitchFamily="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23555" name="Rectangle 2"/>
          <p:cNvSpPr>
            <a:spLocks noGrp="1" noChangeArrowheads="1"/>
          </p:cNvSpPr>
          <p:nvPr>
            <p:ph type="title"/>
          </p:nvPr>
        </p:nvSpPr>
        <p:spPr/>
        <p:txBody>
          <a:bodyPr/>
          <a:lstStyle/>
          <a:p>
            <a:pPr eaLnBrk="1" hangingPunct="1"/>
            <a:r>
              <a:rPr lang="zh-CN" altLang="zh-CN" sz="3200" b="1">
                <a:latin typeface="宋体" panose="02010600030101010101" pitchFamily="2" charset="-122"/>
              </a:rPr>
              <a:t>二级缓存</a:t>
            </a:r>
          </a:p>
        </p:txBody>
      </p:sp>
      <p:sp>
        <p:nvSpPr>
          <p:cNvPr id="23556" name="Rectangle 3"/>
          <p:cNvSpPr>
            <a:spLocks noGrp="1" noChangeArrowheads="1"/>
          </p:cNvSpPr>
          <p:nvPr>
            <p:ph type="body" idx="1"/>
          </p:nvPr>
        </p:nvSpPr>
        <p:spPr>
          <a:xfrm>
            <a:off x="684213" y="2493963"/>
            <a:ext cx="7488237" cy="2520950"/>
          </a:xfrm>
          <a:solidFill>
            <a:srgbClr val="CCFFCC"/>
          </a:solidFill>
        </p:spPr>
        <p:txBody>
          <a:bodyPr/>
          <a:lstStyle/>
          <a:p>
            <a:pPr eaLnBrk="1" hangingPunct="1">
              <a:lnSpc>
                <a:spcPct val="80000"/>
              </a:lnSpc>
              <a:buFont typeface="Wingdings" panose="05000000000000000000" pitchFamily="2" charset="2"/>
              <a:buNone/>
            </a:pPr>
            <a:r>
              <a:rPr lang="zh-CN" altLang="en-US" sz="1800">
                <a:latin typeface="宋体" panose="02010600030101010101" pitchFamily="2" charset="-122"/>
              </a:rPr>
              <a:t>  </a:t>
            </a:r>
            <a:r>
              <a:rPr lang="zh-CN" altLang="en-US" sz="1800">
                <a:latin typeface="宋体" panose="02010600030101010101" pitchFamily="2" charset="-122"/>
                <a:sym typeface="Arial" panose="020B0604020202020204" pitchFamily="34" charset="0"/>
              </a:rPr>
              <a:t>   </a:t>
            </a:r>
            <a:r>
              <a:rPr lang="en-US" altLang="zh-CN" sz="1800">
                <a:latin typeface="宋体" panose="02010600030101010101" pitchFamily="2" charset="-122"/>
                <a:sym typeface="Arial" panose="020B0604020202020204" pitchFamily="34" charset="0"/>
              </a:rPr>
              <a:t>session=HibernateUtils.openSession();</a:t>
            </a:r>
            <a:endParaRPr lang="en-US" altLang="zh-CN" sz="1400">
              <a:latin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宋体" panose="02010600030101010101" pitchFamily="2" charset="-122"/>
              </a:rPr>
              <a:t>	tx=session.beginTransaction();</a:t>
            </a:r>
          </a:p>
          <a:p>
            <a:pPr eaLnBrk="1" hangingPunct="1">
              <a:lnSpc>
                <a:spcPct val="80000"/>
              </a:lnSpc>
              <a:buFont typeface="Wingdings" panose="05000000000000000000" pitchFamily="2" charset="2"/>
              <a:buNone/>
            </a:pPr>
            <a:r>
              <a:rPr lang="en-US" altLang="zh-CN" sz="1800">
                <a:latin typeface="宋体" panose="02010600030101010101" pitchFamily="2" charset="-122"/>
              </a:rPr>
              <a:t>	customer=(Customer)session.load(Customer.class, 4);</a:t>
            </a:r>
          </a:p>
          <a:p>
            <a:pPr eaLnBrk="1" hangingPunct="1">
              <a:lnSpc>
                <a:spcPct val="80000"/>
              </a:lnSpc>
              <a:buFont typeface="Wingdings" panose="05000000000000000000" pitchFamily="2" charset="2"/>
              <a:buNone/>
            </a:pPr>
            <a:r>
              <a:rPr lang="en-US" altLang="zh-CN" sz="1800">
                <a:latin typeface="宋体" panose="02010600030101010101" pitchFamily="2" charset="-122"/>
              </a:rPr>
              <a:t>	System.out.println(customer.getAge());</a:t>
            </a:r>
          </a:p>
          <a:p>
            <a:pPr eaLnBrk="1" hangingPunct="1">
              <a:lnSpc>
                <a:spcPct val="80000"/>
              </a:lnSpc>
              <a:buFont typeface="Wingdings" panose="05000000000000000000" pitchFamily="2" charset="2"/>
              <a:buNone/>
            </a:pPr>
            <a:r>
              <a:rPr lang="en-US" altLang="zh-CN" sz="1800">
                <a:latin typeface="宋体" panose="02010600030101010101" pitchFamily="2" charset="-122"/>
              </a:rPr>
              <a:t>	//cn.itcast.c3p0.Customer@1758500</a:t>
            </a:r>
          </a:p>
          <a:p>
            <a:pPr eaLnBrk="1" hangingPunct="1">
              <a:lnSpc>
                <a:spcPct val="80000"/>
              </a:lnSpc>
              <a:buFont typeface="Wingdings" panose="05000000000000000000" pitchFamily="2" charset="2"/>
              <a:buNone/>
            </a:pPr>
            <a:r>
              <a:rPr lang="en-US" altLang="zh-CN" sz="1800">
                <a:latin typeface="宋体" panose="02010600030101010101" pitchFamily="2" charset="-122"/>
              </a:rPr>
              <a:t>	System.out.println(customer);  //</a:t>
            </a:r>
            <a:r>
              <a:rPr lang="zh-CN" altLang="en-US" sz="1800">
                <a:latin typeface="宋体" panose="02010600030101010101" pitchFamily="2" charset="-122"/>
              </a:rPr>
              <a:t>测试散列 是重组的对象</a:t>
            </a:r>
          </a:p>
          <a:p>
            <a:pPr eaLnBrk="1" hangingPunct="1">
              <a:lnSpc>
                <a:spcPct val="80000"/>
              </a:lnSpc>
              <a:buFont typeface="Wingdings" panose="05000000000000000000" pitchFamily="2" charset="2"/>
              <a:buNone/>
            </a:pPr>
            <a:r>
              <a:rPr lang="zh-CN" altLang="en-US" sz="1800">
                <a:latin typeface="宋体" panose="02010600030101010101" pitchFamily="2" charset="-122"/>
              </a:rPr>
              <a:t>     </a:t>
            </a:r>
            <a:r>
              <a:rPr lang="en-US" altLang="zh-CN" sz="1800">
                <a:latin typeface="宋体" panose="02010600030101010101" pitchFamily="2" charset="-122"/>
              </a:rPr>
              <a:t>tx.commit();</a:t>
            </a:r>
          </a:p>
          <a:p>
            <a:pPr eaLnBrk="1" hangingPunct="1">
              <a:lnSpc>
                <a:spcPct val="80000"/>
              </a:lnSpc>
              <a:buFont typeface="Wingdings" panose="05000000000000000000" pitchFamily="2" charset="2"/>
              <a:buNone/>
            </a:pPr>
            <a:r>
              <a:rPr lang="en-US" altLang="zh-CN" sz="1800">
                <a:latin typeface="宋体" panose="02010600030101010101" pitchFamily="2" charset="-122"/>
              </a:rPr>
              <a:t>     session.close();</a:t>
            </a:r>
          </a:p>
          <a:p>
            <a:pPr eaLnBrk="1" hangingPunct="1">
              <a:lnSpc>
                <a:spcPct val="80000"/>
              </a:lnSpc>
              <a:buFont typeface="Wingdings" panose="05000000000000000000" pitchFamily="2" charset="2"/>
              <a:buNone/>
            </a:pPr>
            <a:r>
              <a:rPr lang="en-US" altLang="zh-CN" sz="1800">
                <a:latin typeface="宋体" panose="02010600030101010101" pitchFamily="2" charset="-122"/>
              </a:rPr>
              <a:t>}</a:t>
            </a:r>
            <a:endParaRPr lang="zh-CN" altLang="en-US" sz="1800">
              <a:latin typeface="宋体" panose="02010600030101010101" pitchFamily="2" charset="-122"/>
            </a:endParaRPr>
          </a:p>
        </p:txBody>
      </p:sp>
      <p:sp>
        <p:nvSpPr>
          <p:cNvPr id="23557" name="Rectangle 4"/>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12</a:t>
            </a:r>
            <a:r>
              <a:rPr lang="en-US" altLang="zh-CN" sz="2000">
                <a:latin typeface="楷体_GB2312" pitchFamily="1" charset="-122"/>
                <a:ea typeface="楷体_GB2312" pitchFamily="1" charset="-122"/>
              </a:rPr>
              <a:t>:</a:t>
            </a:r>
            <a:r>
              <a:rPr lang="zh-CN" altLang="en-US" sz="2000">
                <a:ea typeface="楷体_GB2312" pitchFamily="1" charset="-122"/>
              </a:rPr>
              <a:t>测试类二级缓存和散列数据</a:t>
            </a:r>
            <a:endParaRPr lang="en-US" altLang="zh-CN" sz="2400">
              <a:ea typeface="楷体_GB2312" pitchFamily="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5123" name="Rectangle 2"/>
          <p:cNvSpPr>
            <a:spLocks noGrp="1" noChangeArrowheads="1"/>
          </p:cNvSpPr>
          <p:nvPr>
            <p:ph type="title"/>
          </p:nvPr>
        </p:nvSpPr>
        <p:spPr>
          <a:xfrm>
            <a:off x="684213" y="1006475"/>
            <a:ext cx="7696200" cy="766763"/>
          </a:xfrm>
        </p:spPr>
        <p:txBody>
          <a:bodyPr/>
          <a:lstStyle/>
          <a:p>
            <a:pPr eaLnBrk="1" hangingPunct="1"/>
            <a:r>
              <a:rPr lang="zh-CN" altLang="zh-CN" sz="2400" b="1">
                <a:latin typeface="宋体" panose="02010600030101010101" pitchFamily="2" charset="-122"/>
              </a:rPr>
              <a:t>多个事务并发运行时的并发问题</a:t>
            </a:r>
          </a:p>
        </p:txBody>
      </p:sp>
      <p:sp>
        <p:nvSpPr>
          <p:cNvPr id="5124" name="Rectangle 3"/>
          <p:cNvSpPr>
            <a:spLocks noGrp="1" noChangeArrowheads="1"/>
          </p:cNvSpPr>
          <p:nvPr>
            <p:ph type="body" idx="1"/>
          </p:nvPr>
        </p:nvSpPr>
        <p:spPr>
          <a:xfrm>
            <a:off x="611188" y="1916113"/>
            <a:ext cx="7696200" cy="360362"/>
          </a:xfrm>
          <a:noFill/>
        </p:spPr>
        <p:txBody>
          <a:bodyPr/>
          <a:lstStyle/>
          <a:p>
            <a:pPr eaLnBrk="1" hangingPunct="1">
              <a:lnSpc>
                <a:spcPct val="80000"/>
              </a:lnSpc>
              <a:buFont typeface="Wingdings" panose="05000000000000000000" pitchFamily="2" charset="2"/>
              <a:buNone/>
            </a:pPr>
            <a:r>
              <a:rPr lang="zh-CN" altLang="en-US" sz="2200">
                <a:solidFill>
                  <a:srgbClr val="0033CC"/>
                </a:solidFill>
                <a:latin typeface="宋体" panose="02010600030101010101" pitchFamily="2" charset="-122"/>
              </a:rPr>
              <a:t>知识点</a:t>
            </a:r>
            <a:r>
              <a:rPr lang="en-US" altLang="zh-CN" sz="2200">
                <a:solidFill>
                  <a:srgbClr val="0033CC"/>
                </a:solidFill>
                <a:latin typeface="宋体" panose="02010600030101010101" pitchFamily="2" charset="-122"/>
              </a:rPr>
              <a:t>1</a:t>
            </a:r>
            <a:r>
              <a:rPr lang="en-US" altLang="zh-CN" sz="2200">
                <a:latin typeface="宋体" panose="02010600030101010101" pitchFamily="2" charset="-122"/>
              </a:rPr>
              <a:t>:</a:t>
            </a:r>
            <a:r>
              <a:rPr lang="zh-CN" altLang="en-US" sz="2200">
                <a:latin typeface="宋体" panose="02010600030101010101" pitchFamily="2" charset="-122"/>
              </a:rPr>
              <a:t>概念</a:t>
            </a:r>
          </a:p>
        </p:txBody>
      </p:sp>
      <p:pic>
        <p:nvPicPr>
          <p:cNvPr id="51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349500"/>
            <a:ext cx="8135938" cy="20097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24579" name="Rectangle 2"/>
          <p:cNvSpPr>
            <a:spLocks noGrp="1" noChangeArrowheads="1"/>
          </p:cNvSpPr>
          <p:nvPr>
            <p:ph type="title"/>
          </p:nvPr>
        </p:nvSpPr>
        <p:spPr/>
        <p:txBody>
          <a:bodyPr/>
          <a:lstStyle/>
          <a:p>
            <a:pPr eaLnBrk="1" hangingPunct="1"/>
            <a:r>
              <a:rPr lang="zh-CN" altLang="zh-CN" sz="3200" b="1">
                <a:latin typeface="宋体" panose="02010600030101010101" pitchFamily="2" charset="-122"/>
              </a:rPr>
              <a:t>二级缓存</a:t>
            </a:r>
          </a:p>
        </p:txBody>
      </p:sp>
      <p:sp>
        <p:nvSpPr>
          <p:cNvPr id="24580" name="Rectangle 3"/>
          <p:cNvSpPr>
            <a:spLocks noGrp="1" noChangeArrowheads="1"/>
          </p:cNvSpPr>
          <p:nvPr>
            <p:ph type="body" idx="1"/>
          </p:nvPr>
        </p:nvSpPr>
        <p:spPr>
          <a:xfrm>
            <a:off x="684213" y="2276475"/>
            <a:ext cx="7488237" cy="3960813"/>
          </a:xfrm>
          <a:solidFill>
            <a:srgbClr val="CCFFCC"/>
          </a:solidFill>
        </p:spPr>
        <p:txBody>
          <a:bodyPr/>
          <a:lstStyle/>
          <a:p>
            <a:pPr eaLnBrk="1" hangingPunct="1">
              <a:lnSpc>
                <a:spcPct val="80000"/>
              </a:lnSpc>
              <a:buFont typeface="Wingdings" panose="05000000000000000000" pitchFamily="2" charset="2"/>
              <a:buNone/>
            </a:pPr>
            <a:r>
              <a:rPr lang="zh-CN" altLang="en-US" sz="1200">
                <a:latin typeface="宋体" panose="02010600030101010101" pitchFamily="2" charset="-122"/>
              </a:rPr>
              <a:t>     </a:t>
            </a:r>
            <a:r>
              <a:rPr lang="en-US" altLang="zh-CN" sz="1200">
                <a:latin typeface="宋体" panose="02010600030101010101" pitchFamily="2" charset="-122"/>
              </a:rPr>
              <a:t>Se</a:t>
            </a:r>
            <a:r>
              <a:rPr lang="en-US" altLang="zh-CN" sz="1200">
                <a:latin typeface="宋体" panose="02010600030101010101" pitchFamily="2" charset="-122"/>
                <a:sym typeface="Arial" panose="020B0604020202020204" pitchFamily="34" charset="0"/>
              </a:rPr>
              <a:t>ssion session=Session session=HibernateUtils.openSession();</a:t>
            </a:r>
          </a:p>
          <a:p>
            <a:pPr eaLnBrk="1" hangingPunct="1">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Transaction tx=session.beginTransaction();</a:t>
            </a:r>
          </a:p>
          <a:p>
            <a:pPr eaLnBrk="1" hangingPunct="1">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a:t>
            </a:r>
            <a:r>
              <a:rPr lang="zh-CN" altLang="en-US" sz="1200">
                <a:latin typeface="宋体" panose="02010600030101010101" pitchFamily="2" charset="-122"/>
                <a:sym typeface="Arial" panose="020B0604020202020204" pitchFamily="34" charset="0"/>
              </a:rPr>
              <a:t>查询客户，关联集合，可以使用立即检索查看效果（</a:t>
            </a:r>
            <a:r>
              <a:rPr lang="en-US" altLang="zh-CN" sz="1200">
                <a:latin typeface="宋体" panose="02010600030101010101" pitchFamily="2" charset="-122"/>
                <a:sym typeface="Arial" panose="020B0604020202020204" pitchFamily="34" charset="0"/>
              </a:rPr>
              <a:t>2</a:t>
            </a:r>
            <a:r>
              <a:rPr lang="zh-CN" altLang="en-US" sz="1200">
                <a:latin typeface="宋体" panose="02010600030101010101" pitchFamily="2" charset="-122"/>
                <a:sym typeface="Arial" panose="020B0604020202020204" pitchFamily="34" charset="0"/>
              </a:rPr>
              <a:t>条</a:t>
            </a:r>
            <a:r>
              <a:rPr lang="en-US" altLang="zh-CN" sz="1200">
                <a:latin typeface="宋体" panose="02010600030101010101" pitchFamily="2" charset="-122"/>
                <a:sym typeface="Arial" panose="020B0604020202020204" pitchFamily="34" charset="0"/>
              </a:rPr>
              <a:t>sql</a:t>
            </a:r>
            <a:r>
              <a:rPr lang="zh-CN" altLang="en-US" sz="1200">
                <a:latin typeface="宋体" panose="02010600030101010101" pitchFamily="2" charset="-122"/>
                <a:sym typeface="Arial" panose="020B0604020202020204" pitchFamily="34" charset="0"/>
              </a:rPr>
              <a:t>语句）</a:t>
            </a:r>
            <a:endParaRPr lang="en-US" altLang="zh-CN" sz="1200">
              <a:latin typeface="宋体" panose="02010600030101010101" pitchFamily="2" charset="-122"/>
              <a:sym typeface="Arial" panose="020B0604020202020204" pitchFamily="34" charset="0"/>
            </a:endParaRPr>
          </a:p>
          <a:p>
            <a:pPr eaLnBrk="1" hangingPunct="1">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Customer customer=(Customer)session.load(Customer.class, 1);	</a:t>
            </a:r>
          </a:p>
          <a:p>
            <a:pPr eaLnBrk="1" hangingPunct="1">
              <a:lnSpc>
                <a:spcPct val="80000"/>
              </a:lnSpc>
              <a:buFont typeface="Wingdings" panose="05000000000000000000" pitchFamily="2" charset="2"/>
              <a:buNone/>
            </a:pPr>
            <a:r>
              <a:rPr lang="zh-CN" altLang="en-US" sz="1200">
                <a:latin typeface="宋体" panose="02010600030101010101" pitchFamily="2" charset="-122"/>
                <a:sym typeface="Arial" panose="020B0604020202020204" pitchFamily="34" charset="0"/>
              </a:rPr>
              <a:t>     </a:t>
            </a:r>
            <a:r>
              <a:rPr lang="en-US" altLang="zh-CN" sz="1200">
                <a:latin typeface="宋体" panose="02010600030101010101" pitchFamily="2" charset="-122"/>
                <a:sym typeface="Arial" panose="020B0604020202020204" pitchFamily="34" charset="0"/>
              </a:rPr>
              <a:t>System.out.println(customer.getName());</a:t>
            </a:r>
          </a:p>
          <a:p>
            <a:pPr eaLnBrk="1" hangingPunct="1">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System.out.println(customer.getOrders().size());</a:t>
            </a:r>
          </a:p>
          <a:p>
            <a:pPr eaLnBrk="1" hangingPunct="1">
              <a:lnSpc>
                <a:spcPct val="80000"/>
              </a:lnSpc>
              <a:buFont typeface="Wingdings" panose="05000000000000000000" pitchFamily="2" charset="2"/>
              <a:buNone/>
            </a:pPr>
            <a:r>
              <a:rPr lang="zh-CN" altLang="en-US" sz="1200">
                <a:latin typeface="宋体" panose="02010600030101010101" pitchFamily="2" charset="-122"/>
                <a:sym typeface="Arial" panose="020B0604020202020204" pitchFamily="34" charset="0"/>
              </a:rPr>
              <a:t>     </a:t>
            </a:r>
            <a:r>
              <a:rPr lang="en-US" altLang="zh-CN" sz="1200">
                <a:latin typeface="宋体" panose="02010600030101010101" pitchFamily="2" charset="-122"/>
                <a:sym typeface="Arial" panose="020B0604020202020204" pitchFamily="34" charset="0"/>
              </a:rPr>
              <a:t>tx.commit();</a:t>
            </a:r>
          </a:p>
          <a:p>
            <a:pPr eaLnBrk="1" hangingPunct="1">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session.close();</a:t>
            </a:r>
          </a:p>
          <a:p>
            <a:pPr eaLnBrk="1" hangingPunct="1">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a:t>
            </a:r>
          </a:p>
          <a:p>
            <a:pPr eaLnBrk="1" hangingPunct="1">
              <a:lnSpc>
                <a:spcPct val="80000"/>
              </a:lnSpc>
              <a:buFont typeface="Wingdings" panose="05000000000000000000" pitchFamily="2" charset="2"/>
              <a:buNone/>
            </a:pPr>
            <a:r>
              <a:rPr lang="zh-CN" altLang="en-US" sz="1200">
                <a:latin typeface="宋体" panose="02010600030101010101" pitchFamily="2" charset="-122"/>
                <a:sym typeface="Arial" panose="020B0604020202020204" pitchFamily="34" charset="0"/>
              </a:rPr>
              <a:t>     </a:t>
            </a:r>
            <a:r>
              <a:rPr lang="en-US" altLang="zh-CN" sz="1200">
                <a:latin typeface="宋体" panose="02010600030101010101" pitchFamily="2" charset="-122"/>
                <a:sym typeface="Arial" panose="020B0604020202020204" pitchFamily="34" charset="0"/>
              </a:rPr>
              <a:t>session=Session session=HibernateUtils.openSession();</a:t>
            </a:r>
          </a:p>
          <a:p>
            <a:pPr eaLnBrk="1" hangingPunct="1">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tx=session.beginTransaction();</a:t>
            </a:r>
          </a:p>
          <a:p>
            <a:pPr eaLnBrk="1" hangingPunct="1">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a:t>
            </a:r>
            <a:r>
              <a:rPr lang="zh-CN" altLang="en-US" sz="1200">
                <a:latin typeface="宋体" panose="02010600030101010101" pitchFamily="2" charset="-122"/>
                <a:sym typeface="Arial" panose="020B0604020202020204" pitchFamily="34" charset="0"/>
              </a:rPr>
              <a:t>不再显示</a:t>
            </a:r>
            <a:r>
              <a:rPr lang="en-US" altLang="zh-CN" sz="1200">
                <a:latin typeface="宋体" panose="02010600030101010101" pitchFamily="2" charset="-122"/>
                <a:sym typeface="Arial" panose="020B0604020202020204" pitchFamily="34" charset="0"/>
              </a:rPr>
              <a:t>sql</a:t>
            </a:r>
            <a:r>
              <a:rPr lang="zh-CN" altLang="en-US" sz="1200">
                <a:latin typeface="宋体" panose="02010600030101010101" pitchFamily="2" charset="-122"/>
                <a:sym typeface="Arial" panose="020B0604020202020204" pitchFamily="34" charset="0"/>
              </a:rPr>
              <a:t>语句，从二级缓存中获取</a:t>
            </a:r>
          </a:p>
          <a:p>
            <a:pPr eaLnBrk="1" hangingPunct="1">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customer=(Customer)session.load(Customer.class, 1);</a:t>
            </a:r>
          </a:p>
          <a:p>
            <a:pPr eaLnBrk="1" hangingPunct="1">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System.out.println(customer.getName());</a:t>
            </a:r>
          </a:p>
          <a:p>
            <a:pPr eaLnBrk="1" hangingPunct="1">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System.out.println(customer.getOrders().size());</a:t>
            </a:r>
            <a:endParaRPr lang="zh-CN" altLang="en-US" sz="1200">
              <a:latin typeface="宋体" panose="02010600030101010101" pitchFamily="2" charset="-122"/>
              <a:sym typeface="Arial" panose="020B0604020202020204" pitchFamily="34" charset="0"/>
            </a:endParaRPr>
          </a:p>
          <a:p>
            <a:pPr eaLnBrk="1" hangingPunct="1">
              <a:lnSpc>
                <a:spcPct val="80000"/>
              </a:lnSpc>
              <a:buFont typeface="Wingdings" panose="05000000000000000000" pitchFamily="2" charset="2"/>
              <a:buNone/>
            </a:pPr>
            <a:r>
              <a:rPr lang="zh-CN" altLang="en-US" sz="1200">
                <a:latin typeface="宋体" panose="02010600030101010101" pitchFamily="2" charset="-122"/>
                <a:sym typeface="Arial" panose="020B0604020202020204" pitchFamily="34" charset="0"/>
              </a:rPr>
              <a:t>     </a:t>
            </a:r>
            <a:r>
              <a:rPr lang="en-US" altLang="zh-CN" sz="1200">
                <a:latin typeface="宋体" panose="02010600030101010101" pitchFamily="2" charset="-122"/>
                <a:sym typeface="Arial" panose="020B0604020202020204" pitchFamily="34" charset="0"/>
              </a:rPr>
              <a:t>tx.commit();</a:t>
            </a:r>
          </a:p>
          <a:p>
            <a:pPr eaLnBrk="1" hangingPunct="1">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session.close();</a:t>
            </a:r>
          </a:p>
          <a:p>
            <a:pPr eaLnBrk="1" hangingPunct="1">
              <a:lnSpc>
                <a:spcPct val="80000"/>
              </a:lnSpc>
              <a:buFont typeface="Wingdings" panose="05000000000000000000" pitchFamily="2" charset="2"/>
              <a:buNone/>
            </a:pPr>
            <a:endParaRPr lang="en-US" altLang="zh-CN" sz="1200">
              <a:latin typeface="宋体" panose="02010600030101010101" pitchFamily="2" charset="-122"/>
            </a:endParaRPr>
          </a:p>
          <a:p>
            <a:pPr eaLnBrk="1" hangingPunct="1">
              <a:lnSpc>
                <a:spcPct val="80000"/>
              </a:lnSpc>
              <a:buFont typeface="Wingdings" panose="05000000000000000000" pitchFamily="2" charset="2"/>
              <a:buNone/>
            </a:pPr>
            <a:r>
              <a:rPr lang="en-US" altLang="zh-CN" sz="1200">
                <a:latin typeface="宋体" panose="02010600030101010101" pitchFamily="2" charset="-122"/>
              </a:rPr>
              <a:t>}</a:t>
            </a:r>
            <a:endParaRPr lang="zh-CN" altLang="en-US" sz="1200">
              <a:latin typeface="宋体" panose="02010600030101010101" pitchFamily="2" charset="-122"/>
            </a:endParaRPr>
          </a:p>
        </p:txBody>
      </p:sp>
      <p:sp>
        <p:nvSpPr>
          <p:cNvPr id="24581" name="Rectangle 4"/>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12</a:t>
            </a:r>
            <a:r>
              <a:rPr lang="en-US" altLang="zh-CN" sz="2000">
                <a:latin typeface="楷体_GB2312" pitchFamily="1" charset="-122"/>
                <a:ea typeface="楷体_GB2312" pitchFamily="1" charset="-122"/>
              </a:rPr>
              <a:t>:</a:t>
            </a:r>
            <a:r>
              <a:rPr lang="zh-CN" altLang="en-US" sz="2000">
                <a:ea typeface="楷体_GB2312" pitchFamily="1" charset="-122"/>
              </a:rPr>
              <a:t>测试集合级别的二级缓存（存放查询条件，即</a:t>
            </a:r>
            <a:r>
              <a:rPr lang="en-US" altLang="zh-CN" sz="2000">
                <a:ea typeface="楷体_GB2312" pitchFamily="1" charset="-122"/>
              </a:rPr>
              <a:t>OID</a:t>
            </a:r>
            <a:r>
              <a:rPr lang="zh-CN" altLang="en-US" sz="2000">
                <a:ea typeface="楷体_GB2312" pitchFamily="1" charset="-122"/>
              </a:rPr>
              <a:t>）</a:t>
            </a:r>
            <a:endParaRPr lang="en-US" altLang="zh-CN" sz="2400">
              <a:ea typeface="楷体_GB2312" pitchFamily="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25603" name="Rectangle 2"/>
          <p:cNvSpPr>
            <a:spLocks noGrp="1" noChangeArrowheads="1"/>
          </p:cNvSpPr>
          <p:nvPr>
            <p:ph type="title"/>
          </p:nvPr>
        </p:nvSpPr>
        <p:spPr/>
        <p:txBody>
          <a:bodyPr/>
          <a:lstStyle/>
          <a:p>
            <a:pPr eaLnBrk="1" hangingPunct="1"/>
            <a:r>
              <a:rPr lang="zh-CN" altLang="zh-CN" sz="3200" b="1">
                <a:latin typeface="宋体" panose="02010600030101010101" pitchFamily="2" charset="-122"/>
              </a:rPr>
              <a:t>二级缓存</a:t>
            </a:r>
          </a:p>
        </p:txBody>
      </p:sp>
      <p:sp>
        <p:nvSpPr>
          <p:cNvPr id="25604" name="Rectangle 3"/>
          <p:cNvSpPr>
            <a:spLocks noGrp="1" noChangeArrowheads="1"/>
          </p:cNvSpPr>
          <p:nvPr>
            <p:ph type="body" idx="1"/>
          </p:nvPr>
        </p:nvSpPr>
        <p:spPr>
          <a:xfrm>
            <a:off x="828675" y="2636838"/>
            <a:ext cx="7486650" cy="4105275"/>
          </a:xfrm>
          <a:solidFill>
            <a:srgbClr val="CCFFCC"/>
          </a:solidFill>
        </p:spPr>
        <p:txBody>
          <a:bodyPr/>
          <a:lstStyle/>
          <a:p>
            <a:pPr eaLnBrk="1" hangingPunct="1">
              <a:lnSpc>
                <a:spcPct val="80000"/>
              </a:lnSpc>
              <a:buFont typeface="Wingdings" panose="05000000000000000000" pitchFamily="2" charset="2"/>
              <a:buNone/>
            </a:pPr>
            <a:r>
              <a:rPr lang="en-US" altLang="zh-CN" sz="1400">
                <a:latin typeface="宋体" panose="02010600030101010101" pitchFamily="2" charset="-122"/>
              </a:rPr>
              <a:t>@test</a:t>
            </a:r>
          </a:p>
          <a:p>
            <a:pPr eaLnBrk="1" hangingPunct="1">
              <a:lnSpc>
                <a:spcPct val="80000"/>
              </a:lnSpc>
              <a:buFont typeface="Wingdings" panose="05000000000000000000" pitchFamily="2" charset="2"/>
              <a:buNone/>
            </a:pPr>
            <a:r>
              <a:rPr lang="en-US" altLang="zh-CN" sz="1400">
                <a:latin typeface="宋体" panose="02010600030101010101" pitchFamily="2" charset="-122"/>
              </a:rPr>
              <a:t>public void testQuery(){</a:t>
            </a:r>
          </a:p>
          <a:p>
            <a:pPr eaLnBrk="1" hangingPunct="1">
              <a:lnSpc>
                <a:spcPct val="80000"/>
              </a:lnSpc>
              <a:buFont typeface="Wingdings" panose="05000000000000000000" pitchFamily="2" charset="2"/>
              <a:buNone/>
            </a:pPr>
            <a:r>
              <a:rPr lang="en-US" altLang="zh-CN" sz="1400">
                <a:latin typeface="宋体" panose="02010600030101010101" pitchFamily="2" charset="-122"/>
              </a:rPr>
              <a:t>    session= HibernateUtils.openSession();</a:t>
            </a:r>
          </a:p>
          <a:p>
            <a:pPr eaLnBrk="1" hangingPunct="1">
              <a:lnSpc>
                <a:spcPct val="80000"/>
              </a:lnSpc>
              <a:buFont typeface="Wingdings" panose="05000000000000000000" pitchFamily="2" charset="2"/>
              <a:buNone/>
            </a:pPr>
            <a:r>
              <a:rPr lang="en-US" altLang="zh-CN" sz="1400">
                <a:latin typeface="宋体" panose="02010600030101010101" pitchFamily="2" charset="-122"/>
              </a:rPr>
              <a:t>    tx=session.beginTransaction();</a:t>
            </a:r>
          </a:p>
          <a:p>
            <a:pPr eaLnBrk="1" hangingPunct="1">
              <a:lnSpc>
                <a:spcPct val="80000"/>
              </a:lnSpc>
              <a:buFont typeface="Wingdings" panose="05000000000000000000" pitchFamily="2" charset="2"/>
              <a:buNone/>
            </a:pPr>
            <a:r>
              <a:rPr lang="en-US" altLang="zh-CN" sz="1400">
                <a:latin typeface="宋体" panose="02010600030101010101" pitchFamily="2" charset="-122"/>
              </a:rPr>
              <a:t>    Query query=session.createQuery("from Customer where id=1");</a:t>
            </a:r>
          </a:p>
          <a:p>
            <a:pPr eaLnBrk="1" hangingPunct="1">
              <a:lnSpc>
                <a:spcPct val="80000"/>
              </a:lnSpc>
              <a:buFont typeface="Wingdings" panose="05000000000000000000" pitchFamily="2" charset="2"/>
              <a:buNone/>
            </a:pPr>
            <a:r>
              <a:rPr lang="en-US" altLang="zh-CN" sz="1400">
                <a:latin typeface="宋体" panose="02010600030101010101" pitchFamily="2" charset="-122"/>
              </a:rPr>
              <a:t>    query.list();</a:t>
            </a:r>
          </a:p>
          <a:p>
            <a:pPr eaLnBrk="1" hangingPunct="1">
              <a:lnSpc>
                <a:spcPct val="80000"/>
              </a:lnSpc>
              <a:buFont typeface="Wingdings" panose="05000000000000000000" pitchFamily="2" charset="2"/>
              <a:buNone/>
            </a:pPr>
            <a:r>
              <a:rPr lang="en-US" altLang="zh-CN" sz="1400">
                <a:latin typeface="宋体" panose="02010600030101010101" pitchFamily="2" charset="-122"/>
              </a:rPr>
              <a:t>    tx.commit();</a:t>
            </a:r>
          </a:p>
          <a:p>
            <a:pPr eaLnBrk="1" hangingPunct="1">
              <a:lnSpc>
                <a:spcPct val="80000"/>
              </a:lnSpc>
              <a:buFont typeface="Wingdings" panose="05000000000000000000" pitchFamily="2" charset="2"/>
              <a:buNone/>
            </a:pPr>
            <a:r>
              <a:rPr lang="en-US" altLang="zh-CN" sz="1400">
                <a:latin typeface="宋体" panose="02010600030101010101" pitchFamily="2" charset="-122"/>
              </a:rPr>
              <a:t>    session.close();</a:t>
            </a:r>
          </a:p>
          <a:p>
            <a:pPr eaLnBrk="1" hangingPunct="1">
              <a:lnSpc>
                <a:spcPct val="80000"/>
              </a:lnSpc>
              <a:buFont typeface="Wingdings" panose="05000000000000000000" pitchFamily="2" charset="2"/>
              <a:buNone/>
            </a:pPr>
            <a:r>
              <a:rPr lang="en-US" altLang="zh-CN" sz="1400">
                <a:latin typeface="宋体" panose="02010600030101010101" pitchFamily="2" charset="-122"/>
              </a:rPr>
              <a:t>    </a:t>
            </a:r>
          </a:p>
          <a:p>
            <a:pPr eaLnBrk="1" hangingPunct="1">
              <a:lnSpc>
                <a:spcPct val="80000"/>
              </a:lnSpc>
              <a:buFont typeface="Wingdings" panose="05000000000000000000" pitchFamily="2" charset="2"/>
              <a:buNone/>
            </a:pPr>
            <a:r>
              <a:rPr lang="en-US" altLang="zh-CN" sz="1400">
                <a:latin typeface="宋体" panose="02010600030101010101" pitchFamily="2" charset="-122"/>
              </a:rPr>
              <a:t>    session=HibernateUtils.openSession();</a:t>
            </a:r>
          </a:p>
          <a:p>
            <a:pPr eaLnBrk="1" hangingPunct="1">
              <a:lnSpc>
                <a:spcPct val="80000"/>
              </a:lnSpc>
              <a:buFont typeface="Wingdings" panose="05000000000000000000" pitchFamily="2" charset="2"/>
              <a:buNone/>
            </a:pPr>
            <a:r>
              <a:rPr lang="en-US" altLang="zh-CN" sz="1400">
                <a:latin typeface="宋体" panose="02010600030101010101" pitchFamily="2" charset="-122"/>
              </a:rPr>
              <a:t>    tx=session.beginTransaction();</a:t>
            </a:r>
          </a:p>
          <a:p>
            <a:pPr eaLnBrk="1" hangingPunct="1">
              <a:lnSpc>
                <a:spcPct val="80000"/>
              </a:lnSpc>
              <a:buFont typeface="Wingdings" panose="05000000000000000000" pitchFamily="2" charset="2"/>
              <a:buNone/>
            </a:pPr>
            <a:r>
              <a:rPr lang="en-US" altLang="zh-CN" sz="1400">
                <a:latin typeface="宋体" panose="02010600030101010101" pitchFamily="2" charset="-122"/>
              </a:rPr>
              <a:t>    query=session.createQuery("from Customer where id=1");</a:t>
            </a:r>
          </a:p>
          <a:p>
            <a:pPr eaLnBrk="1" hangingPunct="1">
              <a:lnSpc>
                <a:spcPct val="80000"/>
              </a:lnSpc>
              <a:buFont typeface="Wingdings" panose="05000000000000000000" pitchFamily="2" charset="2"/>
              <a:buNone/>
            </a:pPr>
            <a:r>
              <a:rPr lang="en-US" altLang="zh-CN" sz="1400">
                <a:latin typeface="宋体" panose="02010600030101010101" pitchFamily="2" charset="-122"/>
              </a:rPr>
              <a:t>    query.list();</a:t>
            </a:r>
          </a:p>
          <a:p>
            <a:pPr eaLnBrk="1" hangingPunct="1">
              <a:lnSpc>
                <a:spcPct val="80000"/>
              </a:lnSpc>
              <a:buFont typeface="Wingdings" panose="05000000000000000000" pitchFamily="2" charset="2"/>
              <a:buNone/>
            </a:pPr>
            <a:r>
              <a:rPr lang="en-US" altLang="zh-CN" sz="1400">
                <a:latin typeface="宋体" panose="02010600030101010101" pitchFamily="2" charset="-122"/>
              </a:rPr>
              <a:t>    Customer c = (Customer)session.get(Customer.class,1);//</a:t>
            </a:r>
            <a:r>
              <a:rPr lang="zh-CN" altLang="en-US" sz="1400">
                <a:latin typeface="宋体" panose="02010600030101010101" pitchFamily="2" charset="-122"/>
              </a:rPr>
              <a:t>不会查询数据库</a:t>
            </a:r>
          </a:p>
          <a:p>
            <a:pPr eaLnBrk="1" hangingPunct="1">
              <a:lnSpc>
                <a:spcPct val="80000"/>
              </a:lnSpc>
              <a:buFont typeface="Wingdings" panose="05000000000000000000" pitchFamily="2" charset="2"/>
              <a:buNone/>
            </a:pPr>
            <a:r>
              <a:rPr lang="en-US" altLang="zh-CN" sz="1400">
                <a:latin typeface="宋体" panose="02010600030101010101" pitchFamily="2" charset="-122"/>
              </a:rPr>
              <a:t>    c.getName();</a:t>
            </a:r>
          </a:p>
          <a:p>
            <a:pPr eaLnBrk="1" hangingPunct="1">
              <a:lnSpc>
                <a:spcPct val="80000"/>
              </a:lnSpc>
              <a:buFont typeface="Wingdings" panose="05000000000000000000" pitchFamily="2" charset="2"/>
              <a:buNone/>
            </a:pPr>
            <a:r>
              <a:rPr lang="en-US" altLang="zh-CN" sz="1400">
                <a:latin typeface="宋体" panose="02010600030101010101" pitchFamily="2" charset="-122"/>
              </a:rPr>
              <a:t>    tx.commit();</a:t>
            </a:r>
          </a:p>
          <a:p>
            <a:pPr eaLnBrk="1" hangingPunct="1">
              <a:lnSpc>
                <a:spcPct val="80000"/>
              </a:lnSpc>
              <a:buFont typeface="Wingdings" panose="05000000000000000000" pitchFamily="2" charset="2"/>
              <a:buNone/>
            </a:pPr>
            <a:r>
              <a:rPr lang="en-US" altLang="zh-CN" sz="1400">
                <a:latin typeface="宋体" panose="02010600030101010101" pitchFamily="2" charset="-122"/>
              </a:rPr>
              <a:t>    session.close();</a:t>
            </a:r>
          </a:p>
          <a:p>
            <a:pPr eaLnBrk="1" hangingPunct="1">
              <a:lnSpc>
                <a:spcPct val="80000"/>
              </a:lnSpc>
              <a:buFont typeface="Wingdings" panose="05000000000000000000" pitchFamily="2" charset="2"/>
              <a:buNone/>
            </a:pPr>
            <a:endParaRPr lang="en-US" altLang="zh-CN" sz="1400">
              <a:latin typeface="宋体" panose="02010600030101010101" pitchFamily="2" charset="-122"/>
            </a:endParaRPr>
          </a:p>
          <a:p>
            <a:pPr eaLnBrk="1" hangingPunct="1">
              <a:lnSpc>
                <a:spcPct val="80000"/>
              </a:lnSpc>
              <a:buFont typeface="Wingdings" panose="05000000000000000000" pitchFamily="2" charset="2"/>
              <a:buNone/>
            </a:pPr>
            <a:r>
              <a:rPr lang="en-US" altLang="zh-CN" sz="1400">
                <a:latin typeface="宋体" panose="02010600030101010101" pitchFamily="2" charset="-122"/>
              </a:rPr>
              <a:t>} </a:t>
            </a:r>
          </a:p>
        </p:txBody>
      </p:sp>
      <p:sp>
        <p:nvSpPr>
          <p:cNvPr id="25605" name="Rectangle 4"/>
          <p:cNvSpPr>
            <a:spLocks noChangeArrowheads="1"/>
          </p:cNvSpPr>
          <p:nvPr/>
        </p:nvSpPr>
        <p:spPr bwMode="auto">
          <a:xfrm>
            <a:off x="323850" y="1844675"/>
            <a:ext cx="84963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1800">
                <a:solidFill>
                  <a:srgbClr val="0033CC"/>
                </a:solidFill>
                <a:latin typeface="楷体_GB2312" pitchFamily="1" charset="-122"/>
                <a:ea typeface="楷体_GB2312" pitchFamily="1" charset="-122"/>
              </a:rPr>
              <a:t>知识点</a:t>
            </a:r>
            <a:r>
              <a:rPr lang="en-US" altLang="zh-CN" sz="1800">
                <a:solidFill>
                  <a:srgbClr val="0033CC"/>
                </a:solidFill>
                <a:latin typeface="楷体_GB2312" pitchFamily="1" charset="-122"/>
                <a:ea typeface="楷体_GB2312" pitchFamily="1" charset="-122"/>
              </a:rPr>
              <a:t>12</a:t>
            </a:r>
            <a:r>
              <a:rPr lang="en-US" altLang="zh-CN" sz="1800">
                <a:latin typeface="楷体_GB2312" pitchFamily="1" charset="-122"/>
                <a:ea typeface="楷体_GB2312" pitchFamily="1" charset="-122"/>
              </a:rPr>
              <a:t>:</a:t>
            </a:r>
            <a:r>
              <a:rPr lang="zh-CN" altLang="en-US" sz="1800">
                <a:latin typeface="楷体_GB2312" pitchFamily="1" charset="-122"/>
                <a:ea typeface="楷体_GB2312" pitchFamily="1" charset="-122"/>
              </a:rPr>
              <a:t>测试</a:t>
            </a:r>
            <a:r>
              <a:rPr lang="zh-CN" altLang="en-US" sz="1800">
                <a:ea typeface="楷体_GB2312" pitchFamily="1" charset="-122"/>
              </a:rPr>
              <a:t>类级别的二级缓存只适用于</a:t>
            </a:r>
            <a:r>
              <a:rPr lang="en-US" altLang="zh-CN" sz="1800">
                <a:ea typeface="楷体_GB2312" pitchFamily="1" charset="-122"/>
              </a:rPr>
              <a:t>get</a:t>
            </a:r>
            <a:r>
              <a:rPr lang="zh-CN" altLang="en-US" sz="1800">
                <a:ea typeface="楷体_GB2312" pitchFamily="1" charset="-122"/>
              </a:rPr>
              <a:t>和</a:t>
            </a:r>
            <a:r>
              <a:rPr lang="en-US" altLang="zh-CN" sz="1800">
                <a:ea typeface="楷体_GB2312" pitchFamily="1" charset="-122"/>
              </a:rPr>
              <a:t>load</a:t>
            </a:r>
            <a:r>
              <a:rPr lang="zh-CN" altLang="en-US" sz="1800">
                <a:ea typeface="楷体_GB2312" pitchFamily="1" charset="-122"/>
              </a:rPr>
              <a:t>获取数据，对</a:t>
            </a:r>
            <a:r>
              <a:rPr lang="en-US" altLang="zh-CN" sz="1800">
                <a:ea typeface="楷体_GB2312" pitchFamily="1" charset="-122"/>
              </a:rPr>
              <a:t>query</a:t>
            </a:r>
            <a:r>
              <a:rPr lang="zh-CN" altLang="en-US" sz="1800">
                <a:ea typeface="楷体_GB2312" pitchFamily="1" charset="-122"/>
              </a:rPr>
              <a:t>接口可以将数据放置到类级别的二级缓存中，但是不能使用</a:t>
            </a:r>
            <a:r>
              <a:rPr lang="en-US" altLang="zh-CN" sz="1800">
                <a:ea typeface="楷体_GB2312" pitchFamily="1" charset="-122"/>
              </a:rPr>
              <a:t>query</a:t>
            </a:r>
            <a:r>
              <a:rPr lang="zh-CN" altLang="en-US" sz="1800">
                <a:ea typeface="楷体_GB2312" pitchFamily="1" charset="-122"/>
              </a:rPr>
              <a:t>接口的 </a:t>
            </a:r>
            <a:r>
              <a:rPr lang="en-US" altLang="zh-CN" sz="1800">
                <a:ea typeface="楷体_GB2312" pitchFamily="1" charset="-122"/>
              </a:rPr>
              <a:t>list</a:t>
            </a:r>
            <a:r>
              <a:rPr lang="zh-CN" altLang="en-US" sz="1800">
                <a:ea typeface="楷体_GB2312" pitchFamily="1" charset="-122"/>
              </a:rPr>
              <a:t>方法从缓存中获取数据；</a:t>
            </a:r>
            <a:r>
              <a:rPr lang="en-US" altLang="zh-CN" sz="1800">
                <a:ea typeface="楷体_GB2312" pitchFamily="1" charset="-122"/>
              </a:rPr>
              <a:t>query</a:t>
            </a:r>
            <a:r>
              <a:rPr lang="zh-CN" altLang="en-US" sz="1800">
                <a:ea typeface="楷体_GB2312" pitchFamily="1" charset="-122"/>
              </a:rPr>
              <a:t>接口将查询的对象放置到二级缓存的查询缓存</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26627" name="Rectangle 2"/>
          <p:cNvSpPr>
            <a:spLocks noGrp="1" noChangeArrowheads="1"/>
          </p:cNvSpPr>
          <p:nvPr>
            <p:ph type="title"/>
          </p:nvPr>
        </p:nvSpPr>
        <p:spPr/>
        <p:txBody>
          <a:bodyPr/>
          <a:lstStyle/>
          <a:p>
            <a:pPr eaLnBrk="1" hangingPunct="1"/>
            <a:r>
              <a:rPr lang="zh-CN" altLang="zh-CN" sz="3200" b="1">
                <a:latin typeface="宋体" panose="02010600030101010101" pitchFamily="2" charset="-122"/>
              </a:rPr>
              <a:t>二级缓存</a:t>
            </a:r>
          </a:p>
        </p:txBody>
      </p:sp>
      <p:sp>
        <p:nvSpPr>
          <p:cNvPr id="26628" name="Rectangle 3"/>
          <p:cNvSpPr>
            <a:spLocks noGrp="1" noChangeArrowheads="1"/>
          </p:cNvSpPr>
          <p:nvPr>
            <p:ph type="body" idx="1"/>
          </p:nvPr>
        </p:nvSpPr>
        <p:spPr>
          <a:xfrm>
            <a:off x="684213" y="2276475"/>
            <a:ext cx="7775575" cy="4392613"/>
          </a:xfrm>
        </p:spPr>
        <p:txBody>
          <a:bodyPr/>
          <a:lstStyle/>
          <a:p>
            <a:pPr eaLnBrk="1" hangingPunct="1">
              <a:lnSpc>
                <a:spcPct val="80000"/>
              </a:lnSpc>
              <a:buFont typeface="Wingdings" panose="05000000000000000000" pitchFamily="2" charset="2"/>
              <a:buNone/>
            </a:pPr>
            <a:r>
              <a:rPr lang="en-US" altLang="zh-CN" sz="1800">
                <a:latin typeface="宋体" panose="02010600030101010101" pitchFamily="2" charset="-122"/>
              </a:rPr>
              <a:t>public  void testUpdate() {</a:t>
            </a:r>
          </a:p>
          <a:p>
            <a:pPr eaLnBrk="1" hangingPunct="1">
              <a:lnSpc>
                <a:spcPct val="80000"/>
              </a:lnSpc>
              <a:buFont typeface="Wingdings" panose="05000000000000000000" pitchFamily="2" charset="2"/>
              <a:buNone/>
            </a:pPr>
            <a:r>
              <a:rPr lang="en-US" altLang="zh-CN" sz="1800">
                <a:latin typeface="宋体" panose="02010600030101010101" pitchFamily="2" charset="-122"/>
              </a:rPr>
              <a:t>	Session session=sf.openSession();</a:t>
            </a:r>
          </a:p>
          <a:p>
            <a:pPr eaLnBrk="1" hangingPunct="1">
              <a:lnSpc>
                <a:spcPct val="80000"/>
              </a:lnSpc>
              <a:buFont typeface="Wingdings" panose="05000000000000000000" pitchFamily="2" charset="2"/>
              <a:buNone/>
            </a:pPr>
            <a:r>
              <a:rPr lang="en-US" altLang="zh-CN" sz="1800">
                <a:latin typeface="宋体" panose="02010600030101010101" pitchFamily="2" charset="-122"/>
              </a:rPr>
              <a:t>	Transaction tx=session.beginTransaction();</a:t>
            </a:r>
          </a:p>
          <a:p>
            <a:pPr eaLnBrk="1" hangingPunct="1">
              <a:lnSpc>
                <a:spcPct val="80000"/>
              </a:lnSpc>
              <a:buFont typeface="Wingdings" panose="05000000000000000000" pitchFamily="2" charset="2"/>
              <a:buNone/>
            </a:pPr>
            <a:r>
              <a:rPr lang="en-US" altLang="zh-CN" sz="1800">
                <a:latin typeface="宋体" panose="02010600030101010101" pitchFamily="2" charset="-122"/>
              </a:rPr>
              <a:t>	</a:t>
            </a:r>
            <a:r>
              <a:rPr lang="en-US" altLang="zh-CN" sz="1800">
                <a:solidFill>
                  <a:srgbClr val="FF3300"/>
                </a:solidFill>
                <a:latin typeface="宋体" panose="02010600030101010101" pitchFamily="2" charset="-122"/>
              </a:rPr>
              <a:t>Customer customer=(Customer)session.load(Customer.class, 4);</a:t>
            </a:r>
          </a:p>
          <a:p>
            <a:pPr eaLnBrk="1" hangingPunct="1">
              <a:lnSpc>
                <a:spcPct val="80000"/>
              </a:lnSpc>
              <a:buFont typeface="Wingdings" panose="05000000000000000000" pitchFamily="2" charset="2"/>
              <a:buNone/>
            </a:pPr>
            <a:r>
              <a:rPr lang="en-US" altLang="zh-CN" sz="1800">
                <a:solidFill>
                  <a:srgbClr val="FF3300"/>
                </a:solidFill>
                <a:latin typeface="宋体" panose="02010600030101010101" pitchFamily="2" charset="-122"/>
              </a:rPr>
              <a:t>	System.out.println(customer.getAge());</a:t>
            </a:r>
          </a:p>
          <a:p>
            <a:pPr eaLnBrk="1" hangingPunct="1">
              <a:lnSpc>
                <a:spcPct val="80000"/>
              </a:lnSpc>
              <a:buFont typeface="Wingdings" panose="05000000000000000000" pitchFamily="2" charset="2"/>
              <a:buNone/>
            </a:pPr>
            <a:r>
              <a:rPr lang="en-US" altLang="zh-CN" sz="1800">
                <a:solidFill>
                  <a:srgbClr val="FF3300"/>
                </a:solidFill>
                <a:latin typeface="宋体" panose="02010600030101010101" pitchFamily="2" charset="-122"/>
              </a:rPr>
              <a:t>	customer.setAge(45);</a:t>
            </a:r>
          </a:p>
          <a:p>
            <a:pPr eaLnBrk="1" hangingPunct="1">
              <a:lnSpc>
                <a:spcPct val="80000"/>
              </a:lnSpc>
              <a:buFont typeface="Wingdings" panose="05000000000000000000" pitchFamily="2" charset="2"/>
              <a:buNone/>
            </a:pPr>
            <a:r>
              <a:rPr lang="en-US" altLang="zh-CN" sz="1800">
                <a:latin typeface="宋体" panose="02010600030101010101" pitchFamily="2" charset="-122"/>
              </a:rPr>
              <a:t>	tx.commit();</a:t>
            </a:r>
          </a:p>
          <a:p>
            <a:pPr eaLnBrk="1" hangingPunct="1">
              <a:lnSpc>
                <a:spcPct val="80000"/>
              </a:lnSpc>
              <a:buFont typeface="Wingdings" panose="05000000000000000000" pitchFamily="2" charset="2"/>
              <a:buNone/>
            </a:pPr>
            <a:r>
              <a:rPr lang="en-US" altLang="zh-CN" sz="1800">
                <a:latin typeface="宋体" panose="02010600030101010101" pitchFamily="2" charset="-122"/>
              </a:rPr>
              <a:t>	session.close();</a:t>
            </a:r>
          </a:p>
          <a:p>
            <a:pPr eaLnBrk="1" hangingPunct="1">
              <a:lnSpc>
                <a:spcPct val="80000"/>
              </a:lnSpc>
            </a:pPr>
            <a:endParaRPr lang="en-US" altLang="zh-CN" sz="1800">
              <a:latin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宋体" panose="02010600030101010101" pitchFamily="2" charset="-122"/>
              </a:rPr>
              <a:t>	session=sf.openSession();</a:t>
            </a:r>
          </a:p>
          <a:p>
            <a:pPr eaLnBrk="1" hangingPunct="1">
              <a:lnSpc>
                <a:spcPct val="80000"/>
              </a:lnSpc>
              <a:buFont typeface="Wingdings" panose="05000000000000000000" pitchFamily="2" charset="2"/>
              <a:buNone/>
            </a:pPr>
            <a:r>
              <a:rPr lang="en-US" altLang="zh-CN" sz="1800">
                <a:latin typeface="宋体" panose="02010600030101010101" pitchFamily="2" charset="-122"/>
              </a:rPr>
              <a:t>	tx=session.beginTransaction();</a:t>
            </a:r>
          </a:p>
          <a:p>
            <a:pPr eaLnBrk="1" hangingPunct="1">
              <a:lnSpc>
                <a:spcPct val="80000"/>
              </a:lnSpc>
              <a:buFont typeface="Wingdings" panose="05000000000000000000" pitchFamily="2" charset="2"/>
              <a:buNone/>
            </a:pPr>
            <a:r>
              <a:rPr lang="en-US" altLang="zh-CN" sz="1800">
                <a:latin typeface="宋体" panose="02010600030101010101" pitchFamily="2" charset="-122"/>
              </a:rPr>
              <a:t>	customer=(Customer)session.load(Customer.class, 4);</a:t>
            </a:r>
          </a:p>
          <a:p>
            <a:pPr eaLnBrk="1" hangingPunct="1">
              <a:lnSpc>
                <a:spcPct val="80000"/>
              </a:lnSpc>
              <a:buFont typeface="Wingdings" panose="05000000000000000000" pitchFamily="2" charset="2"/>
              <a:buNone/>
            </a:pPr>
            <a:r>
              <a:rPr lang="en-US" altLang="zh-CN" sz="1800">
                <a:latin typeface="宋体" panose="02010600030101010101" pitchFamily="2" charset="-122"/>
              </a:rPr>
              <a:t>	</a:t>
            </a:r>
            <a:r>
              <a:rPr lang="en-US" altLang="zh-CN" sz="1800">
                <a:solidFill>
                  <a:srgbClr val="FF3300"/>
                </a:solidFill>
                <a:latin typeface="宋体" panose="02010600030101010101" pitchFamily="2" charset="-122"/>
              </a:rPr>
              <a:t>System.out.println(customer.getAge());   //45</a:t>
            </a:r>
          </a:p>
          <a:p>
            <a:pPr eaLnBrk="1" hangingPunct="1">
              <a:lnSpc>
                <a:spcPct val="80000"/>
              </a:lnSpc>
              <a:buFont typeface="Wingdings" panose="05000000000000000000" pitchFamily="2" charset="2"/>
              <a:buNone/>
            </a:pPr>
            <a:r>
              <a:rPr lang="en-US" altLang="zh-CN" sz="1800">
                <a:latin typeface="宋体" panose="02010600030101010101" pitchFamily="2" charset="-122"/>
              </a:rPr>
              <a:t>	tx.commit();</a:t>
            </a:r>
          </a:p>
          <a:p>
            <a:pPr eaLnBrk="1" hangingPunct="1">
              <a:lnSpc>
                <a:spcPct val="80000"/>
              </a:lnSpc>
              <a:buFont typeface="Wingdings" panose="05000000000000000000" pitchFamily="2" charset="2"/>
              <a:buNone/>
            </a:pPr>
            <a:r>
              <a:rPr lang="en-US" altLang="zh-CN" sz="1800">
                <a:latin typeface="宋体" panose="02010600030101010101" pitchFamily="2" charset="-122"/>
              </a:rPr>
              <a:t>	session.close();</a:t>
            </a:r>
          </a:p>
          <a:p>
            <a:pPr eaLnBrk="1" hangingPunct="1">
              <a:lnSpc>
                <a:spcPct val="80000"/>
              </a:lnSpc>
              <a:buFont typeface="Wingdings" panose="05000000000000000000" pitchFamily="2" charset="2"/>
              <a:buNone/>
            </a:pPr>
            <a:r>
              <a:rPr lang="en-US" altLang="zh-CN" sz="1800">
                <a:latin typeface="宋体" panose="02010600030101010101" pitchFamily="2" charset="-122"/>
              </a:rPr>
              <a:t>}</a:t>
            </a:r>
            <a:endParaRPr lang="zh-CN" altLang="en-US" sz="1800">
              <a:latin typeface="宋体" panose="02010600030101010101" pitchFamily="2" charset="-122"/>
            </a:endParaRPr>
          </a:p>
        </p:txBody>
      </p:sp>
      <p:sp>
        <p:nvSpPr>
          <p:cNvPr id="26629" name="Rectangle 4"/>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13</a:t>
            </a:r>
            <a:r>
              <a:rPr lang="en-US" altLang="zh-CN" sz="2000">
                <a:latin typeface="楷体_GB2312" pitchFamily="1" charset="-122"/>
                <a:ea typeface="楷体_GB2312" pitchFamily="1" charset="-122"/>
              </a:rPr>
              <a:t>:</a:t>
            </a:r>
            <a:r>
              <a:rPr lang="zh-CN" altLang="en-US" sz="2000">
                <a:ea typeface="楷体_GB2312" pitchFamily="1" charset="-122"/>
              </a:rPr>
              <a:t>测试一级缓存更新数据会同步到二级缓存</a:t>
            </a:r>
            <a:endParaRPr lang="en-US" altLang="zh-CN" sz="2400">
              <a:ea typeface="楷体_GB2312" pitchFamily="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27651" name="Rectangle 2"/>
          <p:cNvSpPr>
            <a:spLocks noGrp="1" noChangeArrowheads="1"/>
          </p:cNvSpPr>
          <p:nvPr>
            <p:ph type="title"/>
          </p:nvPr>
        </p:nvSpPr>
        <p:spPr/>
        <p:txBody>
          <a:bodyPr/>
          <a:lstStyle/>
          <a:p>
            <a:pPr eaLnBrk="1" hangingPunct="1"/>
            <a:r>
              <a:rPr lang="zh-CN" altLang="zh-CN" sz="3200" b="1">
                <a:latin typeface="宋体" panose="02010600030101010101" pitchFamily="2" charset="-122"/>
              </a:rPr>
              <a:t>二级缓存</a:t>
            </a:r>
          </a:p>
        </p:txBody>
      </p:sp>
      <p:sp>
        <p:nvSpPr>
          <p:cNvPr id="27652" name="Rectangle 3"/>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14</a:t>
            </a:r>
            <a:r>
              <a:rPr lang="en-US" altLang="zh-CN" sz="2000">
                <a:latin typeface="楷体_GB2312" pitchFamily="1" charset="-122"/>
                <a:ea typeface="楷体_GB2312" pitchFamily="1" charset="-122"/>
              </a:rPr>
              <a:t>:</a:t>
            </a:r>
            <a:r>
              <a:rPr lang="zh-CN" altLang="en-US" sz="2000">
                <a:latin typeface="楷体_GB2312" pitchFamily="1" charset="-122"/>
                <a:ea typeface="楷体_GB2312" pitchFamily="1" charset="-122"/>
              </a:rPr>
              <a:t>测试二级缓存的数据存放到临时目录</a:t>
            </a:r>
            <a:endParaRPr lang="zh-CN" altLang="en-US" sz="2000">
              <a:ea typeface="楷体_GB2312" pitchFamily="1" charset="-122"/>
            </a:endParaRPr>
          </a:p>
        </p:txBody>
      </p:sp>
      <p:pic>
        <p:nvPicPr>
          <p:cNvPr id="276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349500"/>
            <a:ext cx="3352800" cy="197167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4" name="Line 5"/>
          <p:cNvSpPr>
            <a:spLocks noChangeShapeType="1"/>
          </p:cNvSpPr>
          <p:nvPr/>
        </p:nvSpPr>
        <p:spPr bwMode="auto">
          <a:xfrm>
            <a:off x="2987675" y="2636838"/>
            <a:ext cx="2232025"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5" name="Text Box 6"/>
          <p:cNvSpPr txBox="1">
            <a:spLocks noChangeArrowheads="1"/>
          </p:cNvSpPr>
          <p:nvPr/>
        </p:nvSpPr>
        <p:spPr bwMode="auto">
          <a:xfrm>
            <a:off x="5219700" y="2852738"/>
            <a:ext cx="2952750" cy="37623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800">
                <a:latin typeface="Verdana" panose="020B0604030504040204" pitchFamily="34" charset="0"/>
              </a:rPr>
              <a:t>配置</a:t>
            </a:r>
            <a:r>
              <a:rPr lang="en-US" altLang="zh-CN" sz="1800">
                <a:latin typeface="Verdana" panose="020B0604030504040204" pitchFamily="34" charset="0"/>
              </a:rPr>
              <a:t>Order</a:t>
            </a:r>
            <a:r>
              <a:rPr lang="zh-CN" altLang="en-US" sz="1800">
                <a:latin typeface="Verdana" panose="020B0604030504040204" pitchFamily="34" charset="0"/>
              </a:rPr>
              <a:t>对象的缓存</a:t>
            </a:r>
          </a:p>
        </p:txBody>
      </p:sp>
      <p:pic>
        <p:nvPicPr>
          <p:cNvPr id="2765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3284538"/>
            <a:ext cx="3657600" cy="382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7" name="Line 8"/>
          <p:cNvSpPr>
            <a:spLocks noChangeShapeType="1"/>
          </p:cNvSpPr>
          <p:nvPr/>
        </p:nvSpPr>
        <p:spPr bwMode="auto">
          <a:xfrm flipH="1">
            <a:off x="2987675" y="4221163"/>
            <a:ext cx="3455988" cy="936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8" name="Text Box 9"/>
          <p:cNvSpPr txBox="1">
            <a:spLocks noChangeArrowheads="1"/>
          </p:cNvSpPr>
          <p:nvPr/>
        </p:nvSpPr>
        <p:spPr bwMode="auto">
          <a:xfrm>
            <a:off x="1547813" y="5084763"/>
            <a:ext cx="2808287" cy="37623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800">
                <a:latin typeface="Verdana" panose="020B0604030504040204" pitchFamily="34" charset="0"/>
              </a:rPr>
              <a:t>查看临时目录</a:t>
            </a:r>
          </a:p>
        </p:txBody>
      </p:sp>
      <p:sp>
        <p:nvSpPr>
          <p:cNvPr id="27659" name="Line 10"/>
          <p:cNvSpPr>
            <a:spLocks noChangeShapeType="1"/>
          </p:cNvSpPr>
          <p:nvPr/>
        </p:nvSpPr>
        <p:spPr bwMode="auto">
          <a:xfrm flipH="1">
            <a:off x="1403350" y="2781300"/>
            <a:ext cx="1439863" cy="172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0" name="Text Box 11"/>
          <p:cNvSpPr txBox="1">
            <a:spLocks noChangeArrowheads="1"/>
          </p:cNvSpPr>
          <p:nvPr/>
        </p:nvSpPr>
        <p:spPr bwMode="auto">
          <a:xfrm>
            <a:off x="684213" y="4508500"/>
            <a:ext cx="2592387" cy="376238"/>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800">
                <a:latin typeface="Verdana" panose="020B0604030504040204" pitchFamily="34" charset="0"/>
              </a:rPr>
              <a:t>缓存中只能放</a:t>
            </a:r>
            <a:r>
              <a:rPr lang="en-US" altLang="zh-CN" sz="1800">
                <a:latin typeface="Verdana" panose="020B0604030504040204" pitchFamily="34" charset="0"/>
              </a:rPr>
              <a:t>10</a:t>
            </a:r>
            <a:r>
              <a:rPr lang="zh-CN" altLang="en-US" sz="1800">
                <a:latin typeface="Verdana" panose="020B0604030504040204" pitchFamily="34" charset="0"/>
              </a:rPr>
              <a:t>个对象</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29699" name="Rectangle 2"/>
          <p:cNvSpPr>
            <a:spLocks noGrp="1" noChangeArrowheads="1"/>
          </p:cNvSpPr>
          <p:nvPr>
            <p:ph type="title"/>
          </p:nvPr>
        </p:nvSpPr>
        <p:spPr/>
        <p:txBody>
          <a:bodyPr/>
          <a:lstStyle/>
          <a:p>
            <a:pPr eaLnBrk="1" hangingPunct="1"/>
            <a:r>
              <a:rPr lang="zh-CN" altLang="zh-CN" sz="3200" b="1">
                <a:latin typeface="宋体" panose="02010600030101010101" pitchFamily="2" charset="-122"/>
              </a:rPr>
              <a:t>二级缓存</a:t>
            </a:r>
          </a:p>
        </p:txBody>
      </p:sp>
      <p:sp>
        <p:nvSpPr>
          <p:cNvPr id="29700" name="TextBox 4"/>
          <p:cNvSpPr txBox="1">
            <a:spLocks noChangeArrowheads="1"/>
          </p:cNvSpPr>
          <p:nvPr/>
        </p:nvSpPr>
        <p:spPr bwMode="auto">
          <a:xfrm>
            <a:off x="611188" y="2349500"/>
            <a:ext cx="813752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b="1">
                <a:solidFill>
                  <a:srgbClr val="0033CC"/>
                </a:solidFill>
                <a:latin typeface="Verdana" panose="020B0604030504040204" pitchFamily="34" charset="0"/>
              </a:rPr>
              <a:t>ehcache.xml</a:t>
            </a:r>
            <a:r>
              <a:rPr lang="zh-CN" altLang="en-US" sz="1800" b="1">
                <a:solidFill>
                  <a:srgbClr val="0033CC"/>
                </a:solidFill>
                <a:latin typeface="Verdana" panose="020B0604030504040204" pitchFamily="34" charset="0"/>
              </a:rPr>
              <a:t>文件</a:t>
            </a:r>
          </a:p>
          <a:p>
            <a:pPr eaLnBrk="1" hangingPunct="1">
              <a:spcBef>
                <a:spcPct val="0"/>
              </a:spcBef>
              <a:buClrTx/>
              <a:buSzTx/>
              <a:buFont typeface="Arial" panose="020B0604020202020204" pitchFamily="34" charset="0"/>
              <a:buNone/>
            </a:pPr>
            <a:endParaRPr lang="en-US" altLang="zh-CN" sz="1800">
              <a:latin typeface="Verdana" panose="020B0604030504040204" pitchFamily="34" charset="0"/>
            </a:endParaRPr>
          </a:p>
          <a:p>
            <a:pPr eaLnBrk="1" hangingPunct="1">
              <a:spcBef>
                <a:spcPct val="0"/>
              </a:spcBef>
              <a:buClrTx/>
              <a:buSzTx/>
              <a:buFont typeface="Arial" panose="020B0604020202020204" pitchFamily="34" charset="0"/>
              <a:buNone/>
            </a:pPr>
            <a:r>
              <a:rPr lang="en-US" altLang="zh-CN" sz="1800">
                <a:latin typeface="Verdana" panose="020B0604030504040204" pitchFamily="34" charset="0"/>
              </a:rPr>
              <a:t>&lt;diskStore path="D:\cache" /&gt;</a:t>
            </a:r>
          </a:p>
          <a:p>
            <a:pPr eaLnBrk="1" hangingPunct="1">
              <a:spcBef>
                <a:spcPct val="0"/>
              </a:spcBef>
              <a:buClrTx/>
              <a:buSzTx/>
              <a:buFont typeface="Arial" panose="020B0604020202020204" pitchFamily="34" charset="0"/>
              <a:buNone/>
            </a:pPr>
            <a:r>
              <a:rPr lang="en-US" altLang="zh-CN" sz="1800">
                <a:latin typeface="Verdana" panose="020B0604030504040204" pitchFamily="34" charset="0"/>
              </a:rPr>
              <a:t>&lt;cache name="</a:t>
            </a:r>
            <a:r>
              <a:rPr lang="zh-CN" altLang="en-US" sz="1800">
                <a:latin typeface="Verdana" panose="020B0604030504040204" pitchFamily="34" charset="0"/>
              </a:rPr>
              <a:t>"</a:t>
            </a:r>
            <a:r>
              <a:rPr lang="en-US" altLang="zh-CN" sz="1800">
                <a:latin typeface="Verdana" panose="020B0604030504040204" pitchFamily="34" charset="0"/>
              </a:rPr>
              <a:t>   </a:t>
            </a:r>
          </a:p>
          <a:p>
            <a:pPr eaLnBrk="1" hangingPunct="1">
              <a:spcBef>
                <a:spcPct val="0"/>
              </a:spcBef>
              <a:buClrTx/>
              <a:buSzTx/>
              <a:buFont typeface="Arial" panose="020B0604020202020204" pitchFamily="34" charset="0"/>
              <a:buNone/>
            </a:pPr>
            <a:r>
              <a:rPr lang="en-US" altLang="zh-CN" sz="1800">
                <a:latin typeface="Verdana" panose="020B0604030504040204" pitchFamily="34" charset="0"/>
              </a:rPr>
              <a:t>           maxElementsInMemory="10“  </a:t>
            </a:r>
          </a:p>
          <a:p>
            <a:pPr eaLnBrk="1" hangingPunct="1">
              <a:spcBef>
                <a:spcPct val="0"/>
              </a:spcBef>
              <a:buClrTx/>
              <a:buSzTx/>
              <a:buFont typeface="Arial" panose="020B0604020202020204" pitchFamily="34" charset="0"/>
              <a:buNone/>
            </a:pPr>
            <a:r>
              <a:rPr lang="en-US" altLang="zh-CN" sz="1800">
                <a:latin typeface="Verdana" panose="020B0604030504040204" pitchFamily="34" charset="0"/>
              </a:rPr>
              <a:t>           eternal=“true"</a:t>
            </a:r>
          </a:p>
          <a:p>
            <a:pPr eaLnBrk="1" hangingPunct="1">
              <a:spcBef>
                <a:spcPct val="0"/>
              </a:spcBef>
              <a:buClrTx/>
              <a:buSzTx/>
              <a:buFont typeface="Arial" panose="020B0604020202020204" pitchFamily="34" charset="0"/>
              <a:buNone/>
            </a:pPr>
            <a:r>
              <a:rPr lang="en-US" altLang="zh-CN" sz="1800">
                <a:latin typeface="Verdana" panose="020B0604030504040204" pitchFamily="34" charset="0"/>
              </a:rPr>
              <a:t>           overflowToDisk="true“</a:t>
            </a:r>
          </a:p>
          <a:p>
            <a:pPr eaLnBrk="1" hangingPunct="1">
              <a:spcBef>
                <a:spcPct val="0"/>
              </a:spcBef>
              <a:buClrTx/>
              <a:buSzTx/>
              <a:buFont typeface="Arial" panose="020B0604020202020204" pitchFamily="34" charset="0"/>
              <a:buNone/>
            </a:pPr>
            <a:r>
              <a:rPr lang="en-US" altLang="zh-CN" sz="1800">
                <a:latin typeface="Verdana" panose="020B0604030504040204" pitchFamily="34" charset="0"/>
              </a:rPr>
              <a:t>           maxElementsOnDisk=“10000000” </a:t>
            </a:r>
          </a:p>
          <a:p>
            <a:pPr eaLnBrk="1" hangingPunct="1">
              <a:spcBef>
                <a:spcPct val="0"/>
              </a:spcBef>
              <a:buClrTx/>
              <a:buSzTx/>
              <a:buFont typeface="Arial" panose="020B0604020202020204" pitchFamily="34" charset="0"/>
              <a:buNone/>
            </a:pPr>
            <a:r>
              <a:rPr lang="en-US" altLang="zh-CN" sz="1800">
                <a:latin typeface="Verdana" panose="020B0604030504040204" pitchFamily="34" charset="0"/>
              </a:rPr>
              <a:t>           diskPersistent="false“ </a:t>
            </a:r>
          </a:p>
          <a:p>
            <a:pPr eaLnBrk="1" hangingPunct="1">
              <a:spcBef>
                <a:spcPct val="0"/>
              </a:spcBef>
              <a:buClrTx/>
              <a:buSzTx/>
              <a:buFont typeface="Arial" panose="020B0604020202020204" pitchFamily="34" charset="0"/>
              <a:buNone/>
            </a:pPr>
            <a:r>
              <a:rPr lang="en-US" altLang="zh-CN" sz="1800">
                <a:latin typeface="Verdana" panose="020B0604030504040204" pitchFamily="34" charset="0"/>
              </a:rPr>
              <a:t>           diskExpriyThreadIntervalSeconds=“120” /&gt;</a:t>
            </a:r>
          </a:p>
          <a:p>
            <a:pPr eaLnBrk="1" hangingPunct="1">
              <a:spcBef>
                <a:spcPct val="0"/>
              </a:spcBef>
              <a:buClrTx/>
              <a:buSzTx/>
              <a:buFont typeface="Arial" panose="020B0604020202020204" pitchFamily="34" charset="0"/>
              <a:buNone/>
            </a:pPr>
            <a:r>
              <a:rPr lang="en-US" altLang="zh-CN" sz="1800">
                <a:latin typeface="Verdana" panose="020B0604030504040204" pitchFamily="34" charset="0"/>
              </a:rPr>
              <a:t>&lt;/ehcache&gt;</a:t>
            </a:r>
          </a:p>
        </p:txBody>
      </p:sp>
      <p:sp>
        <p:nvSpPr>
          <p:cNvPr id="29701" name="Rectangle 4"/>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14</a:t>
            </a:r>
            <a:r>
              <a:rPr lang="en-US" altLang="zh-CN" sz="2000">
                <a:latin typeface="楷体_GB2312" pitchFamily="1" charset="-122"/>
                <a:ea typeface="楷体_GB2312" pitchFamily="1" charset="-122"/>
              </a:rPr>
              <a:t>:</a:t>
            </a:r>
            <a:r>
              <a:rPr lang="zh-CN" altLang="en-US" sz="2000">
                <a:ea typeface="楷体_GB2312" pitchFamily="1" charset="-122"/>
              </a:rPr>
              <a:t>配置进程范围内的二级缓存</a:t>
            </a:r>
            <a:r>
              <a:rPr lang="en-US" altLang="zh-CN" sz="2000">
                <a:ea typeface="楷体_GB2312" pitchFamily="1" charset="-122"/>
              </a:rPr>
              <a:t>(</a:t>
            </a:r>
            <a:r>
              <a:rPr lang="zh-CN" altLang="en-US" sz="2000">
                <a:ea typeface="楷体_GB2312" pitchFamily="1" charset="-122"/>
              </a:rPr>
              <a:t>配置</a:t>
            </a:r>
            <a:r>
              <a:rPr lang="en-US" altLang="zh-CN" sz="2000">
                <a:latin typeface="楷体_GB2312" pitchFamily="1" charset="-122"/>
                <a:ea typeface="楷体_GB2312" pitchFamily="1" charset="-122"/>
              </a:rPr>
              <a:t>ehcache缓存</a:t>
            </a:r>
            <a:r>
              <a:rPr lang="en-US" altLang="zh-CN" sz="2400">
                <a:ea typeface="楷体_GB2312" pitchFamily="1" charset="-122"/>
              </a:rPr>
              <a:t>)</a:t>
            </a:r>
          </a:p>
        </p:txBody>
      </p:sp>
      <p:pic>
        <p:nvPicPr>
          <p:cNvPr id="2970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2420938"/>
            <a:ext cx="3562350" cy="179070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3" name="Line 6"/>
          <p:cNvSpPr>
            <a:spLocks noChangeShapeType="1"/>
          </p:cNvSpPr>
          <p:nvPr/>
        </p:nvSpPr>
        <p:spPr bwMode="auto">
          <a:xfrm>
            <a:off x="7451725" y="3933825"/>
            <a:ext cx="0" cy="719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04" name="Rectangle 7"/>
          <p:cNvSpPr>
            <a:spLocks noChangeArrowheads="1"/>
          </p:cNvSpPr>
          <p:nvPr/>
        </p:nvSpPr>
        <p:spPr bwMode="auto">
          <a:xfrm>
            <a:off x="6227763" y="4581525"/>
            <a:ext cx="3168650" cy="576263"/>
          </a:xfrm>
          <a:prstGeom prst="rect">
            <a:avLst/>
          </a:prstGeom>
          <a:solidFill>
            <a:srgbClr val="CC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Verdana" panose="020B0604030504040204" pitchFamily="34" charset="0"/>
              </a:rPr>
              <a:t>所有配置的二级缓存的默认使用的配置</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30723" name="Rectangle 2"/>
          <p:cNvSpPr>
            <a:spLocks noGrp="1" noChangeArrowheads="1"/>
          </p:cNvSpPr>
          <p:nvPr>
            <p:ph type="title"/>
          </p:nvPr>
        </p:nvSpPr>
        <p:spPr/>
        <p:txBody>
          <a:bodyPr/>
          <a:lstStyle/>
          <a:p>
            <a:pPr eaLnBrk="1" hangingPunct="1"/>
            <a:r>
              <a:rPr lang="zh-CN" altLang="zh-CN" sz="3200" b="1">
                <a:latin typeface="宋体" panose="02010600030101010101" pitchFamily="2" charset="-122"/>
              </a:rPr>
              <a:t>二级缓存</a:t>
            </a:r>
          </a:p>
        </p:txBody>
      </p:sp>
      <p:sp>
        <p:nvSpPr>
          <p:cNvPr id="30724"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14</a:t>
            </a:r>
            <a:r>
              <a:rPr lang="en-US" altLang="zh-CN" sz="2000">
                <a:latin typeface="楷体_GB2312" pitchFamily="1" charset="-122"/>
                <a:ea typeface="楷体_GB2312" pitchFamily="1" charset="-122"/>
              </a:rPr>
              <a:t>:</a:t>
            </a:r>
            <a:r>
              <a:rPr lang="zh-CN" altLang="en-US" sz="2000">
                <a:ea typeface="楷体_GB2312" pitchFamily="1" charset="-122"/>
              </a:rPr>
              <a:t>配置进程范围内的二级缓存</a:t>
            </a:r>
            <a:r>
              <a:rPr lang="en-US" altLang="zh-CN" sz="2000">
                <a:ea typeface="楷体_GB2312" pitchFamily="1" charset="-122"/>
              </a:rPr>
              <a:t>(</a:t>
            </a:r>
            <a:r>
              <a:rPr lang="zh-CN" altLang="en-US" sz="2000">
                <a:ea typeface="楷体_GB2312" pitchFamily="1" charset="-122"/>
              </a:rPr>
              <a:t>配置</a:t>
            </a:r>
            <a:r>
              <a:rPr lang="en-US" altLang="zh-CN" sz="2000">
                <a:latin typeface="楷体_GB2312" pitchFamily="1" charset="-122"/>
                <a:ea typeface="楷体_GB2312" pitchFamily="1" charset="-122"/>
              </a:rPr>
              <a:t>ehcache缓存</a:t>
            </a:r>
            <a:r>
              <a:rPr lang="en-US" altLang="zh-CN" sz="2400">
                <a:ea typeface="楷体_GB2312" pitchFamily="1" charset="-122"/>
              </a:rPr>
              <a:t>)</a:t>
            </a:r>
          </a:p>
        </p:txBody>
      </p:sp>
      <p:sp>
        <p:nvSpPr>
          <p:cNvPr id="30725" name="Rectangle 4"/>
          <p:cNvSpPr>
            <a:spLocks noGrp="1" noChangeArrowheads="1"/>
          </p:cNvSpPr>
          <p:nvPr>
            <p:ph type="body" idx="1"/>
          </p:nvPr>
        </p:nvSpPr>
        <p:spPr>
          <a:xfrm>
            <a:off x="684213" y="2349500"/>
            <a:ext cx="8135937" cy="2736850"/>
          </a:xfrm>
          <a:noFill/>
        </p:spPr>
        <p:txBody>
          <a:bodyPr/>
          <a:lstStyle/>
          <a:p>
            <a:pPr eaLnBrk="1" hangingPunct="1">
              <a:lnSpc>
                <a:spcPct val="80000"/>
              </a:lnSpc>
            </a:pPr>
            <a:r>
              <a:rPr lang="en-US" altLang="zh-CN" sz="2200">
                <a:latin typeface="宋体" panose="02010600030101010101" pitchFamily="2" charset="-122"/>
              </a:rPr>
              <a:t>&lt;diskStore&gt;:</a:t>
            </a:r>
            <a:r>
              <a:rPr lang="zh-CN" altLang="en-US" sz="2200">
                <a:latin typeface="宋体" panose="02010600030101010101" pitchFamily="2" charset="-122"/>
              </a:rPr>
              <a:t>指定一个目录</a:t>
            </a:r>
            <a:r>
              <a:rPr lang="en-US" altLang="zh-CN" sz="2200">
                <a:latin typeface="宋体" panose="02010600030101010101" pitchFamily="2" charset="-122"/>
              </a:rPr>
              <a:t>, </a:t>
            </a:r>
            <a:r>
              <a:rPr lang="zh-CN" altLang="en-US" sz="2200">
                <a:latin typeface="宋体" panose="02010600030101010101" pitchFamily="2" charset="-122"/>
              </a:rPr>
              <a:t>当 </a:t>
            </a:r>
            <a:r>
              <a:rPr lang="en-US" altLang="zh-CN" sz="2200">
                <a:latin typeface="宋体" panose="02010600030101010101" pitchFamily="2" charset="-122"/>
              </a:rPr>
              <a:t>EHCache </a:t>
            </a:r>
            <a:r>
              <a:rPr lang="zh-CN" altLang="en-US" sz="2200">
                <a:latin typeface="宋体" panose="02010600030101010101" pitchFamily="2" charset="-122"/>
              </a:rPr>
              <a:t>把数据写到硬盘上时</a:t>
            </a:r>
            <a:r>
              <a:rPr lang="en-US" altLang="zh-CN" sz="2200">
                <a:latin typeface="宋体" panose="02010600030101010101" pitchFamily="2" charset="-122"/>
              </a:rPr>
              <a:t>, </a:t>
            </a:r>
            <a:r>
              <a:rPr lang="zh-CN" altLang="en-US" sz="2200">
                <a:latin typeface="宋体" panose="02010600030101010101" pitchFamily="2" charset="-122"/>
              </a:rPr>
              <a:t>将把数据写到这个文件目录下</a:t>
            </a:r>
            <a:r>
              <a:rPr lang="en-US" altLang="zh-CN" sz="2200">
                <a:latin typeface="宋体" panose="02010600030101010101" pitchFamily="2" charset="-122"/>
              </a:rPr>
              <a:t>. </a:t>
            </a:r>
            <a:r>
              <a:rPr lang="zh-CN" altLang="en-US" sz="2200">
                <a:latin typeface="宋体" panose="02010600030101010101" pitchFamily="2" charset="-122"/>
              </a:rPr>
              <a:t> 默认是</a:t>
            </a:r>
            <a:r>
              <a:rPr lang="en-US" altLang="zh-CN" sz="2200">
                <a:latin typeface="宋体" panose="02010600030101010101" pitchFamily="2" charset="-122"/>
              </a:rPr>
              <a:t>C:\WINDOWS\Temp </a:t>
            </a:r>
          </a:p>
          <a:p>
            <a:pPr eaLnBrk="1" hangingPunct="1">
              <a:lnSpc>
                <a:spcPct val="80000"/>
              </a:lnSpc>
            </a:pPr>
            <a:r>
              <a:rPr lang="en-US" altLang="zh-CN" sz="2200">
                <a:latin typeface="宋体" panose="02010600030101010101" pitchFamily="2" charset="-122"/>
              </a:rPr>
              <a:t>&lt;defaultCache&gt;: </a:t>
            </a:r>
            <a:r>
              <a:rPr lang="zh-CN" altLang="en-US" sz="2200">
                <a:latin typeface="宋体" panose="02010600030101010101" pitchFamily="2" charset="-122"/>
              </a:rPr>
              <a:t>设置缓存的默认数据过期策略 </a:t>
            </a:r>
          </a:p>
          <a:p>
            <a:pPr eaLnBrk="1" hangingPunct="1">
              <a:lnSpc>
                <a:spcPct val="80000"/>
              </a:lnSpc>
            </a:pPr>
            <a:r>
              <a:rPr lang="en-US" altLang="zh-CN" sz="2200">
                <a:latin typeface="宋体" panose="02010600030101010101" pitchFamily="2" charset="-122"/>
              </a:rPr>
              <a:t>&lt;cache&gt; </a:t>
            </a:r>
            <a:r>
              <a:rPr lang="zh-CN" altLang="en-US" sz="2200">
                <a:latin typeface="宋体" panose="02010600030101010101" pitchFamily="2" charset="-122"/>
              </a:rPr>
              <a:t>设定具体的命名缓存的数据过期策略</a:t>
            </a:r>
          </a:p>
          <a:p>
            <a:pPr eaLnBrk="1" hangingPunct="1">
              <a:lnSpc>
                <a:spcPct val="80000"/>
              </a:lnSpc>
              <a:buFont typeface="Wingdings" panose="05000000000000000000" pitchFamily="2" charset="2"/>
              <a:buNone/>
            </a:pPr>
            <a:r>
              <a:rPr lang="zh-CN" altLang="en-US" sz="2200">
                <a:latin typeface="宋体" panose="02010600030101010101" pitchFamily="2" charset="-122"/>
              </a:rPr>
              <a:t>   使用</a:t>
            </a:r>
            <a:r>
              <a:rPr lang="en-US" altLang="zh-CN" sz="2200">
                <a:latin typeface="宋体" panose="02010600030101010101" pitchFamily="2" charset="-122"/>
              </a:rPr>
              <a:t>name</a:t>
            </a:r>
            <a:r>
              <a:rPr lang="zh-CN" altLang="en-US" sz="2200">
                <a:latin typeface="宋体" panose="02010600030101010101" pitchFamily="2" charset="-122"/>
              </a:rPr>
              <a:t>属性，</a:t>
            </a:r>
            <a:r>
              <a:rPr lang="en-US" altLang="zh-CN" sz="2200">
                <a:latin typeface="宋体" panose="02010600030101010101" pitchFamily="2" charset="-122"/>
              </a:rPr>
              <a:t>cn.itcast.second.Order</a:t>
            </a:r>
          </a:p>
          <a:p>
            <a:pPr eaLnBrk="1" hangingPunct="1">
              <a:lnSpc>
                <a:spcPct val="80000"/>
              </a:lnSpc>
            </a:pPr>
            <a:r>
              <a:rPr lang="zh-CN" altLang="en-US" sz="2200">
                <a:latin typeface="宋体" panose="02010600030101010101" pitchFamily="2" charset="-122"/>
              </a:rPr>
              <a:t>每个命名缓存代表一个缓存区域，每个缓存区域有各自的数据过期策略。命名缓存机制使得用户能够在每个类以及类的每个集合的粒度上设置数据过期策略。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31747" name="Rectangle 2"/>
          <p:cNvSpPr>
            <a:spLocks noGrp="1" noChangeArrowheads="1"/>
          </p:cNvSpPr>
          <p:nvPr>
            <p:ph type="title"/>
          </p:nvPr>
        </p:nvSpPr>
        <p:spPr/>
        <p:txBody>
          <a:bodyPr/>
          <a:lstStyle/>
          <a:p>
            <a:pPr eaLnBrk="1" hangingPunct="1"/>
            <a:r>
              <a:rPr lang="zh-CN" altLang="zh-CN" sz="3200" b="1">
                <a:latin typeface="宋体" panose="02010600030101010101" pitchFamily="2" charset="-122"/>
              </a:rPr>
              <a:t>二级缓存</a:t>
            </a:r>
          </a:p>
        </p:txBody>
      </p:sp>
      <p:sp>
        <p:nvSpPr>
          <p:cNvPr id="31748" name="Rectangle 3"/>
          <p:cNvSpPr>
            <a:spLocks noGrp="1" noChangeArrowheads="1"/>
          </p:cNvSpPr>
          <p:nvPr>
            <p:ph type="body" idx="1"/>
          </p:nvPr>
        </p:nvSpPr>
        <p:spPr>
          <a:xfrm>
            <a:off x="684213" y="2276475"/>
            <a:ext cx="7696200" cy="4105275"/>
          </a:xfrm>
        </p:spPr>
        <p:txBody>
          <a:bodyPr/>
          <a:lstStyle/>
          <a:p>
            <a:pPr eaLnBrk="1" hangingPunct="1">
              <a:lnSpc>
                <a:spcPct val="80000"/>
              </a:lnSpc>
            </a:pPr>
            <a:r>
              <a:rPr lang="en-US" altLang="zh-CN" sz="1600" b="1">
                <a:latin typeface="宋体" panose="02010600030101010101" pitchFamily="2" charset="-122"/>
              </a:rPr>
              <a:t>cache</a:t>
            </a:r>
            <a:r>
              <a:rPr lang="zh-CN" altLang="en-US" sz="1600" b="1">
                <a:latin typeface="宋体" panose="02010600030101010101" pitchFamily="2" charset="-122"/>
              </a:rPr>
              <a:t>元素的属性   </a:t>
            </a:r>
          </a:p>
          <a:p>
            <a:pPr lvl="1" eaLnBrk="1" hangingPunct="1">
              <a:lnSpc>
                <a:spcPct val="80000"/>
              </a:lnSpc>
            </a:pPr>
            <a:r>
              <a:rPr lang="en-US" altLang="zh-CN" sz="1400" b="1">
                <a:latin typeface="宋体" panose="02010600030101010101" pitchFamily="2" charset="-122"/>
              </a:rPr>
              <a:t>name:</a:t>
            </a:r>
            <a:r>
              <a:rPr lang="zh-CN" altLang="en-US" sz="1400" b="1">
                <a:latin typeface="宋体" panose="02010600030101010101" pitchFamily="2" charset="-122"/>
              </a:rPr>
              <a:t>设置缓存的名字</a:t>
            </a:r>
            <a:r>
              <a:rPr lang="en-US" altLang="zh-CN" sz="1400" b="1">
                <a:latin typeface="宋体" panose="02010600030101010101" pitchFamily="2" charset="-122"/>
              </a:rPr>
              <a:t>,</a:t>
            </a:r>
            <a:r>
              <a:rPr lang="zh-CN" altLang="en-US" sz="1400" b="1">
                <a:latin typeface="宋体" panose="02010600030101010101" pitchFamily="2" charset="-122"/>
              </a:rPr>
              <a:t>它的取值为类的全限定名或类的集合的名字 </a:t>
            </a:r>
          </a:p>
          <a:p>
            <a:pPr lvl="1" eaLnBrk="1" hangingPunct="1">
              <a:lnSpc>
                <a:spcPct val="80000"/>
              </a:lnSpc>
            </a:pPr>
            <a:r>
              <a:rPr lang="en-US" altLang="zh-CN" sz="1400" b="1">
                <a:latin typeface="宋体" panose="02010600030101010101" pitchFamily="2" charset="-122"/>
              </a:rPr>
              <a:t>maxElementsInMemory :</a:t>
            </a:r>
            <a:r>
              <a:rPr lang="zh-CN" altLang="en-US" sz="1400" b="1">
                <a:latin typeface="宋体" panose="02010600030101010101" pitchFamily="2" charset="-122"/>
              </a:rPr>
              <a:t>设置基于内存的缓存中可存放的对象最大数目 </a:t>
            </a:r>
          </a:p>
          <a:p>
            <a:pPr lvl="1" eaLnBrk="1" hangingPunct="1">
              <a:lnSpc>
                <a:spcPct val="80000"/>
              </a:lnSpc>
            </a:pPr>
            <a:r>
              <a:rPr lang="en-US" altLang="zh-CN" sz="1400" b="1">
                <a:latin typeface="宋体" panose="02010600030101010101" pitchFamily="2" charset="-122"/>
              </a:rPr>
              <a:t>eternal:</a:t>
            </a:r>
            <a:r>
              <a:rPr lang="zh-CN" altLang="en-US" sz="1400" b="1">
                <a:latin typeface="宋体" panose="02010600030101010101" pitchFamily="2" charset="-122"/>
              </a:rPr>
              <a:t>设置对象是否为永久的</a:t>
            </a:r>
            <a:r>
              <a:rPr lang="en-US" altLang="zh-CN" sz="1400" b="1">
                <a:latin typeface="宋体" panose="02010600030101010101" pitchFamily="2" charset="-122"/>
              </a:rPr>
              <a:t>,true</a:t>
            </a:r>
            <a:r>
              <a:rPr lang="zh-CN" altLang="en-US" sz="1400" b="1">
                <a:latin typeface="宋体" panose="02010600030101010101" pitchFamily="2" charset="-122"/>
              </a:rPr>
              <a:t>表示永不过期</a:t>
            </a:r>
            <a:r>
              <a:rPr lang="en-US" altLang="zh-CN" sz="1400" b="1">
                <a:latin typeface="宋体" panose="02010600030101010101" pitchFamily="2" charset="-122"/>
              </a:rPr>
              <a:t>,</a:t>
            </a:r>
            <a:r>
              <a:rPr lang="zh-CN" altLang="en-US" sz="1400" b="1">
                <a:latin typeface="宋体" panose="02010600030101010101" pitchFamily="2" charset="-122"/>
              </a:rPr>
              <a:t>此时将忽略</a:t>
            </a:r>
            <a:r>
              <a:rPr lang="en-US" altLang="zh-CN" sz="1400" b="1">
                <a:latin typeface="宋体" panose="02010600030101010101" pitchFamily="2" charset="-122"/>
              </a:rPr>
              <a:t>timeToIdleSeconds </a:t>
            </a:r>
            <a:r>
              <a:rPr lang="zh-CN" altLang="en-US" sz="1400" b="1">
                <a:latin typeface="宋体" panose="02010600030101010101" pitchFamily="2" charset="-122"/>
              </a:rPr>
              <a:t>和 </a:t>
            </a:r>
            <a:r>
              <a:rPr lang="en-US" altLang="zh-CN" sz="1400" b="1">
                <a:latin typeface="宋体" panose="02010600030101010101" pitchFamily="2" charset="-122"/>
              </a:rPr>
              <a:t>timeToLiveSeconds</a:t>
            </a:r>
            <a:r>
              <a:rPr lang="zh-CN" altLang="en-US" sz="1400" b="1">
                <a:latin typeface="宋体" panose="02010600030101010101" pitchFamily="2" charset="-122"/>
              </a:rPr>
              <a:t>属性</a:t>
            </a:r>
            <a:r>
              <a:rPr lang="en-US" altLang="zh-CN" sz="1400" b="1">
                <a:latin typeface="宋体" panose="02010600030101010101" pitchFamily="2" charset="-122"/>
              </a:rPr>
              <a:t>; </a:t>
            </a:r>
            <a:r>
              <a:rPr lang="zh-CN" altLang="en-US" sz="1400" b="1">
                <a:latin typeface="宋体" panose="02010600030101010101" pitchFamily="2" charset="-122"/>
              </a:rPr>
              <a:t>默认值是</a:t>
            </a:r>
            <a:r>
              <a:rPr lang="en-US" altLang="zh-CN" sz="1400" b="1">
                <a:latin typeface="宋体" panose="02010600030101010101" pitchFamily="2" charset="-122"/>
              </a:rPr>
              <a:t>false </a:t>
            </a:r>
          </a:p>
          <a:p>
            <a:pPr lvl="1" eaLnBrk="1" hangingPunct="1">
              <a:lnSpc>
                <a:spcPct val="80000"/>
              </a:lnSpc>
            </a:pPr>
            <a:r>
              <a:rPr lang="en-US" altLang="zh-CN" sz="1400" b="1">
                <a:latin typeface="宋体" panose="02010600030101010101" pitchFamily="2" charset="-122"/>
              </a:rPr>
              <a:t>timeToIdleSeconds:</a:t>
            </a:r>
            <a:r>
              <a:rPr lang="zh-CN" altLang="en-US" sz="1400" b="1">
                <a:latin typeface="宋体" panose="02010600030101010101" pitchFamily="2" charset="-122"/>
              </a:rPr>
              <a:t>设置对象空闲最长时间</a:t>
            </a:r>
            <a:r>
              <a:rPr lang="en-US" altLang="zh-CN" sz="1400" b="1">
                <a:latin typeface="宋体" panose="02010600030101010101" pitchFamily="2" charset="-122"/>
              </a:rPr>
              <a:t>,</a:t>
            </a:r>
            <a:r>
              <a:rPr lang="zh-CN" altLang="en-US" sz="1400" b="1">
                <a:latin typeface="宋体" panose="02010600030101010101" pitchFamily="2" charset="-122"/>
              </a:rPr>
              <a:t>以秒为单位</a:t>
            </a:r>
            <a:r>
              <a:rPr lang="en-US" altLang="zh-CN" sz="1400" b="1">
                <a:latin typeface="宋体" panose="02010600030101010101" pitchFamily="2" charset="-122"/>
              </a:rPr>
              <a:t>, </a:t>
            </a:r>
            <a:r>
              <a:rPr lang="zh-CN" altLang="en-US" sz="1400" b="1">
                <a:latin typeface="宋体" panose="02010600030101010101" pitchFamily="2" charset="-122"/>
              </a:rPr>
              <a:t>超过这个时间</a:t>
            </a:r>
            <a:r>
              <a:rPr lang="en-US" altLang="zh-CN" sz="1400" b="1">
                <a:latin typeface="宋体" panose="02010600030101010101" pitchFamily="2" charset="-122"/>
              </a:rPr>
              <a:t>,</a:t>
            </a:r>
            <a:r>
              <a:rPr lang="zh-CN" altLang="en-US" sz="1400" b="1">
                <a:latin typeface="宋体" panose="02010600030101010101" pitchFamily="2" charset="-122"/>
              </a:rPr>
              <a:t>对象过期。当对象过期时</a:t>
            </a:r>
            <a:r>
              <a:rPr lang="en-US" altLang="zh-CN" sz="1400" b="1">
                <a:latin typeface="宋体" panose="02010600030101010101" pitchFamily="2" charset="-122"/>
              </a:rPr>
              <a:t>,EHCache</a:t>
            </a:r>
            <a:r>
              <a:rPr lang="zh-CN" altLang="en-US" sz="1400" b="1">
                <a:latin typeface="宋体" panose="02010600030101010101" pitchFamily="2" charset="-122"/>
              </a:rPr>
              <a:t>会把它从缓存中清除。如果此值为</a:t>
            </a:r>
            <a:r>
              <a:rPr lang="en-US" altLang="zh-CN" sz="1400" b="1">
                <a:latin typeface="宋体" panose="02010600030101010101" pitchFamily="2" charset="-122"/>
              </a:rPr>
              <a:t>0,</a:t>
            </a:r>
            <a:r>
              <a:rPr lang="zh-CN" altLang="en-US" sz="1400" b="1">
                <a:latin typeface="宋体" panose="02010600030101010101" pitchFamily="2" charset="-122"/>
              </a:rPr>
              <a:t>表示对象可以无限期地处于空闲状态。 </a:t>
            </a:r>
          </a:p>
          <a:p>
            <a:pPr lvl="1" eaLnBrk="1" hangingPunct="1">
              <a:lnSpc>
                <a:spcPct val="80000"/>
              </a:lnSpc>
            </a:pPr>
            <a:r>
              <a:rPr lang="en-US" altLang="zh-CN" sz="1400" b="1">
                <a:latin typeface="宋体" panose="02010600030101010101" pitchFamily="2" charset="-122"/>
              </a:rPr>
              <a:t>timeToLiveSeconds:</a:t>
            </a:r>
            <a:r>
              <a:rPr lang="zh-CN" altLang="en-US" sz="1400" b="1">
                <a:latin typeface="宋体" panose="02010600030101010101" pitchFamily="2" charset="-122"/>
              </a:rPr>
              <a:t>设置对象生存最长时间</a:t>
            </a:r>
            <a:r>
              <a:rPr lang="en-US" altLang="zh-CN" sz="1400" b="1">
                <a:latin typeface="宋体" panose="02010600030101010101" pitchFamily="2" charset="-122"/>
              </a:rPr>
              <a:t>,</a:t>
            </a:r>
            <a:r>
              <a:rPr lang="zh-CN" altLang="en-US" sz="1400" b="1">
                <a:latin typeface="宋体" panose="02010600030101010101" pitchFamily="2" charset="-122"/>
              </a:rPr>
              <a:t>超过这个时间</a:t>
            </a:r>
            <a:r>
              <a:rPr lang="en-US" altLang="zh-CN" sz="1400" b="1">
                <a:latin typeface="宋体" panose="02010600030101010101" pitchFamily="2" charset="-122"/>
              </a:rPr>
              <a:t>,</a:t>
            </a:r>
            <a:r>
              <a:rPr lang="zh-CN" altLang="en-US" sz="1400" b="1">
                <a:latin typeface="宋体" panose="02010600030101010101" pitchFamily="2" charset="-122"/>
              </a:rPr>
              <a:t>对象过期。</a:t>
            </a:r>
            <a:br>
              <a:rPr lang="zh-CN" altLang="en-US" sz="1400" b="1">
                <a:latin typeface="宋体" panose="02010600030101010101" pitchFamily="2" charset="-122"/>
              </a:rPr>
            </a:br>
            <a:r>
              <a:rPr lang="zh-CN" altLang="en-US" sz="1400" b="1">
                <a:latin typeface="宋体" panose="02010600030101010101" pitchFamily="2" charset="-122"/>
              </a:rPr>
              <a:t>如果此值为</a:t>
            </a:r>
            <a:r>
              <a:rPr lang="en-US" altLang="zh-CN" sz="1400" b="1">
                <a:latin typeface="宋体" panose="02010600030101010101" pitchFamily="2" charset="-122"/>
              </a:rPr>
              <a:t>0,</a:t>
            </a:r>
            <a:r>
              <a:rPr lang="zh-CN" altLang="en-US" sz="1400" b="1">
                <a:latin typeface="宋体" panose="02010600030101010101" pitchFamily="2" charset="-122"/>
              </a:rPr>
              <a:t>表示对象可以无限期地存在于缓存中</a:t>
            </a:r>
            <a:r>
              <a:rPr lang="en-US" altLang="zh-CN" sz="1400" b="1">
                <a:latin typeface="宋体" panose="02010600030101010101" pitchFamily="2" charset="-122"/>
              </a:rPr>
              <a:t>. </a:t>
            </a:r>
            <a:r>
              <a:rPr lang="zh-CN" altLang="en-US" sz="1400" b="1">
                <a:latin typeface="宋体" panose="02010600030101010101" pitchFamily="2" charset="-122"/>
              </a:rPr>
              <a:t>该属性值必须大于或等于 </a:t>
            </a:r>
            <a:r>
              <a:rPr lang="en-US" altLang="zh-CN" sz="1400" b="1">
                <a:latin typeface="宋体" panose="02010600030101010101" pitchFamily="2" charset="-122"/>
              </a:rPr>
              <a:t>timeToIdleSeconds </a:t>
            </a:r>
            <a:r>
              <a:rPr lang="zh-CN" altLang="en-US" sz="1400" b="1">
                <a:latin typeface="宋体" panose="02010600030101010101" pitchFamily="2" charset="-122"/>
              </a:rPr>
              <a:t>属性值 </a:t>
            </a:r>
          </a:p>
          <a:p>
            <a:pPr lvl="1" eaLnBrk="1" hangingPunct="1">
              <a:lnSpc>
                <a:spcPct val="80000"/>
              </a:lnSpc>
            </a:pPr>
            <a:r>
              <a:rPr lang="en-US" altLang="zh-CN" sz="1400" b="1">
                <a:latin typeface="宋体" panose="02010600030101010101" pitchFamily="2" charset="-122"/>
              </a:rPr>
              <a:t>overflowToDisk:</a:t>
            </a:r>
            <a:r>
              <a:rPr lang="zh-CN" altLang="en-US" sz="1400" b="1">
                <a:latin typeface="宋体" panose="02010600030101010101" pitchFamily="2" charset="-122"/>
              </a:rPr>
              <a:t>设置基于内在的缓存中的对象数目达到上限后</a:t>
            </a:r>
            <a:r>
              <a:rPr lang="en-US" altLang="zh-CN" sz="1400" b="1">
                <a:latin typeface="宋体" panose="02010600030101010101" pitchFamily="2" charset="-122"/>
              </a:rPr>
              <a:t>,</a:t>
            </a:r>
            <a:r>
              <a:rPr lang="zh-CN" altLang="en-US" sz="1400" b="1">
                <a:latin typeface="宋体" panose="02010600030101010101" pitchFamily="2" charset="-122"/>
              </a:rPr>
              <a:t>是否把溢出的对象写到基于硬盘的缓存中 </a:t>
            </a:r>
          </a:p>
          <a:p>
            <a:pPr lvl="1" eaLnBrk="1" hangingPunct="1">
              <a:lnSpc>
                <a:spcPct val="80000"/>
              </a:lnSpc>
            </a:pPr>
            <a:r>
              <a:rPr lang="en-US" altLang="zh-CN" sz="1400" b="1">
                <a:latin typeface="宋体" panose="02010600030101010101" pitchFamily="2" charset="-122"/>
              </a:rPr>
              <a:t>diskPersistent </a:t>
            </a:r>
            <a:r>
              <a:rPr lang="zh-CN" altLang="en-US" sz="1400" b="1">
                <a:latin typeface="宋体" panose="02010600030101010101" pitchFamily="2" charset="-122"/>
              </a:rPr>
              <a:t>当</a:t>
            </a:r>
            <a:r>
              <a:rPr lang="en-US" altLang="zh-CN" sz="1400" b="1">
                <a:latin typeface="宋体" panose="02010600030101010101" pitchFamily="2" charset="-122"/>
              </a:rPr>
              <a:t>jvm</a:t>
            </a:r>
            <a:r>
              <a:rPr lang="zh-CN" altLang="en-US" sz="1400" b="1">
                <a:latin typeface="宋体" panose="02010600030101010101" pitchFamily="2" charset="-122"/>
              </a:rPr>
              <a:t>结束时是否持久化对象 </a:t>
            </a:r>
            <a:r>
              <a:rPr lang="en-US" altLang="zh-CN" sz="1400" b="1">
                <a:latin typeface="宋体" panose="02010600030101010101" pitchFamily="2" charset="-122"/>
              </a:rPr>
              <a:t>true false </a:t>
            </a:r>
            <a:r>
              <a:rPr lang="zh-CN" altLang="en-US" sz="1400" b="1">
                <a:latin typeface="宋体" panose="02010600030101010101" pitchFamily="2" charset="-122"/>
              </a:rPr>
              <a:t>默认是</a:t>
            </a:r>
            <a:r>
              <a:rPr lang="en-US" altLang="zh-CN" sz="1400" b="1">
                <a:latin typeface="宋体" panose="02010600030101010101" pitchFamily="2" charset="-122"/>
              </a:rPr>
              <a:t>false</a:t>
            </a:r>
          </a:p>
          <a:p>
            <a:pPr lvl="1" eaLnBrk="1" hangingPunct="1">
              <a:lnSpc>
                <a:spcPct val="80000"/>
              </a:lnSpc>
            </a:pPr>
            <a:r>
              <a:rPr lang="en-US" altLang="zh-CN" sz="1400" b="1">
                <a:latin typeface="宋体" panose="02010600030101010101" pitchFamily="2" charset="-122"/>
              </a:rPr>
              <a:t>diskExpiryThreadIntervalSeconds </a:t>
            </a:r>
            <a:r>
              <a:rPr lang="zh-CN" altLang="en-US" sz="1400" b="1">
                <a:latin typeface="宋体" panose="02010600030101010101" pitchFamily="2" charset="-122"/>
              </a:rPr>
              <a:t>指定专门用于清除过期对象的监听线程的轮询时间</a:t>
            </a:r>
          </a:p>
          <a:p>
            <a:pPr lvl="1" eaLnBrk="1" hangingPunct="1">
              <a:lnSpc>
                <a:spcPct val="80000"/>
              </a:lnSpc>
            </a:pPr>
            <a:r>
              <a:rPr lang="zh-CN" altLang="en-US" sz="1500" b="1">
                <a:latin typeface="宋体" panose="02010600030101010101" pitchFamily="2" charset="-122"/>
              </a:rPr>
              <a:t> </a:t>
            </a:r>
            <a:r>
              <a:rPr lang="en-US" altLang="zh-CN" sz="1500" b="1">
                <a:latin typeface="宋体" panose="02010600030101010101" pitchFamily="2" charset="-122"/>
              </a:rPr>
              <a:t>memoryStoreEvictionPolicy - </a:t>
            </a:r>
            <a:r>
              <a:rPr lang="zh-CN" altLang="en-US" sz="1500" b="1">
                <a:latin typeface="宋体" panose="02010600030101010101" pitchFamily="2" charset="-122"/>
              </a:rPr>
              <a:t>当内存缓存达到最大，有新的</a:t>
            </a:r>
            <a:r>
              <a:rPr lang="en-US" altLang="zh-CN" sz="1500" b="1">
                <a:latin typeface="宋体" panose="02010600030101010101" pitchFamily="2" charset="-122"/>
              </a:rPr>
              <a:t>element</a:t>
            </a:r>
            <a:r>
              <a:rPr lang="zh-CN" altLang="en-US" sz="1500" b="1">
                <a:latin typeface="宋体" panose="02010600030101010101" pitchFamily="2" charset="-122"/>
              </a:rPr>
              <a:t>加入的时候， 移除缓存中</a:t>
            </a:r>
            <a:r>
              <a:rPr lang="en-US" altLang="zh-CN" sz="1500" b="1">
                <a:latin typeface="宋体" panose="02010600030101010101" pitchFamily="2" charset="-122"/>
              </a:rPr>
              <a:t>element</a:t>
            </a:r>
            <a:r>
              <a:rPr lang="zh-CN" altLang="en-US" sz="1500" b="1">
                <a:latin typeface="宋体" panose="02010600030101010101" pitchFamily="2" charset="-122"/>
              </a:rPr>
              <a:t>的策略。默认是</a:t>
            </a:r>
            <a:r>
              <a:rPr lang="en-US" altLang="zh-CN" sz="1500" b="1">
                <a:latin typeface="宋体" panose="02010600030101010101" pitchFamily="2" charset="-122"/>
              </a:rPr>
              <a:t>LRU</a:t>
            </a:r>
            <a:r>
              <a:rPr lang="zh-CN" altLang="en-US" sz="1500" b="1">
                <a:latin typeface="宋体" panose="02010600030101010101" pitchFamily="2" charset="-122"/>
              </a:rPr>
              <a:t>（最近最少使用），可选的有</a:t>
            </a:r>
            <a:r>
              <a:rPr lang="en-US" altLang="zh-CN" sz="1500" b="1">
                <a:latin typeface="宋体" panose="02010600030101010101" pitchFamily="2" charset="-122"/>
              </a:rPr>
              <a:t>LFU</a:t>
            </a:r>
            <a:r>
              <a:rPr lang="zh-CN" altLang="en-US" sz="1500" b="1">
                <a:latin typeface="宋体" panose="02010600030101010101" pitchFamily="2" charset="-122"/>
              </a:rPr>
              <a:t>（最不常使用）和</a:t>
            </a:r>
            <a:r>
              <a:rPr lang="en-US" altLang="zh-CN" sz="1500" b="1">
                <a:latin typeface="宋体" panose="02010600030101010101" pitchFamily="2" charset="-122"/>
              </a:rPr>
              <a:t>FIFO</a:t>
            </a:r>
            <a:r>
              <a:rPr lang="zh-CN" altLang="en-US" sz="1500" b="1">
                <a:latin typeface="宋体" panose="02010600030101010101" pitchFamily="2" charset="-122"/>
              </a:rPr>
              <a:t>（先进先出）</a:t>
            </a:r>
            <a:r>
              <a:rPr lang="zh-CN" altLang="en-US" sz="1500">
                <a:latin typeface="宋体" panose="02010600030101010101" pitchFamily="2" charset="-122"/>
              </a:rPr>
              <a:t> </a:t>
            </a:r>
          </a:p>
        </p:txBody>
      </p:sp>
      <p:sp>
        <p:nvSpPr>
          <p:cNvPr id="31749" name="Rectangle 4"/>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14</a:t>
            </a:r>
            <a:r>
              <a:rPr lang="en-US" altLang="zh-CN" sz="2000">
                <a:latin typeface="楷体_GB2312" pitchFamily="1" charset="-122"/>
                <a:ea typeface="楷体_GB2312" pitchFamily="1" charset="-122"/>
              </a:rPr>
              <a:t>:</a:t>
            </a:r>
            <a:r>
              <a:rPr lang="zh-CN" altLang="en-US" sz="2000">
                <a:ea typeface="楷体_GB2312" pitchFamily="1" charset="-122"/>
              </a:rPr>
              <a:t>配置进程范围内的二级缓存</a:t>
            </a:r>
            <a:r>
              <a:rPr lang="en-US" altLang="zh-CN" sz="2000">
                <a:ea typeface="楷体_GB2312" pitchFamily="1" charset="-122"/>
              </a:rPr>
              <a:t>(</a:t>
            </a:r>
            <a:r>
              <a:rPr lang="zh-CN" altLang="en-US" sz="2000">
                <a:ea typeface="楷体_GB2312" pitchFamily="1" charset="-122"/>
              </a:rPr>
              <a:t>配置</a:t>
            </a:r>
            <a:r>
              <a:rPr lang="en-US" altLang="zh-CN" sz="2000">
                <a:latin typeface="楷体_GB2312" pitchFamily="1" charset="-122"/>
                <a:ea typeface="楷体_GB2312" pitchFamily="1" charset="-122"/>
              </a:rPr>
              <a:t>ehcache缓存</a:t>
            </a:r>
            <a:r>
              <a:rPr lang="en-US" altLang="zh-CN" sz="2400">
                <a:ea typeface="楷体_GB2312" pitchFamily="1" charset="-122"/>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32771" name="Rectangle 2"/>
          <p:cNvSpPr>
            <a:spLocks noGrp="1" noChangeArrowheads="1"/>
          </p:cNvSpPr>
          <p:nvPr>
            <p:ph type="title"/>
          </p:nvPr>
        </p:nvSpPr>
        <p:spPr/>
        <p:txBody>
          <a:bodyPr/>
          <a:lstStyle/>
          <a:p>
            <a:pPr eaLnBrk="1" hangingPunct="1"/>
            <a:r>
              <a:rPr lang="zh-CN" altLang="zh-CN" sz="3200" b="1">
                <a:latin typeface="宋体" panose="02010600030101010101" pitchFamily="2" charset="-122"/>
              </a:rPr>
              <a:t>二级缓存</a:t>
            </a:r>
          </a:p>
        </p:txBody>
      </p:sp>
      <p:sp>
        <p:nvSpPr>
          <p:cNvPr id="32772" name="Rectangle 3"/>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14</a:t>
            </a:r>
            <a:r>
              <a:rPr lang="en-US" altLang="zh-CN" sz="2000">
                <a:latin typeface="楷体_GB2312" pitchFamily="1" charset="-122"/>
                <a:ea typeface="楷体_GB2312" pitchFamily="1" charset="-122"/>
              </a:rPr>
              <a:t>:</a:t>
            </a:r>
            <a:r>
              <a:rPr lang="zh-CN" altLang="en-US" sz="2000">
                <a:latin typeface="楷体_GB2312" pitchFamily="1" charset="-122"/>
                <a:ea typeface="楷体_GB2312" pitchFamily="1" charset="-122"/>
              </a:rPr>
              <a:t>测试二级缓存的数据存放到临时目录</a:t>
            </a:r>
            <a:endParaRPr lang="zh-CN" altLang="en-US" sz="2000">
              <a:ea typeface="楷体_GB2312" pitchFamily="1" charset="-122"/>
            </a:endParaRPr>
          </a:p>
        </p:txBody>
      </p:sp>
      <p:sp>
        <p:nvSpPr>
          <p:cNvPr id="32773" name="Rectangle 4"/>
          <p:cNvSpPr>
            <a:spLocks noChangeArrowheads="1"/>
          </p:cNvSpPr>
          <p:nvPr/>
        </p:nvSpPr>
        <p:spPr bwMode="auto">
          <a:xfrm>
            <a:off x="323850" y="2349500"/>
            <a:ext cx="8569325" cy="295275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a:t>
            </a:r>
            <a:r>
              <a:rPr lang="zh-CN" altLang="en-US" sz="1800">
                <a:latin typeface="Verdana" panose="020B0604030504040204" pitchFamily="34" charset="0"/>
              </a:rPr>
              <a:t>测试缓存溢出存放到临时目录</a:t>
            </a:r>
          </a:p>
          <a:p>
            <a:pPr eaLnBrk="1" hangingPunct="1"/>
            <a:r>
              <a:rPr lang="en-US" altLang="zh-CN" sz="1800">
                <a:latin typeface="Verdana" panose="020B0604030504040204" pitchFamily="34" charset="0"/>
              </a:rPr>
              <a:t>@Test</a:t>
            </a:r>
          </a:p>
          <a:p>
            <a:pPr eaLnBrk="1" hangingPunct="1"/>
            <a:r>
              <a:rPr lang="en-US" altLang="zh-CN" sz="1800">
                <a:latin typeface="Verdana" panose="020B0604030504040204" pitchFamily="34" charset="0"/>
              </a:rPr>
              <a:t>public  void testowerFlow() {</a:t>
            </a:r>
          </a:p>
          <a:p>
            <a:pPr eaLnBrk="1" hangingPunct="1"/>
            <a:r>
              <a:rPr lang="en-US" altLang="zh-CN" sz="1800">
                <a:latin typeface="Verdana" panose="020B0604030504040204" pitchFamily="34" charset="0"/>
              </a:rPr>
              <a:t>	Session ses</a:t>
            </a:r>
            <a:r>
              <a:rPr lang="en-US" altLang="zh-CN" sz="1800">
                <a:latin typeface="Verdana" panose="020B0604030504040204" pitchFamily="34" charset="0"/>
                <a:sym typeface="Arial" panose="020B0604020202020204" pitchFamily="34" charset="0"/>
              </a:rPr>
              <a:t>sion=Session session=HibernateUtils.openSession();</a:t>
            </a:r>
          </a:p>
          <a:p>
            <a:pPr eaLnBrk="1" hangingPunct="1"/>
            <a:r>
              <a:rPr lang="en-US" altLang="zh-CN" sz="1800">
                <a:latin typeface="Verdana" panose="020B0604030504040204" pitchFamily="34" charset="0"/>
                <a:sym typeface="Arial" panose="020B0604020202020204" pitchFamily="34" charset="0"/>
              </a:rPr>
              <a:t>	Transaction tx=session.beginTransaction();</a:t>
            </a:r>
          </a:p>
          <a:p>
            <a:pPr eaLnBrk="1" hangingPunct="1"/>
            <a:r>
              <a:rPr lang="en-US" altLang="zh-CN" sz="1800">
                <a:latin typeface="Verdana" panose="020B0604030504040204" pitchFamily="34" charset="0"/>
                <a:sym typeface="Arial" panose="020B0604020202020204" pitchFamily="34" charset="0"/>
              </a:rPr>
              <a:t>	Query query=session.createQuery(" from Order o");</a:t>
            </a:r>
          </a:p>
          <a:p>
            <a:pPr eaLnBrk="1" hangingPunct="1"/>
            <a:r>
              <a:rPr lang="en-US" altLang="zh-CN" sz="1800">
                <a:latin typeface="Verdana" panose="020B0604030504040204" pitchFamily="34" charset="0"/>
                <a:sym typeface="Arial" panose="020B0604020202020204" pitchFamily="34" charset="0"/>
              </a:rPr>
              <a:t>           //30</a:t>
            </a:r>
            <a:r>
              <a:rPr lang="zh-CN" altLang="en-US" sz="1800">
                <a:latin typeface="Verdana" panose="020B0604030504040204" pitchFamily="34" charset="0"/>
                <a:sym typeface="Arial" panose="020B0604020202020204" pitchFamily="34" charset="0"/>
              </a:rPr>
              <a:t>个对象</a:t>
            </a:r>
          </a:p>
          <a:p>
            <a:pPr eaLnBrk="1" hangingPunct="1"/>
            <a:r>
              <a:rPr lang="en-US" altLang="zh-CN" sz="1800">
                <a:latin typeface="Verdana" panose="020B0604030504040204" pitchFamily="34" charset="0"/>
              </a:rPr>
              <a:t>	query.list().size();</a:t>
            </a:r>
          </a:p>
          <a:p>
            <a:pPr eaLnBrk="1" hangingPunct="1"/>
            <a:r>
              <a:rPr lang="en-US" altLang="zh-CN" sz="1800">
                <a:latin typeface="Verdana" panose="020B0604030504040204" pitchFamily="34" charset="0"/>
              </a:rPr>
              <a:t>	tx.commit();</a:t>
            </a:r>
          </a:p>
          <a:p>
            <a:pPr eaLnBrk="1" hangingPunct="1"/>
            <a:r>
              <a:rPr lang="en-US" altLang="zh-CN" sz="1800">
                <a:latin typeface="Verdana" panose="020B0604030504040204" pitchFamily="34" charset="0"/>
              </a:rPr>
              <a:t>	session.close();</a:t>
            </a:r>
          </a:p>
          <a:p>
            <a:pPr eaLnBrk="1" hangingPunct="1"/>
            <a:r>
              <a:rPr lang="en-US" altLang="zh-CN" sz="1800">
                <a:latin typeface="Verdana" panose="020B0604030504040204" pitchFamily="34"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33795" name="Rectangle 2"/>
          <p:cNvSpPr>
            <a:spLocks noGrp="1" noChangeArrowheads="1"/>
          </p:cNvSpPr>
          <p:nvPr>
            <p:ph type="title"/>
          </p:nvPr>
        </p:nvSpPr>
        <p:spPr/>
        <p:txBody>
          <a:bodyPr/>
          <a:lstStyle/>
          <a:p>
            <a:pPr eaLnBrk="1" hangingPunct="1"/>
            <a:r>
              <a:rPr lang="zh-CN" altLang="zh-CN" sz="3200" b="1">
                <a:latin typeface="宋体" panose="02010600030101010101" pitchFamily="2" charset="-122"/>
              </a:rPr>
              <a:t>二级缓存</a:t>
            </a:r>
          </a:p>
        </p:txBody>
      </p:sp>
      <p:sp>
        <p:nvSpPr>
          <p:cNvPr id="33796" name="Rectangle 3"/>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15</a:t>
            </a:r>
            <a:r>
              <a:rPr lang="en-US" altLang="zh-CN" sz="2000">
                <a:latin typeface="楷体_GB2312" pitchFamily="1" charset="-122"/>
                <a:ea typeface="楷体_GB2312" pitchFamily="1" charset="-122"/>
              </a:rPr>
              <a:t>:</a:t>
            </a:r>
            <a:r>
              <a:rPr lang="zh-CN" altLang="en-US" sz="2000">
                <a:ea typeface="楷体_GB2312" pitchFamily="1" charset="-122"/>
              </a:rPr>
              <a:t>时间戳缓存区域</a:t>
            </a:r>
            <a:endParaRPr lang="en-US" altLang="zh-CN" sz="2000">
              <a:ea typeface="楷体_GB2312" pitchFamily="1" charset="-122"/>
            </a:endParaRPr>
          </a:p>
        </p:txBody>
      </p:sp>
      <p:sp>
        <p:nvSpPr>
          <p:cNvPr id="33797" name="Rectangle 4"/>
          <p:cNvSpPr>
            <a:spLocks noGrp="1" noChangeArrowheads="1"/>
          </p:cNvSpPr>
          <p:nvPr>
            <p:ph type="body" idx="1"/>
          </p:nvPr>
        </p:nvSpPr>
        <p:spPr>
          <a:xfrm>
            <a:off x="539750" y="2276475"/>
            <a:ext cx="8064500" cy="4248150"/>
          </a:xfrm>
          <a:noFill/>
        </p:spPr>
        <p:txBody>
          <a:bodyPr/>
          <a:lstStyle/>
          <a:p>
            <a:pPr eaLnBrk="1" hangingPunct="1">
              <a:lnSpc>
                <a:spcPct val="80000"/>
              </a:lnSpc>
            </a:pPr>
            <a:r>
              <a:rPr lang="en-US" altLang="zh-CN" sz="2000">
                <a:latin typeface="宋体" panose="02010600030101010101" pitchFamily="2" charset="-122"/>
              </a:rPr>
              <a:t>Hibernate </a:t>
            </a:r>
            <a:r>
              <a:rPr lang="zh-CN" altLang="en-US" sz="2000">
                <a:latin typeface="宋体" panose="02010600030101010101" pitchFamily="2" charset="-122"/>
              </a:rPr>
              <a:t>提供了和查询相关的缓存区域</a:t>
            </a:r>
            <a:r>
              <a:rPr lang="en-US" altLang="zh-CN" sz="2000">
                <a:latin typeface="宋体" panose="02010600030101010101" pitchFamily="2" charset="-122"/>
              </a:rPr>
              <a:t>:</a:t>
            </a:r>
          </a:p>
          <a:p>
            <a:pPr lvl="1" eaLnBrk="1" hangingPunct="1">
              <a:lnSpc>
                <a:spcPct val="80000"/>
              </a:lnSpc>
            </a:pPr>
            <a:r>
              <a:rPr lang="zh-CN" altLang="en-US" sz="2000">
                <a:latin typeface="宋体" panose="02010600030101010101" pitchFamily="2" charset="-122"/>
              </a:rPr>
              <a:t>时间戳缓存区域</a:t>
            </a:r>
            <a:r>
              <a:rPr lang="en-US" altLang="zh-CN" sz="2000">
                <a:latin typeface="宋体" panose="02010600030101010101" pitchFamily="2" charset="-122"/>
              </a:rPr>
              <a:t>: org.hibernate.cahce.UpdateTimestampCache</a:t>
            </a:r>
          </a:p>
          <a:p>
            <a:pPr eaLnBrk="1" hangingPunct="1">
              <a:lnSpc>
                <a:spcPct val="80000"/>
              </a:lnSpc>
            </a:pPr>
            <a:r>
              <a:rPr lang="zh-CN" altLang="en-US" sz="2000">
                <a:latin typeface="宋体" panose="02010600030101010101" pitchFamily="2" charset="-122"/>
              </a:rPr>
              <a:t>时间戳缓存区域存放了对于查询结果相关的表进行插入</a:t>
            </a:r>
            <a:r>
              <a:rPr lang="en-US" altLang="zh-CN" sz="2000">
                <a:latin typeface="宋体" panose="02010600030101010101" pitchFamily="2" charset="-122"/>
              </a:rPr>
              <a:t>, </a:t>
            </a:r>
            <a:r>
              <a:rPr lang="zh-CN" altLang="en-US" sz="2000">
                <a:latin typeface="宋体" panose="02010600030101010101" pitchFamily="2" charset="-122"/>
              </a:rPr>
              <a:t>更新或删除操作的时间戳</a:t>
            </a:r>
            <a:r>
              <a:rPr lang="en-US" altLang="zh-CN" sz="2000">
                <a:latin typeface="宋体" panose="02010600030101010101" pitchFamily="2" charset="-122"/>
              </a:rPr>
              <a:t>.  Hibernate </a:t>
            </a:r>
            <a:r>
              <a:rPr lang="zh-CN" altLang="en-US" sz="2000">
                <a:latin typeface="宋体" panose="02010600030101010101" pitchFamily="2" charset="-122"/>
              </a:rPr>
              <a:t>通过时间戳缓存区域来判断被缓存的查询结果是否过期</a:t>
            </a:r>
            <a:r>
              <a:rPr lang="en-US" altLang="zh-CN" sz="2000">
                <a:latin typeface="宋体" panose="02010600030101010101" pitchFamily="2" charset="-122"/>
              </a:rPr>
              <a:t>, </a:t>
            </a:r>
            <a:r>
              <a:rPr lang="zh-CN" altLang="en-US" sz="2000">
                <a:latin typeface="宋体" panose="02010600030101010101" pitchFamily="2" charset="-122"/>
              </a:rPr>
              <a:t>其运行过程如下</a:t>
            </a:r>
            <a:r>
              <a:rPr lang="en-US" altLang="zh-CN" sz="2000">
                <a:latin typeface="宋体" panose="02010600030101010101" pitchFamily="2" charset="-122"/>
              </a:rPr>
              <a:t>:</a:t>
            </a:r>
          </a:p>
          <a:p>
            <a:pPr lvl="1" eaLnBrk="1" hangingPunct="1">
              <a:lnSpc>
                <a:spcPct val="80000"/>
              </a:lnSpc>
            </a:pPr>
            <a:r>
              <a:rPr lang="en-US" altLang="zh-CN" sz="1900">
                <a:latin typeface="宋体" panose="02010600030101010101" pitchFamily="2" charset="-122"/>
              </a:rPr>
              <a:t>T1 </a:t>
            </a:r>
            <a:r>
              <a:rPr lang="zh-CN" altLang="en-US" sz="1900">
                <a:latin typeface="宋体" panose="02010600030101010101" pitchFamily="2" charset="-122"/>
              </a:rPr>
              <a:t>时刻执行查询操作</a:t>
            </a:r>
            <a:r>
              <a:rPr lang="en-US" altLang="zh-CN" sz="1900">
                <a:latin typeface="宋体" panose="02010600030101010101" pitchFamily="2" charset="-122"/>
              </a:rPr>
              <a:t>, </a:t>
            </a:r>
            <a:r>
              <a:rPr lang="zh-CN" altLang="en-US" sz="1900">
                <a:latin typeface="宋体" panose="02010600030101010101" pitchFamily="2" charset="-122"/>
              </a:rPr>
              <a:t>把查询结果存放在 </a:t>
            </a:r>
            <a:r>
              <a:rPr lang="en-US" altLang="zh-CN" sz="1900">
                <a:latin typeface="宋体" panose="02010600030101010101" pitchFamily="2" charset="-122"/>
              </a:rPr>
              <a:t>QueryCache </a:t>
            </a:r>
            <a:r>
              <a:rPr lang="zh-CN" altLang="en-US" sz="1900">
                <a:latin typeface="宋体" panose="02010600030101010101" pitchFamily="2" charset="-122"/>
              </a:rPr>
              <a:t>区域</a:t>
            </a:r>
            <a:r>
              <a:rPr lang="en-US" altLang="zh-CN" sz="1900">
                <a:latin typeface="宋体" panose="02010600030101010101" pitchFamily="2" charset="-122"/>
              </a:rPr>
              <a:t>, </a:t>
            </a:r>
            <a:r>
              <a:rPr lang="zh-CN" altLang="en-US" sz="1900">
                <a:latin typeface="宋体" panose="02010600030101010101" pitchFamily="2" charset="-122"/>
              </a:rPr>
              <a:t>记录该区域的时间戳为 </a:t>
            </a:r>
            <a:r>
              <a:rPr lang="en-US" altLang="zh-CN" sz="1900">
                <a:latin typeface="宋体" panose="02010600030101010101" pitchFamily="2" charset="-122"/>
              </a:rPr>
              <a:t>T1</a:t>
            </a:r>
          </a:p>
          <a:p>
            <a:pPr lvl="1" eaLnBrk="1" hangingPunct="1">
              <a:lnSpc>
                <a:spcPct val="80000"/>
              </a:lnSpc>
            </a:pPr>
            <a:r>
              <a:rPr lang="en-US" altLang="zh-CN" sz="1900">
                <a:latin typeface="宋体" panose="02010600030101010101" pitchFamily="2" charset="-122"/>
              </a:rPr>
              <a:t>T2 </a:t>
            </a:r>
            <a:r>
              <a:rPr lang="zh-CN" altLang="en-US" sz="1900">
                <a:latin typeface="宋体" panose="02010600030101010101" pitchFamily="2" charset="-122"/>
              </a:rPr>
              <a:t>时刻对查询结果相关的表进行更新操作</a:t>
            </a:r>
            <a:r>
              <a:rPr lang="en-US" altLang="zh-CN" sz="1900">
                <a:latin typeface="宋体" panose="02010600030101010101" pitchFamily="2" charset="-122"/>
              </a:rPr>
              <a:t>, Hibernate </a:t>
            </a:r>
            <a:r>
              <a:rPr lang="zh-CN" altLang="en-US" sz="1900">
                <a:latin typeface="宋体" panose="02010600030101010101" pitchFamily="2" charset="-122"/>
              </a:rPr>
              <a:t>把 </a:t>
            </a:r>
            <a:r>
              <a:rPr lang="en-US" altLang="zh-CN" sz="1900">
                <a:latin typeface="宋体" panose="02010600030101010101" pitchFamily="2" charset="-122"/>
              </a:rPr>
              <a:t>T2 </a:t>
            </a:r>
            <a:r>
              <a:rPr lang="zh-CN" altLang="en-US" sz="1900">
                <a:latin typeface="宋体" panose="02010600030101010101" pitchFamily="2" charset="-122"/>
              </a:rPr>
              <a:t>时刻存放在 </a:t>
            </a:r>
            <a:r>
              <a:rPr lang="en-US" altLang="zh-CN" sz="1900">
                <a:latin typeface="宋体" panose="02010600030101010101" pitchFamily="2" charset="-122"/>
              </a:rPr>
              <a:t>UpdateTimestampCache </a:t>
            </a:r>
            <a:r>
              <a:rPr lang="zh-CN" altLang="en-US" sz="1900">
                <a:latin typeface="宋体" panose="02010600030101010101" pitchFamily="2" charset="-122"/>
              </a:rPr>
              <a:t>区域</a:t>
            </a:r>
            <a:r>
              <a:rPr lang="en-US" altLang="zh-CN" sz="1900">
                <a:latin typeface="宋体" panose="02010600030101010101" pitchFamily="2" charset="-122"/>
              </a:rPr>
              <a:t>.</a:t>
            </a:r>
          </a:p>
          <a:p>
            <a:pPr lvl="1" eaLnBrk="1" hangingPunct="1">
              <a:lnSpc>
                <a:spcPct val="80000"/>
              </a:lnSpc>
            </a:pPr>
            <a:r>
              <a:rPr lang="en-US" altLang="zh-CN" sz="1900">
                <a:latin typeface="宋体" panose="02010600030101010101" pitchFamily="2" charset="-122"/>
              </a:rPr>
              <a:t>T3 </a:t>
            </a:r>
            <a:r>
              <a:rPr lang="zh-CN" altLang="en-US" sz="1900">
                <a:latin typeface="宋体" panose="02010600030101010101" pitchFamily="2" charset="-122"/>
              </a:rPr>
              <a:t>时刻执行查询结果前</a:t>
            </a:r>
            <a:r>
              <a:rPr lang="en-US" altLang="zh-CN" sz="1900">
                <a:latin typeface="宋体" panose="02010600030101010101" pitchFamily="2" charset="-122"/>
              </a:rPr>
              <a:t>, </a:t>
            </a:r>
            <a:r>
              <a:rPr lang="zh-CN" altLang="en-US" sz="1900">
                <a:latin typeface="宋体" panose="02010600030101010101" pitchFamily="2" charset="-122"/>
              </a:rPr>
              <a:t>先比较 </a:t>
            </a:r>
            <a:r>
              <a:rPr lang="en-US" altLang="zh-CN" sz="1900">
                <a:latin typeface="宋体" panose="02010600030101010101" pitchFamily="2" charset="-122"/>
              </a:rPr>
              <a:t>QueryCache </a:t>
            </a:r>
            <a:r>
              <a:rPr lang="zh-CN" altLang="en-US" sz="1900">
                <a:latin typeface="宋体" panose="02010600030101010101" pitchFamily="2" charset="-122"/>
              </a:rPr>
              <a:t>区域的时间戳和 </a:t>
            </a:r>
            <a:r>
              <a:rPr lang="en-US" altLang="zh-CN" sz="1900">
                <a:latin typeface="宋体" panose="02010600030101010101" pitchFamily="2" charset="-122"/>
              </a:rPr>
              <a:t>UpdateTimestampCache </a:t>
            </a:r>
            <a:r>
              <a:rPr lang="zh-CN" altLang="en-US" sz="1900">
                <a:latin typeface="宋体" panose="02010600030101010101" pitchFamily="2" charset="-122"/>
              </a:rPr>
              <a:t>区域的时间戳</a:t>
            </a:r>
            <a:r>
              <a:rPr lang="en-US" altLang="zh-CN" sz="1900">
                <a:latin typeface="宋体" panose="02010600030101010101" pitchFamily="2" charset="-122"/>
              </a:rPr>
              <a:t>, </a:t>
            </a:r>
            <a:r>
              <a:rPr lang="zh-CN" altLang="en-US" sz="1900">
                <a:latin typeface="宋体" panose="02010600030101010101" pitchFamily="2" charset="-122"/>
              </a:rPr>
              <a:t>若 </a:t>
            </a:r>
            <a:r>
              <a:rPr lang="en-US" altLang="zh-CN" sz="1900">
                <a:latin typeface="宋体" panose="02010600030101010101" pitchFamily="2" charset="-122"/>
              </a:rPr>
              <a:t>T2 &gt;T1, </a:t>
            </a:r>
            <a:r>
              <a:rPr lang="zh-CN" altLang="en-US" sz="1900">
                <a:latin typeface="宋体" panose="02010600030101010101" pitchFamily="2" charset="-122"/>
              </a:rPr>
              <a:t>那么就丢弃原先存放在 </a:t>
            </a:r>
            <a:r>
              <a:rPr lang="en-US" altLang="zh-CN" sz="1900">
                <a:latin typeface="宋体" panose="02010600030101010101" pitchFamily="2" charset="-122"/>
              </a:rPr>
              <a:t>QueryCache </a:t>
            </a:r>
            <a:r>
              <a:rPr lang="zh-CN" altLang="en-US" sz="1900">
                <a:latin typeface="宋体" panose="02010600030101010101" pitchFamily="2" charset="-122"/>
              </a:rPr>
              <a:t>区域的查询结果</a:t>
            </a:r>
            <a:r>
              <a:rPr lang="en-US" altLang="zh-CN" sz="1900">
                <a:latin typeface="宋体" panose="02010600030101010101" pitchFamily="2" charset="-122"/>
              </a:rPr>
              <a:t>, </a:t>
            </a:r>
            <a:r>
              <a:rPr lang="zh-CN" altLang="en-US" sz="1900">
                <a:latin typeface="宋体" panose="02010600030101010101" pitchFamily="2" charset="-122"/>
              </a:rPr>
              <a:t>重新到数据库中查询数据</a:t>
            </a:r>
            <a:r>
              <a:rPr lang="en-US" altLang="zh-CN" sz="1900">
                <a:latin typeface="宋体" panose="02010600030101010101" pitchFamily="2" charset="-122"/>
              </a:rPr>
              <a:t>, </a:t>
            </a:r>
            <a:r>
              <a:rPr lang="zh-CN" altLang="en-US" sz="1900">
                <a:latin typeface="宋体" panose="02010600030101010101" pitchFamily="2" charset="-122"/>
              </a:rPr>
              <a:t>再把结果存放到 </a:t>
            </a:r>
            <a:r>
              <a:rPr lang="en-US" altLang="zh-CN" sz="1900">
                <a:latin typeface="宋体" panose="02010600030101010101" pitchFamily="2" charset="-122"/>
              </a:rPr>
              <a:t>QueryCache </a:t>
            </a:r>
            <a:r>
              <a:rPr lang="zh-CN" altLang="en-US" sz="1900">
                <a:latin typeface="宋体" panose="02010600030101010101" pitchFamily="2" charset="-122"/>
              </a:rPr>
              <a:t>区域</a:t>
            </a:r>
            <a:r>
              <a:rPr lang="en-US" altLang="zh-CN" sz="1900">
                <a:latin typeface="宋体" panose="02010600030101010101" pitchFamily="2" charset="-122"/>
              </a:rPr>
              <a:t>; </a:t>
            </a:r>
            <a:r>
              <a:rPr lang="zh-CN" altLang="en-US" sz="1900">
                <a:latin typeface="宋体" panose="02010600030101010101" pitchFamily="2" charset="-122"/>
              </a:rPr>
              <a:t>若 </a:t>
            </a:r>
            <a:r>
              <a:rPr lang="en-US" altLang="zh-CN" sz="1900">
                <a:latin typeface="宋体" panose="02010600030101010101" pitchFamily="2" charset="-122"/>
              </a:rPr>
              <a:t>T2 &lt; T1, </a:t>
            </a:r>
            <a:r>
              <a:rPr lang="zh-CN" altLang="en-US" sz="1900">
                <a:latin typeface="宋体" panose="02010600030101010101" pitchFamily="2" charset="-122"/>
              </a:rPr>
              <a:t>直接从 </a:t>
            </a:r>
            <a:r>
              <a:rPr lang="en-US" altLang="zh-CN" sz="1900">
                <a:latin typeface="宋体" panose="02010600030101010101" pitchFamily="2" charset="-122"/>
              </a:rPr>
              <a:t>QueryCache </a:t>
            </a:r>
            <a:r>
              <a:rPr lang="zh-CN" altLang="en-US" sz="1900">
                <a:latin typeface="宋体" panose="02010600030101010101" pitchFamily="2" charset="-122"/>
              </a:rPr>
              <a:t>中获得查询结果</a:t>
            </a:r>
          </a:p>
          <a:p>
            <a:pPr lvl="1" eaLnBrk="1" hangingPunct="1">
              <a:lnSpc>
                <a:spcPct val="80000"/>
              </a:lnSpc>
              <a:buFont typeface="Wingdings" panose="05000000000000000000" pitchFamily="2" charset="2"/>
              <a:buNone/>
            </a:pPr>
            <a:endParaRPr lang="zh-CN" altLang="en-US" sz="1600">
              <a:latin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34819" name="Rectangle 2"/>
          <p:cNvSpPr>
            <a:spLocks noGrp="1" noChangeArrowheads="1"/>
          </p:cNvSpPr>
          <p:nvPr>
            <p:ph type="title"/>
          </p:nvPr>
        </p:nvSpPr>
        <p:spPr/>
        <p:txBody>
          <a:bodyPr/>
          <a:lstStyle/>
          <a:p>
            <a:pPr eaLnBrk="1" hangingPunct="1"/>
            <a:r>
              <a:rPr lang="zh-CN" altLang="zh-CN" sz="3200" b="1">
                <a:latin typeface="宋体" panose="02010600030101010101" pitchFamily="2" charset="-122"/>
              </a:rPr>
              <a:t>二级缓存</a:t>
            </a:r>
          </a:p>
        </p:txBody>
      </p:sp>
      <p:sp>
        <p:nvSpPr>
          <p:cNvPr id="34820" name="Rectangle 3"/>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15</a:t>
            </a:r>
            <a:r>
              <a:rPr lang="en-US" altLang="zh-CN" sz="2000">
                <a:latin typeface="楷体_GB2312" pitchFamily="1" charset="-122"/>
                <a:ea typeface="楷体_GB2312" pitchFamily="1" charset="-122"/>
              </a:rPr>
              <a:t>:</a:t>
            </a:r>
            <a:r>
              <a:rPr lang="zh-CN" altLang="en-US" sz="2000">
                <a:latin typeface="楷体_GB2312" pitchFamily="1" charset="-122"/>
                <a:ea typeface="楷体_GB2312" pitchFamily="1" charset="-122"/>
              </a:rPr>
              <a:t>测试</a:t>
            </a:r>
            <a:r>
              <a:rPr lang="zh-CN" altLang="en-US" sz="2000">
                <a:ea typeface="楷体_GB2312" pitchFamily="1" charset="-122"/>
              </a:rPr>
              <a:t>时间戳缓存区域</a:t>
            </a:r>
            <a:endParaRPr lang="en-US" altLang="zh-CN" sz="2000">
              <a:ea typeface="楷体_GB2312" pitchFamily="1" charset="-122"/>
            </a:endParaRPr>
          </a:p>
        </p:txBody>
      </p:sp>
      <p:sp>
        <p:nvSpPr>
          <p:cNvPr id="34821" name="Rectangle 4"/>
          <p:cNvSpPr>
            <a:spLocks noChangeArrowheads="1"/>
          </p:cNvSpPr>
          <p:nvPr/>
        </p:nvSpPr>
        <p:spPr bwMode="auto">
          <a:xfrm>
            <a:off x="468313" y="2205038"/>
            <a:ext cx="8280400" cy="417671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latin typeface="Verdana" panose="020B0604030504040204" pitchFamily="34" charset="0"/>
              </a:rPr>
              <a:t>public  void testUpdateTimeStampCache() {</a:t>
            </a:r>
          </a:p>
          <a:p>
            <a:pPr eaLnBrk="1" hangingPunct="1"/>
            <a:r>
              <a:rPr lang="en-US" altLang="zh-CN" sz="1400" b="1">
                <a:latin typeface="Verdana" panose="020B0604030504040204" pitchFamily="34" charset="0"/>
              </a:rPr>
              <a:t>	</a:t>
            </a:r>
            <a:r>
              <a:rPr lang="en-US" altLang="zh-CN" sz="1400" b="1">
                <a:latin typeface="Verdana" panose="020B0604030504040204" pitchFamily="34" charset="0"/>
                <a:sym typeface="Arial" panose="020B0604020202020204" pitchFamily="34" charset="0"/>
              </a:rPr>
              <a:t>Session session=Session session=HibernateUtils.openSession();</a:t>
            </a:r>
          </a:p>
          <a:p>
            <a:pPr eaLnBrk="1" hangingPunct="1"/>
            <a:r>
              <a:rPr lang="en-US" altLang="zh-CN" sz="1400" b="1">
                <a:latin typeface="Verdana" panose="020B0604030504040204" pitchFamily="34" charset="0"/>
                <a:sym typeface="Arial" panose="020B0604020202020204" pitchFamily="34" charset="0"/>
              </a:rPr>
              <a:t>	Transaction tx=session.beginTransaction();</a:t>
            </a:r>
          </a:p>
          <a:p>
            <a:pPr eaLnBrk="1" hangingPunct="1"/>
            <a:r>
              <a:rPr lang="en-US" altLang="zh-CN" sz="1400" b="1">
                <a:latin typeface="Verdana" panose="020B0604030504040204" pitchFamily="34" charset="0"/>
                <a:sym typeface="Arial" panose="020B0604020202020204" pitchFamily="34" charset="0"/>
              </a:rPr>
              <a:t>	Customer customer=(Customer)session.load(Customer.class, 4);//T1</a:t>
            </a:r>
          </a:p>
          <a:p>
            <a:pPr eaLnBrk="1" hangingPunct="1"/>
            <a:r>
              <a:rPr lang="en-US" altLang="zh-CN" sz="1400" b="1">
                <a:latin typeface="Verdana" panose="020B0604030504040204" pitchFamily="34" charset="0"/>
                <a:sym typeface="Arial" panose="020B0604020202020204" pitchFamily="34" charset="0"/>
              </a:rPr>
              <a:t>	System.out.println(customer.getAge());</a:t>
            </a:r>
          </a:p>
          <a:p>
            <a:pPr eaLnBrk="1" hangingPunct="1"/>
            <a:r>
              <a:rPr lang="en-US" altLang="zh-CN" sz="1400" b="1">
                <a:latin typeface="Verdana" panose="020B0604030504040204" pitchFamily="34" charset="0"/>
                <a:sym typeface="Arial" panose="020B0604020202020204" pitchFamily="34" charset="0"/>
              </a:rPr>
              <a:t>    </a:t>
            </a:r>
            <a:r>
              <a:rPr lang="en-US" altLang="zh-CN" sz="1400" b="1">
                <a:solidFill>
                  <a:srgbClr val="FF0000"/>
                </a:solidFill>
                <a:latin typeface="Verdana" panose="020B0604030504040204" pitchFamily="34" charset="0"/>
                <a:sym typeface="Arial" panose="020B0604020202020204" pitchFamily="34" charset="0"/>
              </a:rPr>
              <a:t>//</a:t>
            </a:r>
            <a:r>
              <a:rPr lang="zh-CN" altLang="en-US" sz="1400" b="1">
                <a:solidFill>
                  <a:srgbClr val="FF0000"/>
                </a:solidFill>
                <a:latin typeface="Verdana" panose="020B0604030504040204" pitchFamily="34" charset="0"/>
                <a:sym typeface="Arial" panose="020B0604020202020204" pitchFamily="34" charset="0"/>
              </a:rPr>
              <a:t>注意：不能使用</a:t>
            </a:r>
            <a:r>
              <a:rPr lang="en-US" altLang="zh-CN" sz="1400" b="1">
                <a:solidFill>
                  <a:srgbClr val="FF0000"/>
                </a:solidFill>
                <a:latin typeface="Verdana" panose="020B0604030504040204" pitchFamily="34" charset="0"/>
                <a:sym typeface="Arial" panose="020B0604020202020204" pitchFamily="34" charset="0"/>
              </a:rPr>
              <a:t>set</a:t>
            </a:r>
            <a:r>
              <a:rPr lang="zh-CN" altLang="en-US" sz="1400" b="1">
                <a:solidFill>
                  <a:srgbClr val="FF0000"/>
                </a:solidFill>
                <a:latin typeface="Verdana" panose="020B0604030504040204" pitchFamily="34" charset="0"/>
                <a:sym typeface="Arial" panose="020B0604020202020204" pitchFamily="34" charset="0"/>
              </a:rPr>
              <a:t>的方式更新数据，因为</a:t>
            </a:r>
            <a:r>
              <a:rPr lang="en-US" altLang="zh-CN" sz="1400" b="1">
                <a:solidFill>
                  <a:srgbClr val="FF0000"/>
                </a:solidFill>
                <a:latin typeface="Verdana" panose="020B0604030504040204" pitchFamily="34" charset="0"/>
                <a:sym typeface="Arial" panose="020B0604020202020204" pitchFamily="34" charset="0"/>
              </a:rPr>
              <a:t>set</a:t>
            </a:r>
            <a:r>
              <a:rPr lang="zh-CN" altLang="en-US" sz="1400" b="1">
                <a:solidFill>
                  <a:srgbClr val="FF0000"/>
                </a:solidFill>
                <a:latin typeface="Verdana" panose="020B0604030504040204" pitchFamily="34" charset="0"/>
                <a:sym typeface="Arial" panose="020B0604020202020204" pitchFamily="34" charset="0"/>
              </a:rPr>
              <a:t>的方式清理</a:t>
            </a:r>
            <a:r>
              <a:rPr lang="en-US" altLang="zh-CN" sz="1400" b="1">
                <a:solidFill>
                  <a:srgbClr val="FF0000"/>
                </a:solidFill>
                <a:latin typeface="Verdana" panose="020B0604030504040204" pitchFamily="34" charset="0"/>
                <a:sym typeface="Arial" panose="020B0604020202020204" pitchFamily="34" charset="0"/>
              </a:rPr>
              <a:t>session</a:t>
            </a:r>
            <a:r>
              <a:rPr lang="zh-CN" altLang="en-US" sz="1400" b="1">
                <a:solidFill>
                  <a:srgbClr val="FF0000"/>
                </a:solidFill>
                <a:latin typeface="Verdana" panose="020B0604030504040204" pitchFamily="34" charset="0"/>
                <a:sym typeface="Arial" panose="020B0604020202020204" pitchFamily="34" charset="0"/>
              </a:rPr>
              <a:t>的一级缓存和二级缓存没有关系</a:t>
            </a:r>
          </a:p>
          <a:p>
            <a:pPr eaLnBrk="1" hangingPunct="1"/>
            <a:r>
              <a:rPr lang="en-US" altLang="zh-CN" sz="1400" b="1">
                <a:latin typeface="Verdana" panose="020B0604030504040204" pitchFamily="34" charset="0"/>
                <a:sym typeface="Arial" panose="020B0604020202020204" pitchFamily="34" charset="0"/>
              </a:rPr>
              <a:t>	Query query=session.createQuery("update Customer c  </a:t>
            </a:r>
          </a:p>
          <a:p>
            <a:pPr eaLnBrk="1" hangingPunct="1"/>
            <a:r>
              <a:rPr lang="en-US" altLang="zh-CN" sz="1400" b="1">
                <a:latin typeface="Verdana" panose="020B0604030504040204" pitchFamily="34" charset="0"/>
                <a:sym typeface="Arial" panose="020B0604020202020204" pitchFamily="34" charset="0"/>
              </a:rPr>
              <a:t>                          set c.age=55 where c.id=4");</a:t>
            </a:r>
          </a:p>
          <a:p>
            <a:pPr eaLnBrk="1" hangingPunct="1"/>
            <a:r>
              <a:rPr lang="en-US" altLang="zh-CN" sz="1400" b="1">
                <a:latin typeface="Verdana" panose="020B0604030504040204" pitchFamily="34" charset="0"/>
                <a:sym typeface="Arial" panose="020B0604020202020204" pitchFamily="34" charset="0"/>
              </a:rPr>
              <a:t>	query.executeUpdate();//T2</a:t>
            </a:r>
          </a:p>
          <a:p>
            <a:pPr eaLnBrk="1" hangingPunct="1"/>
            <a:r>
              <a:rPr lang="en-US" altLang="zh-CN" sz="1400" b="1">
                <a:latin typeface="Verdana" panose="020B0604030504040204" pitchFamily="34" charset="0"/>
                <a:sym typeface="Arial" panose="020B0604020202020204" pitchFamily="34" charset="0"/>
              </a:rPr>
              <a:t>             tx.commit();</a:t>
            </a:r>
          </a:p>
          <a:p>
            <a:pPr eaLnBrk="1" hangingPunct="1"/>
            <a:r>
              <a:rPr lang="en-US" altLang="zh-CN" sz="1400" b="1">
                <a:latin typeface="Verdana" panose="020B0604030504040204" pitchFamily="34" charset="0"/>
                <a:sym typeface="Arial" panose="020B0604020202020204" pitchFamily="34" charset="0"/>
              </a:rPr>
              <a:t>              session.close();</a:t>
            </a:r>
          </a:p>
          <a:p>
            <a:pPr eaLnBrk="1" hangingPunct="1"/>
            <a:r>
              <a:rPr lang="en-US" altLang="zh-CN" sz="1400" b="1">
                <a:latin typeface="Verdana" panose="020B0604030504040204" pitchFamily="34" charset="0"/>
                <a:sym typeface="Arial" panose="020B0604020202020204" pitchFamily="34" charset="0"/>
              </a:rPr>
              <a:t>	</a:t>
            </a:r>
          </a:p>
          <a:p>
            <a:pPr eaLnBrk="1" hangingPunct="1"/>
            <a:r>
              <a:rPr lang="en-US" altLang="zh-CN" sz="1400" b="1">
                <a:latin typeface="Verdana" panose="020B0604030504040204" pitchFamily="34" charset="0"/>
                <a:sym typeface="Arial" panose="020B0604020202020204" pitchFamily="34" charset="0"/>
              </a:rPr>
              <a:t>	session=Session session=HibernateUtils.openSession();</a:t>
            </a:r>
          </a:p>
          <a:p>
            <a:pPr eaLnBrk="1" hangingPunct="1"/>
            <a:r>
              <a:rPr lang="en-US" altLang="zh-CN" sz="1400" b="1">
                <a:latin typeface="Verdana" panose="020B0604030504040204" pitchFamily="34" charset="0"/>
                <a:sym typeface="Arial" panose="020B0604020202020204" pitchFamily="34" charset="0"/>
              </a:rPr>
              <a:t>	tx=session.beginTransaction();</a:t>
            </a:r>
          </a:p>
          <a:p>
            <a:pPr eaLnBrk="1" hangingPunct="1"/>
            <a:r>
              <a:rPr lang="en-US" altLang="zh-CN" sz="1400" b="1">
                <a:latin typeface="Verdana" panose="020B0604030504040204" pitchFamily="34" charset="0"/>
                <a:sym typeface="Arial" panose="020B0604020202020204" pitchFamily="34" charset="0"/>
              </a:rPr>
              <a:t>	//T2&gt;T1</a:t>
            </a:r>
            <a:r>
              <a:rPr lang="zh-CN" altLang="en-US" sz="1400" b="1">
                <a:latin typeface="Verdana" panose="020B0604030504040204" pitchFamily="34" charset="0"/>
                <a:sym typeface="Arial" panose="020B0604020202020204" pitchFamily="34" charset="0"/>
              </a:rPr>
              <a:t>重新查询数据库</a:t>
            </a:r>
          </a:p>
          <a:p>
            <a:pPr eaLnBrk="1" hangingPunct="1"/>
            <a:r>
              <a:rPr lang="zh-CN" altLang="en-US" sz="1400" b="1">
                <a:latin typeface="Verdana" panose="020B0604030504040204" pitchFamily="34" charset="0"/>
                <a:sym typeface="Arial" panose="020B0604020202020204" pitchFamily="34" charset="0"/>
              </a:rPr>
              <a:t>	</a:t>
            </a:r>
            <a:r>
              <a:rPr lang="en-US" altLang="zh-CN" sz="1400" b="1">
                <a:latin typeface="Verdana" panose="020B0604030504040204" pitchFamily="34" charset="0"/>
                <a:sym typeface="Arial" panose="020B0604020202020204" pitchFamily="34" charset="0"/>
              </a:rPr>
              <a:t>customer=(Customer)session.load(Customer.class, 4);</a:t>
            </a:r>
          </a:p>
          <a:p>
            <a:pPr eaLnBrk="1" hangingPunct="1"/>
            <a:r>
              <a:rPr lang="en-US" altLang="zh-CN" sz="1400" b="1">
                <a:latin typeface="Verdana" panose="020B0604030504040204" pitchFamily="34" charset="0"/>
                <a:sym typeface="Arial" panose="020B0604020202020204" pitchFamily="34" charset="0"/>
              </a:rPr>
              <a:t>	System.out.println(customer.getAge());</a:t>
            </a:r>
          </a:p>
          <a:p>
            <a:pPr eaLnBrk="1" hangingPunct="1"/>
            <a:r>
              <a:rPr lang="en-US" altLang="zh-CN" sz="1400" b="1">
                <a:latin typeface="Verdana" panose="020B0604030504040204" pitchFamily="34" charset="0"/>
                <a:sym typeface="Arial" panose="020B0604020202020204" pitchFamily="34" charset="0"/>
              </a:rPr>
              <a:t>             tx.commit();</a:t>
            </a:r>
          </a:p>
          <a:p>
            <a:pPr eaLnBrk="1" hangingPunct="1"/>
            <a:r>
              <a:rPr lang="en-US" altLang="zh-CN" sz="1400" b="1">
                <a:latin typeface="Verdana" panose="020B0604030504040204" pitchFamily="34" charset="0"/>
                <a:sym typeface="Arial" panose="020B0604020202020204" pitchFamily="34" charset="0"/>
              </a:rPr>
              <a:t>              session.close();</a:t>
            </a:r>
          </a:p>
          <a:p>
            <a:pPr eaLnBrk="1" hangingPunct="1"/>
            <a:r>
              <a:rPr lang="en-US" altLang="zh-CN" sz="1400" b="1">
                <a:latin typeface="Verdana" panose="020B0604030504040204" pitchFamily="34" charset="0"/>
                <a:sym typeface="Arial" panose="020B0604020202020204" pitchFamily="34"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6147" name="Rectangle 2"/>
          <p:cNvSpPr>
            <a:spLocks noGrp="1" noChangeArrowheads="1"/>
          </p:cNvSpPr>
          <p:nvPr>
            <p:ph type="title"/>
          </p:nvPr>
        </p:nvSpPr>
        <p:spPr>
          <a:xfrm>
            <a:off x="684213" y="1006475"/>
            <a:ext cx="7696200" cy="766763"/>
          </a:xfrm>
        </p:spPr>
        <p:txBody>
          <a:bodyPr/>
          <a:lstStyle/>
          <a:p>
            <a:pPr eaLnBrk="1" hangingPunct="1"/>
            <a:r>
              <a:rPr lang="zh-CN" altLang="zh-CN" sz="2400" b="1">
                <a:latin typeface="宋体" panose="02010600030101010101" pitchFamily="2" charset="-122"/>
              </a:rPr>
              <a:t>多个事务并发运行时的并发问题</a:t>
            </a:r>
          </a:p>
        </p:txBody>
      </p:sp>
      <p:sp>
        <p:nvSpPr>
          <p:cNvPr id="6148" name="Rectangle 3"/>
          <p:cNvSpPr>
            <a:spLocks noGrp="1" noChangeArrowheads="1"/>
          </p:cNvSpPr>
          <p:nvPr>
            <p:ph type="body" idx="1"/>
          </p:nvPr>
        </p:nvSpPr>
        <p:spPr>
          <a:xfrm>
            <a:off x="611188" y="1916113"/>
            <a:ext cx="7696200" cy="360362"/>
          </a:xfrm>
          <a:noFill/>
        </p:spPr>
        <p:txBody>
          <a:bodyPr/>
          <a:lstStyle/>
          <a:p>
            <a:pPr eaLnBrk="1" hangingPunct="1">
              <a:lnSpc>
                <a:spcPct val="80000"/>
              </a:lnSpc>
              <a:buFont typeface="Wingdings" panose="05000000000000000000" pitchFamily="2" charset="2"/>
              <a:buNone/>
            </a:pPr>
            <a:r>
              <a:rPr lang="zh-CN" altLang="en-US" sz="2200">
                <a:solidFill>
                  <a:srgbClr val="0033CC"/>
                </a:solidFill>
                <a:latin typeface="宋体" panose="02010600030101010101" pitchFamily="2" charset="-122"/>
              </a:rPr>
              <a:t>知识点</a:t>
            </a:r>
            <a:r>
              <a:rPr lang="en-US" altLang="zh-CN" sz="2200">
                <a:solidFill>
                  <a:srgbClr val="0033CC"/>
                </a:solidFill>
                <a:latin typeface="宋体" panose="02010600030101010101" pitchFamily="2" charset="-122"/>
              </a:rPr>
              <a:t>2</a:t>
            </a:r>
            <a:r>
              <a:rPr lang="en-US" altLang="zh-CN" sz="2200">
                <a:latin typeface="宋体" panose="02010600030101010101" pitchFamily="2" charset="-122"/>
              </a:rPr>
              <a:t>:</a:t>
            </a:r>
            <a:r>
              <a:rPr lang="zh-CN" altLang="en-US" sz="2200">
                <a:latin typeface="宋体" panose="02010600030101010101" pitchFamily="2" charset="-122"/>
              </a:rPr>
              <a:t>案例</a:t>
            </a:r>
          </a:p>
        </p:txBody>
      </p:sp>
      <p:pic>
        <p:nvPicPr>
          <p:cNvPr id="61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276475"/>
            <a:ext cx="8353425" cy="39592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35843" name="Rectangle 2"/>
          <p:cNvSpPr>
            <a:spLocks noGrp="1" noChangeArrowheads="1"/>
          </p:cNvSpPr>
          <p:nvPr>
            <p:ph type="title"/>
          </p:nvPr>
        </p:nvSpPr>
        <p:spPr/>
        <p:txBody>
          <a:bodyPr/>
          <a:lstStyle/>
          <a:p>
            <a:pPr eaLnBrk="1" hangingPunct="1"/>
            <a:r>
              <a:rPr lang="zh-CN" altLang="zh-CN" sz="3200" b="1">
                <a:latin typeface="宋体" panose="02010600030101010101" pitchFamily="2" charset="-122"/>
              </a:rPr>
              <a:t>二级缓存</a:t>
            </a:r>
          </a:p>
        </p:txBody>
      </p:sp>
      <p:sp>
        <p:nvSpPr>
          <p:cNvPr id="35844" name="Rectangle 3"/>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16</a:t>
            </a:r>
            <a:r>
              <a:rPr lang="en-US" altLang="zh-CN" sz="2000">
                <a:latin typeface="楷体_GB2312" pitchFamily="1" charset="-122"/>
                <a:ea typeface="楷体_GB2312" pitchFamily="1" charset="-122"/>
              </a:rPr>
              <a:t>: </a:t>
            </a:r>
            <a:r>
              <a:rPr lang="en-US" altLang="zh-CN" sz="2000">
                <a:ea typeface="楷体_GB2312" pitchFamily="1" charset="-122"/>
              </a:rPr>
              <a:t>Query </a:t>
            </a:r>
            <a:r>
              <a:rPr lang="zh-CN" altLang="en-US" sz="2000">
                <a:ea typeface="楷体_GB2312" pitchFamily="1" charset="-122"/>
              </a:rPr>
              <a:t>接口的 </a:t>
            </a:r>
            <a:r>
              <a:rPr lang="en-US" altLang="zh-CN" sz="2000">
                <a:ea typeface="楷体_GB2312" pitchFamily="1" charset="-122"/>
              </a:rPr>
              <a:t>iterate() </a:t>
            </a:r>
            <a:r>
              <a:rPr lang="zh-CN" altLang="en-US" sz="2000">
                <a:ea typeface="楷体_GB2312" pitchFamily="1" charset="-122"/>
              </a:rPr>
              <a:t>方法</a:t>
            </a:r>
          </a:p>
        </p:txBody>
      </p:sp>
      <p:sp>
        <p:nvSpPr>
          <p:cNvPr id="35845" name="Rectangle 4"/>
          <p:cNvSpPr>
            <a:spLocks noGrp="1" noChangeArrowheads="1"/>
          </p:cNvSpPr>
          <p:nvPr>
            <p:ph type="body" idx="1"/>
          </p:nvPr>
        </p:nvSpPr>
        <p:spPr>
          <a:xfrm>
            <a:off x="755650" y="2276475"/>
            <a:ext cx="7848600" cy="3889375"/>
          </a:xfrm>
          <a:noFill/>
        </p:spPr>
        <p:txBody>
          <a:bodyPr/>
          <a:lstStyle/>
          <a:p>
            <a:pPr eaLnBrk="1" hangingPunct="1">
              <a:lnSpc>
                <a:spcPct val="80000"/>
              </a:lnSpc>
            </a:pPr>
            <a:r>
              <a:rPr lang="en-US" altLang="zh-CN" sz="2200">
                <a:latin typeface="宋体" panose="02010600030101010101" pitchFamily="2" charset="-122"/>
              </a:rPr>
              <a:t>Query </a:t>
            </a:r>
            <a:r>
              <a:rPr lang="zh-CN" altLang="en-US" sz="2200">
                <a:latin typeface="宋体" panose="02010600030101010101" pitchFamily="2" charset="-122"/>
              </a:rPr>
              <a:t>接口的 </a:t>
            </a:r>
            <a:r>
              <a:rPr lang="en-US" altLang="zh-CN" sz="2200">
                <a:latin typeface="宋体" panose="02010600030101010101" pitchFamily="2" charset="-122"/>
              </a:rPr>
              <a:t>iterate() </a:t>
            </a:r>
            <a:r>
              <a:rPr lang="zh-CN" altLang="en-US" sz="2200">
                <a:latin typeface="宋体" panose="02010600030101010101" pitchFamily="2" charset="-122"/>
              </a:rPr>
              <a:t>方法</a:t>
            </a:r>
          </a:p>
          <a:p>
            <a:pPr lvl="1" eaLnBrk="1" hangingPunct="1">
              <a:lnSpc>
                <a:spcPct val="80000"/>
              </a:lnSpc>
            </a:pPr>
            <a:r>
              <a:rPr lang="zh-CN" altLang="en-US" sz="1800">
                <a:latin typeface="宋体" panose="02010600030101010101" pitchFamily="2" charset="-122"/>
              </a:rPr>
              <a:t>同 </a:t>
            </a:r>
            <a:r>
              <a:rPr lang="en-US" altLang="zh-CN" sz="1800">
                <a:latin typeface="宋体" panose="02010600030101010101" pitchFamily="2" charset="-122"/>
              </a:rPr>
              <a:t>list() </a:t>
            </a:r>
            <a:r>
              <a:rPr lang="zh-CN" altLang="en-US" sz="1800">
                <a:latin typeface="宋体" panose="02010600030101010101" pitchFamily="2" charset="-122"/>
              </a:rPr>
              <a:t>一样也能执行查询操作</a:t>
            </a:r>
          </a:p>
          <a:p>
            <a:pPr lvl="1" eaLnBrk="1" hangingPunct="1">
              <a:lnSpc>
                <a:spcPct val="80000"/>
              </a:lnSpc>
            </a:pPr>
            <a:r>
              <a:rPr lang="en-US" altLang="zh-CN" sz="1800">
                <a:latin typeface="宋体" panose="02010600030101010101" pitchFamily="2" charset="-122"/>
              </a:rPr>
              <a:t>list() </a:t>
            </a:r>
            <a:r>
              <a:rPr lang="zh-CN" altLang="en-US" sz="1800">
                <a:latin typeface="宋体" panose="02010600030101010101" pitchFamily="2" charset="-122"/>
              </a:rPr>
              <a:t>方法执行的 </a:t>
            </a:r>
            <a:r>
              <a:rPr lang="en-US" altLang="zh-CN" sz="1800">
                <a:latin typeface="宋体" panose="02010600030101010101" pitchFamily="2" charset="-122"/>
              </a:rPr>
              <a:t>SQL </a:t>
            </a:r>
            <a:r>
              <a:rPr lang="zh-CN" altLang="en-US" sz="1800">
                <a:latin typeface="宋体" panose="02010600030101010101" pitchFamily="2" charset="-122"/>
              </a:rPr>
              <a:t>语句包含实体类对应的数据表的所有字段</a:t>
            </a:r>
          </a:p>
          <a:p>
            <a:pPr lvl="1" eaLnBrk="1" hangingPunct="1">
              <a:lnSpc>
                <a:spcPct val="80000"/>
              </a:lnSpc>
            </a:pPr>
            <a:r>
              <a:rPr lang="en-US" altLang="zh-CN" sz="1800">
                <a:latin typeface="宋体" panose="02010600030101010101" pitchFamily="2" charset="-122"/>
              </a:rPr>
              <a:t>Iterate() </a:t>
            </a:r>
            <a:r>
              <a:rPr lang="zh-CN" altLang="en-US" sz="1800">
                <a:latin typeface="宋体" panose="02010600030101010101" pitchFamily="2" charset="-122"/>
              </a:rPr>
              <a:t>方法执行的</a:t>
            </a:r>
            <a:r>
              <a:rPr lang="en-US" altLang="zh-CN" sz="1800">
                <a:latin typeface="宋体" panose="02010600030101010101" pitchFamily="2" charset="-122"/>
              </a:rPr>
              <a:t>SQL </a:t>
            </a:r>
            <a:r>
              <a:rPr lang="zh-CN" altLang="en-US" sz="1800">
                <a:latin typeface="宋体" panose="02010600030101010101" pitchFamily="2" charset="-122"/>
              </a:rPr>
              <a:t>语句中</a:t>
            </a:r>
            <a:r>
              <a:rPr lang="zh-CN" altLang="en-US" sz="1800" b="1">
                <a:latin typeface="宋体" panose="02010600030101010101" pitchFamily="2" charset="-122"/>
              </a:rPr>
              <a:t>仅包含实体类对应的数据表的 </a:t>
            </a:r>
            <a:r>
              <a:rPr lang="en-US" altLang="zh-CN" sz="1800" b="1">
                <a:latin typeface="宋体" panose="02010600030101010101" pitchFamily="2" charset="-122"/>
              </a:rPr>
              <a:t>ID </a:t>
            </a:r>
            <a:r>
              <a:rPr lang="zh-CN" altLang="en-US" sz="1800" b="1">
                <a:latin typeface="宋体" panose="02010600030101010101" pitchFamily="2" charset="-122"/>
              </a:rPr>
              <a:t>字段</a:t>
            </a:r>
          </a:p>
          <a:p>
            <a:pPr lvl="1" eaLnBrk="1" hangingPunct="1">
              <a:lnSpc>
                <a:spcPct val="80000"/>
              </a:lnSpc>
            </a:pPr>
            <a:r>
              <a:rPr lang="zh-CN" altLang="en-US" sz="1800" b="1">
                <a:latin typeface="宋体" panose="02010600030101010101" pitchFamily="2" charset="-122"/>
              </a:rPr>
              <a:t>当遍历访问结果集时</a:t>
            </a:r>
            <a:r>
              <a:rPr lang="en-US" altLang="zh-CN" sz="1800" b="1">
                <a:latin typeface="宋体" panose="02010600030101010101" pitchFamily="2" charset="-122"/>
              </a:rPr>
              <a:t>, </a:t>
            </a:r>
            <a:r>
              <a:rPr lang="zh-CN" altLang="en-US" sz="1800" b="1">
                <a:latin typeface="宋体" panose="02010600030101010101" pitchFamily="2" charset="-122"/>
              </a:rPr>
              <a:t>该方法先到 </a:t>
            </a:r>
            <a:r>
              <a:rPr lang="en-US" altLang="zh-CN" sz="1800" b="1">
                <a:latin typeface="宋体" panose="02010600030101010101" pitchFamily="2" charset="-122"/>
              </a:rPr>
              <a:t>Session </a:t>
            </a:r>
            <a:r>
              <a:rPr lang="zh-CN" altLang="en-US" sz="1800" b="1">
                <a:latin typeface="宋体" panose="02010600030101010101" pitchFamily="2" charset="-122"/>
              </a:rPr>
              <a:t>缓存及二级缓存中查看是否存在特定 </a:t>
            </a:r>
            <a:r>
              <a:rPr lang="en-US" altLang="zh-CN" sz="1800" b="1">
                <a:latin typeface="宋体" panose="02010600030101010101" pitchFamily="2" charset="-122"/>
              </a:rPr>
              <a:t>OID </a:t>
            </a:r>
            <a:r>
              <a:rPr lang="zh-CN" altLang="en-US" sz="1800" b="1">
                <a:latin typeface="宋体" panose="02010600030101010101" pitchFamily="2" charset="-122"/>
              </a:rPr>
              <a:t>的对象</a:t>
            </a:r>
            <a:r>
              <a:rPr lang="en-US" altLang="zh-CN" sz="1800" b="1">
                <a:latin typeface="宋体" panose="02010600030101010101" pitchFamily="2" charset="-122"/>
              </a:rPr>
              <a:t>, </a:t>
            </a:r>
            <a:r>
              <a:rPr lang="zh-CN" altLang="en-US" sz="1800" b="1">
                <a:latin typeface="宋体" panose="02010600030101010101" pitchFamily="2" charset="-122"/>
              </a:rPr>
              <a:t>如果存在</a:t>
            </a:r>
            <a:r>
              <a:rPr lang="en-US" altLang="zh-CN" sz="1800" b="1">
                <a:latin typeface="宋体" panose="02010600030101010101" pitchFamily="2" charset="-122"/>
              </a:rPr>
              <a:t>, </a:t>
            </a:r>
            <a:r>
              <a:rPr lang="zh-CN" altLang="en-US" sz="1800" b="1">
                <a:latin typeface="宋体" panose="02010600030101010101" pitchFamily="2" charset="-122"/>
              </a:rPr>
              <a:t>就直接返回该对象</a:t>
            </a:r>
            <a:r>
              <a:rPr lang="en-US" altLang="zh-CN" sz="1800" b="1">
                <a:latin typeface="宋体" panose="02010600030101010101" pitchFamily="2" charset="-122"/>
              </a:rPr>
              <a:t>, </a:t>
            </a:r>
            <a:r>
              <a:rPr lang="zh-CN" altLang="en-US" sz="1800" b="1">
                <a:latin typeface="宋体" panose="02010600030101010101" pitchFamily="2" charset="-122"/>
              </a:rPr>
              <a:t>如果不存在该对象就通过相应的 </a:t>
            </a:r>
            <a:r>
              <a:rPr lang="en-US" altLang="zh-CN" sz="1800" b="1">
                <a:latin typeface="宋体" panose="02010600030101010101" pitchFamily="2" charset="-122"/>
              </a:rPr>
              <a:t>SQL Select </a:t>
            </a:r>
            <a:r>
              <a:rPr lang="zh-CN" altLang="en-US" sz="1800" b="1">
                <a:latin typeface="宋体" panose="02010600030101010101" pitchFamily="2" charset="-122"/>
              </a:rPr>
              <a:t>语句到数据库中加载特定的实体对象</a:t>
            </a:r>
          </a:p>
          <a:p>
            <a:pPr eaLnBrk="1" hangingPunct="1">
              <a:lnSpc>
                <a:spcPct val="80000"/>
              </a:lnSpc>
            </a:pPr>
            <a:r>
              <a:rPr lang="zh-CN" altLang="en-US" sz="2200">
                <a:latin typeface="宋体" panose="02010600030101010101" pitchFamily="2" charset="-122"/>
              </a:rPr>
              <a:t>大多数情况下</a:t>
            </a:r>
            <a:r>
              <a:rPr lang="en-US" altLang="zh-CN" sz="2200">
                <a:latin typeface="宋体" panose="02010600030101010101" pitchFamily="2" charset="-122"/>
              </a:rPr>
              <a:t>, </a:t>
            </a:r>
            <a:r>
              <a:rPr lang="zh-CN" altLang="en-US" sz="2200">
                <a:latin typeface="宋体" panose="02010600030101010101" pitchFamily="2" charset="-122"/>
              </a:rPr>
              <a:t>应考虑使用 </a:t>
            </a:r>
            <a:r>
              <a:rPr lang="en-US" altLang="zh-CN" sz="2200">
                <a:latin typeface="宋体" panose="02010600030101010101" pitchFamily="2" charset="-122"/>
              </a:rPr>
              <a:t>list() </a:t>
            </a:r>
            <a:r>
              <a:rPr lang="zh-CN" altLang="en-US" sz="2200">
                <a:latin typeface="宋体" panose="02010600030101010101" pitchFamily="2" charset="-122"/>
              </a:rPr>
              <a:t>方法执行查询操作</a:t>
            </a:r>
            <a:r>
              <a:rPr lang="en-US" altLang="zh-CN" sz="2200">
                <a:latin typeface="宋体" panose="02010600030101010101" pitchFamily="2" charset="-122"/>
              </a:rPr>
              <a:t>. iterate() </a:t>
            </a:r>
            <a:r>
              <a:rPr lang="zh-CN" altLang="en-US" sz="2200">
                <a:latin typeface="宋体" panose="02010600030101010101" pitchFamily="2" charset="-122"/>
              </a:rPr>
              <a:t>方法仅在满足以下条件的场合</a:t>
            </a:r>
            <a:r>
              <a:rPr lang="en-US" altLang="zh-CN" sz="2200">
                <a:latin typeface="宋体" panose="02010600030101010101" pitchFamily="2" charset="-122"/>
              </a:rPr>
              <a:t>, </a:t>
            </a:r>
            <a:r>
              <a:rPr lang="zh-CN" altLang="en-US" sz="2200">
                <a:latin typeface="宋体" panose="02010600030101010101" pitchFamily="2" charset="-122"/>
              </a:rPr>
              <a:t>可以</a:t>
            </a:r>
            <a:r>
              <a:rPr lang="zh-CN" altLang="en-US" sz="2200" b="1">
                <a:latin typeface="宋体" panose="02010600030101010101" pitchFamily="2" charset="-122"/>
              </a:rPr>
              <a:t>稍微</a:t>
            </a:r>
            <a:r>
              <a:rPr lang="zh-CN" altLang="en-US" sz="2200">
                <a:latin typeface="宋体" panose="02010600030101010101" pitchFamily="2" charset="-122"/>
              </a:rPr>
              <a:t>提高查询性能</a:t>
            </a:r>
            <a:r>
              <a:rPr lang="en-US" altLang="zh-CN" sz="2200">
                <a:latin typeface="宋体" panose="02010600030101010101" pitchFamily="2" charset="-122"/>
              </a:rPr>
              <a:t>:</a:t>
            </a:r>
          </a:p>
          <a:p>
            <a:pPr lvl="1" eaLnBrk="1" hangingPunct="1">
              <a:lnSpc>
                <a:spcPct val="80000"/>
              </a:lnSpc>
            </a:pPr>
            <a:r>
              <a:rPr lang="zh-CN" altLang="en-US" sz="1800">
                <a:latin typeface="宋体" panose="02010600030101010101" pitchFamily="2" charset="-122"/>
              </a:rPr>
              <a:t>要查询的数据表中包含大量字段</a:t>
            </a:r>
          </a:p>
          <a:p>
            <a:pPr lvl="1" eaLnBrk="1" hangingPunct="1">
              <a:lnSpc>
                <a:spcPct val="80000"/>
              </a:lnSpc>
            </a:pPr>
            <a:r>
              <a:rPr lang="zh-CN" altLang="en-US" sz="1800">
                <a:latin typeface="宋体" panose="02010600030101010101" pitchFamily="2" charset="-122"/>
              </a:rPr>
              <a:t>启用了二级缓存</a:t>
            </a:r>
            <a:r>
              <a:rPr lang="en-US" altLang="zh-CN" sz="1800">
                <a:latin typeface="宋体" panose="02010600030101010101" pitchFamily="2" charset="-122"/>
              </a:rPr>
              <a:t>, </a:t>
            </a:r>
            <a:r>
              <a:rPr lang="zh-CN" altLang="en-US" sz="1800">
                <a:latin typeface="宋体" panose="02010600030101010101" pitchFamily="2" charset="-122"/>
              </a:rPr>
              <a:t>且二级缓存中可能已经包含了待查询的对象</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36867" name="Rectangle 2"/>
          <p:cNvSpPr>
            <a:spLocks noGrp="1" noChangeArrowheads="1"/>
          </p:cNvSpPr>
          <p:nvPr>
            <p:ph type="title"/>
          </p:nvPr>
        </p:nvSpPr>
        <p:spPr/>
        <p:txBody>
          <a:bodyPr/>
          <a:lstStyle/>
          <a:p>
            <a:pPr eaLnBrk="1" hangingPunct="1"/>
            <a:r>
              <a:rPr lang="zh-CN" altLang="zh-CN" sz="3200" b="1">
                <a:latin typeface="宋体" panose="02010600030101010101" pitchFamily="2" charset="-122"/>
              </a:rPr>
              <a:t>二级缓存</a:t>
            </a:r>
          </a:p>
        </p:txBody>
      </p:sp>
      <p:sp>
        <p:nvSpPr>
          <p:cNvPr id="36868" name="Rectangle 3"/>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16</a:t>
            </a:r>
            <a:r>
              <a:rPr lang="en-US" altLang="zh-CN" sz="2000">
                <a:latin typeface="楷体_GB2312" pitchFamily="1" charset="-122"/>
                <a:ea typeface="楷体_GB2312" pitchFamily="1" charset="-122"/>
              </a:rPr>
              <a:t>: </a:t>
            </a:r>
            <a:r>
              <a:rPr lang="en-US" altLang="zh-CN" sz="2000">
                <a:ea typeface="楷体_GB2312" pitchFamily="1" charset="-122"/>
              </a:rPr>
              <a:t>Query </a:t>
            </a:r>
            <a:r>
              <a:rPr lang="zh-CN" altLang="en-US" sz="2000">
                <a:ea typeface="楷体_GB2312" pitchFamily="1" charset="-122"/>
              </a:rPr>
              <a:t>接口的 </a:t>
            </a:r>
            <a:r>
              <a:rPr lang="en-US" altLang="zh-CN" sz="2000">
                <a:ea typeface="楷体_GB2312" pitchFamily="1" charset="-122"/>
              </a:rPr>
              <a:t>iterator() </a:t>
            </a:r>
            <a:r>
              <a:rPr lang="zh-CN" altLang="en-US" sz="2000">
                <a:ea typeface="楷体_GB2312" pitchFamily="1" charset="-122"/>
              </a:rPr>
              <a:t>方法</a:t>
            </a:r>
          </a:p>
        </p:txBody>
      </p:sp>
      <p:sp>
        <p:nvSpPr>
          <p:cNvPr id="36869" name="Rectangle 4"/>
          <p:cNvSpPr>
            <a:spLocks noChangeArrowheads="1"/>
          </p:cNvSpPr>
          <p:nvPr/>
        </p:nvSpPr>
        <p:spPr bwMode="auto">
          <a:xfrm>
            <a:off x="755650" y="2205038"/>
            <a:ext cx="7848600" cy="439261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sz="1400">
                <a:latin typeface="Verdana" panose="020B0604030504040204" pitchFamily="34" charset="0"/>
              </a:rPr>
              <a:t>//iterator </a:t>
            </a:r>
            <a:r>
              <a:rPr lang="zh-CN" altLang="en-US" sz="1400">
                <a:latin typeface="Verdana" panose="020B0604030504040204" pitchFamily="34" charset="0"/>
              </a:rPr>
              <a:t>先到数据库中检索符合条件的</a:t>
            </a:r>
            <a:r>
              <a:rPr lang="en-US" altLang="zh-CN" sz="1400">
                <a:latin typeface="Verdana" panose="020B0604030504040204" pitchFamily="34" charset="0"/>
              </a:rPr>
              <a:t>id,</a:t>
            </a:r>
            <a:r>
              <a:rPr lang="zh-CN" altLang="en-US" sz="1400">
                <a:latin typeface="Verdana" panose="020B0604030504040204" pitchFamily="34" charset="0"/>
              </a:rPr>
              <a:t>然后根据</a:t>
            </a:r>
            <a:r>
              <a:rPr lang="en-US" altLang="zh-CN" sz="1400">
                <a:latin typeface="Verdana" panose="020B0604030504040204" pitchFamily="34" charset="0"/>
              </a:rPr>
              <a:t>id</a:t>
            </a:r>
            <a:r>
              <a:rPr lang="zh-CN" altLang="en-US" sz="1400">
                <a:latin typeface="Verdana" panose="020B0604030504040204" pitchFamily="34" charset="0"/>
              </a:rPr>
              <a:t>分别到一级和二级缓冲中查找对象</a:t>
            </a:r>
          </a:p>
          <a:p>
            <a:pPr eaLnBrk="1" hangingPunct="1"/>
            <a:r>
              <a:rPr lang="en-US" altLang="zh-CN" sz="1400">
                <a:latin typeface="Verdana" panose="020B0604030504040204" pitchFamily="34" charset="0"/>
              </a:rPr>
              <a:t>//(</a:t>
            </a:r>
            <a:r>
              <a:rPr lang="zh-CN" altLang="en-US" sz="1400">
                <a:latin typeface="Verdana" panose="020B0604030504040204" pitchFamily="34" charset="0"/>
              </a:rPr>
              <a:t>没有在查询数据库</a:t>
            </a:r>
            <a:r>
              <a:rPr lang="en-US" altLang="zh-CN" sz="1400">
                <a:latin typeface="Verdana" panose="020B0604030504040204" pitchFamily="34" charset="0"/>
              </a:rPr>
              <a:t>,</a:t>
            </a:r>
            <a:r>
              <a:rPr lang="zh-CN" altLang="en-US" sz="1400">
                <a:latin typeface="Verdana" panose="020B0604030504040204" pitchFamily="34" charset="0"/>
              </a:rPr>
              <a:t>每次只能查一个</a:t>
            </a:r>
            <a:r>
              <a:rPr lang="en-US" altLang="zh-CN" sz="1400">
                <a:latin typeface="Verdana" panose="020B0604030504040204" pitchFamily="34" charset="0"/>
              </a:rPr>
              <a:t>,</a:t>
            </a:r>
            <a:r>
              <a:rPr lang="zh-CN" altLang="en-US" sz="1400">
                <a:latin typeface="Verdana" panose="020B0604030504040204" pitchFamily="34" charset="0"/>
              </a:rPr>
              <a:t>可能导致</a:t>
            </a:r>
            <a:r>
              <a:rPr lang="en-US" altLang="zh-CN" sz="1400">
                <a:latin typeface="Verdana" panose="020B0604030504040204" pitchFamily="34" charset="0"/>
              </a:rPr>
              <a:t>n+1</a:t>
            </a:r>
            <a:r>
              <a:rPr lang="zh-CN" altLang="en-US" sz="1400">
                <a:latin typeface="Verdana" panose="020B0604030504040204" pitchFamily="34" charset="0"/>
              </a:rPr>
              <a:t>次查询 </a:t>
            </a:r>
            <a:r>
              <a:rPr lang="en-US" altLang="zh-CN" sz="1400">
                <a:latin typeface="Verdana" panose="020B0604030504040204" pitchFamily="34" charset="0"/>
              </a:rPr>
              <a:t>)</a:t>
            </a:r>
          </a:p>
          <a:p>
            <a:pPr eaLnBrk="1" hangingPunct="1"/>
            <a:r>
              <a:rPr lang="en-US" altLang="zh-CN" sz="1400">
                <a:latin typeface="Verdana" panose="020B0604030504040204" pitchFamily="34" charset="0"/>
              </a:rPr>
              <a:t>public  void testIterator() {</a:t>
            </a:r>
          </a:p>
          <a:p>
            <a:pPr eaLnBrk="1" hangingPunct="1"/>
            <a:r>
              <a:rPr lang="en-US" altLang="zh-CN" sz="1400">
                <a:latin typeface="Verdana" panose="020B0604030504040204" pitchFamily="34" charset="0"/>
              </a:rPr>
              <a:t>	Session session=</a:t>
            </a:r>
            <a:r>
              <a:rPr lang="en-US" altLang="zh-CN" sz="1400">
                <a:latin typeface="Verdana" panose="020B0604030504040204" pitchFamily="34" charset="0"/>
                <a:sym typeface="Arial" panose="020B0604020202020204" pitchFamily="34" charset="0"/>
              </a:rPr>
              <a:t>Session session=HibernateUtils.openSession();</a:t>
            </a:r>
          </a:p>
          <a:p>
            <a:pPr eaLnBrk="1" hangingPunct="1"/>
            <a:r>
              <a:rPr lang="en-US" altLang="zh-CN" sz="1400">
                <a:latin typeface="Verdana" panose="020B0604030504040204" pitchFamily="34" charset="0"/>
                <a:sym typeface="Arial" panose="020B0604020202020204" pitchFamily="34" charset="0"/>
              </a:rPr>
              <a:t>	Transaction tx=session.begin</a:t>
            </a:r>
            <a:r>
              <a:rPr lang="en-US" altLang="zh-CN" sz="1400">
                <a:latin typeface="Verdana" panose="020B0604030504040204" pitchFamily="34" charset="0"/>
              </a:rPr>
              <a:t>Transaction();</a:t>
            </a:r>
          </a:p>
          <a:p>
            <a:pPr eaLnBrk="1" hangingPunct="1"/>
            <a:r>
              <a:rPr lang="en-US" altLang="zh-CN" sz="1400">
                <a:latin typeface="Verdana" panose="020B0604030504040204" pitchFamily="34" charset="0"/>
              </a:rPr>
              <a:t>	Query query=session.createQuery(" from Order o where o.id&lt;11");</a:t>
            </a:r>
          </a:p>
          <a:p>
            <a:pPr eaLnBrk="1" hangingPunct="1"/>
            <a:r>
              <a:rPr lang="en-US" altLang="zh-CN" sz="1400">
                <a:latin typeface="Verdana" panose="020B0604030504040204" pitchFamily="34" charset="0"/>
              </a:rPr>
              <a:t>	</a:t>
            </a:r>
            <a:r>
              <a:rPr lang="en-US" altLang="zh-CN" sz="1400">
                <a:solidFill>
                  <a:srgbClr val="FF3300"/>
                </a:solidFill>
                <a:latin typeface="Verdana" panose="020B0604030504040204" pitchFamily="34" charset="0"/>
              </a:rPr>
              <a:t>query.list().size();</a:t>
            </a:r>
          </a:p>
          <a:p>
            <a:pPr eaLnBrk="1" hangingPunct="1"/>
            <a:r>
              <a:rPr lang="en-US" altLang="zh-CN" sz="1400">
                <a:latin typeface="Verdana" panose="020B0604030504040204" pitchFamily="34" charset="0"/>
              </a:rPr>
              <a:t>	tx.commit();</a:t>
            </a:r>
          </a:p>
          <a:p>
            <a:pPr eaLnBrk="1" hangingPunct="1"/>
            <a:r>
              <a:rPr lang="en-US" altLang="zh-CN" sz="1400">
                <a:latin typeface="Verdana" panose="020B0604030504040204" pitchFamily="34" charset="0"/>
              </a:rPr>
              <a:t>	session.close();</a:t>
            </a:r>
          </a:p>
          <a:p>
            <a:pPr eaLnBrk="1" hangingPunct="1"/>
            <a:r>
              <a:rPr lang="en-US" altLang="zh-CN" sz="1400">
                <a:latin typeface="Verdana" panose="020B0604030504040204" pitchFamily="34" charset="0"/>
              </a:rPr>
              <a:t>	</a:t>
            </a:r>
          </a:p>
          <a:p>
            <a:pPr eaLnBrk="1" hangingPunct="1"/>
            <a:r>
              <a:rPr lang="en-US" altLang="zh-CN" sz="1400">
                <a:latin typeface="Verdana" panose="020B0604030504040204" pitchFamily="34" charset="0"/>
              </a:rPr>
              <a:t>	</a:t>
            </a:r>
            <a:r>
              <a:rPr lang="en-US" altLang="zh-CN" sz="1400">
                <a:latin typeface="Verdana" panose="020B0604030504040204" pitchFamily="34" charset="0"/>
                <a:sym typeface="Arial" panose="020B0604020202020204" pitchFamily="34" charset="0"/>
              </a:rPr>
              <a:t>session=HibernateUtils.openSession();</a:t>
            </a:r>
          </a:p>
          <a:p>
            <a:pPr eaLnBrk="1" hangingPunct="1"/>
            <a:r>
              <a:rPr lang="en-US" altLang="zh-CN" sz="1400">
                <a:latin typeface="Verdana" panose="020B0604030504040204" pitchFamily="34" charset="0"/>
                <a:sym typeface="Arial" panose="020B0604020202020204" pitchFamily="34" charset="0"/>
              </a:rPr>
              <a:t>	tx=session.begin</a:t>
            </a:r>
            <a:r>
              <a:rPr lang="en-US" altLang="zh-CN" sz="1400">
                <a:latin typeface="Verdana" panose="020B0604030504040204" pitchFamily="34" charset="0"/>
              </a:rPr>
              <a:t>Transaction();</a:t>
            </a:r>
          </a:p>
          <a:p>
            <a:pPr eaLnBrk="1" hangingPunct="1"/>
            <a:r>
              <a:rPr lang="en-US" altLang="zh-CN" sz="1400">
                <a:latin typeface="Verdana" panose="020B0604030504040204" pitchFamily="34" charset="0"/>
              </a:rPr>
              <a:t>	query=session.createQuery(" from Order o");</a:t>
            </a:r>
          </a:p>
          <a:p>
            <a:pPr eaLnBrk="1" hangingPunct="1"/>
            <a:r>
              <a:rPr lang="en-US" altLang="zh-CN" sz="1400">
                <a:latin typeface="Verdana" panose="020B0604030504040204" pitchFamily="34" charset="0"/>
              </a:rPr>
              <a:t>	</a:t>
            </a:r>
            <a:r>
              <a:rPr lang="en-US" altLang="zh-CN" sz="1400">
                <a:solidFill>
                  <a:srgbClr val="FF3300"/>
                </a:solidFill>
                <a:latin typeface="Verdana" panose="020B0604030504040204" pitchFamily="34" charset="0"/>
              </a:rPr>
              <a:t>Iterator&lt;Order&gt; it=query.iterate();</a:t>
            </a:r>
          </a:p>
          <a:p>
            <a:pPr eaLnBrk="1" hangingPunct="1"/>
            <a:r>
              <a:rPr lang="en-US" altLang="zh-CN" sz="1400">
                <a:latin typeface="Verdana" panose="020B0604030504040204" pitchFamily="34" charset="0"/>
              </a:rPr>
              <a:t>	while(it.hasNext()){</a:t>
            </a:r>
          </a:p>
          <a:p>
            <a:pPr eaLnBrk="1" hangingPunct="1"/>
            <a:r>
              <a:rPr lang="en-US" altLang="zh-CN" sz="1400">
                <a:latin typeface="Verdana" panose="020B0604030504040204" pitchFamily="34" charset="0"/>
              </a:rPr>
              <a:t>		System.out.println(it.next().getOrderNumber());</a:t>
            </a:r>
          </a:p>
          <a:p>
            <a:pPr eaLnBrk="1" hangingPunct="1"/>
            <a:r>
              <a:rPr lang="en-US" altLang="zh-CN" sz="1400">
                <a:latin typeface="Verdana" panose="020B0604030504040204" pitchFamily="34" charset="0"/>
              </a:rPr>
              <a:t>	}</a:t>
            </a:r>
          </a:p>
          <a:p>
            <a:pPr eaLnBrk="1" hangingPunct="1"/>
            <a:r>
              <a:rPr lang="en-US" altLang="zh-CN" sz="1400">
                <a:latin typeface="Verdana" panose="020B0604030504040204" pitchFamily="34" charset="0"/>
              </a:rPr>
              <a:t>	tx.commit();</a:t>
            </a:r>
          </a:p>
          <a:p>
            <a:pPr eaLnBrk="1" hangingPunct="1"/>
            <a:r>
              <a:rPr lang="en-US" altLang="zh-CN" sz="1400">
                <a:latin typeface="Verdana" panose="020B0604030504040204" pitchFamily="34" charset="0"/>
              </a:rPr>
              <a:t>	session.close();</a:t>
            </a:r>
          </a:p>
          <a:p>
            <a:pPr eaLnBrk="1" hangingPunct="1"/>
            <a:r>
              <a:rPr lang="en-US" altLang="zh-CN" sz="1400">
                <a:latin typeface="Verdana" panose="020B0604030504040204" pitchFamily="34"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37891" name="Rectangle 2"/>
          <p:cNvSpPr>
            <a:spLocks noGrp="1" noChangeArrowheads="1"/>
          </p:cNvSpPr>
          <p:nvPr>
            <p:ph type="title"/>
          </p:nvPr>
        </p:nvSpPr>
        <p:spPr/>
        <p:txBody>
          <a:bodyPr/>
          <a:lstStyle/>
          <a:p>
            <a:pPr eaLnBrk="1" hangingPunct="1"/>
            <a:r>
              <a:rPr lang="zh-CN" altLang="zh-CN" sz="3200" b="1">
                <a:latin typeface="宋体" panose="02010600030101010101" pitchFamily="2" charset="-122"/>
              </a:rPr>
              <a:t>二级缓存</a:t>
            </a:r>
          </a:p>
        </p:txBody>
      </p:sp>
      <p:sp>
        <p:nvSpPr>
          <p:cNvPr id="37892" name="Rectangle 3"/>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17</a:t>
            </a:r>
            <a:r>
              <a:rPr lang="en-US" altLang="zh-CN" sz="2000">
                <a:latin typeface="楷体_GB2312" pitchFamily="1" charset="-122"/>
                <a:ea typeface="楷体_GB2312" pitchFamily="1" charset="-122"/>
              </a:rPr>
              <a:t>: </a:t>
            </a:r>
            <a:r>
              <a:rPr lang="zh-CN" altLang="en-US" sz="2000">
                <a:ea typeface="楷体_GB2312" pitchFamily="1" charset="-122"/>
              </a:rPr>
              <a:t>查询缓存</a:t>
            </a:r>
          </a:p>
        </p:txBody>
      </p:sp>
      <p:sp>
        <p:nvSpPr>
          <p:cNvPr id="37893" name="Rectangle 4"/>
          <p:cNvSpPr>
            <a:spLocks noGrp="1" noChangeArrowheads="1"/>
          </p:cNvSpPr>
          <p:nvPr>
            <p:ph type="body" idx="1"/>
          </p:nvPr>
        </p:nvSpPr>
        <p:spPr>
          <a:xfrm>
            <a:off x="755650" y="2276475"/>
            <a:ext cx="8135938" cy="3240088"/>
          </a:xfrm>
          <a:noFill/>
        </p:spPr>
        <p:txBody>
          <a:bodyPr/>
          <a:lstStyle/>
          <a:p>
            <a:pPr eaLnBrk="1" hangingPunct="1">
              <a:lnSpc>
                <a:spcPct val="80000"/>
              </a:lnSpc>
            </a:pPr>
            <a:r>
              <a:rPr lang="zh-CN" altLang="en-US" sz="1800">
                <a:latin typeface="宋体" panose="02010600030101010101" pitchFamily="2" charset="-122"/>
              </a:rPr>
              <a:t>对于经常使用的</a:t>
            </a:r>
            <a:r>
              <a:rPr lang="zh-CN" altLang="en-US" sz="1800" b="1">
                <a:latin typeface="宋体" panose="02010600030101010101" pitchFamily="2" charset="-122"/>
              </a:rPr>
              <a:t>查询语句</a:t>
            </a:r>
            <a:r>
              <a:rPr lang="en-US" altLang="zh-CN" sz="1800">
                <a:latin typeface="宋体" panose="02010600030101010101" pitchFamily="2" charset="-122"/>
              </a:rPr>
              <a:t>, </a:t>
            </a:r>
            <a:r>
              <a:rPr lang="zh-CN" altLang="en-US" sz="1800">
                <a:latin typeface="宋体" panose="02010600030101010101" pitchFamily="2" charset="-122"/>
              </a:rPr>
              <a:t>如果启用了查询缓存</a:t>
            </a:r>
            <a:r>
              <a:rPr lang="en-US" altLang="zh-CN" sz="1800">
                <a:latin typeface="宋体" panose="02010600030101010101" pitchFamily="2" charset="-122"/>
              </a:rPr>
              <a:t>, </a:t>
            </a:r>
            <a:r>
              <a:rPr lang="zh-CN" altLang="en-US" sz="1800">
                <a:latin typeface="宋体" panose="02010600030101010101" pitchFamily="2" charset="-122"/>
              </a:rPr>
              <a:t>当第一次执行查询语句时</a:t>
            </a:r>
            <a:r>
              <a:rPr lang="en-US" altLang="zh-CN" sz="1800">
                <a:latin typeface="宋体" panose="02010600030101010101" pitchFamily="2" charset="-122"/>
              </a:rPr>
              <a:t>, Hibernate </a:t>
            </a:r>
            <a:r>
              <a:rPr lang="zh-CN" altLang="en-US" sz="1800">
                <a:latin typeface="宋体" panose="02010600030101010101" pitchFamily="2" charset="-122"/>
              </a:rPr>
              <a:t>会把查询结果存放在查询缓存中</a:t>
            </a:r>
            <a:r>
              <a:rPr lang="en-US" altLang="zh-CN" sz="1800">
                <a:latin typeface="宋体" panose="02010600030101010101" pitchFamily="2" charset="-122"/>
              </a:rPr>
              <a:t>. </a:t>
            </a:r>
            <a:r>
              <a:rPr lang="zh-CN" altLang="en-US" sz="1800">
                <a:latin typeface="宋体" panose="02010600030101010101" pitchFamily="2" charset="-122"/>
              </a:rPr>
              <a:t>以后再次执行该查询语句时</a:t>
            </a:r>
            <a:r>
              <a:rPr lang="en-US" altLang="zh-CN" sz="1800">
                <a:latin typeface="宋体" panose="02010600030101010101" pitchFamily="2" charset="-122"/>
              </a:rPr>
              <a:t>, </a:t>
            </a:r>
            <a:r>
              <a:rPr lang="zh-CN" altLang="en-US" sz="1800">
                <a:latin typeface="宋体" panose="02010600030101010101" pitchFamily="2" charset="-122"/>
              </a:rPr>
              <a:t>只需从缓存中获得查询结果</a:t>
            </a:r>
            <a:r>
              <a:rPr lang="en-US" altLang="zh-CN" sz="1800">
                <a:latin typeface="宋体" panose="02010600030101010101" pitchFamily="2" charset="-122"/>
              </a:rPr>
              <a:t>, </a:t>
            </a:r>
            <a:r>
              <a:rPr lang="zh-CN" altLang="en-US" sz="1800">
                <a:latin typeface="宋体" panose="02010600030101010101" pitchFamily="2" charset="-122"/>
              </a:rPr>
              <a:t>从而提高查询性能</a:t>
            </a:r>
          </a:p>
          <a:p>
            <a:pPr eaLnBrk="1" hangingPunct="1">
              <a:lnSpc>
                <a:spcPct val="80000"/>
              </a:lnSpc>
            </a:pPr>
            <a:r>
              <a:rPr lang="zh-CN" altLang="en-US" sz="1800">
                <a:latin typeface="宋体" panose="02010600030101010101" pitchFamily="2" charset="-122"/>
              </a:rPr>
              <a:t>查询缓存使用于如下场合</a:t>
            </a:r>
            <a:r>
              <a:rPr lang="en-US" altLang="zh-CN" sz="1800">
                <a:latin typeface="宋体" panose="02010600030101010101" pitchFamily="2" charset="-122"/>
              </a:rPr>
              <a:t>:</a:t>
            </a:r>
          </a:p>
          <a:p>
            <a:pPr lvl="1" eaLnBrk="1" hangingPunct="1">
              <a:lnSpc>
                <a:spcPct val="80000"/>
              </a:lnSpc>
            </a:pPr>
            <a:r>
              <a:rPr lang="zh-CN" altLang="en-US" sz="1700">
                <a:latin typeface="宋体" panose="02010600030101010101" pitchFamily="2" charset="-122"/>
              </a:rPr>
              <a:t>应用程序运行时经常使用查询语句</a:t>
            </a:r>
          </a:p>
          <a:p>
            <a:pPr lvl="1" eaLnBrk="1" hangingPunct="1">
              <a:lnSpc>
                <a:spcPct val="80000"/>
              </a:lnSpc>
            </a:pPr>
            <a:r>
              <a:rPr lang="zh-CN" altLang="en-US" sz="1700">
                <a:latin typeface="宋体" panose="02010600030101010101" pitchFamily="2" charset="-122"/>
              </a:rPr>
              <a:t>很少对与查询语句检索到的数据进行插入</a:t>
            </a:r>
            <a:r>
              <a:rPr lang="en-US" altLang="zh-CN" sz="1700">
                <a:latin typeface="宋体" panose="02010600030101010101" pitchFamily="2" charset="-122"/>
              </a:rPr>
              <a:t>, </a:t>
            </a:r>
            <a:r>
              <a:rPr lang="zh-CN" altLang="en-US" sz="1700">
                <a:latin typeface="宋体" panose="02010600030101010101" pitchFamily="2" charset="-122"/>
              </a:rPr>
              <a:t>删除和更新操作</a:t>
            </a:r>
          </a:p>
          <a:p>
            <a:pPr eaLnBrk="1" hangingPunct="1">
              <a:lnSpc>
                <a:spcPct val="80000"/>
              </a:lnSpc>
            </a:pPr>
            <a:r>
              <a:rPr lang="zh-CN" altLang="en-US" sz="1800">
                <a:latin typeface="宋体" panose="02010600030101010101" pitchFamily="2" charset="-122"/>
              </a:rPr>
              <a:t>使用查询缓存的步骤</a:t>
            </a:r>
          </a:p>
          <a:p>
            <a:pPr lvl="1" eaLnBrk="1" hangingPunct="1">
              <a:lnSpc>
                <a:spcPct val="80000"/>
              </a:lnSpc>
            </a:pPr>
            <a:r>
              <a:rPr lang="zh-CN" altLang="en-US" sz="1700">
                <a:latin typeface="宋体" panose="02010600030101010101" pitchFamily="2" charset="-122"/>
              </a:rPr>
              <a:t>配置二级缓存</a:t>
            </a:r>
            <a:r>
              <a:rPr lang="en-US" altLang="zh-CN" sz="1700">
                <a:latin typeface="宋体" panose="02010600030101010101" pitchFamily="2" charset="-122"/>
              </a:rPr>
              <a:t>, </a:t>
            </a:r>
            <a:r>
              <a:rPr lang="zh-CN" altLang="en-US" sz="1700">
                <a:latin typeface="宋体" panose="02010600030101010101" pitchFamily="2" charset="-122"/>
              </a:rPr>
              <a:t>因为查询缓存依赖于二级缓存</a:t>
            </a:r>
          </a:p>
          <a:p>
            <a:pPr lvl="1" eaLnBrk="1" hangingPunct="1">
              <a:lnSpc>
                <a:spcPct val="80000"/>
              </a:lnSpc>
            </a:pPr>
            <a:r>
              <a:rPr lang="zh-CN" altLang="en-US" sz="1700">
                <a:latin typeface="宋体" panose="02010600030101010101" pitchFamily="2" charset="-122"/>
              </a:rPr>
              <a:t>在 </a:t>
            </a:r>
            <a:r>
              <a:rPr lang="en-US" altLang="zh-CN" sz="1700">
                <a:latin typeface="宋体" panose="02010600030101010101" pitchFamily="2" charset="-122"/>
              </a:rPr>
              <a:t>hibernate </a:t>
            </a:r>
            <a:r>
              <a:rPr lang="zh-CN" altLang="en-US" sz="1700">
                <a:latin typeface="宋体" panose="02010600030101010101" pitchFamily="2" charset="-122"/>
              </a:rPr>
              <a:t>配置文件中启用查询缓存</a:t>
            </a:r>
          </a:p>
          <a:p>
            <a:pPr lvl="1" eaLnBrk="1" hangingPunct="1">
              <a:lnSpc>
                <a:spcPct val="80000"/>
              </a:lnSpc>
              <a:buFont typeface="Wingdings" panose="05000000000000000000" pitchFamily="2" charset="2"/>
              <a:buNone/>
            </a:pPr>
            <a:r>
              <a:rPr lang="zh-CN" altLang="en-US" sz="1700">
                <a:latin typeface="宋体" panose="02010600030101010101" pitchFamily="2" charset="-122"/>
              </a:rPr>
              <a:t>          </a:t>
            </a:r>
            <a:r>
              <a:rPr lang="en-US" altLang="zh-CN" sz="1300">
                <a:latin typeface="宋体" panose="02010600030101010101" pitchFamily="2" charset="-122"/>
              </a:rPr>
              <a:t>&lt;property name=“hibernate.cache.use_query_cache"&gt;true&lt;/property&gt;</a:t>
            </a:r>
            <a:endParaRPr lang="zh-CN" altLang="en-US" sz="1700">
              <a:latin typeface="宋体" panose="02010600030101010101" pitchFamily="2" charset="-122"/>
            </a:endParaRPr>
          </a:p>
          <a:p>
            <a:pPr lvl="1" eaLnBrk="1" hangingPunct="1">
              <a:lnSpc>
                <a:spcPct val="80000"/>
              </a:lnSpc>
            </a:pPr>
            <a:r>
              <a:rPr lang="zh-CN" altLang="en-US" sz="1700">
                <a:latin typeface="宋体" panose="02010600030101010101" pitchFamily="2" charset="-122"/>
              </a:rPr>
              <a:t>对于希望启用查询缓存的查询语句</a:t>
            </a:r>
            <a:r>
              <a:rPr lang="en-US" altLang="zh-CN" sz="1700">
                <a:latin typeface="宋体" panose="02010600030101010101" pitchFamily="2" charset="-122"/>
              </a:rPr>
              <a:t>, </a:t>
            </a:r>
            <a:r>
              <a:rPr lang="zh-CN" altLang="en-US" sz="1700">
                <a:latin typeface="宋体" panose="02010600030101010101" pitchFamily="2" charset="-122"/>
              </a:rPr>
              <a:t>调用 </a:t>
            </a:r>
            <a:r>
              <a:rPr lang="en-US" altLang="zh-CN" sz="1700">
                <a:latin typeface="宋体" panose="02010600030101010101" pitchFamily="2" charset="-122"/>
              </a:rPr>
              <a:t>Query </a:t>
            </a:r>
            <a:r>
              <a:rPr lang="zh-CN" altLang="en-US" sz="1700">
                <a:latin typeface="宋体" panose="02010600030101010101" pitchFamily="2" charset="-122"/>
              </a:rPr>
              <a:t>的 </a:t>
            </a:r>
            <a:r>
              <a:rPr lang="en-US" altLang="zh-CN" sz="1700">
                <a:latin typeface="宋体" panose="02010600030101010101" pitchFamily="2" charset="-122"/>
              </a:rPr>
              <a:t>setCacheable(true) </a:t>
            </a:r>
            <a:r>
              <a:rPr lang="zh-CN" altLang="en-US" sz="1700">
                <a:latin typeface="宋体" panose="02010600030101010101" pitchFamily="2" charset="-122"/>
              </a:rPr>
              <a:t>方法</a:t>
            </a:r>
          </a:p>
        </p:txBody>
      </p:sp>
      <p:sp>
        <p:nvSpPr>
          <p:cNvPr id="37894" name="Text Box 5"/>
          <p:cNvSpPr txBox="1">
            <a:spLocks noChangeArrowheads="1"/>
          </p:cNvSpPr>
          <p:nvPr/>
        </p:nvSpPr>
        <p:spPr bwMode="auto">
          <a:xfrm>
            <a:off x="1620838" y="5272088"/>
            <a:ext cx="6624637"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查询缓存可以缓存属性！！！！</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38915" name="Rectangle 2"/>
          <p:cNvSpPr>
            <a:spLocks noGrp="1" noChangeArrowheads="1"/>
          </p:cNvSpPr>
          <p:nvPr>
            <p:ph type="title"/>
          </p:nvPr>
        </p:nvSpPr>
        <p:spPr/>
        <p:txBody>
          <a:bodyPr/>
          <a:lstStyle/>
          <a:p>
            <a:pPr eaLnBrk="1" hangingPunct="1"/>
            <a:r>
              <a:rPr lang="zh-CN" altLang="zh-CN" sz="3200" b="1">
                <a:latin typeface="宋体" panose="02010600030101010101" pitchFamily="2" charset="-122"/>
              </a:rPr>
              <a:t>二级缓存</a:t>
            </a:r>
          </a:p>
        </p:txBody>
      </p:sp>
      <p:sp>
        <p:nvSpPr>
          <p:cNvPr id="38916" name="Rectangle 3"/>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17</a:t>
            </a:r>
            <a:r>
              <a:rPr lang="en-US" altLang="zh-CN" sz="2000">
                <a:latin typeface="楷体_GB2312" pitchFamily="1" charset="-122"/>
                <a:ea typeface="楷体_GB2312" pitchFamily="1" charset="-122"/>
              </a:rPr>
              <a:t>: </a:t>
            </a:r>
            <a:r>
              <a:rPr lang="zh-CN" altLang="en-US" sz="2000">
                <a:ea typeface="楷体_GB2312" pitchFamily="1" charset="-122"/>
              </a:rPr>
              <a:t>查询缓存</a:t>
            </a:r>
          </a:p>
        </p:txBody>
      </p:sp>
      <p:sp>
        <p:nvSpPr>
          <p:cNvPr id="38917" name="Rectangle 4"/>
          <p:cNvSpPr>
            <a:spLocks noChangeArrowheads="1"/>
          </p:cNvSpPr>
          <p:nvPr/>
        </p:nvSpPr>
        <p:spPr bwMode="auto">
          <a:xfrm>
            <a:off x="468313" y="2276475"/>
            <a:ext cx="8280400" cy="4392613"/>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sz="1400">
                <a:latin typeface="Verdana" panose="020B0604030504040204" pitchFamily="34" charset="0"/>
              </a:rPr>
              <a:t>public  void testQueryCache() {</a:t>
            </a:r>
          </a:p>
          <a:p>
            <a:pPr eaLnBrk="1" hangingPunct="1"/>
            <a:r>
              <a:rPr lang="en-US" altLang="zh-CN" sz="1400">
                <a:latin typeface="Verdana" panose="020B0604030504040204" pitchFamily="34" charset="0"/>
              </a:rPr>
              <a:t>	</a:t>
            </a:r>
            <a:r>
              <a:rPr lang="en-US" altLang="zh-CN" sz="1400">
                <a:latin typeface="Verdana" panose="020B0604030504040204" pitchFamily="34" charset="0"/>
                <a:sym typeface="Arial" panose="020B0604020202020204" pitchFamily="34" charset="0"/>
              </a:rPr>
              <a:t>Session session=HibernateUtils.openSession();</a:t>
            </a:r>
          </a:p>
          <a:p>
            <a:pPr eaLnBrk="1" hangingPunct="1"/>
            <a:r>
              <a:rPr lang="en-US" altLang="zh-CN" sz="1400">
                <a:latin typeface="Verdana" panose="020B0604030504040204" pitchFamily="34" charset="0"/>
                <a:sym typeface="Arial" panose="020B0604020202020204" pitchFamily="34" charset="0"/>
              </a:rPr>
              <a:t>	Transaction tx=session.beginTransaction();</a:t>
            </a:r>
          </a:p>
          <a:p>
            <a:pPr eaLnBrk="1" hangingPunct="1"/>
            <a:r>
              <a:rPr lang="en-US" altLang="zh-CN" sz="1400">
                <a:latin typeface="Verdana" panose="020B0604030504040204" pitchFamily="34" charset="0"/>
                <a:sym typeface="Arial" panose="020B0604020202020204" pitchFamily="34" charset="0"/>
              </a:rPr>
              <a:t>	Query query=session.createQuery("select c from Customer c");</a:t>
            </a:r>
          </a:p>
          <a:p>
            <a:pPr eaLnBrk="1" hangingPunct="1"/>
            <a:r>
              <a:rPr lang="en-US" altLang="zh-CN" sz="1400">
                <a:latin typeface="Verdana" panose="020B0604030504040204" pitchFamily="34" charset="0"/>
                <a:sym typeface="Arial" panose="020B0604020202020204" pitchFamily="34" charset="0"/>
              </a:rPr>
              <a:t>	/*</a:t>
            </a:r>
          </a:p>
          <a:p>
            <a:pPr eaLnBrk="1" hangingPunct="1"/>
            <a:r>
              <a:rPr lang="en-US" altLang="zh-CN" sz="1400">
                <a:latin typeface="Verdana" panose="020B0604030504040204" pitchFamily="34" charset="0"/>
                <a:sym typeface="Arial" panose="020B0604020202020204" pitchFamily="34" charset="0"/>
              </a:rPr>
              <a:t>	 * </a:t>
            </a:r>
            <a:r>
              <a:rPr lang="zh-CN" altLang="en-US" sz="1400">
                <a:latin typeface="Verdana" panose="020B0604030504040204" pitchFamily="34" charset="0"/>
                <a:sym typeface="Arial" panose="020B0604020202020204" pitchFamily="34" charset="0"/>
              </a:rPr>
              <a:t>设置查询缓存</a:t>
            </a:r>
          </a:p>
          <a:p>
            <a:pPr eaLnBrk="1" hangingPunct="1"/>
            <a:r>
              <a:rPr lang="zh-CN" altLang="en-US" sz="1400">
                <a:latin typeface="Verdana" panose="020B0604030504040204" pitchFamily="34" charset="0"/>
                <a:sym typeface="Arial" panose="020B0604020202020204" pitchFamily="34" charset="0"/>
              </a:rPr>
              <a:t>	 *    * 如果查询缓存存在 直接返回</a:t>
            </a:r>
          </a:p>
          <a:p>
            <a:pPr eaLnBrk="1" hangingPunct="1"/>
            <a:r>
              <a:rPr lang="zh-CN" altLang="en-US" sz="1400">
                <a:latin typeface="Verdana" panose="020B0604030504040204" pitchFamily="34" charset="0"/>
                <a:sym typeface="Arial" panose="020B0604020202020204" pitchFamily="34" charset="0"/>
              </a:rPr>
              <a:t>	 *    * 如果查询缓存不存在 查询数据库 将查询结果放置到查询缓存中</a:t>
            </a:r>
          </a:p>
          <a:p>
            <a:pPr eaLnBrk="1" hangingPunct="1"/>
            <a:r>
              <a:rPr lang="zh-CN" altLang="en-US" sz="1400">
                <a:latin typeface="Verdana" panose="020B0604030504040204" pitchFamily="34" charset="0"/>
                <a:sym typeface="Arial" panose="020B0604020202020204" pitchFamily="34" charset="0"/>
              </a:rPr>
              <a:t>	 *</a:t>
            </a:r>
            <a:r>
              <a:rPr lang="en-US" altLang="zh-CN" sz="1400">
                <a:latin typeface="Verdana" panose="020B0604030504040204" pitchFamily="34" charset="0"/>
                <a:sym typeface="Arial" panose="020B0604020202020204" pitchFamily="34" charset="0"/>
              </a:rPr>
              <a:t>/</a:t>
            </a:r>
          </a:p>
          <a:p>
            <a:pPr eaLnBrk="1" hangingPunct="1"/>
            <a:r>
              <a:rPr lang="en-US" altLang="zh-CN" sz="1400">
                <a:latin typeface="Verdana" panose="020B0604030504040204" pitchFamily="34" charset="0"/>
                <a:sym typeface="Arial" panose="020B0604020202020204" pitchFamily="34" charset="0"/>
              </a:rPr>
              <a:t>	query.setCacheable(true);//</a:t>
            </a:r>
            <a:r>
              <a:rPr lang="zh-CN" altLang="en-US" sz="1400">
                <a:latin typeface="Verdana" panose="020B0604030504040204" pitchFamily="34" charset="0"/>
                <a:sym typeface="Arial" panose="020B0604020202020204" pitchFamily="34" charset="0"/>
              </a:rPr>
              <a:t>先不加，再添加，看效果</a:t>
            </a:r>
          </a:p>
          <a:p>
            <a:pPr eaLnBrk="1" hangingPunct="1"/>
            <a:r>
              <a:rPr lang="en-US" altLang="zh-CN" sz="1400">
                <a:latin typeface="Verdana" panose="020B0604030504040204" pitchFamily="34" charset="0"/>
                <a:sym typeface="Arial" panose="020B0604020202020204" pitchFamily="34" charset="0"/>
              </a:rPr>
              <a:t>	query.list();</a:t>
            </a:r>
          </a:p>
          <a:p>
            <a:pPr eaLnBrk="1" hangingPunct="1"/>
            <a:r>
              <a:rPr lang="en-US" altLang="zh-CN" sz="1400">
                <a:latin typeface="Verdana" panose="020B0604030504040204" pitchFamily="34" charset="0"/>
                <a:sym typeface="Arial" panose="020B0604020202020204" pitchFamily="34" charset="0"/>
              </a:rPr>
              <a:t>	tx.commit();</a:t>
            </a:r>
          </a:p>
          <a:p>
            <a:pPr eaLnBrk="1" hangingPunct="1"/>
            <a:r>
              <a:rPr lang="en-US" altLang="zh-CN" sz="1400">
                <a:latin typeface="Verdana" panose="020B0604030504040204" pitchFamily="34" charset="0"/>
                <a:sym typeface="Arial" panose="020B0604020202020204" pitchFamily="34" charset="0"/>
              </a:rPr>
              <a:t>	session.close();</a:t>
            </a:r>
          </a:p>
          <a:p>
            <a:pPr eaLnBrk="1" hangingPunct="1"/>
            <a:r>
              <a:rPr lang="en-US" altLang="zh-CN" sz="1400">
                <a:latin typeface="Verdana" panose="020B0604030504040204" pitchFamily="34" charset="0"/>
                <a:sym typeface="Arial" panose="020B0604020202020204" pitchFamily="34" charset="0"/>
              </a:rPr>
              <a:t>	</a:t>
            </a:r>
          </a:p>
          <a:p>
            <a:pPr eaLnBrk="1" hangingPunct="1"/>
            <a:r>
              <a:rPr lang="en-US" altLang="zh-CN" sz="1400">
                <a:latin typeface="Verdana" panose="020B0604030504040204" pitchFamily="34" charset="0"/>
                <a:sym typeface="Arial" panose="020B0604020202020204" pitchFamily="34" charset="0"/>
              </a:rPr>
              <a:t>	Session session=Session session=HibernateUtils.openSession();</a:t>
            </a:r>
          </a:p>
          <a:p>
            <a:pPr eaLnBrk="1" hangingPunct="1"/>
            <a:r>
              <a:rPr lang="en-US" altLang="zh-CN" sz="1400">
                <a:latin typeface="Verdana" panose="020B0604030504040204" pitchFamily="34" charset="0"/>
                <a:sym typeface="Arial" panose="020B0604020202020204" pitchFamily="34" charset="0"/>
              </a:rPr>
              <a:t>	tx=session.beginTransaction();</a:t>
            </a:r>
          </a:p>
          <a:p>
            <a:pPr eaLnBrk="1" hangingPunct="1"/>
            <a:r>
              <a:rPr lang="en-US" altLang="zh-CN" sz="1400">
                <a:latin typeface="Verdana" panose="020B0604030504040204" pitchFamily="34" charset="0"/>
                <a:sym typeface="Arial" panose="020B0604020202020204" pitchFamily="34" charset="0"/>
              </a:rPr>
              <a:t>	query=session.createQuery("select c from Customer c");</a:t>
            </a:r>
          </a:p>
          <a:p>
            <a:pPr eaLnBrk="1" hangingPunct="1"/>
            <a:r>
              <a:rPr lang="en-US" altLang="zh-CN" sz="1400">
                <a:latin typeface="Verdana" panose="020B0604030504040204" pitchFamily="34" charset="0"/>
                <a:sym typeface="Arial" panose="020B0604020202020204" pitchFamily="34" charset="0"/>
              </a:rPr>
              <a:t>	query.set</a:t>
            </a:r>
            <a:r>
              <a:rPr lang="en-US" altLang="zh-CN" sz="1400">
                <a:latin typeface="Verdana" panose="020B0604030504040204" pitchFamily="34" charset="0"/>
              </a:rPr>
              <a:t>Cacheable(true);//</a:t>
            </a:r>
            <a:r>
              <a:rPr lang="zh-CN" altLang="en-US" sz="1400">
                <a:latin typeface="Verdana" panose="020B0604030504040204" pitchFamily="34" charset="0"/>
              </a:rPr>
              <a:t>先不加，再添加，看效果</a:t>
            </a:r>
          </a:p>
          <a:p>
            <a:pPr eaLnBrk="1" hangingPunct="1"/>
            <a:r>
              <a:rPr lang="en-US" altLang="zh-CN" sz="1400">
                <a:latin typeface="Verdana" panose="020B0604030504040204" pitchFamily="34" charset="0"/>
              </a:rPr>
              <a:t>	query.list();</a:t>
            </a:r>
          </a:p>
          <a:p>
            <a:pPr eaLnBrk="1" hangingPunct="1"/>
            <a:r>
              <a:rPr lang="en-US" altLang="zh-CN" sz="1400">
                <a:latin typeface="Verdana" panose="020B0604030504040204" pitchFamily="34" charset="0"/>
              </a:rPr>
              <a:t>	tx.commit();</a:t>
            </a:r>
          </a:p>
          <a:p>
            <a:pPr eaLnBrk="1" hangingPunct="1"/>
            <a:r>
              <a:rPr lang="en-US" altLang="zh-CN" sz="1400">
                <a:latin typeface="Verdana" panose="020B0604030504040204" pitchFamily="34" charset="0"/>
              </a:rPr>
              <a:t>	session.close();}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7171" name="Rectangle 2"/>
          <p:cNvSpPr>
            <a:spLocks noGrp="1" noChangeArrowheads="1"/>
          </p:cNvSpPr>
          <p:nvPr>
            <p:ph type="title"/>
          </p:nvPr>
        </p:nvSpPr>
        <p:spPr>
          <a:xfrm>
            <a:off x="684213" y="1006475"/>
            <a:ext cx="7696200" cy="766763"/>
          </a:xfrm>
        </p:spPr>
        <p:txBody>
          <a:bodyPr/>
          <a:lstStyle/>
          <a:p>
            <a:pPr eaLnBrk="1" hangingPunct="1"/>
            <a:r>
              <a:rPr lang="zh-CN" altLang="zh-CN" sz="2400" b="1">
                <a:latin typeface="宋体" panose="02010600030101010101" pitchFamily="2" charset="-122"/>
              </a:rPr>
              <a:t>多个事务并发运行时的并发问题</a:t>
            </a:r>
          </a:p>
        </p:txBody>
      </p:sp>
      <p:sp>
        <p:nvSpPr>
          <p:cNvPr id="7172" name="Rectangle 3"/>
          <p:cNvSpPr>
            <a:spLocks noGrp="1" noChangeArrowheads="1"/>
          </p:cNvSpPr>
          <p:nvPr>
            <p:ph type="body" idx="1"/>
          </p:nvPr>
        </p:nvSpPr>
        <p:spPr>
          <a:xfrm>
            <a:off x="611188" y="1916113"/>
            <a:ext cx="7696200" cy="360362"/>
          </a:xfrm>
          <a:noFill/>
        </p:spPr>
        <p:txBody>
          <a:bodyPr/>
          <a:lstStyle/>
          <a:p>
            <a:pPr eaLnBrk="1" hangingPunct="1">
              <a:lnSpc>
                <a:spcPct val="80000"/>
              </a:lnSpc>
              <a:buFont typeface="Wingdings" panose="05000000000000000000" pitchFamily="2" charset="2"/>
              <a:buNone/>
            </a:pPr>
            <a:r>
              <a:rPr lang="zh-CN" altLang="en-US" sz="2200">
                <a:solidFill>
                  <a:srgbClr val="0033CC"/>
                </a:solidFill>
                <a:latin typeface="宋体" panose="02010600030101010101" pitchFamily="2" charset="-122"/>
              </a:rPr>
              <a:t>知识点</a:t>
            </a:r>
            <a:r>
              <a:rPr lang="en-US" altLang="zh-CN" sz="2200">
                <a:solidFill>
                  <a:srgbClr val="0033CC"/>
                </a:solidFill>
                <a:latin typeface="宋体" panose="02010600030101010101" pitchFamily="2" charset="-122"/>
              </a:rPr>
              <a:t>2</a:t>
            </a:r>
            <a:r>
              <a:rPr lang="en-US" altLang="zh-CN" sz="2200">
                <a:latin typeface="宋体" panose="02010600030101010101" pitchFamily="2" charset="-122"/>
              </a:rPr>
              <a:t>:</a:t>
            </a:r>
            <a:r>
              <a:rPr lang="zh-CN" altLang="en-US" sz="2200">
                <a:latin typeface="宋体" panose="02010600030101010101" pitchFamily="2" charset="-122"/>
              </a:rPr>
              <a:t>  丢失更新</a:t>
            </a:r>
          </a:p>
        </p:txBody>
      </p:sp>
      <p:pic>
        <p:nvPicPr>
          <p:cNvPr id="717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276475"/>
            <a:ext cx="8351837" cy="3890963"/>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8195" name="Rectangle 2"/>
          <p:cNvSpPr>
            <a:spLocks noGrp="1" noChangeArrowheads="1"/>
          </p:cNvSpPr>
          <p:nvPr>
            <p:ph type="title"/>
          </p:nvPr>
        </p:nvSpPr>
        <p:spPr/>
        <p:txBody>
          <a:bodyPr/>
          <a:lstStyle/>
          <a:p>
            <a:pPr eaLnBrk="1" hangingPunct="1"/>
            <a:r>
              <a:rPr lang="en-US" altLang="zh-CN">
                <a:latin typeface="宋体" panose="02010600030101010101" pitchFamily="2" charset="-122"/>
              </a:rPr>
              <a:t>Hibernate</a:t>
            </a:r>
            <a:r>
              <a:rPr lang="zh-CN" altLang="en-US" b="1">
                <a:latin typeface="宋体" panose="02010600030101010101" pitchFamily="2" charset="-122"/>
              </a:rPr>
              <a:t>数据库级别的并发</a:t>
            </a:r>
          </a:p>
        </p:txBody>
      </p:sp>
      <p:sp>
        <p:nvSpPr>
          <p:cNvPr id="8196" name="Rectangle 3"/>
          <p:cNvSpPr>
            <a:spLocks noChangeArrowheads="1"/>
          </p:cNvSpPr>
          <p:nvPr/>
        </p:nvSpPr>
        <p:spPr bwMode="auto">
          <a:xfrm>
            <a:off x="611188" y="1916113"/>
            <a:ext cx="769620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rPr>
              <a:t>知识点</a:t>
            </a:r>
            <a:r>
              <a:rPr lang="en-US" altLang="zh-CN" sz="2000">
                <a:solidFill>
                  <a:srgbClr val="0033CC"/>
                </a:solidFill>
              </a:rPr>
              <a:t>3</a:t>
            </a:r>
            <a:r>
              <a:rPr lang="en-US" altLang="zh-CN" sz="2000"/>
              <a:t>:</a:t>
            </a:r>
            <a:r>
              <a:rPr lang="zh-CN" altLang="en-US" sz="2000"/>
              <a:t>  </a:t>
            </a:r>
            <a:r>
              <a:rPr lang="en-US" altLang="zh-CN" sz="2000" b="1">
                <a:latin typeface="Courier New" panose="02070309020205020404" pitchFamily="49" charset="0"/>
              </a:rPr>
              <a:t>ANSI </a:t>
            </a:r>
            <a:r>
              <a:rPr lang="zh-CN" altLang="en-US" sz="2000" b="1">
                <a:latin typeface="Courier New" panose="02070309020205020404" pitchFamily="49" charset="0"/>
              </a:rPr>
              <a:t>事务隔离级别</a:t>
            </a:r>
          </a:p>
          <a:p>
            <a:pPr eaLnBrk="1" hangingPunct="1">
              <a:buFont typeface="Wingdings" panose="05000000000000000000" pitchFamily="2" charset="2"/>
              <a:buNone/>
            </a:pPr>
            <a:r>
              <a:rPr lang="en-US" altLang="zh-CN" sz="1600">
                <a:latin typeface="Courier New" panose="02070309020205020404" pitchFamily="49" charset="0"/>
              </a:rPr>
              <a:t>ANSI SQL </a:t>
            </a:r>
            <a:r>
              <a:rPr lang="zh-CN" altLang="en-US" sz="1600">
                <a:latin typeface="Courier New" panose="02070309020205020404" pitchFamily="49" charset="0"/>
              </a:rPr>
              <a:t>标准定义了隔离级别</a:t>
            </a:r>
            <a:r>
              <a:rPr lang="en-US" altLang="zh-CN" sz="1600">
                <a:latin typeface="Courier New" panose="02070309020205020404" pitchFamily="49" charset="0"/>
              </a:rPr>
              <a:t>,</a:t>
            </a:r>
            <a:r>
              <a:rPr lang="zh-CN" altLang="en-US" sz="1600">
                <a:latin typeface="Courier New" panose="02070309020205020404" pitchFamily="49" charset="0"/>
              </a:rPr>
              <a:t>但并不是</a:t>
            </a:r>
            <a:r>
              <a:rPr lang="en-US" altLang="zh-CN" sz="1600">
                <a:latin typeface="Courier New" panose="02070309020205020404" pitchFamily="49" charset="0"/>
              </a:rPr>
              <a:t>SQL</a:t>
            </a:r>
            <a:r>
              <a:rPr lang="zh-CN" altLang="en-US" sz="1600">
                <a:latin typeface="Courier New" panose="02070309020205020404" pitchFamily="49" charset="0"/>
              </a:rPr>
              <a:t>数据库独有</a:t>
            </a:r>
            <a:r>
              <a:rPr lang="en-US" altLang="zh-CN" sz="1600">
                <a:latin typeface="Courier New" panose="02070309020205020404" pitchFamily="49" charset="0"/>
              </a:rPr>
              <a:t>.JTA</a:t>
            </a:r>
            <a:r>
              <a:rPr lang="zh-CN" altLang="en-US" sz="1600">
                <a:latin typeface="Courier New" panose="02070309020205020404" pitchFamily="49" charset="0"/>
              </a:rPr>
              <a:t>也定义了同样的隔</a:t>
            </a:r>
          </a:p>
          <a:p>
            <a:pPr eaLnBrk="1" hangingPunct="1">
              <a:buFont typeface="Wingdings" panose="05000000000000000000" pitchFamily="2" charset="2"/>
              <a:buNone/>
            </a:pPr>
            <a:r>
              <a:rPr lang="zh-CN" altLang="en-US" sz="1600">
                <a:latin typeface="Courier New" panose="02070309020205020404" pitchFamily="49" charset="0"/>
              </a:rPr>
              <a:t>离级别</a:t>
            </a:r>
            <a:r>
              <a:rPr lang="en-US" altLang="zh-CN" sz="1600">
                <a:latin typeface="Courier New" panose="02070309020205020404" pitchFamily="49" charset="0"/>
              </a:rPr>
              <a:t>.</a:t>
            </a:r>
            <a:r>
              <a:rPr lang="zh-CN" altLang="en-US" sz="1600">
                <a:latin typeface="Courier New" panose="02070309020205020404" pitchFamily="49" charset="0"/>
              </a:rPr>
              <a:t>级别越高</a:t>
            </a:r>
            <a:r>
              <a:rPr lang="en-US" altLang="zh-CN" sz="1600">
                <a:latin typeface="Courier New" panose="02070309020205020404" pitchFamily="49" charset="0"/>
              </a:rPr>
              <a:t>,</a:t>
            </a:r>
            <a:r>
              <a:rPr lang="zh-CN" altLang="en-US" sz="1600">
                <a:latin typeface="Courier New" panose="02070309020205020404" pitchFamily="49" charset="0"/>
              </a:rPr>
              <a:t>成本越高</a:t>
            </a:r>
            <a:endParaRPr lang="zh-CN" altLang="en-US" sz="1600" b="1">
              <a:latin typeface="Courier New" panose="02070309020205020404" pitchFamily="49" charset="0"/>
            </a:endParaRPr>
          </a:p>
        </p:txBody>
      </p:sp>
      <p:graphicFrame>
        <p:nvGraphicFramePr>
          <p:cNvPr id="2" name="Group 4"/>
          <p:cNvGraphicFramePr>
            <a:graphicFrameLocks noGrp="1"/>
          </p:cNvGraphicFramePr>
          <p:nvPr>
            <p:ph idx="1"/>
          </p:nvPr>
        </p:nvGraphicFramePr>
        <p:xfrm>
          <a:off x="539750" y="2852738"/>
          <a:ext cx="8135938" cy="2541587"/>
        </p:xfrm>
        <a:graphic>
          <a:graphicData uri="http://schemas.openxmlformats.org/drawingml/2006/table">
            <a:tbl>
              <a:tblPr/>
              <a:tblGrid>
                <a:gridCol w="2359025">
                  <a:extLst>
                    <a:ext uri="{9D8B030D-6E8A-4147-A177-3AD203B41FA5}">
                      <a16:colId xmlns:a16="http://schemas.microsoft.com/office/drawing/2014/main" val="1697494815"/>
                    </a:ext>
                  </a:extLst>
                </a:gridCol>
                <a:gridCol w="5776913">
                  <a:extLst>
                    <a:ext uri="{9D8B030D-6E8A-4147-A177-3AD203B41FA5}">
                      <a16:colId xmlns:a16="http://schemas.microsoft.com/office/drawing/2014/main" val="45721523"/>
                    </a:ext>
                  </a:extLst>
                </a:gridCol>
              </a:tblGrid>
              <a:tr h="304800">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隔离级别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含义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61450432"/>
                  </a:ext>
                </a:extLst>
              </a:tr>
              <a:tr h="34448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READ_UNCOMMITED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允许你读取还未提交的改变了的数据。可能导致脏、幻、不可重复读</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02543819"/>
                  </a:ext>
                </a:extLst>
              </a:tr>
              <a:tr h="5540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READ_COMMITTED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允许在并发事务已经提交后读取。可防止脏读，但幻读和 不可重复读仍可发生</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4268032"/>
                  </a:ext>
                </a:extLst>
              </a:tr>
              <a:tr h="606425">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REPEATABLE_READ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对相同字段的多次读取是一致的，除非数据被事务本身改变。可防止脏、不可重复读，但幻读仍可能发生。</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3753272"/>
                  </a:ext>
                </a:extLst>
              </a:tr>
              <a:tr h="731837">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SERIALIZABLE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完全服从</a:t>
                      </a: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ACID</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的隔离级别，确保不发生脏、幻、不可重复读。这在所有的隔离级别中是最慢的，它是典型的通过完全锁定在事务中涉及的数据表来完成的。</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1180778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9219" name="Rectangle 2"/>
          <p:cNvSpPr>
            <a:spLocks noGrp="1" noChangeArrowheads="1"/>
          </p:cNvSpPr>
          <p:nvPr>
            <p:ph type="title"/>
          </p:nvPr>
        </p:nvSpPr>
        <p:spPr>
          <a:xfrm>
            <a:off x="684213" y="1006475"/>
            <a:ext cx="7696200" cy="766763"/>
          </a:xfrm>
        </p:spPr>
        <p:txBody>
          <a:bodyPr/>
          <a:lstStyle/>
          <a:p>
            <a:pPr eaLnBrk="1" hangingPunct="1"/>
            <a:r>
              <a:rPr lang="en-US" altLang="zh-CN">
                <a:latin typeface="宋体" panose="02010600030101010101" pitchFamily="2" charset="-122"/>
              </a:rPr>
              <a:t>Hibernate</a:t>
            </a:r>
            <a:r>
              <a:rPr lang="zh-CN" altLang="en-US" b="1">
                <a:latin typeface="宋体" panose="02010600030101010101" pitchFamily="2" charset="-122"/>
              </a:rPr>
              <a:t>数据库级别的并发</a:t>
            </a:r>
          </a:p>
        </p:txBody>
      </p:sp>
      <p:sp>
        <p:nvSpPr>
          <p:cNvPr id="9220" name="Rectangle 3"/>
          <p:cNvSpPr>
            <a:spLocks noGrp="1" noChangeArrowheads="1"/>
          </p:cNvSpPr>
          <p:nvPr>
            <p:ph type="body" idx="1"/>
          </p:nvPr>
        </p:nvSpPr>
        <p:spPr>
          <a:xfrm>
            <a:off x="539750" y="2205038"/>
            <a:ext cx="8280400" cy="3816350"/>
          </a:xfrm>
        </p:spPr>
        <p:txBody>
          <a:bodyPr/>
          <a:lstStyle/>
          <a:p>
            <a:pPr eaLnBrk="1" hangingPunct="1">
              <a:lnSpc>
                <a:spcPct val="80000"/>
              </a:lnSpc>
              <a:buFont typeface="Wingdings" panose="05000000000000000000" pitchFamily="2" charset="2"/>
              <a:buNone/>
            </a:pPr>
            <a:r>
              <a:rPr lang="zh-CN" altLang="en-US" sz="1700" b="1">
                <a:latin typeface="宋体" panose="02010600030101010101" pitchFamily="2" charset="-122"/>
              </a:rPr>
              <a:t>设置隔离级别</a:t>
            </a:r>
          </a:p>
          <a:p>
            <a:pPr eaLnBrk="1" hangingPunct="1">
              <a:lnSpc>
                <a:spcPct val="80000"/>
              </a:lnSpc>
              <a:buFont typeface="Wingdings" panose="05000000000000000000" pitchFamily="2" charset="2"/>
              <a:buNone/>
            </a:pPr>
            <a:r>
              <a:rPr lang="zh-CN" altLang="en-US" sz="1700">
                <a:latin typeface="宋体" panose="02010600030101010101" pitchFamily="2" charset="-122"/>
              </a:rPr>
              <a:t>每个数据库连接都有默认的隔离级别</a:t>
            </a:r>
            <a:r>
              <a:rPr lang="en-US" altLang="zh-CN" sz="1700">
                <a:latin typeface="宋体" panose="02010600030101010101" pitchFamily="2" charset="-122"/>
              </a:rPr>
              <a:t>,</a:t>
            </a:r>
            <a:r>
              <a:rPr lang="zh-CN" altLang="en-US" sz="1700">
                <a:latin typeface="宋体" panose="02010600030101010101" pitchFamily="2" charset="-122"/>
              </a:rPr>
              <a:t>通常是读已提交或可重复读</a:t>
            </a:r>
            <a:r>
              <a:rPr lang="en-US" altLang="zh-CN" sz="1700">
                <a:latin typeface="宋体" panose="02010600030101010101" pitchFamily="2" charset="-122"/>
              </a:rPr>
              <a:t>.</a:t>
            </a:r>
            <a:r>
              <a:rPr lang="zh-CN" altLang="en-US" sz="1700">
                <a:latin typeface="宋体" panose="02010600030101010101" pitchFamily="2" charset="-122"/>
              </a:rPr>
              <a:t>可以通</a:t>
            </a:r>
          </a:p>
          <a:p>
            <a:pPr eaLnBrk="1" hangingPunct="1">
              <a:lnSpc>
                <a:spcPct val="80000"/>
              </a:lnSpc>
              <a:buFont typeface="Wingdings" panose="05000000000000000000" pitchFamily="2" charset="2"/>
              <a:buNone/>
            </a:pPr>
            <a:r>
              <a:rPr lang="zh-CN" altLang="en-US" sz="1700">
                <a:latin typeface="宋体" panose="02010600030101010101" pitchFamily="2" charset="-122"/>
              </a:rPr>
              <a:t>过数据库配置设置</a:t>
            </a:r>
            <a:r>
              <a:rPr lang="en-US" altLang="zh-CN" sz="1700">
                <a:latin typeface="宋体" panose="02010600030101010101" pitchFamily="2" charset="-122"/>
              </a:rPr>
              <a:t>,</a:t>
            </a:r>
            <a:r>
              <a:rPr lang="zh-CN" altLang="en-US" sz="1700">
                <a:latin typeface="宋体" panose="02010600030101010101" pitchFamily="2" charset="-122"/>
              </a:rPr>
              <a:t>也可在应用程序中设置</a:t>
            </a:r>
            <a:r>
              <a:rPr lang="en-US" altLang="zh-CN" sz="1700">
                <a:latin typeface="宋体" panose="02010600030101010101" pitchFamily="2" charset="-122"/>
              </a:rPr>
              <a:t>.</a:t>
            </a:r>
            <a:r>
              <a:rPr lang="zh-CN" altLang="en-US" sz="1700">
                <a:latin typeface="宋体" panose="02010600030101010101" pitchFamily="2" charset="-122"/>
              </a:rPr>
              <a:t>例如</a:t>
            </a:r>
            <a:r>
              <a:rPr lang="en-US" altLang="zh-CN" sz="1700">
                <a:latin typeface="宋体" panose="02010600030101010101" pitchFamily="2" charset="-122"/>
              </a:rPr>
              <a:t>Hibernate:</a:t>
            </a:r>
          </a:p>
          <a:p>
            <a:pPr eaLnBrk="1" hangingPunct="1">
              <a:lnSpc>
                <a:spcPct val="80000"/>
              </a:lnSpc>
              <a:buFont typeface="Wingdings" panose="05000000000000000000" pitchFamily="2" charset="2"/>
              <a:buNone/>
            </a:pPr>
            <a:r>
              <a:rPr lang="en-US" altLang="zh-CN" sz="1700">
                <a:solidFill>
                  <a:srgbClr val="FF3300"/>
                </a:solidFill>
                <a:latin typeface="宋体" panose="02010600030101010101" pitchFamily="2" charset="-122"/>
              </a:rPr>
              <a:t>hibernate.connection.isolation = 4</a:t>
            </a:r>
            <a:endParaRPr lang="zh-CN" altLang="en-US" sz="1700">
              <a:solidFill>
                <a:srgbClr val="FF3300"/>
              </a:solidFill>
              <a:latin typeface="宋体" panose="02010600030101010101" pitchFamily="2" charset="-122"/>
            </a:endParaRPr>
          </a:p>
          <a:p>
            <a:pPr eaLnBrk="1" hangingPunct="1">
              <a:lnSpc>
                <a:spcPct val="80000"/>
              </a:lnSpc>
              <a:buFont typeface="Wingdings" panose="05000000000000000000" pitchFamily="2" charset="2"/>
              <a:buNone/>
            </a:pPr>
            <a:r>
              <a:rPr lang="en-US" altLang="zh-CN" sz="1700">
                <a:latin typeface="宋体" panose="02010600030101010101" pitchFamily="2" charset="-122"/>
              </a:rPr>
              <a:t>1—Read uncommitted isolation</a:t>
            </a:r>
          </a:p>
          <a:p>
            <a:pPr eaLnBrk="1" hangingPunct="1">
              <a:lnSpc>
                <a:spcPct val="80000"/>
              </a:lnSpc>
              <a:buFont typeface="Wingdings" panose="05000000000000000000" pitchFamily="2" charset="2"/>
              <a:buNone/>
            </a:pPr>
            <a:r>
              <a:rPr lang="en-US" altLang="zh-CN" sz="1700">
                <a:latin typeface="宋体" panose="02010600030101010101" pitchFamily="2" charset="-122"/>
              </a:rPr>
              <a:t>2—Read committed isolation</a:t>
            </a:r>
          </a:p>
          <a:p>
            <a:pPr eaLnBrk="1" hangingPunct="1">
              <a:lnSpc>
                <a:spcPct val="80000"/>
              </a:lnSpc>
              <a:buFont typeface="Wingdings" panose="05000000000000000000" pitchFamily="2" charset="2"/>
              <a:buNone/>
            </a:pPr>
            <a:r>
              <a:rPr lang="en-US" altLang="zh-CN" sz="1700">
                <a:latin typeface="宋体" panose="02010600030101010101" pitchFamily="2" charset="-122"/>
              </a:rPr>
              <a:t>4—Repeatable read isolation</a:t>
            </a:r>
          </a:p>
          <a:p>
            <a:pPr eaLnBrk="1" hangingPunct="1">
              <a:lnSpc>
                <a:spcPct val="80000"/>
              </a:lnSpc>
              <a:buFont typeface="Wingdings" panose="05000000000000000000" pitchFamily="2" charset="2"/>
              <a:buNone/>
            </a:pPr>
            <a:r>
              <a:rPr lang="en-US" altLang="zh-CN" sz="1700">
                <a:latin typeface="宋体" panose="02010600030101010101" pitchFamily="2" charset="-122"/>
              </a:rPr>
              <a:t>8—Serializable isolation</a:t>
            </a:r>
          </a:p>
          <a:p>
            <a:pPr eaLnBrk="1" hangingPunct="1">
              <a:lnSpc>
                <a:spcPct val="80000"/>
              </a:lnSpc>
              <a:buFont typeface="Wingdings" panose="05000000000000000000" pitchFamily="2" charset="2"/>
              <a:buNone/>
            </a:pPr>
            <a:r>
              <a:rPr lang="zh-CN" altLang="en-US" sz="1700">
                <a:solidFill>
                  <a:srgbClr val="FF3300"/>
                </a:solidFill>
                <a:latin typeface="宋体" panose="02010600030101010101" pitchFamily="2" charset="-122"/>
              </a:rPr>
              <a:t>注意</a:t>
            </a:r>
            <a:r>
              <a:rPr lang="en-US" altLang="zh-CN" sz="1700">
                <a:latin typeface="宋体" panose="02010600030101010101" pitchFamily="2" charset="-122"/>
              </a:rPr>
              <a:t>:* Hibernate</a:t>
            </a:r>
            <a:r>
              <a:rPr lang="zh-CN" altLang="en-US" sz="1700">
                <a:latin typeface="宋体" panose="02010600030101010101" pitchFamily="2" charset="-122"/>
              </a:rPr>
              <a:t>不可能改变在受管环境下由应用服务器提供的数据库连接</a:t>
            </a:r>
          </a:p>
          <a:p>
            <a:pPr eaLnBrk="1" hangingPunct="1">
              <a:lnSpc>
                <a:spcPct val="80000"/>
              </a:lnSpc>
              <a:buFont typeface="Wingdings" panose="05000000000000000000" pitchFamily="2" charset="2"/>
              <a:buNone/>
            </a:pPr>
            <a:r>
              <a:rPr lang="zh-CN" altLang="en-US" sz="1700">
                <a:latin typeface="宋体" panose="02010600030101010101" pitchFamily="2" charset="-122"/>
              </a:rPr>
              <a:t>      的隔离级别</a:t>
            </a:r>
            <a:r>
              <a:rPr lang="en-US" altLang="zh-CN" sz="1700">
                <a:latin typeface="宋体" panose="02010600030101010101" pitchFamily="2" charset="-122"/>
              </a:rPr>
              <a:t>,</a:t>
            </a:r>
            <a:r>
              <a:rPr lang="zh-CN" altLang="en-US" sz="1700">
                <a:latin typeface="宋体" panose="02010600030101010101" pitchFamily="2" charset="-122"/>
              </a:rPr>
              <a:t>只能通过改变应用服务器配置的方式来改变</a:t>
            </a:r>
            <a:r>
              <a:rPr lang="en-US" altLang="zh-CN" sz="1700">
                <a:latin typeface="宋体" panose="02010600030101010101" pitchFamily="2" charset="-122"/>
              </a:rPr>
              <a:t>.</a:t>
            </a:r>
          </a:p>
          <a:p>
            <a:pPr eaLnBrk="1" hangingPunct="1">
              <a:lnSpc>
                <a:spcPct val="80000"/>
              </a:lnSpc>
              <a:buFont typeface="Wingdings" panose="05000000000000000000" pitchFamily="2" charset="2"/>
              <a:buNone/>
            </a:pPr>
            <a:r>
              <a:rPr lang="zh-CN" altLang="en-US" sz="1700">
                <a:latin typeface="宋体" panose="02010600030101010101" pitchFamily="2" charset="-122"/>
              </a:rPr>
              <a:t>    * 设置隔离级别是全局选项</a:t>
            </a:r>
            <a:r>
              <a:rPr lang="en-US" altLang="zh-CN" sz="1700">
                <a:latin typeface="宋体" panose="02010600030101010101" pitchFamily="2" charset="-122"/>
              </a:rPr>
              <a:t>,</a:t>
            </a:r>
            <a:r>
              <a:rPr lang="zh-CN" altLang="en-US" sz="1700">
                <a:latin typeface="宋体" panose="02010600030101010101" pitchFamily="2" charset="-122"/>
              </a:rPr>
              <a:t>会影响所有的连接和事务</a:t>
            </a:r>
            <a:r>
              <a:rPr lang="en-US" altLang="zh-CN" sz="1700">
                <a:latin typeface="宋体" panose="02010600030101010101" pitchFamily="2" charset="-122"/>
              </a:rPr>
              <a:t>.</a:t>
            </a:r>
            <a:r>
              <a:rPr lang="zh-CN" altLang="en-US" sz="1700">
                <a:latin typeface="宋体" panose="02010600030101010101" pitchFamily="2" charset="-122"/>
              </a:rPr>
              <a:t>有时需要为某个特定</a:t>
            </a:r>
          </a:p>
          <a:p>
            <a:pPr eaLnBrk="1" hangingPunct="1">
              <a:lnSpc>
                <a:spcPct val="80000"/>
              </a:lnSpc>
              <a:buFont typeface="Wingdings" panose="05000000000000000000" pitchFamily="2" charset="2"/>
              <a:buNone/>
            </a:pPr>
            <a:r>
              <a:rPr lang="zh-CN" altLang="en-US" sz="1700">
                <a:latin typeface="宋体" panose="02010600030101010101" pitchFamily="2" charset="-122"/>
              </a:rPr>
              <a:t>      事务指定更多的限制</a:t>
            </a:r>
            <a:r>
              <a:rPr lang="en-US" altLang="zh-CN" sz="1700">
                <a:latin typeface="宋体" panose="02010600030101010101" pitchFamily="2" charset="-122"/>
              </a:rPr>
              <a:t>.</a:t>
            </a:r>
          </a:p>
          <a:p>
            <a:pPr eaLnBrk="1" hangingPunct="1">
              <a:lnSpc>
                <a:spcPct val="80000"/>
              </a:lnSpc>
              <a:buFont typeface="Wingdings" panose="05000000000000000000" pitchFamily="2" charset="2"/>
              <a:buNone/>
            </a:pPr>
            <a:r>
              <a:rPr lang="en-US" altLang="zh-CN" sz="1700">
                <a:latin typeface="宋体" panose="02010600030101010101" pitchFamily="2" charset="-122"/>
              </a:rPr>
              <a:t>    * Hibernate</a:t>
            </a:r>
            <a:r>
              <a:rPr lang="zh-CN" altLang="en-US" sz="1700">
                <a:latin typeface="宋体" panose="02010600030101010101" pitchFamily="2" charset="-122"/>
              </a:rPr>
              <a:t>依赖于乐观的并发控制</a:t>
            </a:r>
            <a:r>
              <a:rPr lang="en-US" altLang="zh-CN" sz="1700">
                <a:latin typeface="宋体" panose="02010600030101010101" pitchFamily="2" charset="-122"/>
              </a:rPr>
              <a:t>,</a:t>
            </a:r>
            <a:r>
              <a:rPr lang="zh-CN" altLang="en-US" sz="1700">
                <a:latin typeface="宋体" panose="02010600030101010101" pitchFamily="2" charset="-122"/>
              </a:rPr>
              <a:t>使用版本检查和悲观锁实现附加的锁支</a:t>
            </a:r>
          </a:p>
          <a:p>
            <a:pPr eaLnBrk="1" hangingPunct="1">
              <a:lnSpc>
                <a:spcPct val="80000"/>
              </a:lnSpc>
              <a:buFont typeface="Wingdings" panose="05000000000000000000" pitchFamily="2" charset="2"/>
              <a:buNone/>
            </a:pPr>
            <a:r>
              <a:rPr lang="zh-CN" altLang="en-US" sz="1700">
                <a:latin typeface="宋体" panose="02010600030101010101" pitchFamily="2" charset="-122"/>
              </a:rPr>
              <a:t>      持</a:t>
            </a:r>
            <a:r>
              <a:rPr lang="zh-CN" altLang="en-US" sz="1700">
                <a:solidFill>
                  <a:srgbClr val="FF3300"/>
                </a:solidFill>
                <a:latin typeface="宋体" panose="02010600030101010101" pitchFamily="2" charset="-122"/>
              </a:rPr>
              <a:t>（了解）</a:t>
            </a:r>
            <a:r>
              <a:rPr lang="en-US" altLang="zh-CN" sz="1700">
                <a:latin typeface="宋体" panose="02010600030101010101" pitchFamily="2" charset="-122"/>
              </a:rPr>
              <a:t>.</a:t>
            </a:r>
          </a:p>
        </p:txBody>
      </p:sp>
      <p:sp>
        <p:nvSpPr>
          <p:cNvPr id="9221" name="Rectangle 4"/>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rPr>
              <a:t>知识点</a:t>
            </a:r>
            <a:r>
              <a:rPr lang="en-US" altLang="zh-CN" sz="2000">
                <a:solidFill>
                  <a:srgbClr val="0033CC"/>
                </a:solidFill>
              </a:rPr>
              <a:t>3</a:t>
            </a:r>
            <a:r>
              <a:rPr lang="en-US" altLang="zh-CN" sz="2000"/>
              <a:t>:</a:t>
            </a:r>
            <a:r>
              <a:rPr lang="zh-CN" altLang="en-US" sz="2000"/>
              <a:t>  </a:t>
            </a:r>
            <a:r>
              <a:rPr lang="en-US" altLang="zh-CN" sz="2000" b="1">
                <a:latin typeface="Courier New" panose="02070309020205020404" pitchFamily="49" charset="0"/>
              </a:rPr>
              <a:t>ANSI </a:t>
            </a:r>
            <a:r>
              <a:rPr lang="zh-CN" altLang="en-US" sz="2000" b="1">
                <a:latin typeface="Courier New" panose="02070309020205020404" pitchFamily="49" charset="0"/>
              </a:rPr>
              <a:t>事务隔离级别</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11267" name="Rectangle 2"/>
          <p:cNvSpPr>
            <a:spLocks noGrp="1" noChangeArrowheads="1"/>
          </p:cNvSpPr>
          <p:nvPr>
            <p:ph type="title"/>
          </p:nvPr>
        </p:nvSpPr>
        <p:spPr>
          <a:xfrm>
            <a:off x="684213" y="1006475"/>
            <a:ext cx="7696200" cy="766763"/>
          </a:xfrm>
        </p:spPr>
        <p:txBody>
          <a:bodyPr/>
          <a:lstStyle/>
          <a:p>
            <a:pPr eaLnBrk="1" hangingPunct="1"/>
            <a:r>
              <a:rPr lang="zh-CN" altLang="en-US" sz="2400" b="1">
                <a:latin typeface="宋体" panose="02010600030101010101" pitchFamily="2" charset="-122"/>
              </a:rPr>
              <a:t>管理</a:t>
            </a:r>
            <a:r>
              <a:rPr lang="en-US" altLang="zh-CN" sz="2400" b="1">
                <a:latin typeface="宋体" panose="02010600030101010101" pitchFamily="2" charset="-122"/>
              </a:rPr>
              <a:t>session</a:t>
            </a:r>
            <a:endParaRPr lang="zh-CN" altLang="en-US" sz="2400" b="1">
              <a:latin typeface="宋体" panose="02010600030101010101" pitchFamily="2" charset="-122"/>
            </a:endParaRPr>
          </a:p>
        </p:txBody>
      </p:sp>
      <p:sp>
        <p:nvSpPr>
          <p:cNvPr id="11268"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rPr>
              <a:t>知识点</a:t>
            </a:r>
            <a:r>
              <a:rPr lang="en-US" altLang="zh-CN" sz="2000">
                <a:solidFill>
                  <a:srgbClr val="0033CC"/>
                </a:solidFill>
              </a:rPr>
              <a:t>4</a:t>
            </a:r>
            <a:r>
              <a:rPr lang="en-US" altLang="zh-CN" sz="2000"/>
              <a:t>:</a:t>
            </a:r>
            <a:r>
              <a:rPr lang="zh-CN" altLang="en-US" sz="2000"/>
              <a:t>管理</a:t>
            </a:r>
            <a:r>
              <a:rPr lang="en-US" altLang="zh-CN" sz="2000"/>
              <a:t>session</a:t>
            </a:r>
            <a:endParaRPr lang="en-US" altLang="zh-CN" sz="2000" b="1">
              <a:latin typeface="Courier New" panose="02070309020205020404" pitchFamily="49" charset="0"/>
            </a:endParaRPr>
          </a:p>
        </p:txBody>
      </p:sp>
      <p:sp>
        <p:nvSpPr>
          <p:cNvPr id="11269" name="Rectangle 4"/>
          <p:cNvSpPr>
            <a:spLocks noGrp="1" noChangeArrowheads="1"/>
          </p:cNvSpPr>
          <p:nvPr>
            <p:ph type="body" idx="1"/>
          </p:nvPr>
        </p:nvSpPr>
        <p:spPr>
          <a:xfrm>
            <a:off x="684213" y="2205038"/>
            <a:ext cx="7696200" cy="4098925"/>
          </a:xfrm>
          <a:noFill/>
        </p:spPr>
        <p:txBody>
          <a:bodyPr/>
          <a:lstStyle/>
          <a:p>
            <a:pPr eaLnBrk="1" hangingPunct="1">
              <a:lnSpc>
                <a:spcPct val="80000"/>
              </a:lnSpc>
            </a:pPr>
            <a:r>
              <a:rPr lang="zh-CN" altLang="en-US" sz="2200">
                <a:latin typeface="宋体" panose="02010600030101010101" pitchFamily="2" charset="-122"/>
              </a:rPr>
              <a:t>尽管让程序自主管理 </a:t>
            </a:r>
            <a:r>
              <a:rPr lang="en-US" altLang="zh-CN" sz="2200">
                <a:latin typeface="宋体" panose="02010600030101010101" pitchFamily="2" charset="-122"/>
              </a:rPr>
              <a:t>Session </a:t>
            </a:r>
            <a:r>
              <a:rPr lang="zh-CN" altLang="en-US" sz="2200">
                <a:latin typeface="宋体" panose="02010600030101010101" pitchFamily="2" charset="-122"/>
              </a:rPr>
              <a:t>对象的生命周期也是可行的</a:t>
            </a:r>
            <a:r>
              <a:rPr lang="en-US" altLang="zh-CN" sz="2200">
                <a:latin typeface="宋体" panose="02010600030101010101" pitchFamily="2" charset="-122"/>
              </a:rPr>
              <a:t>, </a:t>
            </a:r>
            <a:r>
              <a:rPr lang="zh-CN" altLang="en-US" sz="2200">
                <a:latin typeface="宋体" panose="02010600030101010101" pitchFamily="2" charset="-122"/>
              </a:rPr>
              <a:t>但是在实际 </a:t>
            </a:r>
            <a:r>
              <a:rPr lang="en-US" altLang="zh-CN" sz="2200">
                <a:latin typeface="宋体" panose="02010600030101010101" pitchFamily="2" charset="-122"/>
              </a:rPr>
              <a:t>Java </a:t>
            </a:r>
            <a:r>
              <a:rPr lang="zh-CN" altLang="en-US" sz="2200">
                <a:latin typeface="宋体" panose="02010600030101010101" pitchFamily="2" charset="-122"/>
              </a:rPr>
              <a:t>应用中</a:t>
            </a:r>
            <a:r>
              <a:rPr lang="en-US" altLang="zh-CN" sz="2200">
                <a:latin typeface="宋体" panose="02010600030101010101" pitchFamily="2" charset="-122"/>
              </a:rPr>
              <a:t>, </a:t>
            </a:r>
            <a:r>
              <a:rPr lang="zh-CN" altLang="en-US" sz="2200">
                <a:latin typeface="宋体" panose="02010600030101010101" pitchFamily="2" charset="-122"/>
              </a:rPr>
              <a:t>把管理 </a:t>
            </a:r>
            <a:r>
              <a:rPr lang="en-US" altLang="zh-CN" sz="2200">
                <a:latin typeface="宋体" panose="02010600030101010101" pitchFamily="2" charset="-122"/>
              </a:rPr>
              <a:t>Session </a:t>
            </a:r>
            <a:r>
              <a:rPr lang="zh-CN" altLang="en-US" sz="2200">
                <a:latin typeface="宋体" panose="02010600030101010101" pitchFamily="2" charset="-122"/>
              </a:rPr>
              <a:t>对象的生命周期交给 </a:t>
            </a:r>
            <a:r>
              <a:rPr lang="en-US" altLang="zh-CN" sz="2200">
                <a:latin typeface="宋体" panose="02010600030101010101" pitchFamily="2" charset="-122"/>
              </a:rPr>
              <a:t>Hibernate </a:t>
            </a:r>
            <a:r>
              <a:rPr lang="zh-CN" altLang="en-US" sz="2200">
                <a:latin typeface="宋体" panose="02010600030101010101" pitchFamily="2" charset="-122"/>
              </a:rPr>
              <a:t>管理</a:t>
            </a:r>
            <a:r>
              <a:rPr lang="en-US" altLang="zh-CN" sz="2200">
                <a:latin typeface="宋体" panose="02010600030101010101" pitchFamily="2" charset="-122"/>
              </a:rPr>
              <a:t>, </a:t>
            </a:r>
            <a:r>
              <a:rPr lang="zh-CN" altLang="en-US" sz="2200">
                <a:latin typeface="宋体" panose="02010600030101010101" pitchFamily="2" charset="-122"/>
              </a:rPr>
              <a:t>可以简化 </a:t>
            </a:r>
            <a:r>
              <a:rPr lang="en-US" altLang="zh-CN" sz="2200">
                <a:latin typeface="宋体" panose="02010600030101010101" pitchFamily="2" charset="-122"/>
              </a:rPr>
              <a:t>Java </a:t>
            </a:r>
            <a:r>
              <a:rPr lang="zh-CN" altLang="en-US" sz="2200">
                <a:latin typeface="宋体" panose="02010600030101010101" pitchFamily="2" charset="-122"/>
              </a:rPr>
              <a:t>应用程序代码和软件架构</a:t>
            </a:r>
          </a:p>
          <a:p>
            <a:pPr eaLnBrk="1" hangingPunct="1">
              <a:lnSpc>
                <a:spcPct val="80000"/>
              </a:lnSpc>
            </a:pPr>
            <a:r>
              <a:rPr lang="en-US" altLang="zh-CN" sz="2200">
                <a:latin typeface="宋体" panose="02010600030101010101" pitchFamily="2" charset="-122"/>
              </a:rPr>
              <a:t>Hibernate 3 </a:t>
            </a:r>
            <a:r>
              <a:rPr lang="zh-CN" altLang="en-US" sz="2200">
                <a:latin typeface="宋体" panose="02010600030101010101" pitchFamily="2" charset="-122"/>
              </a:rPr>
              <a:t>自身提供了三种管理 </a:t>
            </a:r>
            <a:r>
              <a:rPr lang="en-US" altLang="zh-CN" sz="2200">
                <a:latin typeface="宋体" panose="02010600030101010101" pitchFamily="2" charset="-122"/>
              </a:rPr>
              <a:t>Session </a:t>
            </a:r>
            <a:r>
              <a:rPr lang="zh-CN" altLang="en-US" sz="2200">
                <a:latin typeface="宋体" panose="02010600030101010101" pitchFamily="2" charset="-122"/>
              </a:rPr>
              <a:t>对象的方法</a:t>
            </a:r>
          </a:p>
          <a:p>
            <a:pPr lvl="1" eaLnBrk="1" hangingPunct="1">
              <a:lnSpc>
                <a:spcPct val="80000"/>
              </a:lnSpc>
            </a:pPr>
            <a:r>
              <a:rPr lang="en-US" altLang="zh-CN" sz="1800" b="1">
                <a:solidFill>
                  <a:srgbClr val="0033CC"/>
                </a:solidFill>
                <a:latin typeface="宋体" panose="02010600030101010101" pitchFamily="2" charset="-122"/>
              </a:rPr>
              <a:t>Session </a:t>
            </a:r>
            <a:r>
              <a:rPr lang="zh-CN" altLang="en-US" sz="1800" b="1">
                <a:solidFill>
                  <a:srgbClr val="0033CC"/>
                </a:solidFill>
                <a:latin typeface="宋体" panose="02010600030101010101" pitchFamily="2" charset="-122"/>
              </a:rPr>
              <a:t>对象的生命周期与本地线程绑定</a:t>
            </a:r>
          </a:p>
          <a:p>
            <a:pPr lvl="1" eaLnBrk="1" hangingPunct="1">
              <a:lnSpc>
                <a:spcPct val="80000"/>
              </a:lnSpc>
            </a:pPr>
            <a:r>
              <a:rPr lang="en-US" altLang="zh-CN" sz="1800">
                <a:latin typeface="宋体" panose="02010600030101010101" pitchFamily="2" charset="-122"/>
              </a:rPr>
              <a:t>Session </a:t>
            </a:r>
            <a:r>
              <a:rPr lang="zh-CN" altLang="en-US" sz="1800">
                <a:latin typeface="宋体" panose="02010600030101010101" pitchFamily="2" charset="-122"/>
              </a:rPr>
              <a:t>对象的生命周期与 </a:t>
            </a:r>
            <a:r>
              <a:rPr lang="en-US" altLang="zh-CN" sz="1800">
                <a:latin typeface="宋体" panose="02010600030101010101" pitchFamily="2" charset="-122"/>
              </a:rPr>
              <a:t>JTA </a:t>
            </a:r>
            <a:r>
              <a:rPr lang="zh-CN" altLang="en-US" sz="1800">
                <a:latin typeface="宋体" panose="02010600030101010101" pitchFamily="2" charset="-122"/>
              </a:rPr>
              <a:t>事务绑定</a:t>
            </a:r>
          </a:p>
          <a:p>
            <a:pPr lvl="1" eaLnBrk="1" hangingPunct="1">
              <a:lnSpc>
                <a:spcPct val="80000"/>
              </a:lnSpc>
            </a:pPr>
            <a:r>
              <a:rPr lang="en-US" altLang="zh-CN" sz="1800">
                <a:latin typeface="宋体" panose="02010600030101010101" pitchFamily="2" charset="-122"/>
              </a:rPr>
              <a:t>Hibernate </a:t>
            </a:r>
            <a:r>
              <a:rPr lang="zh-CN" altLang="en-US" sz="1800">
                <a:latin typeface="宋体" panose="02010600030101010101" pitchFamily="2" charset="-122"/>
              </a:rPr>
              <a:t>委托程序管理 </a:t>
            </a:r>
            <a:r>
              <a:rPr lang="en-US" altLang="zh-CN" sz="1800">
                <a:latin typeface="宋体" panose="02010600030101010101" pitchFamily="2" charset="-122"/>
              </a:rPr>
              <a:t>Session </a:t>
            </a:r>
            <a:r>
              <a:rPr lang="zh-CN" altLang="en-US" sz="1800">
                <a:latin typeface="宋体" panose="02010600030101010101" pitchFamily="2" charset="-122"/>
              </a:rPr>
              <a:t>对象的生命周期</a:t>
            </a:r>
          </a:p>
          <a:p>
            <a:pPr eaLnBrk="1" hangingPunct="1">
              <a:lnSpc>
                <a:spcPct val="80000"/>
              </a:lnSpc>
            </a:pPr>
            <a:r>
              <a:rPr lang="zh-CN" altLang="en-US" sz="2200">
                <a:latin typeface="宋体" panose="02010600030101010101" pitchFamily="2" charset="-122"/>
              </a:rPr>
              <a:t>在 </a:t>
            </a:r>
            <a:r>
              <a:rPr lang="en-US" altLang="zh-CN" sz="2200">
                <a:latin typeface="宋体" panose="02010600030101010101" pitchFamily="2" charset="-122"/>
              </a:rPr>
              <a:t>Hibernate </a:t>
            </a:r>
            <a:r>
              <a:rPr lang="zh-CN" altLang="en-US" sz="2200">
                <a:latin typeface="宋体" panose="02010600030101010101" pitchFamily="2" charset="-122"/>
              </a:rPr>
              <a:t>的配置文件中</a:t>
            </a:r>
            <a:r>
              <a:rPr lang="en-US" altLang="zh-CN" sz="2200">
                <a:latin typeface="宋体" panose="02010600030101010101" pitchFamily="2" charset="-122"/>
              </a:rPr>
              <a:t>, hibernate.current_session_context_class </a:t>
            </a:r>
            <a:r>
              <a:rPr lang="zh-CN" altLang="en-US" sz="2200">
                <a:latin typeface="宋体" panose="02010600030101010101" pitchFamily="2" charset="-122"/>
              </a:rPr>
              <a:t>属性用于指定 </a:t>
            </a:r>
            <a:r>
              <a:rPr lang="en-US" altLang="zh-CN" sz="2200">
                <a:latin typeface="宋体" panose="02010600030101010101" pitchFamily="2" charset="-122"/>
              </a:rPr>
              <a:t>Session </a:t>
            </a:r>
            <a:r>
              <a:rPr lang="zh-CN" altLang="en-US" sz="2200">
                <a:latin typeface="宋体" panose="02010600030101010101" pitchFamily="2" charset="-122"/>
              </a:rPr>
              <a:t>管理方式</a:t>
            </a:r>
            <a:r>
              <a:rPr lang="en-US" altLang="zh-CN" sz="2200">
                <a:latin typeface="宋体" panose="02010600030101010101" pitchFamily="2" charset="-122"/>
              </a:rPr>
              <a:t>, </a:t>
            </a:r>
            <a:r>
              <a:rPr lang="zh-CN" altLang="en-US" sz="2200">
                <a:latin typeface="宋体" panose="02010600030101010101" pitchFamily="2" charset="-122"/>
              </a:rPr>
              <a:t>可选值包括</a:t>
            </a:r>
          </a:p>
          <a:p>
            <a:pPr lvl="1" eaLnBrk="1" hangingPunct="1">
              <a:lnSpc>
                <a:spcPct val="80000"/>
              </a:lnSpc>
            </a:pPr>
            <a:r>
              <a:rPr lang="en-US" altLang="zh-CN" sz="1800" b="1">
                <a:solidFill>
                  <a:srgbClr val="0033CC"/>
                </a:solidFill>
                <a:latin typeface="宋体" panose="02010600030101010101" pitchFamily="2" charset="-122"/>
              </a:rPr>
              <a:t>thread</a:t>
            </a:r>
            <a:r>
              <a:rPr lang="en-US" altLang="zh-CN" sz="1800">
                <a:solidFill>
                  <a:srgbClr val="0033CC"/>
                </a:solidFill>
                <a:latin typeface="宋体" panose="02010600030101010101" pitchFamily="2" charset="-122"/>
              </a:rPr>
              <a:t>: Session </a:t>
            </a:r>
            <a:r>
              <a:rPr lang="zh-CN" altLang="en-US" sz="1800">
                <a:solidFill>
                  <a:srgbClr val="0033CC"/>
                </a:solidFill>
                <a:latin typeface="宋体" panose="02010600030101010101" pitchFamily="2" charset="-122"/>
              </a:rPr>
              <a:t>对象的生命周期与本地线程绑定</a:t>
            </a:r>
          </a:p>
          <a:p>
            <a:pPr lvl="1" eaLnBrk="1" hangingPunct="1">
              <a:lnSpc>
                <a:spcPct val="80000"/>
              </a:lnSpc>
            </a:pPr>
            <a:r>
              <a:rPr lang="en-US" altLang="zh-CN" sz="1800">
                <a:latin typeface="宋体" panose="02010600030101010101" pitchFamily="2" charset="-122"/>
              </a:rPr>
              <a:t>jta*: Session </a:t>
            </a:r>
            <a:r>
              <a:rPr lang="zh-CN" altLang="en-US" sz="1800">
                <a:latin typeface="宋体" panose="02010600030101010101" pitchFamily="2" charset="-122"/>
              </a:rPr>
              <a:t>对象的生命周期与 </a:t>
            </a:r>
            <a:r>
              <a:rPr lang="en-US" altLang="zh-CN" sz="1800">
                <a:latin typeface="宋体" panose="02010600030101010101" pitchFamily="2" charset="-122"/>
              </a:rPr>
              <a:t>JTA </a:t>
            </a:r>
            <a:r>
              <a:rPr lang="zh-CN" altLang="en-US" sz="1800">
                <a:latin typeface="宋体" panose="02010600030101010101" pitchFamily="2" charset="-122"/>
              </a:rPr>
              <a:t>事务绑定</a:t>
            </a:r>
          </a:p>
          <a:p>
            <a:pPr lvl="1" eaLnBrk="1" hangingPunct="1">
              <a:lnSpc>
                <a:spcPct val="80000"/>
              </a:lnSpc>
            </a:pPr>
            <a:r>
              <a:rPr lang="en-US" altLang="zh-CN" sz="1800">
                <a:latin typeface="宋体" panose="02010600030101010101" pitchFamily="2" charset="-122"/>
              </a:rPr>
              <a:t>managed: Hibernate </a:t>
            </a:r>
            <a:r>
              <a:rPr lang="zh-CN" altLang="en-US" sz="1800">
                <a:latin typeface="宋体" panose="02010600030101010101" pitchFamily="2" charset="-122"/>
              </a:rPr>
              <a:t>委托程序来管理 </a:t>
            </a:r>
            <a:r>
              <a:rPr lang="en-US" altLang="zh-CN" sz="1800">
                <a:latin typeface="宋体" panose="02010600030101010101" pitchFamily="2" charset="-122"/>
              </a:rPr>
              <a:t>Session </a:t>
            </a:r>
            <a:r>
              <a:rPr lang="zh-CN" altLang="en-US" sz="1800">
                <a:latin typeface="宋体" panose="02010600030101010101" pitchFamily="2" charset="-122"/>
              </a:rPr>
              <a:t>对象的生命周期</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12291" name="Rectangle 2"/>
          <p:cNvSpPr>
            <a:spLocks noGrp="1" noChangeArrowheads="1"/>
          </p:cNvSpPr>
          <p:nvPr>
            <p:ph type="title"/>
          </p:nvPr>
        </p:nvSpPr>
        <p:spPr>
          <a:xfrm>
            <a:off x="684213" y="1006475"/>
            <a:ext cx="7696200" cy="766763"/>
          </a:xfrm>
        </p:spPr>
        <p:txBody>
          <a:bodyPr/>
          <a:lstStyle/>
          <a:p>
            <a:pPr eaLnBrk="1" hangingPunct="1"/>
            <a:r>
              <a:rPr lang="zh-CN" altLang="en-US" sz="2400" b="1">
                <a:latin typeface="宋体" panose="02010600030101010101" pitchFamily="2" charset="-122"/>
              </a:rPr>
              <a:t>管理</a:t>
            </a:r>
            <a:r>
              <a:rPr lang="en-US" altLang="zh-CN" sz="2400" b="1">
                <a:latin typeface="宋体" panose="02010600030101010101" pitchFamily="2" charset="-122"/>
              </a:rPr>
              <a:t>session</a:t>
            </a:r>
            <a:endParaRPr lang="zh-CN" altLang="en-US" sz="2400" b="1">
              <a:latin typeface="宋体" panose="02010600030101010101" pitchFamily="2" charset="-122"/>
            </a:endParaRPr>
          </a:p>
        </p:txBody>
      </p:sp>
      <p:sp>
        <p:nvSpPr>
          <p:cNvPr id="12292"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rPr>
              <a:t>知识点</a:t>
            </a:r>
            <a:r>
              <a:rPr lang="en-US" altLang="zh-CN" sz="2000">
                <a:solidFill>
                  <a:srgbClr val="0033CC"/>
                </a:solidFill>
              </a:rPr>
              <a:t>4</a:t>
            </a:r>
            <a:r>
              <a:rPr lang="en-US" altLang="zh-CN" sz="2000"/>
              <a:t>: </a:t>
            </a:r>
            <a:r>
              <a:rPr lang="en-US" altLang="zh-CN" sz="2000">
                <a:ea typeface="楷体_GB2312" pitchFamily="1" charset="-122"/>
              </a:rPr>
              <a:t>Session </a:t>
            </a:r>
            <a:r>
              <a:rPr lang="zh-CN" altLang="en-US" sz="2000">
                <a:ea typeface="楷体_GB2312" pitchFamily="1" charset="-122"/>
              </a:rPr>
              <a:t>对象的生命周期与本地线程绑定</a:t>
            </a:r>
            <a:endParaRPr lang="en-US" altLang="zh-CN" sz="2000">
              <a:ea typeface="楷体_GB2312" pitchFamily="1" charset="-122"/>
            </a:endParaRPr>
          </a:p>
        </p:txBody>
      </p:sp>
      <p:sp>
        <p:nvSpPr>
          <p:cNvPr id="12293" name="Rectangle 4"/>
          <p:cNvSpPr>
            <a:spLocks noGrp="1" noChangeArrowheads="1"/>
          </p:cNvSpPr>
          <p:nvPr>
            <p:ph type="body" idx="1"/>
          </p:nvPr>
        </p:nvSpPr>
        <p:spPr>
          <a:xfrm>
            <a:off x="395288" y="2276475"/>
            <a:ext cx="8353425" cy="3959225"/>
          </a:xfrm>
          <a:noFill/>
        </p:spPr>
        <p:txBody>
          <a:bodyPr/>
          <a:lstStyle/>
          <a:p>
            <a:pPr eaLnBrk="1" hangingPunct="1">
              <a:lnSpc>
                <a:spcPct val="80000"/>
              </a:lnSpc>
            </a:pPr>
            <a:r>
              <a:rPr lang="zh-CN" altLang="en-US" sz="2200">
                <a:latin typeface="宋体" panose="02010600030101010101" pitchFamily="2" charset="-122"/>
              </a:rPr>
              <a:t>如果把 </a:t>
            </a:r>
            <a:r>
              <a:rPr lang="en-US" altLang="zh-CN" sz="2200">
                <a:latin typeface="宋体" panose="02010600030101010101" pitchFamily="2" charset="-122"/>
              </a:rPr>
              <a:t>Hibernate </a:t>
            </a:r>
            <a:r>
              <a:rPr lang="zh-CN" altLang="en-US" sz="2200">
                <a:latin typeface="宋体" panose="02010600030101010101" pitchFamily="2" charset="-122"/>
              </a:rPr>
              <a:t>配置文件的 </a:t>
            </a:r>
            <a:r>
              <a:rPr lang="en-US" altLang="zh-CN" sz="2200">
                <a:latin typeface="宋体" panose="02010600030101010101" pitchFamily="2" charset="-122"/>
              </a:rPr>
              <a:t>hibernate.current_session_context_class </a:t>
            </a:r>
            <a:r>
              <a:rPr lang="zh-CN" altLang="en-US" sz="2200">
                <a:latin typeface="宋体" panose="02010600030101010101" pitchFamily="2" charset="-122"/>
              </a:rPr>
              <a:t>属性值设为 </a:t>
            </a:r>
            <a:r>
              <a:rPr lang="en-US" altLang="zh-CN" sz="2200">
                <a:latin typeface="宋体" panose="02010600030101010101" pitchFamily="2" charset="-122"/>
              </a:rPr>
              <a:t>thread, Hibernate </a:t>
            </a:r>
            <a:r>
              <a:rPr lang="zh-CN" altLang="en-US" sz="2200">
                <a:latin typeface="宋体" panose="02010600030101010101" pitchFamily="2" charset="-122"/>
              </a:rPr>
              <a:t>就会按照与本地线程绑定的方式来管理 </a:t>
            </a:r>
            <a:r>
              <a:rPr lang="en-US" altLang="zh-CN" sz="2200">
                <a:latin typeface="宋体" panose="02010600030101010101" pitchFamily="2" charset="-122"/>
              </a:rPr>
              <a:t>Session</a:t>
            </a:r>
          </a:p>
          <a:p>
            <a:pPr eaLnBrk="1" hangingPunct="1">
              <a:lnSpc>
                <a:spcPct val="80000"/>
              </a:lnSpc>
            </a:pPr>
            <a:r>
              <a:rPr lang="en-US" altLang="zh-CN" sz="2200">
                <a:latin typeface="宋体" panose="02010600030101010101" pitchFamily="2" charset="-122"/>
              </a:rPr>
              <a:t>Hibernate </a:t>
            </a:r>
            <a:r>
              <a:rPr lang="zh-CN" altLang="en-US" sz="2200">
                <a:latin typeface="宋体" panose="02010600030101010101" pitchFamily="2" charset="-122"/>
              </a:rPr>
              <a:t>按以下规则把 </a:t>
            </a:r>
            <a:r>
              <a:rPr lang="en-US" altLang="zh-CN" sz="2200">
                <a:latin typeface="宋体" panose="02010600030101010101" pitchFamily="2" charset="-122"/>
              </a:rPr>
              <a:t>Session </a:t>
            </a:r>
            <a:r>
              <a:rPr lang="zh-CN" altLang="en-US" sz="2200">
                <a:latin typeface="宋体" panose="02010600030101010101" pitchFamily="2" charset="-122"/>
              </a:rPr>
              <a:t>与本地线程绑定</a:t>
            </a:r>
          </a:p>
          <a:p>
            <a:pPr lvl="1" eaLnBrk="1" hangingPunct="1">
              <a:lnSpc>
                <a:spcPct val="80000"/>
              </a:lnSpc>
            </a:pPr>
            <a:r>
              <a:rPr lang="zh-CN" altLang="en-US" sz="1800">
                <a:solidFill>
                  <a:srgbClr val="0033CC"/>
                </a:solidFill>
                <a:latin typeface="宋体" panose="02010600030101010101" pitchFamily="2" charset="-122"/>
              </a:rPr>
              <a:t>当一个线程</a:t>
            </a:r>
            <a:r>
              <a:rPr lang="en-US" altLang="zh-CN" sz="1800">
                <a:solidFill>
                  <a:srgbClr val="0033CC"/>
                </a:solidFill>
                <a:latin typeface="宋体" panose="02010600030101010101" pitchFamily="2" charset="-122"/>
              </a:rPr>
              <a:t>(threadA)</a:t>
            </a:r>
            <a:r>
              <a:rPr lang="zh-CN" altLang="en-US" sz="1800">
                <a:solidFill>
                  <a:srgbClr val="0033CC"/>
                </a:solidFill>
                <a:latin typeface="宋体" panose="02010600030101010101" pitchFamily="2" charset="-122"/>
              </a:rPr>
              <a:t>第一次调用 </a:t>
            </a:r>
            <a:r>
              <a:rPr lang="en-US" altLang="zh-CN" sz="1800">
                <a:solidFill>
                  <a:srgbClr val="0033CC"/>
                </a:solidFill>
                <a:latin typeface="宋体" panose="02010600030101010101" pitchFamily="2" charset="-122"/>
              </a:rPr>
              <a:t>SessionFactory </a:t>
            </a:r>
            <a:r>
              <a:rPr lang="zh-CN" altLang="en-US" sz="1800">
                <a:solidFill>
                  <a:srgbClr val="0033CC"/>
                </a:solidFill>
                <a:latin typeface="宋体" panose="02010600030101010101" pitchFamily="2" charset="-122"/>
              </a:rPr>
              <a:t>对象的 </a:t>
            </a:r>
            <a:r>
              <a:rPr lang="en-US" altLang="zh-CN" sz="1800">
                <a:solidFill>
                  <a:srgbClr val="0033CC"/>
                </a:solidFill>
                <a:latin typeface="宋体" panose="02010600030101010101" pitchFamily="2" charset="-122"/>
              </a:rPr>
              <a:t>getCurrentSession() </a:t>
            </a:r>
            <a:r>
              <a:rPr lang="zh-CN" altLang="en-US" sz="1800">
                <a:solidFill>
                  <a:srgbClr val="0033CC"/>
                </a:solidFill>
                <a:latin typeface="宋体" panose="02010600030101010101" pitchFamily="2" charset="-122"/>
              </a:rPr>
              <a:t>方法时</a:t>
            </a:r>
            <a:r>
              <a:rPr lang="en-US" altLang="zh-CN" sz="1800">
                <a:solidFill>
                  <a:srgbClr val="0033CC"/>
                </a:solidFill>
                <a:latin typeface="宋体" panose="02010600030101010101" pitchFamily="2" charset="-122"/>
              </a:rPr>
              <a:t>, </a:t>
            </a:r>
            <a:r>
              <a:rPr lang="zh-CN" altLang="en-US" sz="1800">
                <a:solidFill>
                  <a:srgbClr val="0033CC"/>
                </a:solidFill>
                <a:latin typeface="宋体" panose="02010600030101010101" pitchFamily="2" charset="-122"/>
              </a:rPr>
              <a:t>该方法会创建一个新的 </a:t>
            </a:r>
            <a:r>
              <a:rPr lang="en-US" altLang="zh-CN" sz="1800">
                <a:solidFill>
                  <a:srgbClr val="0033CC"/>
                </a:solidFill>
                <a:latin typeface="宋体" panose="02010600030101010101" pitchFamily="2" charset="-122"/>
              </a:rPr>
              <a:t>Session(sessionA) </a:t>
            </a:r>
            <a:r>
              <a:rPr lang="zh-CN" altLang="en-US" sz="1800">
                <a:solidFill>
                  <a:srgbClr val="0033CC"/>
                </a:solidFill>
                <a:latin typeface="宋体" panose="02010600030101010101" pitchFamily="2" charset="-122"/>
              </a:rPr>
              <a:t>对象</a:t>
            </a:r>
            <a:r>
              <a:rPr lang="en-US" altLang="zh-CN" sz="1800">
                <a:solidFill>
                  <a:srgbClr val="0033CC"/>
                </a:solidFill>
                <a:latin typeface="宋体" panose="02010600030101010101" pitchFamily="2" charset="-122"/>
              </a:rPr>
              <a:t>, </a:t>
            </a:r>
            <a:r>
              <a:rPr lang="zh-CN" altLang="en-US" sz="1800">
                <a:solidFill>
                  <a:srgbClr val="0033CC"/>
                </a:solidFill>
                <a:latin typeface="宋体" panose="02010600030101010101" pitchFamily="2" charset="-122"/>
              </a:rPr>
              <a:t>把该对象与 </a:t>
            </a:r>
            <a:r>
              <a:rPr lang="en-US" altLang="zh-CN" sz="1800">
                <a:solidFill>
                  <a:srgbClr val="0033CC"/>
                </a:solidFill>
                <a:latin typeface="宋体" panose="02010600030101010101" pitchFamily="2" charset="-122"/>
              </a:rPr>
              <a:t>threadA </a:t>
            </a:r>
            <a:r>
              <a:rPr lang="zh-CN" altLang="en-US" sz="1800">
                <a:solidFill>
                  <a:srgbClr val="0033CC"/>
                </a:solidFill>
                <a:latin typeface="宋体" panose="02010600030101010101" pitchFamily="2" charset="-122"/>
              </a:rPr>
              <a:t>绑定</a:t>
            </a:r>
            <a:r>
              <a:rPr lang="en-US" altLang="zh-CN" sz="1800">
                <a:solidFill>
                  <a:srgbClr val="0033CC"/>
                </a:solidFill>
                <a:latin typeface="宋体" panose="02010600030101010101" pitchFamily="2" charset="-122"/>
              </a:rPr>
              <a:t>, </a:t>
            </a:r>
            <a:r>
              <a:rPr lang="zh-CN" altLang="en-US" sz="1800">
                <a:solidFill>
                  <a:srgbClr val="0033CC"/>
                </a:solidFill>
                <a:latin typeface="宋体" panose="02010600030101010101" pitchFamily="2" charset="-122"/>
              </a:rPr>
              <a:t>并将 </a:t>
            </a:r>
            <a:r>
              <a:rPr lang="en-US" altLang="zh-CN" sz="1800">
                <a:solidFill>
                  <a:srgbClr val="0033CC"/>
                </a:solidFill>
                <a:latin typeface="宋体" panose="02010600030101010101" pitchFamily="2" charset="-122"/>
              </a:rPr>
              <a:t>sessionA </a:t>
            </a:r>
            <a:r>
              <a:rPr lang="zh-CN" altLang="en-US" sz="1800">
                <a:solidFill>
                  <a:srgbClr val="0033CC"/>
                </a:solidFill>
                <a:latin typeface="宋体" panose="02010600030101010101" pitchFamily="2" charset="-122"/>
              </a:rPr>
              <a:t>返回</a:t>
            </a:r>
            <a:r>
              <a:rPr lang="zh-CN" altLang="en-US" sz="1800">
                <a:latin typeface="宋体" panose="02010600030101010101" pitchFamily="2" charset="-122"/>
              </a:rPr>
              <a:t> </a:t>
            </a:r>
          </a:p>
          <a:p>
            <a:pPr lvl="1" eaLnBrk="1" hangingPunct="1">
              <a:lnSpc>
                <a:spcPct val="80000"/>
              </a:lnSpc>
            </a:pPr>
            <a:r>
              <a:rPr lang="zh-CN" altLang="en-US" sz="1800">
                <a:latin typeface="宋体" panose="02010600030101010101" pitchFamily="2" charset="-122"/>
              </a:rPr>
              <a:t>当 </a:t>
            </a:r>
            <a:r>
              <a:rPr lang="en-US" altLang="zh-CN" sz="1800">
                <a:latin typeface="宋体" panose="02010600030101010101" pitchFamily="2" charset="-122"/>
              </a:rPr>
              <a:t>threadA </a:t>
            </a:r>
            <a:r>
              <a:rPr lang="zh-CN" altLang="en-US" sz="1800">
                <a:latin typeface="宋体" panose="02010600030101010101" pitchFamily="2" charset="-122"/>
              </a:rPr>
              <a:t>再次调用 </a:t>
            </a:r>
            <a:r>
              <a:rPr lang="en-US" altLang="zh-CN" sz="1800">
                <a:latin typeface="宋体" panose="02010600030101010101" pitchFamily="2" charset="-122"/>
              </a:rPr>
              <a:t>SessionFactory </a:t>
            </a:r>
            <a:r>
              <a:rPr lang="zh-CN" altLang="en-US" sz="1800">
                <a:latin typeface="宋体" panose="02010600030101010101" pitchFamily="2" charset="-122"/>
              </a:rPr>
              <a:t>对象的 </a:t>
            </a:r>
            <a:r>
              <a:rPr lang="en-US" altLang="zh-CN" sz="1800">
                <a:latin typeface="宋体" panose="02010600030101010101" pitchFamily="2" charset="-122"/>
              </a:rPr>
              <a:t>getCurrentSession() </a:t>
            </a:r>
            <a:r>
              <a:rPr lang="zh-CN" altLang="en-US" sz="1800">
                <a:latin typeface="宋体" panose="02010600030101010101" pitchFamily="2" charset="-122"/>
              </a:rPr>
              <a:t>方法时</a:t>
            </a:r>
            <a:r>
              <a:rPr lang="en-US" altLang="zh-CN" sz="1800">
                <a:latin typeface="宋体" panose="02010600030101010101" pitchFamily="2" charset="-122"/>
              </a:rPr>
              <a:t>, </a:t>
            </a:r>
            <a:r>
              <a:rPr lang="zh-CN" altLang="en-US" sz="1800">
                <a:latin typeface="宋体" panose="02010600030101010101" pitchFamily="2" charset="-122"/>
              </a:rPr>
              <a:t>该方法将返回 </a:t>
            </a:r>
            <a:r>
              <a:rPr lang="en-US" altLang="zh-CN" sz="1800">
                <a:latin typeface="宋体" panose="02010600030101010101" pitchFamily="2" charset="-122"/>
              </a:rPr>
              <a:t>sessionA </a:t>
            </a:r>
            <a:r>
              <a:rPr lang="zh-CN" altLang="en-US" sz="1800">
                <a:latin typeface="宋体" panose="02010600030101010101" pitchFamily="2" charset="-122"/>
              </a:rPr>
              <a:t>对象</a:t>
            </a:r>
          </a:p>
          <a:p>
            <a:pPr lvl="1" eaLnBrk="1" hangingPunct="1">
              <a:lnSpc>
                <a:spcPct val="80000"/>
              </a:lnSpc>
            </a:pPr>
            <a:r>
              <a:rPr lang="zh-CN" altLang="en-US" sz="1800">
                <a:solidFill>
                  <a:srgbClr val="0033CC"/>
                </a:solidFill>
                <a:latin typeface="宋体" panose="02010600030101010101" pitchFamily="2" charset="-122"/>
              </a:rPr>
              <a:t>当 </a:t>
            </a:r>
            <a:r>
              <a:rPr lang="en-US" altLang="zh-CN" sz="1800">
                <a:solidFill>
                  <a:srgbClr val="0033CC"/>
                </a:solidFill>
                <a:latin typeface="宋体" panose="02010600030101010101" pitchFamily="2" charset="-122"/>
              </a:rPr>
              <a:t>threadA </a:t>
            </a:r>
            <a:r>
              <a:rPr lang="zh-CN" altLang="en-US" sz="1800">
                <a:solidFill>
                  <a:srgbClr val="0033CC"/>
                </a:solidFill>
                <a:latin typeface="宋体" panose="02010600030101010101" pitchFamily="2" charset="-122"/>
              </a:rPr>
              <a:t>提交 </a:t>
            </a:r>
            <a:r>
              <a:rPr lang="en-US" altLang="zh-CN" sz="1800">
                <a:solidFill>
                  <a:srgbClr val="0033CC"/>
                </a:solidFill>
                <a:latin typeface="宋体" panose="02010600030101010101" pitchFamily="2" charset="-122"/>
              </a:rPr>
              <a:t>sessionA </a:t>
            </a:r>
            <a:r>
              <a:rPr lang="zh-CN" altLang="en-US" sz="1800">
                <a:solidFill>
                  <a:srgbClr val="0033CC"/>
                </a:solidFill>
                <a:latin typeface="宋体" panose="02010600030101010101" pitchFamily="2" charset="-122"/>
              </a:rPr>
              <a:t>对象关联的事务时</a:t>
            </a:r>
            <a:r>
              <a:rPr lang="en-US" altLang="zh-CN" sz="1800">
                <a:solidFill>
                  <a:srgbClr val="0033CC"/>
                </a:solidFill>
                <a:latin typeface="宋体" panose="02010600030101010101" pitchFamily="2" charset="-122"/>
              </a:rPr>
              <a:t>, Hibernate </a:t>
            </a:r>
            <a:r>
              <a:rPr lang="zh-CN" altLang="en-US" sz="1800">
                <a:solidFill>
                  <a:srgbClr val="0033CC"/>
                </a:solidFill>
                <a:latin typeface="宋体" panose="02010600030101010101" pitchFamily="2" charset="-122"/>
              </a:rPr>
              <a:t>会自动清理 </a:t>
            </a:r>
            <a:r>
              <a:rPr lang="en-US" altLang="zh-CN" sz="1800">
                <a:solidFill>
                  <a:srgbClr val="0033CC"/>
                </a:solidFill>
                <a:latin typeface="宋体" panose="02010600030101010101" pitchFamily="2" charset="-122"/>
              </a:rPr>
              <a:t>sessionA </a:t>
            </a:r>
            <a:r>
              <a:rPr lang="zh-CN" altLang="en-US" sz="1800">
                <a:solidFill>
                  <a:srgbClr val="0033CC"/>
                </a:solidFill>
                <a:latin typeface="宋体" panose="02010600030101010101" pitchFamily="2" charset="-122"/>
              </a:rPr>
              <a:t>对象的缓存</a:t>
            </a:r>
            <a:r>
              <a:rPr lang="en-US" altLang="zh-CN" sz="1800">
                <a:solidFill>
                  <a:srgbClr val="0033CC"/>
                </a:solidFill>
                <a:latin typeface="宋体" panose="02010600030101010101" pitchFamily="2" charset="-122"/>
              </a:rPr>
              <a:t>, </a:t>
            </a:r>
            <a:r>
              <a:rPr lang="zh-CN" altLang="en-US" sz="1800">
                <a:solidFill>
                  <a:srgbClr val="0033CC"/>
                </a:solidFill>
                <a:latin typeface="宋体" panose="02010600030101010101" pitchFamily="2" charset="-122"/>
              </a:rPr>
              <a:t>然后提交事务</a:t>
            </a:r>
            <a:r>
              <a:rPr lang="en-US" altLang="zh-CN" sz="1800">
                <a:solidFill>
                  <a:srgbClr val="0033CC"/>
                </a:solidFill>
                <a:latin typeface="宋体" panose="02010600030101010101" pitchFamily="2" charset="-122"/>
              </a:rPr>
              <a:t>, </a:t>
            </a:r>
            <a:r>
              <a:rPr lang="zh-CN" altLang="en-US" sz="1800">
                <a:solidFill>
                  <a:srgbClr val="0033CC"/>
                </a:solidFill>
                <a:latin typeface="宋体" panose="02010600030101010101" pitchFamily="2" charset="-122"/>
              </a:rPr>
              <a:t>关闭 </a:t>
            </a:r>
            <a:r>
              <a:rPr lang="en-US" altLang="zh-CN" sz="1800">
                <a:solidFill>
                  <a:srgbClr val="0033CC"/>
                </a:solidFill>
                <a:latin typeface="宋体" panose="02010600030101010101" pitchFamily="2" charset="-122"/>
              </a:rPr>
              <a:t>sessionA </a:t>
            </a:r>
            <a:r>
              <a:rPr lang="zh-CN" altLang="en-US" sz="1800">
                <a:solidFill>
                  <a:srgbClr val="0033CC"/>
                </a:solidFill>
                <a:latin typeface="宋体" panose="02010600030101010101" pitchFamily="2" charset="-122"/>
              </a:rPr>
              <a:t>对象</a:t>
            </a:r>
            <a:r>
              <a:rPr lang="en-US" altLang="zh-CN" sz="1800">
                <a:solidFill>
                  <a:srgbClr val="0033CC"/>
                </a:solidFill>
                <a:latin typeface="宋体" panose="02010600030101010101" pitchFamily="2" charset="-122"/>
              </a:rPr>
              <a:t>. </a:t>
            </a:r>
            <a:r>
              <a:rPr lang="zh-CN" altLang="en-US" sz="1800">
                <a:solidFill>
                  <a:srgbClr val="0033CC"/>
                </a:solidFill>
                <a:latin typeface="宋体" panose="02010600030101010101" pitchFamily="2" charset="-122"/>
              </a:rPr>
              <a:t>当 </a:t>
            </a:r>
            <a:r>
              <a:rPr lang="en-US" altLang="zh-CN" sz="1800">
                <a:solidFill>
                  <a:srgbClr val="0033CC"/>
                </a:solidFill>
                <a:latin typeface="宋体" panose="02010600030101010101" pitchFamily="2" charset="-122"/>
              </a:rPr>
              <a:t>threadA </a:t>
            </a:r>
            <a:r>
              <a:rPr lang="zh-CN" altLang="en-US" sz="1800">
                <a:solidFill>
                  <a:srgbClr val="0033CC"/>
                </a:solidFill>
                <a:latin typeface="宋体" panose="02010600030101010101" pitchFamily="2" charset="-122"/>
              </a:rPr>
              <a:t>撤销 </a:t>
            </a:r>
            <a:r>
              <a:rPr lang="en-US" altLang="zh-CN" sz="1800">
                <a:solidFill>
                  <a:srgbClr val="0033CC"/>
                </a:solidFill>
                <a:latin typeface="宋体" panose="02010600030101010101" pitchFamily="2" charset="-122"/>
              </a:rPr>
              <a:t>sessionA </a:t>
            </a:r>
            <a:r>
              <a:rPr lang="zh-CN" altLang="en-US" sz="1800">
                <a:solidFill>
                  <a:srgbClr val="0033CC"/>
                </a:solidFill>
                <a:latin typeface="宋体" panose="02010600030101010101" pitchFamily="2" charset="-122"/>
              </a:rPr>
              <a:t>对象关联的事务时</a:t>
            </a:r>
            <a:r>
              <a:rPr lang="en-US" altLang="zh-CN" sz="1800">
                <a:solidFill>
                  <a:srgbClr val="0033CC"/>
                </a:solidFill>
                <a:latin typeface="宋体" panose="02010600030101010101" pitchFamily="2" charset="-122"/>
              </a:rPr>
              <a:t>, </a:t>
            </a:r>
            <a:r>
              <a:rPr lang="zh-CN" altLang="en-US" sz="1800">
                <a:solidFill>
                  <a:srgbClr val="0033CC"/>
                </a:solidFill>
                <a:latin typeface="宋体" panose="02010600030101010101" pitchFamily="2" charset="-122"/>
              </a:rPr>
              <a:t>也会自动关闭 </a:t>
            </a:r>
            <a:r>
              <a:rPr lang="en-US" altLang="zh-CN" sz="1800">
                <a:solidFill>
                  <a:srgbClr val="0033CC"/>
                </a:solidFill>
                <a:latin typeface="宋体" panose="02010600030101010101" pitchFamily="2" charset="-122"/>
              </a:rPr>
              <a:t>sessionA </a:t>
            </a:r>
            <a:r>
              <a:rPr lang="zh-CN" altLang="en-US" sz="1800">
                <a:solidFill>
                  <a:srgbClr val="0033CC"/>
                </a:solidFill>
                <a:latin typeface="宋体" panose="02010600030101010101" pitchFamily="2" charset="-122"/>
              </a:rPr>
              <a:t>对象</a:t>
            </a:r>
          </a:p>
          <a:p>
            <a:pPr lvl="1" eaLnBrk="1" hangingPunct="1">
              <a:lnSpc>
                <a:spcPct val="80000"/>
              </a:lnSpc>
            </a:pPr>
            <a:r>
              <a:rPr lang="zh-CN" altLang="en-US" sz="1800">
                <a:latin typeface="宋体" panose="02010600030101010101" pitchFamily="2" charset="-122"/>
              </a:rPr>
              <a:t>若 </a:t>
            </a:r>
            <a:r>
              <a:rPr lang="en-US" altLang="zh-CN" sz="1800">
                <a:latin typeface="宋体" panose="02010600030101010101" pitchFamily="2" charset="-122"/>
              </a:rPr>
              <a:t>threadA </a:t>
            </a:r>
            <a:r>
              <a:rPr lang="zh-CN" altLang="en-US" sz="1800">
                <a:latin typeface="宋体" panose="02010600030101010101" pitchFamily="2" charset="-122"/>
              </a:rPr>
              <a:t>再次调用 </a:t>
            </a:r>
            <a:r>
              <a:rPr lang="en-US" altLang="zh-CN" sz="1800">
                <a:latin typeface="宋体" panose="02010600030101010101" pitchFamily="2" charset="-122"/>
              </a:rPr>
              <a:t>SessionFactory </a:t>
            </a:r>
            <a:r>
              <a:rPr lang="zh-CN" altLang="en-US" sz="1800">
                <a:latin typeface="宋体" panose="02010600030101010101" pitchFamily="2" charset="-122"/>
              </a:rPr>
              <a:t>对象的 </a:t>
            </a:r>
            <a:r>
              <a:rPr lang="en-US" altLang="zh-CN" sz="1800">
                <a:latin typeface="宋体" panose="02010600030101010101" pitchFamily="2" charset="-122"/>
              </a:rPr>
              <a:t>getCurrentSession() </a:t>
            </a:r>
            <a:r>
              <a:rPr lang="zh-CN" altLang="en-US" sz="1800">
                <a:latin typeface="宋体" panose="02010600030101010101" pitchFamily="2" charset="-122"/>
              </a:rPr>
              <a:t>方法时</a:t>
            </a:r>
            <a:r>
              <a:rPr lang="en-US" altLang="zh-CN" sz="1800">
                <a:latin typeface="宋体" panose="02010600030101010101" pitchFamily="2" charset="-122"/>
              </a:rPr>
              <a:t>, </a:t>
            </a:r>
            <a:r>
              <a:rPr lang="zh-CN" altLang="en-US" sz="1800">
                <a:latin typeface="宋体" panose="02010600030101010101" pitchFamily="2" charset="-122"/>
              </a:rPr>
              <a:t>该方法会又创建一个新的 </a:t>
            </a:r>
            <a:r>
              <a:rPr lang="en-US" altLang="zh-CN" sz="1800">
                <a:latin typeface="宋体" panose="02010600030101010101" pitchFamily="2" charset="-122"/>
              </a:rPr>
              <a:t>Session(sessionB) </a:t>
            </a:r>
            <a:r>
              <a:rPr lang="zh-CN" altLang="en-US" sz="1800">
                <a:latin typeface="宋体" panose="02010600030101010101" pitchFamily="2" charset="-122"/>
              </a:rPr>
              <a:t>对象</a:t>
            </a:r>
            <a:r>
              <a:rPr lang="en-US" altLang="zh-CN" sz="1800">
                <a:latin typeface="宋体" panose="02010600030101010101" pitchFamily="2" charset="-122"/>
              </a:rPr>
              <a:t>, </a:t>
            </a:r>
            <a:r>
              <a:rPr lang="zh-CN" altLang="en-US" sz="1800">
                <a:latin typeface="宋体" panose="02010600030101010101" pitchFamily="2" charset="-122"/>
              </a:rPr>
              <a:t>把该对象与 </a:t>
            </a:r>
            <a:r>
              <a:rPr lang="en-US" altLang="zh-CN" sz="1800">
                <a:latin typeface="宋体" panose="02010600030101010101" pitchFamily="2" charset="-122"/>
              </a:rPr>
              <a:t>threadB</a:t>
            </a:r>
            <a:r>
              <a:rPr lang="zh-CN" altLang="en-US" sz="1800">
                <a:latin typeface="宋体" panose="02010600030101010101" pitchFamily="2" charset="-122"/>
              </a:rPr>
              <a:t>绑定</a:t>
            </a:r>
            <a:r>
              <a:rPr lang="en-US" altLang="zh-CN" sz="1800">
                <a:latin typeface="宋体" panose="02010600030101010101" pitchFamily="2" charset="-122"/>
              </a:rPr>
              <a:t>, </a:t>
            </a:r>
            <a:r>
              <a:rPr lang="zh-CN" altLang="en-US" sz="1800">
                <a:latin typeface="宋体" panose="02010600030101010101" pitchFamily="2" charset="-122"/>
              </a:rPr>
              <a:t>并将 </a:t>
            </a:r>
            <a:r>
              <a:rPr lang="en-US" altLang="zh-CN" sz="1800">
                <a:latin typeface="宋体" panose="02010600030101010101" pitchFamily="2" charset="-122"/>
              </a:rPr>
              <a:t>sessionB </a:t>
            </a:r>
            <a:r>
              <a:rPr lang="zh-CN" altLang="en-US" sz="1800">
                <a:latin typeface="宋体" panose="02010600030101010101" pitchFamily="2" charset="-122"/>
              </a:rPr>
              <a:t>返回</a:t>
            </a:r>
            <a:r>
              <a:rPr lang="zh-CN" altLang="en-US" sz="2000">
                <a:latin typeface="宋体" panose="02010600030101010101" pitchFamily="2" charset="-122"/>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a:spLocks noGrp="1"/>
          </p:cNvSpPr>
          <p:nvPr>
            <p:ph type="ftr" sz="quarter" idx="11"/>
          </p:nvPr>
        </p:nvSpPr>
        <p:spPr>
          <a:noFill/>
        </p:spPr>
        <p:txBody>
          <a:bodyPr/>
          <a:lstStyle>
            <a:lvl1pP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r>
              <a:rPr lang="zh-CN" altLang="en-US" sz="1400"/>
              <a:t>北京传智播客教育 </a:t>
            </a:r>
            <a:r>
              <a:rPr lang="en-US" altLang="zh-CN" sz="1400"/>
              <a:t>www.itcast.cn</a:t>
            </a:r>
          </a:p>
        </p:txBody>
      </p:sp>
      <p:sp>
        <p:nvSpPr>
          <p:cNvPr id="13315" name="Rectangle 2"/>
          <p:cNvSpPr>
            <a:spLocks noGrp="1" noChangeArrowheads="1"/>
          </p:cNvSpPr>
          <p:nvPr>
            <p:ph type="title"/>
          </p:nvPr>
        </p:nvSpPr>
        <p:spPr>
          <a:xfrm>
            <a:off x="684213" y="1006475"/>
            <a:ext cx="7696200" cy="766763"/>
          </a:xfrm>
        </p:spPr>
        <p:txBody>
          <a:bodyPr/>
          <a:lstStyle/>
          <a:p>
            <a:pPr eaLnBrk="1" hangingPunct="1"/>
            <a:r>
              <a:rPr lang="zh-CN" altLang="en-US" sz="2400" b="1">
                <a:latin typeface="宋体" panose="02010600030101010101" pitchFamily="2" charset="-122"/>
              </a:rPr>
              <a:t>管理</a:t>
            </a:r>
            <a:r>
              <a:rPr lang="en-US" altLang="zh-CN" sz="2400" b="1">
                <a:latin typeface="宋体" panose="02010600030101010101" pitchFamily="2" charset="-122"/>
              </a:rPr>
              <a:t>session</a:t>
            </a:r>
            <a:endParaRPr lang="zh-CN" altLang="en-US" sz="2400" b="1">
              <a:latin typeface="宋体" panose="02010600030101010101" pitchFamily="2" charset="-122"/>
            </a:endParaRPr>
          </a:p>
        </p:txBody>
      </p:sp>
      <p:sp>
        <p:nvSpPr>
          <p:cNvPr id="13316"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000">
                <a:solidFill>
                  <a:srgbClr val="0033CC"/>
                </a:solidFill>
              </a:rPr>
              <a:t>知识点</a:t>
            </a:r>
            <a:r>
              <a:rPr lang="en-US" altLang="zh-CN" sz="2000">
                <a:solidFill>
                  <a:srgbClr val="0033CC"/>
                </a:solidFill>
              </a:rPr>
              <a:t>4</a:t>
            </a:r>
            <a:r>
              <a:rPr lang="en-US" altLang="zh-CN" sz="2000"/>
              <a:t>:</a:t>
            </a:r>
            <a:r>
              <a:rPr lang="zh-CN" altLang="en-US" sz="2000"/>
              <a:t>在</a:t>
            </a:r>
            <a:r>
              <a:rPr lang="en-US" altLang="zh-CN" sz="2000"/>
              <a:t>hibernate</a:t>
            </a:r>
            <a:r>
              <a:rPr lang="zh-CN" altLang="en-US" sz="2000"/>
              <a:t>中如何配置</a:t>
            </a:r>
            <a:endParaRPr lang="zh-CN" altLang="en-US" sz="2000">
              <a:ea typeface="楷体_GB2312" pitchFamily="1" charset="-122"/>
            </a:endParaRPr>
          </a:p>
        </p:txBody>
      </p:sp>
      <p:sp>
        <p:nvSpPr>
          <p:cNvPr id="13317" name="Rectangle 4"/>
          <p:cNvSpPr>
            <a:spLocks noGrp="1" noChangeArrowheads="1"/>
          </p:cNvSpPr>
          <p:nvPr>
            <p:ph type="body" idx="1"/>
          </p:nvPr>
        </p:nvSpPr>
        <p:spPr>
          <a:xfrm>
            <a:off x="395288" y="2276475"/>
            <a:ext cx="8280400" cy="2592388"/>
          </a:xfrm>
          <a:noFill/>
        </p:spPr>
        <p:txBody>
          <a:bodyPr/>
          <a:lstStyle/>
          <a:p>
            <a:pPr eaLnBrk="1" hangingPunct="1">
              <a:lnSpc>
                <a:spcPct val="90000"/>
              </a:lnSpc>
              <a:buFont typeface="Wingdings" panose="05000000000000000000" pitchFamily="2" charset="2"/>
              <a:buNone/>
            </a:pPr>
            <a:r>
              <a:rPr lang="zh-CN" altLang="en-US" sz="1600">
                <a:latin typeface="宋体" panose="02010600030101010101" pitchFamily="2" charset="-122"/>
              </a:rPr>
              <a:t>*   </a:t>
            </a:r>
            <a:r>
              <a:rPr lang="zh-CN" altLang="en-US" sz="1600" b="1">
                <a:latin typeface="宋体" panose="02010600030101010101" pitchFamily="2" charset="-122"/>
              </a:rPr>
              <a:t>在</a:t>
            </a:r>
            <a:r>
              <a:rPr lang="en-US" altLang="zh-CN" sz="1600" b="1">
                <a:latin typeface="宋体" panose="02010600030101010101" pitchFamily="2" charset="-122"/>
              </a:rPr>
              <a:t>hibernate.cfg.xml</a:t>
            </a:r>
            <a:r>
              <a:rPr lang="zh-CN" altLang="en-US" sz="1600" b="1">
                <a:latin typeface="宋体" panose="02010600030101010101" pitchFamily="2" charset="-122"/>
              </a:rPr>
              <a:t>文件中增加</a:t>
            </a:r>
          </a:p>
          <a:p>
            <a:pPr eaLnBrk="1" hangingPunct="1">
              <a:lnSpc>
                <a:spcPct val="90000"/>
              </a:lnSpc>
              <a:buFont typeface="Wingdings" panose="05000000000000000000" pitchFamily="2" charset="2"/>
              <a:buNone/>
            </a:pPr>
            <a:r>
              <a:rPr lang="en-US" altLang="zh-CN" sz="1600">
                <a:latin typeface="宋体" panose="02010600030101010101" pitchFamily="2" charset="-122"/>
              </a:rPr>
              <a:t>            &lt;!-- </a:t>
            </a:r>
            <a:r>
              <a:rPr lang="zh-CN" altLang="en-US" sz="1600">
                <a:latin typeface="宋体" panose="02010600030101010101" pitchFamily="2" charset="-122"/>
              </a:rPr>
              <a:t>配置</a:t>
            </a:r>
            <a:r>
              <a:rPr lang="en-US" altLang="zh-CN" sz="1600">
                <a:latin typeface="宋体" panose="02010600030101010101" pitchFamily="2" charset="-122"/>
              </a:rPr>
              <a:t>session</a:t>
            </a:r>
            <a:r>
              <a:rPr lang="zh-CN" altLang="en-US" sz="1600">
                <a:latin typeface="宋体" panose="02010600030101010101" pitchFamily="2" charset="-122"/>
              </a:rPr>
              <a:t>的线程本地化 </a:t>
            </a:r>
            <a:r>
              <a:rPr lang="en-US" altLang="zh-CN" sz="1600">
                <a:latin typeface="宋体" panose="02010600030101010101" pitchFamily="2" charset="-122"/>
              </a:rPr>
              <a:t>threadLocal --&gt;</a:t>
            </a:r>
          </a:p>
          <a:p>
            <a:pPr eaLnBrk="1" hangingPunct="1">
              <a:lnSpc>
                <a:spcPct val="90000"/>
              </a:lnSpc>
              <a:buFont typeface="Wingdings" panose="05000000000000000000" pitchFamily="2" charset="2"/>
              <a:buNone/>
            </a:pPr>
            <a:r>
              <a:rPr lang="en-US" altLang="zh-CN" sz="1600">
                <a:latin typeface="宋体" panose="02010600030101010101" pitchFamily="2" charset="-122"/>
              </a:rPr>
              <a:t>   	       &lt;property name=“hibernate.current_session_context_class"&gt;thread&lt;/property&gt;</a:t>
            </a:r>
          </a:p>
          <a:p>
            <a:pPr eaLnBrk="1" hangingPunct="1">
              <a:lnSpc>
                <a:spcPct val="90000"/>
              </a:lnSpc>
              <a:buFont typeface="Wingdings" panose="05000000000000000000" pitchFamily="2" charset="2"/>
              <a:buNone/>
            </a:pPr>
            <a:r>
              <a:rPr lang="zh-CN" altLang="en-US" sz="1600">
                <a:latin typeface="宋体" panose="02010600030101010101" pitchFamily="2" charset="-122"/>
              </a:rPr>
              <a:t> * </a:t>
            </a:r>
            <a:r>
              <a:rPr lang="zh-CN" altLang="en-US" sz="1600" b="1">
                <a:latin typeface="宋体" panose="02010600030101010101" pitchFamily="2" charset="-122"/>
              </a:rPr>
              <a:t>不是调用</a:t>
            </a:r>
            <a:r>
              <a:rPr lang="en-US" altLang="zh-CN" sz="1600" b="1">
                <a:latin typeface="宋体" panose="02010600030101010101" pitchFamily="2" charset="-122"/>
              </a:rPr>
              <a:t>sessionFactory.openSession().</a:t>
            </a:r>
            <a:r>
              <a:rPr lang="zh-CN" altLang="en-US" sz="1600" b="1">
                <a:latin typeface="宋体" panose="02010600030101010101" pitchFamily="2" charset="-122"/>
              </a:rPr>
              <a:t>而是调用</a:t>
            </a:r>
            <a:r>
              <a:rPr lang="en-US" altLang="zh-CN" sz="1600" b="1">
                <a:latin typeface="宋体" panose="02010600030101010101" pitchFamily="2" charset="-122"/>
              </a:rPr>
              <a:t>sessionFactory. getCurrentSession().</a:t>
            </a:r>
            <a:r>
              <a:rPr lang="zh-CN" altLang="en-US" sz="1600" b="1">
                <a:latin typeface="宋体" panose="02010600030101010101" pitchFamily="2" charset="-122"/>
              </a:rPr>
              <a:t>获取</a:t>
            </a:r>
            <a:r>
              <a:rPr lang="en-US" altLang="zh-CN" sz="1600" b="1">
                <a:latin typeface="宋体" panose="02010600030101010101" pitchFamily="2" charset="-122"/>
              </a:rPr>
              <a:t>session</a:t>
            </a:r>
            <a:r>
              <a:rPr lang="zh-CN" altLang="en-US" sz="1600" b="1">
                <a:latin typeface="宋体" panose="02010600030101010101" pitchFamily="2" charset="-122"/>
              </a:rPr>
              <a:t>对象</a:t>
            </a:r>
            <a:r>
              <a:rPr lang="en-US" altLang="zh-CN" sz="1600" b="1">
                <a:latin typeface="宋体" panose="02010600030101010101" pitchFamily="2" charset="-122"/>
              </a:rPr>
              <a:t>.</a:t>
            </a:r>
            <a:r>
              <a:rPr lang="zh-CN" altLang="en-US" sz="1600" b="1">
                <a:latin typeface="宋体" panose="02010600030101010101" pitchFamily="2" charset="-122"/>
              </a:rPr>
              <a:t>从当前的线程提取</a:t>
            </a:r>
            <a:r>
              <a:rPr lang="en-US" altLang="zh-CN" sz="1600" b="1">
                <a:latin typeface="宋体" panose="02010600030101010101" pitchFamily="2" charset="-122"/>
              </a:rPr>
              <a:t>session</a:t>
            </a:r>
            <a:r>
              <a:rPr lang="en-US" altLang="zh-CN" sz="1600">
                <a:latin typeface="宋体" panose="02010600030101010101" pitchFamily="2" charset="-122"/>
              </a:rPr>
              <a:t>,</a:t>
            </a:r>
          </a:p>
          <a:p>
            <a:pPr eaLnBrk="1" hangingPunct="1">
              <a:lnSpc>
                <a:spcPct val="90000"/>
              </a:lnSpc>
              <a:buFont typeface="Wingdings" panose="05000000000000000000" pitchFamily="2" charset="2"/>
              <a:buNone/>
            </a:pPr>
            <a:r>
              <a:rPr lang="en-US" altLang="zh-CN" sz="1600">
                <a:latin typeface="宋体" panose="02010600030101010101" pitchFamily="2" charset="-122"/>
              </a:rPr>
              <a:t>           * </a:t>
            </a:r>
            <a:r>
              <a:rPr lang="zh-CN" altLang="en-US" sz="1600">
                <a:latin typeface="宋体" panose="02010600030101010101" pitchFamily="2" charset="-122"/>
              </a:rPr>
              <a:t>当前线程如果存在</a:t>
            </a:r>
            <a:r>
              <a:rPr lang="en-US" altLang="zh-CN" sz="1600">
                <a:latin typeface="宋体" panose="02010600030101010101" pitchFamily="2" charset="-122"/>
              </a:rPr>
              <a:t>session</a:t>
            </a:r>
            <a:r>
              <a:rPr lang="zh-CN" altLang="en-US" sz="1600">
                <a:latin typeface="宋体" panose="02010600030101010101" pitchFamily="2" charset="-122"/>
              </a:rPr>
              <a:t>对象，取出直接使用</a:t>
            </a:r>
          </a:p>
          <a:p>
            <a:pPr eaLnBrk="1" hangingPunct="1">
              <a:lnSpc>
                <a:spcPct val="90000"/>
              </a:lnSpc>
              <a:buFont typeface="Wingdings" panose="05000000000000000000" pitchFamily="2" charset="2"/>
              <a:buNone/>
            </a:pPr>
            <a:r>
              <a:rPr lang="en-US" altLang="zh-CN" sz="1600">
                <a:latin typeface="宋体" panose="02010600030101010101" pitchFamily="2" charset="-122"/>
              </a:rPr>
              <a:t>           * </a:t>
            </a:r>
            <a:r>
              <a:rPr lang="zh-CN" altLang="en-US" sz="1600">
                <a:latin typeface="宋体" panose="02010600030101010101" pitchFamily="2" charset="-122"/>
              </a:rPr>
              <a:t>当前线程如果不存在</a:t>
            </a:r>
            <a:r>
              <a:rPr lang="en-US" altLang="zh-CN" sz="1600">
                <a:latin typeface="宋体" panose="02010600030101010101" pitchFamily="2" charset="-122"/>
              </a:rPr>
              <a:t>session</a:t>
            </a:r>
            <a:r>
              <a:rPr lang="zh-CN" altLang="en-US" sz="1600">
                <a:latin typeface="宋体" panose="02010600030101010101" pitchFamily="2" charset="-122"/>
              </a:rPr>
              <a:t>对象，获取一个新的</a:t>
            </a:r>
            <a:r>
              <a:rPr lang="en-US" altLang="zh-CN" sz="1600">
                <a:latin typeface="宋体" panose="02010600030101010101" pitchFamily="2" charset="-122"/>
              </a:rPr>
              <a:t>session</a:t>
            </a:r>
            <a:r>
              <a:rPr lang="zh-CN" altLang="en-US" sz="1600">
                <a:latin typeface="宋体" panose="02010600030101010101" pitchFamily="2" charset="-122"/>
              </a:rPr>
              <a:t>对象和当前的线程绑定</a:t>
            </a:r>
          </a:p>
          <a:p>
            <a:pPr eaLnBrk="1" hangingPunct="1">
              <a:lnSpc>
                <a:spcPct val="90000"/>
              </a:lnSpc>
              <a:buFont typeface="Wingdings" panose="05000000000000000000" pitchFamily="2" charset="2"/>
              <a:buNone/>
            </a:pPr>
            <a:endParaRPr lang="en-US" altLang="zh-CN" sz="1600">
              <a:latin typeface="宋体" panose="02010600030101010101" pitchFamily="2" charset="-122"/>
            </a:endParaRPr>
          </a:p>
          <a:p>
            <a:pPr eaLnBrk="1" hangingPunct="1">
              <a:lnSpc>
                <a:spcPct val="90000"/>
              </a:lnSpc>
              <a:buFont typeface="Wingdings" panose="05000000000000000000" pitchFamily="2" charset="2"/>
              <a:buNone/>
            </a:pPr>
            <a:r>
              <a:rPr lang="en-US" altLang="zh-CN" sz="1600">
                <a:latin typeface="宋体" panose="02010600030101010101" pitchFamily="2" charset="-122"/>
              </a:rPr>
              <a:t>   </a:t>
            </a:r>
          </a:p>
        </p:txBody>
      </p:sp>
      <p:pic>
        <p:nvPicPr>
          <p:cNvPr id="133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4127500"/>
            <a:ext cx="4103687" cy="273050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1_Studio">
  <a:themeElements>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1_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1_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1_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1_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1_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1_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1_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1_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1_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1_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0</TotalTime>
  <Pages>0</Pages>
  <Words>3181</Words>
  <Characters>0</Characters>
  <Application>Microsoft Office PowerPoint</Application>
  <DocSecurity>0</DocSecurity>
  <PresentationFormat>全屏显示(4:3)</PresentationFormat>
  <Lines>0</Lines>
  <Paragraphs>455</Paragraphs>
  <Slides>33</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Arial</vt:lpstr>
      <vt:lpstr>宋体</vt:lpstr>
      <vt:lpstr>Arial Black</vt:lpstr>
      <vt:lpstr>Wingdings</vt:lpstr>
      <vt:lpstr>Times New Roman</vt:lpstr>
      <vt:lpstr>隶书</vt:lpstr>
      <vt:lpstr>Courier New</vt:lpstr>
      <vt:lpstr>楷体_GB2312</vt:lpstr>
      <vt:lpstr>Calibri</vt:lpstr>
      <vt:lpstr>Verdana</vt:lpstr>
      <vt:lpstr>1_Studio</vt:lpstr>
      <vt:lpstr>Hibernate 二级缓存</vt:lpstr>
      <vt:lpstr>多个事务并发运行时的并发问题</vt:lpstr>
      <vt:lpstr>多个事务并发运行时的并发问题</vt:lpstr>
      <vt:lpstr>多个事务并发运行时的并发问题</vt:lpstr>
      <vt:lpstr>Hibernate数据库级别的并发</vt:lpstr>
      <vt:lpstr>Hibernate数据库级别的并发</vt:lpstr>
      <vt:lpstr>管理session</vt:lpstr>
      <vt:lpstr>管理session</vt:lpstr>
      <vt:lpstr>管理session</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vector>
  </TitlesOfParts>
  <Manager/>
  <Company>ITCAST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Hibernate开发入门</dc:title>
  <dc:subject>Hibernate开发入门</dc:subject>
  <dc:creator>姜涛</dc:creator>
  <cp:keywords/>
  <dc:description/>
  <cp:lastModifiedBy>李欣</cp:lastModifiedBy>
  <cp:revision>1272</cp:revision>
  <dcterms:created xsi:type="dcterms:W3CDTF">2003-04-14T14:59:42Z</dcterms:created>
  <dcterms:modified xsi:type="dcterms:W3CDTF">2016-08-13T07:22:25Z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LCID">
    <vt:r8>2052</vt:r8>
  </property>
  <property fmtid="{D5CDD505-2E9C-101B-9397-08002B2CF9AE}" pid="4" name="KSOProductBuildVer">
    <vt:lpwstr>2052-9.1.0.4843</vt:lpwstr>
  </property>
</Properties>
</file>