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70" r:id="rId12"/>
    <p:sldId id="272" r:id="rId13"/>
    <p:sldId id="26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99B47A9-1DE7-4DEC-8A30-770D9620944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BeanFactory factory = new XmlBeanFactory(new ClassPathResource("applicationContext.xml"));</a:t>
            </a:r>
          </a:p>
          <a:p>
            <a:r>
              <a:rPr lang="en-US" altLang="zh-CN"/>
              <a:t>HelloService helloService = (HelloService) factory.getBean("helloService");</a:t>
            </a:r>
          </a:p>
          <a:p>
            <a:r>
              <a:rPr lang="en-US" altLang="zh-CN"/>
              <a:t>helloService.sayHello();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	@Test</a:t>
            </a:r>
          </a:p>
          <a:p>
            <a:r>
              <a:rPr lang="zh-CN" altLang="zh-CN"/>
              <a:t>	// 使用BeanFactory 加载配置文件，实现工厂</a:t>
            </a:r>
          </a:p>
          <a:p>
            <a:r>
              <a:rPr lang="zh-CN" altLang="zh-CN"/>
              <a:t>	public void demo2() {</a:t>
            </a:r>
          </a:p>
          <a:p>
            <a:r>
              <a:rPr lang="zh-CN" altLang="zh-CN"/>
              <a:t>		// 使用XmlBeanFactory 加载Resource对象 （ClassPathResource 、FileSystemResource）</a:t>
            </a:r>
          </a:p>
          <a:p>
            <a:r>
              <a:rPr lang="zh-CN" altLang="zh-CN"/>
              <a:t>		BeanFactory beanFactory = new XmlBeanFactory(new ClassPathResource("applicationContext.xml"));</a:t>
            </a:r>
          </a:p>
          <a:p>
            <a:r>
              <a:rPr lang="zh-CN" altLang="zh-CN"/>
              <a:t>		IHelloService helloService = (IHelloService) beanFactory.getBean("helloService");</a:t>
            </a:r>
          </a:p>
          <a:p>
            <a:r>
              <a:rPr lang="zh-CN" altLang="zh-CN"/>
              <a:t>		helloService.sayHello();</a:t>
            </a:r>
          </a:p>
          <a:p>
            <a:r>
              <a:rPr lang="zh-CN" altLang="zh-CN"/>
              <a:t>	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41407F3-60F1-42D6-9F05-805A9F7B7AE2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D29D5-0F00-41FE-8573-9288649C5E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98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35C7E-6042-4004-A611-AA95333B1E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22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C8721AE7-5383-41C8-B265-A3C2956949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09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B16AE-35E3-41B0-8A3B-EF18D8C20C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1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69CB-F159-40B7-B1C1-FBE0593128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6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FA07B-CFC3-4B99-AB99-BBCC82B7F0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4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B5069-B698-4724-8BAB-B25B40BA14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1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33955-280C-4239-A7AE-A9E250C554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78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CE7CE-7D0D-4B33-8F0A-BD4329158F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03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66390-7BDD-4F45-844A-9F41702738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5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3A02F-91E1-4C2A-8DCE-337E661C4F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76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21A0D2EF-1DDB-4643-8F19-33E430AC16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/>
              <a:t>Spring3.x</a:t>
            </a:r>
            <a:r>
              <a:rPr lang="zh-CN" altLang="en-US" b="1" i="0"/>
              <a:t>快速入门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Ioc</a:t>
            </a:r>
            <a:r>
              <a:rPr lang="zh-CN" altLang="en-US"/>
              <a:t>控制反转快速入门案例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ph idx="1"/>
          </p:nvPr>
        </p:nvGraphicFramePr>
        <p:xfrm>
          <a:off x="828675" y="1989138"/>
          <a:ext cx="76962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BMP 图像" r:id="rId3" imgW="9620597" imgH="2371997" progId="Paint.Picture">
                  <p:embed/>
                </p:oleObj>
              </mc:Choice>
              <mc:Fallback>
                <p:oleObj name="BMP 图像" r:id="rId3" imgW="9620597" imgH="23719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989138"/>
                        <a:ext cx="769620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042988" y="4149725"/>
            <a:ext cx="722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8675" y="4076700"/>
            <a:ext cx="7934325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ApplicationContext </a:t>
            </a:r>
            <a:r>
              <a:rPr lang="zh-CN" altLang="en-US"/>
              <a:t>应用上下文，加载</a:t>
            </a:r>
            <a:r>
              <a:rPr lang="en-US" altLang="zh-CN"/>
              <a:t>Spring </a:t>
            </a:r>
            <a:r>
              <a:rPr lang="zh-CN" altLang="en-US"/>
              <a:t>框架配置文件</a:t>
            </a:r>
          </a:p>
          <a:p>
            <a:r>
              <a:rPr lang="zh-CN" altLang="en-US" sz="1800"/>
              <a:t>加载</a:t>
            </a:r>
            <a:r>
              <a:rPr lang="en-US" altLang="zh-CN" sz="1800"/>
              <a:t>classpath</a:t>
            </a:r>
            <a:r>
              <a:rPr lang="zh-CN" altLang="en-US" sz="1800"/>
              <a:t>：</a:t>
            </a:r>
          </a:p>
          <a:p>
            <a:r>
              <a:rPr lang="zh-CN" altLang="en-US" sz="1800"/>
              <a:t>     new ClassPathXmlApplicationContext("applicationContext.xml");</a:t>
            </a:r>
          </a:p>
          <a:p>
            <a:r>
              <a:rPr lang="zh-CN" altLang="en-US" sz="1800"/>
              <a:t>加载磁盘路径：</a:t>
            </a:r>
          </a:p>
          <a:p>
            <a:r>
              <a:rPr lang="zh-CN" altLang="en-US" sz="1800"/>
              <a:t>     </a:t>
            </a:r>
            <a:r>
              <a:rPr lang="en-US" altLang="zh-CN" sz="1800"/>
              <a:t>new FileSystemXmlApplicationContext(</a:t>
            </a:r>
            <a:r>
              <a:rPr lang="zh-CN" altLang="en-US" sz="1800"/>
              <a:t>"applicationContext.xml");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096963" y="5724525"/>
            <a:ext cx="6211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通过 </a:t>
            </a:r>
            <a:r>
              <a:rPr lang="en-US" altLang="zh-CN">
                <a:solidFill>
                  <a:srgbClr val="0000FF"/>
                </a:solidFill>
              </a:rPr>
              <a:t>getBean</a:t>
            </a:r>
            <a:r>
              <a:rPr lang="zh-CN" altLang="en-US">
                <a:solidFill>
                  <a:srgbClr val="0000FF"/>
                </a:solidFill>
              </a:rPr>
              <a:t>方法获得</a:t>
            </a:r>
            <a:r>
              <a:rPr lang="en-US" altLang="zh-CN">
                <a:solidFill>
                  <a:srgbClr val="0000FF"/>
                </a:solidFill>
              </a:rPr>
              <a:t>Spring</a:t>
            </a:r>
            <a:r>
              <a:rPr lang="zh-CN" altLang="en-US">
                <a:solidFill>
                  <a:srgbClr val="0000FF"/>
                </a:solidFill>
              </a:rPr>
              <a:t>容器管理</a:t>
            </a:r>
            <a:r>
              <a:rPr lang="en-US" altLang="zh-CN">
                <a:solidFill>
                  <a:srgbClr val="0000FF"/>
                </a:solidFill>
              </a:rPr>
              <a:t>Bean</a:t>
            </a:r>
            <a:r>
              <a:rPr lang="zh-CN" altLang="en-US">
                <a:solidFill>
                  <a:srgbClr val="0000FF"/>
                </a:solidFill>
              </a:rPr>
              <a:t>对象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BeanFactory</a:t>
            </a:r>
            <a:r>
              <a:rPr lang="zh-CN" altLang="en-US" sz="2800"/>
              <a:t>和</a:t>
            </a:r>
            <a:r>
              <a:rPr lang="en-US" altLang="zh-CN" sz="2800"/>
              <a:t>ApplicationContext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ph idx="1"/>
          </p:nvPr>
        </p:nvGraphicFramePr>
        <p:xfrm>
          <a:off x="1116013" y="1844675"/>
          <a:ext cx="5713412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BMP 图像" r:id="rId4" imgW="6305717" imgH="5162717" progId="Paint.Picture">
                  <p:embed/>
                </p:oleObj>
              </mc:Choice>
              <mc:Fallback>
                <p:oleObj name="BMP 图像" r:id="rId4" imgW="6305717" imgH="51627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5713412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BeanFactory</a:t>
            </a:r>
            <a:r>
              <a:rPr lang="zh-CN" altLang="en-US" sz="2800"/>
              <a:t>和</a:t>
            </a:r>
            <a:r>
              <a:rPr lang="en-US" altLang="zh-CN" sz="2800"/>
              <a:t>ApplicationContext</a:t>
            </a:r>
            <a:r>
              <a:rPr lang="zh-CN" altLang="en-US" sz="2800"/>
              <a:t>区别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BeanFactory </a:t>
            </a:r>
            <a:r>
              <a:rPr lang="zh-CN" altLang="en-US"/>
              <a:t>采取延迟加载，第一次</a:t>
            </a:r>
            <a:r>
              <a:rPr lang="en-US" altLang="zh-CN"/>
              <a:t>getBean</a:t>
            </a:r>
            <a:r>
              <a:rPr lang="zh-CN" altLang="en-US"/>
              <a:t>时才会初始化</a:t>
            </a:r>
            <a:r>
              <a:rPr lang="en-US" altLang="zh-CN"/>
              <a:t>Bean</a:t>
            </a:r>
          </a:p>
          <a:p>
            <a:r>
              <a:rPr lang="en-US" altLang="zh-CN" sz="2800"/>
              <a:t>ApplicationContext</a:t>
            </a:r>
            <a:r>
              <a:rPr lang="zh-CN" altLang="en-US" sz="2800"/>
              <a:t>是对</a:t>
            </a:r>
            <a:r>
              <a:rPr lang="en-US" altLang="zh-CN" sz="2800"/>
              <a:t>BeanFactory</a:t>
            </a:r>
            <a:r>
              <a:rPr lang="zh-CN" altLang="en-US" sz="2800"/>
              <a:t>扩展，提供了更多功能</a:t>
            </a:r>
          </a:p>
          <a:p>
            <a:pPr lvl="1"/>
            <a:r>
              <a:rPr lang="zh-CN" altLang="en-US" sz="2300"/>
              <a:t>国际化处理</a:t>
            </a:r>
          </a:p>
          <a:p>
            <a:pPr lvl="1"/>
            <a:r>
              <a:rPr lang="zh-CN" altLang="en-US" sz="2300"/>
              <a:t>事件传递</a:t>
            </a:r>
          </a:p>
          <a:p>
            <a:pPr lvl="1"/>
            <a:r>
              <a:rPr lang="en-US" altLang="zh-CN" sz="2300"/>
              <a:t>Bean</a:t>
            </a:r>
            <a:r>
              <a:rPr lang="zh-CN" altLang="en-US" sz="2300"/>
              <a:t>自动装配</a:t>
            </a:r>
          </a:p>
          <a:p>
            <a:pPr lvl="1"/>
            <a:r>
              <a:rPr lang="zh-CN" altLang="en-US" sz="2300"/>
              <a:t>各种不同应用层的</a:t>
            </a:r>
            <a:r>
              <a:rPr lang="en-US" altLang="zh-CN" sz="2300"/>
              <a:t>Context</a:t>
            </a:r>
            <a:r>
              <a:rPr lang="zh-CN" altLang="en-US" sz="2300"/>
              <a:t>实现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MyEclipse </a:t>
            </a:r>
            <a:r>
              <a:rPr lang="zh-CN" altLang="en-US" sz="2800"/>
              <a:t>编写</a:t>
            </a:r>
            <a:r>
              <a:rPr lang="en-US" altLang="zh-CN" sz="2800"/>
              <a:t>Spring</a:t>
            </a:r>
            <a:r>
              <a:rPr lang="zh-CN" altLang="en-US" sz="2800"/>
              <a:t>配置文件无提示解决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990725"/>
            <a:ext cx="8208962" cy="4098925"/>
          </a:xfrm>
        </p:spPr>
        <p:txBody>
          <a:bodyPr/>
          <a:lstStyle/>
          <a:p>
            <a:r>
              <a:rPr lang="zh-CN" altLang="en-US" sz="2000"/>
              <a:t>方案一： 联网下载 </a:t>
            </a:r>
          </a:p>
          <a:p>
            <a:pPr lvl="1"/>
            <a:r>
              <a:rPr lang="en-US" altLang="zh-CN" sz="1600"/>
              <a:t>http://www.springframework.org/schema/beans/spring-beans.xsd </a:t>
            </a:r>
          </a:p>
          <a:p>
            <a:r>
              <a:rPr lang="zh-CN" altLang="en-US" sz="2000"/>
              <a:t>方案二： 采用本地</a:t>
            </a:r>
            <a:r>
              <a:rPr lang="en-US" altLang="zh-CN" sz="2000"/>
              <a:t>schema</a:t>
            </a:r>
            <a:r>
              <a:rPr lang="zh-CN" altLang="en-US" sz="2000"/>
              <a:t>配置</a:t>
            </a:r>
          </a:p>
          <a:p>
            <a:pPr lvl="1"/>
            <a:r>
              <a:rPr lang="en-US" altLang="zh-CN" sz="1600"/>
              <a:t>Myeclipse window-preferences- </a:t>
            </a:r>
            <a:r>
              <a:rPr lang="zh-CN" altLang="en-US" sz="1600"/>
              <a:t>搜索</a:t>
            </a:r>
            <a:r>
              <a:rPr lang="en-US" altLang="zh-CN" sz="1600"/>
              <a:t>xml catalog</a:t>
            </a:r>
          </a:p>
          <a:p>
            <a:pPr lvl="1"/>
            <a:r>
              <a:rPr lang="zh-CN" altLang="en-US" sz="1600"/>
              <a:t>选中</a:t>
            </a:r>
            <a:r>
              <a:rPr lang="en-US" altLang="zh-CN" sz="1600"/>
              <a:t>User Specified Entries -- Add </a:t>
            </a:r>
            <a:r>
              <a:rPr lang="zh-CN" altLang="en-US" sz="1600"/>
              <a:t>操作</a:t>
            </a:r>
          </a:p>
          <a:p>
            <a:pPr lvl="1"/>
            <a:r>
              <a:rPr lang="en-US" altLang="zh-CN" sz="1600"/>
              <a:t>location </a:t>
            </a:r>
            <a:r>
              <a:rPr lang="zh-CN" altLang="en-US" sz="1600"/>
              <a:t>浏览选中 解压</a:t>
            </a:r>
            <a:r>
              <a:rPr lang="en-US" altLang="zh-CN" sz="1600"/>
              <a:t>spring </a:t>
            </a:r>
            <a:r>
              <a:rPr lang="zh-CN" altLang="en-US" sz="1600"/>
              <a:t>包中 </a:t>
            </a:r>
            <a:r>
              <a:rPr lang="en-US" altLang="zh-CN" sz="1600"/>
              <a:t>schema\beans\spring-beans-3.2.xsd</a:t>
            </a:r>
          </a:p>
          <a:p>
            <a:pPr lvl="1"/>
            <a:r>
              <a:rPr lang="zh-CN" altLang="en-US" sz="1600"/>
              <a:t>修改</a:t>
            </a:r>
            <a:r>
              <a:rPr lang="en-US" altLang="zh-CN" sz="1600"/>
              <a:t>Key type </a:t>
            </a:r>
            <a:r>
              <a:rPr lang="zh-CN" altLang="en-US" sz="1600"/>
              <a:t>为 </a:t>
            </a:r>
            <a:r>
              <a:rPr lang="en-US" altLang="zh-CN" sz="1600"/>
              <a:t>Schema location</a:t>
            </a:r>
          </a:p>
          <a:p>
            <a:pPr lvl="1"/>
            <a:r>
              <a:rPr lang="en-US" altLang="zh-CN" sz="1600"/>
              <a:t>key </a:t>
            </a:r>
            <a:r>
              <a:rPr lang="zh-CN" altLang="en-US" sz="1600"/>
              <a:t>修改为 </a:t>
            </a:r>
            <a:r>
              <a:rPr lang="en-US" altLang="zh-CN" sz="1600"/>
              <a:t>http://www.springframework.org/schema/beans/spring-beans.xsd</a:t>
            </a:r>
          </a:p>
          <a:p>
            <a:pPr lvl="1"/>
            <a:r>
              <a:rPr lang="zh-CN" altLang="en-US" sz="1600"/>
              <a:t>点击</a:t>
            </a:r>
            <a:r>
              <a:rPr lang="en-US" altLang="zh-CN" sz="1600"/>
              <a:t>OK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5003800" y="4581525"/>
          <a:ext cx="32766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BMP 图像" r:id="rId3" imgW="8992037" imgH="6124997" progId="Paint.Picture">
                  <p:embed/>
                </p:oleObj>
              </mc:Choice>
              <mc:Fallback>
                <p:oleObj name="BMP 图像" r:id="rId3" imgW="8992037" imgH="61249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581525"/>
                        <a:ext cx="32766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Spring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700"/>
              <a:t>Spring</a:t>
            </a:r>
            <a:r>
              <a:rPr lang="zh-CN" altLang="en-US" sz="2700"/>
              <a:t>是分层的</a:t>
            </a:r>
            <a:r>
              <a:rPr lang="en-US" altLang="zh-CN" sz="2700"/>
              <a:t>JavaSE/EE full-stack(</a:t>
            </a:r>
            <a:r>
              <a:rPr lang="zh-CN" altLang="en-US" sz="2700"/>
              <a:t>一站式</a:t>
            </a:r>
            <a:r>
              <a:rPr lang="en-US" altLang="zh-CN" sz="2700"/>
              <a:t>) </a:t>
            </a:r>
            <a:r>
              <a:rPr lang="zh-CN" altLang="en-US" sz="2700"/>
              <a:t>轻量级开源框架</a:t>
            </a:r>
          </a:p>
          <a:p>
            <a:pPr>
              <a:lnSpc>
                <a:spcPct val="90000"/>
              </a:lnSpc>
            </a:pPr>
            <a:r>
              <a:rPr lang="zh-CN" altLang="en-US" sz="2700"/>
              <a:t>以</a:t>
            </a:r>
            <a:r>
              <a:rPr lang="en-US" altLang="zh-CN" sz="2700"/>
              <a:t>IoC</a:t>
            </a:r>
            <a:r>
              <a:rPr lang="zh-CN" altLang="en-US" sz="2700"/>
              <a:t>（</a:t>
            </a:r>
            <a:r>
              <a:rPr lang="en-US" altLang="zh-CN" sz="2700"/>
              <a:t>Inverse of Control </a:t>
            </a:r>
            <a:r>
              <a:rPr lang="zh-CN" altLang="en-US" sz="2700"/>
              <a:t>反转控制）和</a:t>
            </a:r>
            <a:r>
              <a:rPr lang="en-US" altLang="zh-CN" sz="2700"/>
              <a:t>AOP</a:t>
            </a:r>
            <a:r>
              <a:rPr lang="zh-CN" altLang="en-US" sz="2700"/>
              <a:t>（</a:t>
            </a:r>
            <a:r>
              <a:rPr lang="en-US" altLang="zh-CN" sz="2700"/>
              <a:t>Aspect Oriented Programming </a:t>
            </a:r>
            <a:r>
              <a:rPr lang="zh-CN" altLang="en-US" sz="2700"/>
              <a:t>面向切面编程为内核）</a:t>
            </a:r>
          </a:p>
          <a:p>
            <a:pPr>
              <a:lnSpc>
                <a:spcPct val="90000"/>
              </a:lnSpc>
            </a:pPr>
            <a:r>
              <a:rPr lang="zh-CN" altLang="en-US" sz="2700"/>
              <a:t>官网：</a:t>
            </a:r>
            <a:r>
              <a:rPr lang="en-US" altLang="zh-CN" sz="2700"/>
              <a:t>http://www.springsource.org/</a:t>
            </a:r>
          </a:p>
          <a:p>
            <a:pPr>
              <a:lnSpc>
                <a:spcPct val="90000"/>
              </a:lnSpc>
            </a:pPr>
            <a:r>
              <a:rPr lang="en-US" altLang="zh-CN" sz="2700"/>
              <a:t>Spring</a:t>
            </a:r>
            <a:r>
              <a:rPr lang="zh-CN" altLang="en-US" sz="2700"/>
              <a:t>的出现是为了取代</a:t>
            </a:r>
            <a:r>
              <a:rPr lang="en-US" altLang="zh-CN" sz="2700"/>
              <a:t>EJB</a:t>
            </a:r>
            <a:r>
              <a:rPr lang="zh-CN" altLang="en-US" sz="2700"/>
              <a:t>的臃肿、低效、脱离现实</a:t>
            </a:r>
          </a:p>
          <a:p>
            <a:pPr lvl="1">
              <a:lnSpc>
                <a:spcPct val="90000"/>
              </a:lnSpc>
            </a:pPr>
            <a:r>
              <a:rPr lang="en-US" altLang="zh-CN" sz="2200" i="1"/>
              <a:t>Expert One-to-One J2EE Design and Development</a:t>
            </a:r>
          </a:p>
          <a:p>
            <a:pPr lvl="1">
              <a:lnSpc>
                <a:spcPct val="90000"/>
              </a:lnSpc>
            </a:pPr>
            <a:r>
              <a:rPr lang="en-US" altLang="zh-CN" sz="2200" i="1"/>
              <a:t>Expert One-to-One J2EE Development without EJB</a:t>
            </a:r>
          </a:p>
          <a:p>
            <a:pPr>
              <a:lnSpc>
                <a:spcPct val="90000"/>
              </a:lnSpc>
            </a:pPr>
            <a:endParaRPr lang="zh-CN" altLang="en-US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应用</a:t>
            </a:r>
            <a:r>
              <a:rPr lang="en-US" altLang="zh-CN"/>
              <a:t>Spring</a:t>
            </a:r>
            <a:r>
              <a:rPr lang="zh-CN" altLang="en-US"/>
              <a:t>的好处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696200" cy="4098925"/>
          </a:xfrm>
        </p:spPr>
        <p:txBody>
          <a:bodyPr/>
          <a:lstStyle/>
          <a:p>
            <a:r>
              <a:rPr lang="zh-CN" altLang="en-US" sz="1600"/>
              <a:t>方便解耦，简化开发</a:t>
            </a:r>
          </a:p>
          <a:p>
            <a:pPr lvl="1"/>
            <a:r>
              <a:rPr lang="en-US" altLang="zh-CN" sz="1600"/>
              <a:t>Spring</a:t>
            </a:r>
            <a:r>
              <a:rPr lang="zh-CN" altLang="en-US" sz="1600"/>
              <a:t>就是一个大工厂，可以将所有对象创建和依赖关系维护，交给</a:t>
            </a:r>
            <a:r>
              <a:rPr lang="en-US" altLang="zh-CN" sz="1600"/>
              <a:t>Spring</a:t>
            </a:r>
            <a:r>
              <a:rPr lang="zh-CN" altLang="en-US" sz="1600"/>
              <a:t>管理</a:t>
            </a:r>
          </a:p>
          <a:p>
            <a:r>
              <a:rPr lang="en-US" altLang="zh-CN" sz="1600"/>
              <a:t>AOP</a:t>
            </a:r>
            <a:r>
              <a:rPr lang="zh-CN" altLang="en-US" sz="1600"/>
              <a:t>编程的支持</a:t>
            </a:r>
          </a:p>
          <a:p>
            <a:pPr lvl="1"/>
            <a:r>
              <a:rPr lang="en-US" altLang="zh-CN" sz="1600"/>
              <a:t>Spring</a:t>
            </a:r>
            <a:r>
              <a:rPr lang="zh-CN" altLang="en-US" sz="1600"/>
              <a:t>提供面向切面编程，可以方便的实现对程序进行权限拦截、运行监控等功能</a:t>
            </a:r>
          </a:p>
          <a:p>
            <a:r>
              <a:rPr lang="zh-CN" altLang="en-US" sz="1600"/>
              <a:t>声明式事务的支持</a:t>
            </a:r>
          </a:p>
          <a:p>
            <a:pPr lvl="1"/>
            <a:r>
              <a:rPr lang="zh-CN" altLang="en-US" sz="1600"/>
              <a:t>只需要通过配置就可以完成对事务的管理，而无需手动编程</a:t>
            </a:r>
          </a:p>
          <a:p>
            <a:r>
              <a:rPr lang="zh-CN" altLang="en-US" sz="1600"/>
              <a:t>方便程序的测试</a:t>
            </a:r>
          </a:p>
          <a:p>
            <a:pPr lvl="1"/>
            <a:r>
              <a:rPr lang="en-US" altLang="zh-CN" sz="1600"/>
              <a:t>Spring</a:t>
            </a:r>
            <a:r>
              <a:rPr lang="zh-CN" altLang="en-US" sz="1600"/>
              <a:t>对</a:t>
            </a:r>
            <a:r>
              <a:rPr lang="en-US" altLang="zh-CN" sz="1600"/>
              <a:t>Junit4</a:t>
            </a:r>
            <a:r>
              <a:rPr lang="zh-CN" altLang="en-US" sz="1600"/>
              <a:t>支持，可以通过注解方便的测试</a:t>
            </a:r>
            <a:r>
              <a:rPr lang="en-US" altLang="zh-CN" sz="1600"/>
              <a:t>Spring</a:t>
            </a:r>
            <a:r>
              <a:rPr lang="zh-CN" altLang="en-US" sz="1600"/>
              <a:t>程序</a:t>
            </a:r>
          </a:p>
          <a:p>
            <a:r>
              <a:rPr lang="zh-CN" altLang="en-US" sz="1600"/>
              <a:t>方便集成各种优秀框架</a:t>
            </a:r>
          </a:p>
          <a:p>
            <a:pPr lvl="1"/>
            <a:r>
              <a:rPr lang="en-US" altLang="zh-CN" sz="1600"/>
              <a:t>Spring</a:t>
            </a:r>
            <a:r>
              <a:rPr lang="zh-CN" altLang="en-US" sz="1600"/>
              <a:t>不排斥各种优秀的开源框架，其内部提供了对各种优秀框架（如：</a:t>
            </a:r>
            <a:r>
              <a:rPr lang="en-US" altLang="zh-CN" sz="1600"/>
              <a:t>Struts</a:t>
            </a:r>
            <a:r>
              <a:rPr lang="zh-CN" altLang="en-US" sz="1600"/>
              <a:t>、</a:t>
            </a:r>
            <a:r>
              <a:rPr lang="en-US" altLang="zh-CN" sz="1600"/>
              <a:t>Hibernate</a:t>
            </a:r>
            <a:r>
              <a:rPr lang="zh-CN" altLang="en-US" sz="1600"/>
              <a:t>、</a:t>
            </a:r>
            <a:r>
              <a:rPr lang="en-US" altLang="zh-CN" sz="1600"/>
              <a:t>MyBatis</a:t>
            </a:r>
            <a:r>
              <a:rPr lang="zh-CN" altLang="en-US" sz="1600"/>
              <a:t>、</a:t>
            </a:r>
            <a:r>
              <a:rPr lang="en-US" altLang="zh-CN" sz="1600"/>
              <a:t>Quartz</a:t>
            </a:r>
            <a:r>
              <a:rPr lang="zh-CN" altLang="en-US" sz="1600"/>
              <a:t>等）的直接支持</a:t>
            </a:r>
          </a:p>
          <a:p>
            <a:r>
              <a:rPr lang="zh-CN" altLang="en-US" sz="1600"/>
              <a:t>降低</a:t>
            </a:r>
            <a:r>
              <a:rPr lang="en-US" altLang="zh-CN" sz="1600"/>
              <a:t>JavaEE API</a:t>
            </a:r>
            <a:r>
              <a:rPr lang="zh-CN" altLang="en-US" sz="1600"/>
              <a:t>的使用难度</a:t>
            </a:r>
          </a:p>
          <a:p>
            <a:pPr lvl="1"/>
            <a:r>
              <a:rPr lang="en-US" altLang="zh-CN" sz="1600"/>
              <a:t>Spring </a:t>
            </a:r>
            <a:r>
              <a:rPr lang="zh-CN" altLang="en-US" sz="1600"/>
              <a:t>对</a:t>
            </a:r>
            <a:r>
              <a:rPr lang="en-US" altLang="zh-CN" sz="1600"/>
              <a:t>JavaEE</a:t>
            </a:r>
            <a:r>
              <a:rPr lang="zh-CN" altLang="en-US" sz="1600"/>
              <a:t>开发中非常难用的一些</a:t>
            </a:r>
            <a:r>
              <a:rPr lang="en-US" altLang="zh-CN" sz="1600"/>
              <a:t>API</a:t>
            </a:r>
            <a:r>
              <a:rPr lang="zh-CN" altLang="en-US" sz="1600"/>
              <a:t>（</a:t>
            </a:r>
            <a:r>
              <a:rPr lang="en-US" altLang="zh-CN" sz="1600"/>
              <a:t>JDBC</a:t>
            </a:r>
            <a:r>
              <a:rPr lang="zh-CN" altLang="en-US" sz="1600"/>
              <a:t>、</a:t>
            </a:r>
            <a:r>
              <a:rPr lang="en-US" altLang="zh-CN" sz="1600"/>
              <a:t>JavaMail</a:t>
            </a:r>
            <a:r>
              <a:rPr lang="zh-CN" altLang="en-US" sz="1600"/>
              <a:t>、远程调用等），都提供了封装，使这些</a:t>
            </a:r>
            <a:r>
              <a:rPr lang="en-US" altLang="zh-CN" sz="1600"/>
              <a:t>API</a:t>
            </a:r>
            <a:r>
              <a:rPr lang="zh-CN" altLang="en-US" sz="1600"/>
              <a:t>应用难度大大降低</a:t>
            </a:r>
          </a:p>
          <a:p>
            <a:pPr lvl="1"/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25538"/>
            <a:ext cx="8135937" cy="647700"/>
          </a:xfrm>
        </p:spPr>
        <p:txBody>
          <a:bodyPr/>
          <a:lstStyle/>
          <a:p>
            <a:br>
              <a:rPr lang="en-US" altLang="zh-CN" sz="2900" b="1"/>
            </a:br>
            <a:br>
              <a:rPr lang="en-US" altLang="zh-CN" sz="2900"/>
            </a:br>
            <a:r>
              <a:rPr lang="sv-SE" altLang="en-US" sz="3200"/>
              <a:t>Spring</a:t>
            </a:r>
            <a:r>
              <a:rPr lang="zh-CN" altLang="en-US" sz="3200"/>
              <a:t>体系结构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6840538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5288" y="1844675"/>
            <a:ext cx="8353425" cy="9556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Spring </a:t>
            </a:r>
            <a:r>
              <a:rPr lang="zh-CN" altLang="en-US" sz="1800">
                <a:latin typeface="Times New Roman" panose="02020603050405020304" pitchFamily="18" charset="0"/>
              </a:rPr>
              <a:t>框架是一个分层架构</a:t>
            </a:r>
            <a:r>
              <a:rPr lang="en-US" altLang="zh-CN" sz="1800">
                <a:latin typeface="Times New Roman" panose="02020603050405020304" pitchFamily="18" charset="0"/>
              </a:rPr>
              <a:t>,,</a:t>
            </a:r>
            <a:r>
              <a:rPr lang="zh-CN" altLang="en-US" sz="1800">
                <a:latin typeface="Times New Roman" panose="02020603050405020304" pitchFamily="18" charset="0"/>
              </a:rPr>
              <a:t>它包含一系列的功能要素并被分为大约</a:t>
            </a:r>
            <a:r>
              <a:rPr lang="en-US" altLang="zh-CN" sz="1800">
                <a:latin typeface="Times New Roman" panose="02020603050405020304" pitchFamily="18" charset="0"/>
              </a:rPr>
              <a:t>20</a:t>
            </a:r>
            <a:r>
              <a:rPr lang="zh-CN" altLang="en-US" sz="1800">
                <a:latin typeface="Times New Roman" panose="02020603050405020304" pitchFamily="18" charset="0"/>
              </a:rPr>
              <a:t>个模块。这些模块分为</a:t>
            </a:r>
            <a:r>
              <a:rPr lang="en-US" altLang="zh-CN" sz="1800">
                <a:latin typeface="Times New Roman" panose="02020603050405020304" pitchFamily="18" charset="0"/>
              </a:rPr>
              <a:t>Core Container</a:t>
            </a:r>
            <a:r>
              <a:rPr lang="zh-CN" altLang="en-US" sz="1800">
                <a:latin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</a:rPr>
              <a:t>Data Access/Integration</a:t>
            </a:r>
            <a:r>
              <a:rPr lang="zh-CN" altLang="en-US" sz="1800">
                <a:latin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</a:rPr>
              <a:t>Web</a:t>
            </a:r>
            <a:r>
              <a:rPr lang="zh-CN" altLang="en-US" sz="1800">
                <a:latin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</a:rPr>
              <a:t>AOP</a:t>
            </a:r>
            <a:r>
              <a:rPr lang="zh-CN" altLang="en-US" sz="1800">
                <a:latin typeface="Times New Roman" panose="02020603050405020304" pitchFamily="18" charset="0"/>
              </a:rPr>
              <a:t>（</a:t>
            </a:r>
            <a:r>
              <a:rPr lang="en-US" altLang="zh-CN" sz="1800">
                <a:latin typeface="Times New Roman" panose="02020603050405020304" pitchFamily="18" charset="0"/>
              </a:rPr>
              <a:t>Aspect Oriented Programming)</a:t>
            </a:r>
            <a:r>
              <a:rPr lang="zh-CN" altLang="en-US" sz="1800">
                <a:latin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</a:rPr>
              <a:t>Instrumentation</a:t>
            </a:r>
            <a:r>
              <a:rPr lang="zh-CN" altLang="en-US" sz="1800">
                <a:latin typeface="Times New Roman" panose="02020603050405020304" pitchFamily="18" charset="0"/>
              </a:rPr>
              <a:t>和测试部分</a:t>
            </a:r>
            <a:r>
              <a:rPr lang="en-US" altLang="zh-CN" sz="1800">
                <a:latin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</a:rPr>
              <a:t>如下图所示：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Ioc</a:t>
            </a:r>
            <a:r>
              <a:rPr lang="zh-CN" altLang="en-US"/>
              <a:t>控制反转快速入门案例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r>
              <a:rPr lang="zh-CN" altLang="en-US" sz="2700"/>
              <a:t>下载</a:t>
            </a:r>
            <a:r>
              <a:rPr lang="en-US" altLang="zh-CN" sz="2700"/>
              <a:t>Spring</a:t>
            </a:r>
            <a:r>
              <a:rPr lang="zh-CN" altLang="en-US" sz="2700"/>
              <a:t>最新开发包 </a:t>
            </a:r>
          </a:p>
          <a:p>
            <a:r>
              <a:rPr lang="zh-CN" altLang="en-US" sz="2700"/>
              <a:t>复制</a:t>
            </a:r>
            <a:r>
              <a:rPr lang="en-US" altLang="zh-CN" sz="2700"/>
              <a:t>Spring</a:t>
            </a:r>
            <a:r>
              <a:rPr lang="zh-CN" altLang="en-US" sz="2700"/>
              <a:t>开发 </a:t>
            </a:r>
            <a:r>
              <a:rPr lang="en-US" altLang="zh-CN" sz="2700"/>
              <a:t>jar</a:t>
            </a:r>
            <a:r>
              <a:rPr lang="zh-CN" altLang="en-US" sz="2700"/>
              <a:t>包到工程</a:t>
            </a:r>
          </a:p>
          <a:p>
            <a:r>
              <a:rPr lang="zh-CN" altLang="en-US" sz="2700"/>
              <a:t>理解</a:t>
            </a:r>
            <a:r>
              <a:rPr lang="en-US" altLang="zh-CN" sz="2700"/>
              <a:t>IoC</a:t>
            </a:r>
            <a:r>
              <a:rPr lang="zh-CN" altLang="en-US" sz="2700"/>
              <a:t>控制反转和</a:t>
            </a:r>
            <a:r>
              <a:rPr lang="en-US" altLang="zh-CN" sz="2700"/>
              <a:t>DI</a:t>
            </a:r>
            <a:r>
              <a:rPr lang="zh-CN" altLang="en-US" sz="2700"/>
              <a:t>依赖注入</a:t>
            </a:r>
          </a:p>
          <a:p>
            <a:r>
              <a:rPr lang="zh-CN" altLang="en-US" sz="2700"/>
              <a:t>编写</a:t>
            </a:r>
            <a:r>
              <a:rPr lang="en-US" altLang="zh-CN" sz="2700"/>
              <a:t>Spring</a:t>
            </a:r>
            <a:r>
              <a:rPr lang="zh-CN" altLang="en-US" sz="2700"/>
              <a:t>核心配置文件</a:t>
            </a:r>
          </a:p>
          <a:p>
            <a:r>
              <a:rPr lang="zh-CN" altLang="en-US" sz="2700"/>
              <a:t>在程序中读取</a:t>
            </a:r>
            <a:r>
              <a:rPr lang="en-US" altLang="zh-CN" sz="2700"/>
              <a:t>Spring</a:t>
            </a:r>
            <a:r>
              <a:rPr lang="zh-CN" altLang="en-US" sz="2700"/>
              <a:t>配置文件，通过</a:t>
            </a:r>
            <a:r>
              <a:rPr lang="en-US" altLang="zh-CN" sz="2700"/>
              <a:t>Spring</a:t>
            </a:r>
            <a:r>
              <a:rPr lang="zh-CN" altLang="en-US" sz="2700"/>
              <a:t>框架获得</a:t>
            </a:r>
            <a:r>
              <a:rPr lang="en-US" altLang="zh-CN" sz="2700"/>
              <a:t>Bean</a:t>
            </a:r>
            <a:r>
              <a:rPr lang="zh-CN" altLang="en-US" sz="2700"/>
              <a:t>，完成相应操作</a:t>
            </a:r>
          </a:p>
          <a:p>
            <a:endParaRPr lang="zh-CN" altLang="en-US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Ioc</a:t>
            </a:r>
            <a:r>
              <a:rPr lang="zh-CN" altLang="en-US"/>
              <a:t>控制反转快速入门案例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r>
              <a:rPr lang="zh-CN" altLang="en-US" sz="2700"/>
              <a:t>官方下载</a:t>
            </a:r>
            <a:r>
              <a:rPr lang="en-US" altLang="zh-CN" sz="2700"/>
              <a:t>Spring 3.x </a:t>
            </a:r>
            <a:r>
              <a:rPr lang="zh-CN" altLang="en-US" sz="2700"/>
              <a:t>最新开发版本</a:t>
            </a:r>
          </a:p>
          <a:p>
            <a:pPr lvl="1"/>
            <a:r>
              <a:rPr lang="zh-CN" altLang="en-US" sz="2200"/>
              <a:t>http://www.springsource.org/download/community</a:t>
            </a:r>
          </a:p>
          <a:p>
            <a:r>
              <a:rPr lang="en-US" altLang="zh-CN" sz="2700"/>
              <a:t>Spring 3.2</a:t>
            </a:r>
            <a:r>
              <a:rPr lang="zh-CN" altLang="en-US" sz="2700"/>
              <a:t>版本目录结构</a:t>
            </a:r>
          </a:p>
          <a:p>
            <a:endParaRPr lang="zh-CN" altLang="en-US" sz="270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76375" y="3573463"/>
          <a:ext cx="326707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MP 图像" r:id="rId3" imgW="2610317" imgH="1552997" progId="Paint.Picture">
                  <p:embed/>
                </p:oleObj>
              </mc:Choice>
              <mc:Fallback>
                <p:oleObj name="BMP 图像" r:id="rId3" imgW="2610317" imgH="15529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326707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Ioc</a:t>
            </a:r>
            <a:r>
              <a:rPr lang="zh-CN" altLang="en-US"/>
              <a:t>控制反转快速入门案例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561263" cy="4098925"/>
          </a:xfrm>
        </p:spPr>
        <p:txBody>
          <a:bodyPr/>
          <a:lstStyle/>
          <a:p>
            <a:r>
              <a:rPr lang="zh-CN" altLang="en-US" sz="2700"/>
              <a:t>导入</a:t>
            </a:r>
            <a:r>
              <a:rPr lang="en-US" altLang="zh-CN" sz="2700"/>
              <a:t>Spring</a:t>
            </a:r>
            <a:r>
              <a:rPr lang="zh-CN" altLang="en-US" sz="2700"/>
              <a:t>核心开发包到创建工程</a:t>
            </a:r>
          </a:p>
          <a:p>
            <a:endParaRPr lang="zh-CN" altLang="en-US" sz="2700"/>
          </a:p>
          <a:p>
            <a:endParaRPr lang="zh-CN" altLang="en-US" sz="2700"/>
          </a:p>
          <a:p>
            <a:pPr lvl="1"/>
            <a:r>
              <a:rPr lang="zh-CN" altLang="en-US" sz="2200">
                <a:solidFill>
                  <a:srgbClr val="FF0000"/>
                </a:solidFill>
              </a:rPr>
              <a:t>spring-beans-3.2.0.RELEASE.jar</a:t>
            </a:r>
          </a:p>
          <a:p>
            <a:pPr lvl="1"/>
            <a:r>
              <a:rPr lang="zh-CN" altLang="en-US" sz="2200">
                <a:solidFill>
                  <a:srgbClr val="FF0000"/>
                </a:solidFill>
              </a:rPr>
              <a:t>spring-context-3.2.0.RELEASE.jar</a:t>
            </a:r>
          </a:p>
          <a:p>
            <a:pPr lvl="1"/>
            <a:r>
              <a:rPr lang="zh-CN" altLang="en-US" sz="2200">
                <a:solidFill>
                  <a:srgbClr val="FF0000"/>
                </a:solidFill>
              </a:rPr>
              <a:t>spring-core-3.2.0.RELEASE.jar</a:t>
            </a:r>
          </a:p>
          <a:p>
            <a:pPr lvl="1"/>
            <a:r>
              <a:rPr lang="zh-CN" altLang="en-US" sz="2200">
                <a:solidFill>
                  <a:srgbClr val="FF0000"/>
                </a:solidFill>
              </a:rPr>
              <a:t>spring-expression-3.2.0.RELEASE.jar</a:t>
            </a:r>
          </a:p>
          <a:p>
            <a:r>
              <a:rPr lang="zh-CN" altLang="en-US" sz="2700">
                <a:solidFill>
                  <a:srgbClr val="FF0000"/>
                </a:solidFill>
              </a:rPr>
              <a:t>还需要下载</a:t>
            </a:r>
            <a:r>
              <a:rPr lang="en-US" altLang="zh-CN" sz="2700">
                <a:solidFill>
                  <a:srgbClr val="FF0000"/>
                </a:solidFill>
              </a:rPr>
              <a:t>commons-logging</a:t>
            </a:r>
            <a:r>
              <a:rPr lang="zh-CN" altLang="en-US" sz="2700">
                <a:solidFill>
                  <a:srgbClr val="FF0000"/>
                </a:solidFill>
              </a:rPr>
              <a:t>日志包</a:t>
            </a:r>
          </a:p>
          <a:p>
            <a:pPr lvl="1"/>
            <a:r>
              <a:rPr lang="zh-CN" altLang="en-US" sz="2200">
                <a:solidFill>
                  <a:srgbClr val="FF0000"/>
                </a:solidFill>
              </a:rPr>
              <a:t>commons-logging-1.1.1.jar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60475" y="2492375"/>
          <a:ext cx="448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BMP 图像" r:id="rId3" imgW="5020157" imgH="1047917" progId="Paint.Picture">
                  <p:embed/>
                </p:oleObj>
              </mc:Choice>
              <mc:Fallback>
                <p:oleObj name="BMP 图像" r:id="rId3" imgW="5020157" imgH="10479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492375"/>
                        <a:ext cx="448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9750" y="6021388"/>
            <a:ext cx="86407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提示：</a:t>
            </a:r>
            <a:r>
              <a:rPr lang="en-US" altLang="zh-CN">
                <a:solidFill>
                  <a:srgbClr val="0000FF"/>
                </a:solidFill>
              </a:rPr>
              <a:t>spring3.0.X </a:t>
            </a:r>
            <a:r>
              <a:rPr lang="zh-CN" altLang="en-US">
                <a:solidFill>
                  <a:srgbClr val="0000FF"/>
                </a:solidFill>
              </a:rPr>
              <a:t>版本 </a:t>
            </a:r>
            <a:r>
              <a:rPr lang="en-US" altLang="zh-CN">
                <a:solidFill>
                  <a:srgbClr val="0000FF"/>
                </a:solidFill>
              </a:rPr>
              <a:t>asm jar</a:t>
            </a:r>
            <a:r>
              <a:rPr lang="zh-CN" altLang="en-US">
                <a:solidFill>
                  <a:srgbClr val="0000FF"/>
                </a:solidFill>
              </a:rPr>
              <a:t>包 已经被合并到 </a:t>
            </a:r>
            <a:r>
              <a:rPr lang="en-US" altLang="zh-CN">
                <a:solidFill>
                  <a:srgbClr val="0000FF"/>
                </a:solidFill>
              </a:rPr>
              <a:t>spring core</a:t>
            </a:r>
            <a:r>
              <a:rPr lang="zh-CN" altLang="en-US">
                <a:solidFill>
                  <a:srgbClr val="0000FF"/>
                </a:solidFill>
              </a:rPr>
              <a:t>包中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148263" y="5589588"/>
            <a:ext cx="301942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集成</a:t>
            </a:r>
            <a:r>
              <a:rPr lang="en-US" altLang="zh-CN">
                <a:solidFill>
                  <a:srgbClr val="FF0000"/>
                </a:solidFill>
              </a:rPr>
              <a:t>log4j </a:t>
            </a:r>
            <a:r>
              <a:rPr lang="zh-CN" altLang="en-US">
                <a:solidFill>
                  <a:srgbClr val="FF0000"/>
                </a:solidFill>
              </a:rPr>
              <a:t>导入</a:t>
            </a:r>
            <a:r>
              <a:rPr lang="en-US" altLang="zh-CN">
                <a:solidFill>
                  <a:srgbClr val="FF0000"/>
                </a:solidFill>
              </a:rPr>
              <a:t>log4j jar</a:t>
            </a:r>
            <a:r>
              <a:rPr lang="zh-CN" altLang="en-US">
                <a:solidFill>
                  <a:srgbClr val="FF0000"/>
                </a:solidFill>
              </a:rPr>
              <a:t>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IoC</a:t>
            </a:r>
            <a:r>
              <a:rPr lang="zh-CN" altLang="en-US"/>
              <a:t>控制反转快速入门案例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28675" y="2924175"/>
          <a:ext cx="37750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BMP 图像" r:id="rId3" imgW="4848437" imgH="2086157" progId="Paint.Picture">
                  <p:embed/>
                </p:oleObj>
              </mc:Choice>
              <mc:Fallback>
                <p:oleObj name="BMP 图像" r:id="rId3" imgW="4848437" imgH="20861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924175"/>
                        <a:ext cx="377507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5025" y="3068638"/>
          <a:ext cx="42656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BMP 图像" r:id="rId5" imgW="6401117" imgH="1838477" progId="Paint.Picture">
                  <p:embed/>
                </p:oleObj>
              </mc:Choice>
              <mc:Fallback>
                <p:oleObj name="BMP 图像" r:id="rId5" imgW="6401117" imgH="18384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068638"/>
                        <a:ext cx="4265613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00113" y="2133600"/>
            <a:ext cx="7212012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HelloTest</a:t>
            </a:r>
            <a:r>
              <a:rPr lang="zh-CN" altLang="en-US"/>
              <a:t>类中使用 </a:t>
            </a:r>
            <a:r>
              <a:rPr lang="en-US" altLang="zh-CN"/>
              <a:t>HelloService</a:t>
            </a:r>
            <a:r>
              <a:rPr lang="zh-CN" altLang="en-US"/>
              <a:t>类对象</a:t>
            </a:r>
          </a:p>
          <a:p>
            <a:r>
              <a:rPr lang="zh-CN" altLang="en-US"/>
              <a:t>传统方式： </a:t>
            </a:r>
            <a:r>
              <a:rPr lang="en-US" altLang="zh-CN"/>
              <a:t>HelloService helloService = new HelloService();</a:t>
            </a:r>
            <a:endParaRPr lang="zh-CN" alt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016000" y="4730750"/>
            <a:ext cx="72294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IoC Inverse of Control </a:t>
            </a:r>
            <a:r>
              <a:rPr lang="zh-CN" altLang="en-US">
                <a:solidFill>
                  <a:srgbClr val="0000FF"/>
                </a:solidFill>
              </a:rPr>
              <a:t>反转控制的概念，就是将原本在程序中手动创建</a:t>
            </a:r>
            <a:r>
              <a:rPr lang="en-US" altLang="zh-CN">
                <a:solidFill>
                  <a:srgbClr val="0000FF"/>
                </a:solidFill>
              </a:rPr>
              <a:t>HelloService</a:t>
            </a:r>
            <a:r>
              <a:rPr lang="zh-CN" altLang="en-US">
                <a:solidFill>
                  <a:srgbClr val="0000FF"/>
                </a:solidFill>
              </a:rPr>
              <a:t>对象的控制权，交由</a:t>
            </a:r>
            <a:r>
              <a:rPr lang="en-US" altLang="zh-CN">
                <a:solidFill>
                  <a:srgbClr val="0000FF"/>
                </a:solidFill>
              </a:rPr>
              <a:t>Spring</a:t>
            </a:r>
            <a:r>
              <a:rPr lang="zh-CN" altLang="en-US">
                <a:solidFill>
                  <a:srgbClr val="0000FF"/>
                </a:solidFill>
              </a:rPr>
              <a:t>框架管理，简单说，就是创建</a:t>
            </a:r>
            <a:r>
              <a:rPr lang="en-US" altLang="zh-CN">
                <a:solidFill>
                  <a:srgbClr val="0000FF"/>
                </a:solidFill>
              </a:rPr>
              <a:t>HelloService</a:t>
            </a:r>
            <a:r>
              <a:rPr lang="zh-CN" altLang="en-US">
                <a:solidFill>
                  <a:srgbClr val="0000FF"/>
                </a:solidFill>
              </a:rPr>
              <a:t>对象控制权被反转到了</a:t>
            </a:r>
            <a:r>
              <a:rPr lang="en-US" altLang="zh-CN">
                <a:solidFill>
                  <a:srgbClr val="0000FF"/>
                </a:solidFill>
              </a:rPr>
              <a:t>Spring</a:t>
            </a:r>
            <a:r>
              <a:rPr lang="zh-CN" altLang="en-US">
                <a:solidFill>
                  <a:srgbClr val="0000FF"/>
                </a:solidFill>
              </a:rPr>
              <a:t>框架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Ioc</a:t>
            </a:r>
            <a:r>
              <a:rPr lang="zh-CN" altLang="en-US"/>
              <a:t>控制反转快速入门案例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77163" cy="4098925"/>
          </a:xfrm>
        </p:spPr>
        <p:txBody>
          <a:bodyPr/>
          <a:lstStyle/>
          <a:p>
            <a:r>
              <a:rPr lang="zh-CN" altLang="en-US" sz="2000"/>
              <a:t>配置</a:t>
            </a:r>
            <a:r>
              <a:rPr lang="en-US" altLang="zh-CN" sz="2000"/>
              <a:t>spring</a:t>
            </a:r>
            <a:r>
              <a:rPr lang="zh-CN" altLang="en-US" sz="2000"/>
              <a:t>核心配置文件，将</a:t>
            </a:r>
            <a:r>
              <a:rPr lang="en-US" altLang="zh-CN" sz="2000"/>
              <a:t>HelloService</a:t>
            </a:r>
            <a:r>
              <a:rPr lang="zh-CN" altLang="en-US" sz="2000"/>
              <a:t>的创建交由容器管理</a:t>
            </a:r>
          </a:p>
          <a:p>
            <a:r>
              <a:rPr lang="zh-CN" altLang="en-US" sz="2000">
                <a:solidFill>
                  <a:srgbClr val="FF0000"/>
                </a:solidFill>
              </a:rPr>
              <a:t>在</a:t>
            </a:r>
            <a:r>
              <a:rPr lang="en-US" altLang="zh-CN" sz="2000">
                <a:solidFill>
                  <a:srgbClr val="FF0000"/>
                </a:solidFill>
              </a:rPr>
              <a:t>src</a:t>
            </a:r>
            <a:r>
              <a:rPr lang="zh-CN" altLang="en-US" sz="2000">
                <a:solidFill>
                  <a:srgbClr val="FF0000"/>
                </a:solidFill>
              </a:rPr>
              <a:t>下创建</a:t>
            </a:r>
            <a:r>
              <a:rPr lang="en-US" altLang="zh-CN" sz="2000">
                <a:solidFill>
                  <a:srgbClr val="FF0000"/>
                </a:solidFill>
              </a:rPr>
              <a:t>applicationContext.xml (</a:t>
            </a:r>
            <a:r>
              <a:rPr lang="zh-CN" altLang="en-US" sz="2000">
                <a:solidFill>
                  <a:srgbClr val="FF0000"/>
                </a:solidFill>
              </a:rPr>
              <a:t>习惯上</a:t>
            </a:r>
            <a:r>
              <a:rPr lang="en-US" altLang="zh-CN" sz="2000">
                <a:solidFill>
                  <a:srgbClr val="FF0000"/>
                </a:solidFill>
              </a:rPr>
              <a:t>)</a:t>
            </a:r>
          </a:p>
          <a:p>
            <a:endParaRPr lang="zh-CN" altLang="en-US" sz="270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44575" y="2708275"/>
          <a:ext cx="705643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BMP 图像" r:id="rId3" imgW="7887197" imgH="2333837" progId="Paint.Picture">
                  <p:embed/>
                </p:oleObj>
              </mc:Choice>
              <mc:Fallback>
                <p:oleObj name="BMP 图像" r:id="rId3" imgW="7887197" imgH="23338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708275"/>
                        <a:ext cx="7056438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044575" y="4870450"/>
          <a:ext cx="360045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BMP 图像" r:id="rId5" imgW="4848437" imgH="2086157" progId="Paint.Picture">
                  <p:embed/>
                </p:oleObj>
              </mc:Choice>
              <mc:Fallback>
                <p:oleObj name="BMP 图像" r:id="rId5" imgW="4848437" imgH="20861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870450"/>
                        <a:ext cx="360045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2987675" y="4365625"/>
            <a:ext cx="720725" cy="1368425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121275" y="4868863"/>
            <a:ext cx="3413125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DI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en-US" altLang="zh-CN">
                <a:solidFill>
                  <a:srgbClr val="0000FF"/>
                </a:solidFill>
              </a:rPr>
              <a:t>Dependency Injection </a:t>
            </a:r>
            <a:r>
              <a:rPr lang="zh-CN" altLang="en-US">
                <a:solidFill>
                  <a:srgbClr val="0000FF"/>
                </a:solidFill>
              </a:rPr>
              <a:t>依赖注入，在</a:t>
            </a:r>
            <a:r>
              <a:rPr lang="en-US" altLang="zh-CN">
                <a:solidFill>
                  <a:srgbClr val="0000FF"/>
                </a:solidFill>
              </a:rPr>
              <a:t>Spring</a:t>
            </a:r>
            <a:r>
              <a:rPr lang="zh-CN" altLang="en-US">
                <a:solidFill>
                  <a:srgbClr val="0000FF"/>
                </a:solidFill>
              </a:rPr>
              <a:t>框架负责创建</a:t>
            </a:r>
            <a:r>
              <a:rPr lang="en-US" altLang="zh-CN">
                <a:solidFill>
                  <a:srgbClr val="0000FF"/>
                </a:solidFill>
              </a:rPr>
              <a:t>Bean</a:t>
            </a:r>
            <a:r>
              <a:rPr lang="zh-CN" altLang="en-US">
                <a:solidFill>
                  <a:srgbClr val="0000FF"/>
                </a:solidFill>
              </a:rPr>
              <a:t>对象时，动态的将依赖对象注入到</a:t>
            </a:r>
            <a:r>
              <a:rPr lang="en-US" altLang="zh-CN">
                <a:solidFill>
                  <a:srgbClr val="0000FF"/>
                </a:solidFill>
              </a:rPr>
              <a:t>Bean</a:t>
            </a:r>
            <a:r>
              <a:rPr lang="zh-CN" altLang="en-US">
                <a:solidFill>
                  <a:srgbClr val="0000FF"/>
                </a:solidFill>
              </a:rPr>
              <a:t>组件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857</Words>
  <Characters>0</Characters>
  <Application>Microsoft Office PowerPoint</Application>
  <DocSecurity>0</DocSecurity>
  <PresentationFormat>全屏显示(4:3)</PresentationFormat>
  <Lines>0</Lines>
  <Paragraphs>103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Arial Black</vt:lpstr>
      <vt:lpstr>隶书</vt:lpstr>
      <vt:lpstr>1_Studio</vt:lpstr>
      <vt:lpstr>画笔图片</vt:lpstr>
      <vt:lpstr>Spring3.x快速入门</vt:lpstr>
      <vt:lpstr>什么是Spring</vt:lpstr>
      <vt:lpstr>应用Spring的好处</vt:lpstr>
      <vt:lpstr>  Spring体系结构</vt:lpstr>
      <vt:lpstr>Spring Ioc控制反转快速入门案例</vt:lpstr>
      <vt:lpstr>Spring Ioc控制反转快速入门案例</vt:lpstr>
      <vt:lpstr>Spring Ioc控制反转快速入门案例</vt:lpstr>
      <vt:lpstr>Spring IoC控制反转快速入门案例</vt:lpstr>
      <vt:lpstr>Spring Ioc控制反转快速入门案例</vt:lpstr>
      <vt:lpstr>Spring Ioc控制反转快速入门案例</vt:lpstr>
      <vt:lpstr>BeanFactory和ApplicationContext</vt:lpstr>
      <vt:lpstr>BeanFactory和ApplicationContext区别</vt:lpstr>
      <vt:lpstr>MyEclipse 编写Spring配置文件无提示解决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Spring3.x开发入门</dc:title>
  <dc:subject>Spring3.x开发入门</dc:subject>
  <dc:creator>姜涛</dc:creator>
  <cp:keywords/>
  <dc:description/>
  <cp:lastModifiedBy>李欣</cp:lastModifiedBy>
  <cp:revision>1264</cp:revision>
  <dcterms:created xsi:type="dcterms:W3CDTF">2003-04-14T14:59:42Z</dcterms:created>
  <dcterms:modified xsi:type="dcterms:W3CDTF">2016-08-13T07:22:49Z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2052-9.1.0.4885</vt:lpwstr>
  </property>
</Properties>
</file>