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0"/>
  </p:notesMasterIdLst>
  <p:sldIdLst>
    <p:sldId id="256" r:id="rId2"/>
    <p:sldId id="257" r:id="rId3"/>
    <p:sldId id="261" r:id="rId4"/>
    <p:sldId id="258" r:id="rId5"/>
    <p:sldId id="259" r:id="rId6"/>
    <p:sldId id="288" r:id="rId7"/>
    <p:sldId id="289" r:id="rId8"/>
    <p:sldId id="260" r:id="rId9"/>
    <p:sldId id="263" r:id="rId10"/>
    <p:sldId id="262" r:id="rId11"/>
    <p:sldId id="265" r:id="rId12"/>
    <p:sldId id="264" r:id="rId13"/>
    <p:sldId id="266" r:id="rId14"/>
    <p:sldId id="267" r:id="rId15"/>
    <p:sldId id="269" r:id="rId16"/>
    <p:sldId id="270" r:id="rId17"/>
    <p:sldId id="268" r:id="rId18"/>
    <p:sldId id="274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0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2E3FAD3-8B9A-4010-9CAF-B812E02547D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DF05348-1924-4AFF-B1DC-5205E656F20F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DD0035-4C9F-44C2-A64F-F44494F6DF7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18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2DD299-F98E-4B7A-8218-D6C5EA2DCF2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82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1042BD2-A11A-417E-B2AF-FFA73E50519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287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94919D10-F831-4591-A659-A25BFFBD46F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804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DDCB5A2F-6238-42E2-B419-C8AF95DD27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18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D39E2-EA5A-4D7A-941A-10EA0ED90F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7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8892C0-32BD-4DDB-86DA-67A4267E18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67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5B64F-F529-4030-B40A-6F4292190B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2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140DE-6BC6-4DEA-815F-6356DC439D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36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91AD6-BC68-4EB8-BB14-713AB0AA347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63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00220C-B754-4500-B3FF-2CC60E4E481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46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ADF70-D407-4653-A9C6-D846795B988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18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37180-EBB6-403C-94D6-9998176F71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10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52C30686-B243-4215-A4E5-28CE2EE7CFA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sz="3700" b="1" i="0"/>
              <a:t>IoC</a:t>
            </a:r>
            <a:r>
              <a:rPr lang="zh-CN" altLang="en-US" sz="3700" b="1" i="0"/>
              <a:t>容器装配</a:t>
            </a:r>
            <a:r>
              <a:rPr lang="en-US" altLang="zh-CN" sz="3700" b="1" i="0"/>
              <a:t>Bean</a:t>
            </a:r>
            <a:r>
              <a:rPr lang="zh-CN" altLang="en-US" sz="3700" b="1" i="0"/>
              <a:t>（</a:t>
            </a:r>
            <a:r>
              <a:rPr lang="en-US" altLang="zh-CN" sz="3700" b="1" i="0"/>
              <a:t>xml</a:t>
            </a:r>
            <a:r>
              <a:rPr lang="zh-CN" altLang="en-US" sz="3700" b="1" i="0"/>
              <a:t>配置方式）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依赖注入</a:t>
            </a:r>
            <a:r>
              <a:rPr lang="en-US" altLang="zh-CN"/>
              <a:t>Bean</a:t>
            </a:r>
            <a:r>
              <a:rPr lang="zh-CN" altLang="en-US"/>
              <a:t>属性 </a:t>
            </a:r>
            <a:r>
              <a:rPr lang="en-US" altLang="zh-CN"/>
              <a:t>-- setter</a:t>
            </a:r>
            <a:r>
              <a:rPr lang="zh-CN" altLang="en-US"/>
              <a:t>方法注入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17700"/>
            <a:ext cx="7634288" cy="4098925"/>
          </a:xfrm>
        </p:spPr>
        <p:txBody>
          <a:bodyPr/>
          <a:lstStyle/>
          <a:p>
            <a:r>
              <a:rPr lang="zh-CN" altLang="en-US" sz="2000"/>
              <a:t>使用</a:t>
            </a:r>
            <a:r>
              <a:rPr lang="en-US" altLang="zh-CN" sz="2000"/>
              <a:t>setter</a:t>
            </a:r>
            <a:r>
              <a:rPr lang="zh-CN" altLang="en-US" sz="2000"/>
              <a:t>方法注入，在</a:t>
            </a:r>
            <a:r>
              <a:rPr lang="en-US" altLang="zh-CN" sz="2000"/>
              <a:t>Spring</a:t>
            </a:r>
            <a:r>
              <a:rPr lang="zh-CN" altLang="en-US" sz="2000"/>
              <a:t>配置文件中，通过</a:t>
            </a:r>
            <a:r>
              <a:rPr lang="en-US" altLang="zh-CN" sz="2000"/>
              <a:t>&lt;property&gt;</a:t>
            </a:r>
            <a:r>
              <a:rPr lang="zh-CN" altLang="en-US" sz="2000"/>
              <a:t>设置注入的属性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636838"/>
          <a:ext cx="5080000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BMP 图像" r:id="rId3" imgW="7277357" imgH="3715157" progId="Paint.Picture">
                  <p:embed/>
                </p:oleObj>
              </mc:Choice>
              <mc:Fallback>
                <p:oleObj name="BMP 图像" r:id="rId3" imgW="7277357" imgH="37151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36838"/>
                        <a:ext cx="5080000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/>
          </p:cNvGraphicFramePr>
          <p:nvPr/>
        </p:nvGraphicFramePr>
        <p:xfrm>
          <a:off x="2268538" y="5302250"/>
          <a:ext cx="62182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BMP 图像" r:id="rId5" imgW="6220037" imgH="914717" progId="Paint.Picture">
                  <p:embed/>
                </p:oleObj>
              </mc:Choice>
              <mc:Fallback>
                <p:oleObj name="BMP 图像" r:id="rId5" imgW="6220037" imgH="91471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02250"/>
                        <a:ext cx="6218237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依赖注入</a:t>
            </a:r>
            <a:r>
              <a:rPr lang="en-US" altLang="zh-CN"/>
              <a:t>Bean</a:t>
            </a:r>
            <a:r>
              <a:rPr lang="zh-CN" altLang="en-US"/>
              <a:t>属性 </a:t>
            </a:r>
            <a:r>
              <a:rPr lang="en-US" altLang="zh-CN"/>
              <a:t>-- setter</a:t>
            </a:r>
            <a:r>
              <a:rPr lang="zh-CN" altLang="en-US"/>
              <a:t>方法注入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418388" cy="4098925"/>
          </a:xfrm>
        </p:spPr>
        <p:txBody>
          <a:bodyPr/>
          <a:lstStyle/>
          <a:p>
            <a:r>
              <a:rPr lang="zh-CN" altLang="en-US" sz="2000"/>
              <a:t>使用</a:t>
            </a:r>
            <a:r>
              <a:rPr lang="en-US" altLang="zh-CN" sz="2000"/>
              <a:t>&lt;property&gt;</a:t>
            </a:r>
            <a:r>
              <a:rPr lang="zh-CN" altLang="en-US" sz="2000"/>
              <a:t>引入引用其他</a:t>
            </a:r>
            <a:r>
              <a:rPr lang="en-US" altLang="zh-CN" sz="2000"/>
              <a:t>Bean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87450" y="2493963"/>
          <a:ext cx="3778250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BMP 图像" r:id="rId3" imgW="3924677" imgH="1657757" progId="Paint.Picture">
                  <p:embed/>
                </p:oleObj>
              </mc:Choice>
              <mc:Fallback>
                <p:oleObj name="BMP 图像" r:id="rId3" imgW="3924677" imgH="16577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93963"/>
                        <a:ext cx="3778250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/>
          </p:cNvGraphicFramePr>
          <p:nvPr/>
        </p:nvGraphicFramePr>
        <p:xfrm>
          <a:off x="1908175" y="4221163"/>
          <a:ext cx="63627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BMP 图像" r:id="rId5" imgW="6362957" imgH="1962317" progId="Paint.Picture">
                  <p:embed/>
                </p:oleObj>
              </mc:Choice>
              <mc:Fallback>
                <p:oleObj name="BMP 图像" r:id="rId5" imgW="6362957" imgH="196231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163"/>
                        <a:ext cx="636270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依赖注入</a:t>
            </a:r>
            <a:r>
              <a:rPr lang="en-US" altLang="zh-CN"/>
              <a:t>Bean</a:t>
            </a:r>
            <a:r>
              <a:rPr lang="zh-CN" altLang="en-US"/>
              <a:t>属性 </a:t>
            </a:r>
            <a:r>
              <a:rPr lang="en-US" altLang="zh-CN"/>
              <a:t>-- setter</a:t>
            </a:r>
            <a:r>
              <a:rPr lang="zh-CN" altLang="en-US"/>
              <a:t>方法注入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993063" cy="4098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p</a:t>
            </a:r>
            <a:r>
              <a:rPr lang="zh-CN" altLang="en-US" sz="2000"/>
              <a:t>命名空间</a:t>
            </a:r>
          </a:p>
          <a:p>
            <a:pPr>
              <a:lnSpc>
                <a:spcPct val="80000"/>
              </a:lnSpc>
            </a:pPr>
            <a:r>
              <a:rPr lang="zh-CN" altLang="en-US" sz="2000"/>
              <a:t>为了简化</a:t>
            </a:r>
            <a:r>
              <a:rPr lang="en-US" altLang="zh-CN" sz="2000"/>
              <a:t>XML</a:t>
            </a:r>
            <a:r>
              <a:rPr lang="zh-CN" altLang="en-US" sz="2000"/>
              <a:t>文件配置，</a:t>
            </a:r>
            <a:r>
              <a:rPr lang="en-US" altLang="zh-CN" sz="2000"/>
              <a:t>Spring</a:t>
            </a:r>
            <a:r>
              <a:rPr lang="zh-CN" altLang="en-US" sz="2000"/>
              <a:t>从</a:t>
            </a:r>
            <a:r>
              <a:rPr lang="en-US" altLang="zh-CN" sz="2000"/>
              <a:t>2.5</a:t>
            </a:r>
            <a:r>
              <a:rPr lang="zh-CN" altLang="en-US" sz="2000"/>
              <a:t>开始引入一个新的</a:t>
            </a:r>
            <a:r>
              <a:rPr lang="en-US" altLang="zh-CN" sz="2000"/>
              <a:t>p</a:t>
            </a:r>
            <a:r>
              <a:rPr lang="zh-CN" altLang="en-US" sz="2000"/>
              <a:t>名称空间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p:&lt;</a:t>
            </a:r>
            <a:r>
              <a:rPr lang="zh-CN" altLang="en-US" sz="2000"/>
              <a:t>属性名</a:t>
            </a:r>
            <a:r>
              <a:rPr lang="en-US" altLang="zh-CN" sz="2000"/>
              <a:t>&gt;="xxx" </a:t>
            </a:r>
            <a:r>
              <a:rPr lang="zh-CN" altLang="en-US" sz="2000"/>
              <a:t>引入常量值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p:&lt;</a:t>
            </a:r>
            <a:r>
              <a:rPr lang="zh-CN" altLang="en-US" sz="2000"/>
              <a:t>属性名</a:t>
            </a:r>
            <a:r>
              <a:rPr lang="en-US" altLang="zh-CN" sz="2000"/>
              <a:t>&gt;-ref="xxx" </a:t>
            </a:r>
            <a:r>
              <a:rPr lang="zh-CN" altLang="en-US" sz="2000"/>
              <a:t>引用其它</a:t>
            </a:r>
            <a:r>
              <a:rPr lang="en-US" altLang="zh-CN" sz="2000"/>
              <a:t>Bean</a:t>
            </a:r>
            <a:r>
              <a:rPr lang="zh-CN" altLang="en-US" sz="2000"/>
              <a:t>对象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44575" y="3502025"/>
          <a:ext cx="7442200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BMP 图像" r:id="rId3" imgW="7706117" imgH="2610317" progId="Paint.Picture">
                  <p:embed/>
                </p:oleObj>
              </mc:Choice>
              <mc:Fallback>
                <p:oleObj name="BMP 图像" r:id="rId3" imgW="7706117" imgH="26103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3502025"/>
                        <a:ext cx="7442200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SpEL注入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1800225"/>
          </a:xfrm>
        </p:spPr>
        <p:txBody>
          <a:bodyPr/>
          <a:lstStyle/>
          <a:p>
            <a:r>
              <a:rPr lang="en-US" altLang="zh-CN" sz="2400"/>
              <a:t>SpEL：spring expression language ，spring表达式语言，对依赖注入进行简化。</a:t>
            </a:r>
          </a:p>
          <a:p>
            <a:r>
              <a:rPr lang="en-US" altLang="zh-CN" sz="2400"/>
              <a:t>语法：#{表达式}</a:t>
            </a:r>
          </a:p>
          <a:p>
            <a:r>
              <a:rPr lang="en-US" altLang="zh-CN" sz="2400"/>
              <a:t>&lt;bean id="" value="#{表达式}"&gt;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6388" name="Rectangle 4"/>
          <p:cNvSpPr>
            <a:spLocks noGrp="1" noChangeArrowheads="1"/>
          </p:cNvSpPr>
          <p:nvPr/>
        </p:nvSpPr>
        <p:spPr bwMode="auto">
          <a:xfrm>
            <a:off x="828675" y="3717925"/>
            <a:ext cx="76962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/>
              <a:t>&lt;SpEL表达式语言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/>
              <a:t>		语法：#{}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/>
              <a:t>		#{'神回复：</a:t>
            </a:r>
            <a:r>
              <a:rPr lang="zh-CN" altLang="en-US" sz="1200"/>
              <a:t>哈哈</a:t>
            </a:r>
            <a:r>
              <a:rPr lang="en-US" altLang="zh-CN" sz="1200"/>
              <a:t>'}使用字符串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2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/>
              <a:t>		#{topicId3} 使用另一个bean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2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/>
              <a:t>		#{topicId4.content.toUpperCase()} 使用指定名属性，并使用方法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2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/>
              <a:t>		#{T(java.lang.Math).PI} 使用静态字段或方法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20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200"/>
              <a:t>	-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集合类型属性注入 </a:t>
            </a:r>
            <a:r>
              <a:rPr lang="en-US" altLang="zh-CN"/>
              <a:t>-- List</a:t>
            </a:r>
            <a:r>
              <a:rPr lang="zh-CN" altLang="en-US"/>
              <a:t>（数组）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971550" y="1989138"/>
          <a:ext cx="424815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BMP 图像" r:id="rId3" imgW="5086757" imgH="3038717" progId="Paint.Picture">
                  <p:embed/>
                </p:oleObj>
              </mc:Choice>
              <mc:Fallback>
                <p:oleObj name="BMP 图像" r:id="rId3" imgW="5086757" imgH="30387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4248150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971550" y="4725988"/>
          <a:ext cx="311467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BMP 图像" r:id="rId5" imgW="3115037" imgH="1400357" progId="Paint.Picture">
                  <p:embed/>
                </p:oleObj>
              </mc:Choice>
              <mc:Fallback>
                <p:oleObj name="BMP 图像" r:id="rId5" imgW="3115037" imgH="14003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5988"/>
                        <a:ext cx="311467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716463" y="4725988"/>
          <a:ext cx="320040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BMP 图像" r:id="rId7" imgW="3200717" imgH="1381277" progId="Paint.Picture">
                  <p:embed/>
                </p:oleObj>
              </mc:Choice>
              <mc:Fallback>
                <p:oleObj name="BMP 图像" r:id="rId7" imgW="3200717" imgH="138127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25988"/>
                        <a:ext cx="3200400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集合类型属性注入 </a:t>
            </a:r>
            <a:r>
              <a:rPr lang="en-US" altLang="zh-CN"/>
              <a:t>-- Set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57238" y="1989138"/>
          <a:ext cx="5400675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BMP 图像" r:id="rId3" imgW="5067677" imgH="2410157" progId="Paint.Picture">
                  <p:embed/>
                </p:oleObj>
              </mc:Choice>
              <mc:Fallback>
                <p:oleObj name="BMP 图像" r:id="rId3" imgW="5067677" imgH="241015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989138"/>
                        <a:ext cx="5400675" cy="256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828675" y="4725988"/>
          <a:ext cx="3362325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BMP 图像" r:id="rId5" imgW="3362717" imgH="1438517" progId="Paint.Picture">
                  <p:embed/>
                </p:oleObj>
              </mc:Choice>
              <mc:Fallback>
                <p:oleObj name="BMP 图像" r:id="rId5" imgW="3362717" imgH="143851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725988"/>
                        <a:ext cx="3362325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集合类型属性注入 </a:t>
            </a:r>
            <a:r>
              <a:rPr lang="en-US" altLang="zh-CN"/>
              <a:t>-- Map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4213225" y="2060575"/>
          <a:ext cx="43402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BMP 图像" r:id="rId3" imgW="5829797" imgH="2419517" progId="Paint.Picture">
                  <p:embed/>
                </p:oleObj>
              </mc:Choice>
              <mc:Fallback>
                <p:oleObj name="BMP 图像" r:id="rId3" imgW="5829797" imgH="241951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060575"/>
                        <a:ext cx="434022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39750" y="2709863"/>
          <a:ext cx="3313113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BMP 图像" r:id="rId5" imgW="3981917" imgH="3705437" progId="Paint.Picture">
                  <p:embed/>
                </p:oleObj>
              </mc:Choice>
              <mc:Fallback>
                <p:oleObj name="BMP 图像" r:id="rId5" imgW="3981917" imgH="37054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09863"/>
                        <a:ext cx="3313113" cy="308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/>
          </p:cNvGraphicFramePr>
          <p:nvPr/>
        </p:nvGraphicFramePr>
        <p:xfrm>
          <a:off x="4356100" y="4365625"/>
          <a:ext cx="47434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BMP 图像" r:id="rId7" imgW="4743677" imgH="1448237" progId="Paint.Picture">
                  <p:embed/>
                </p:oleObj>
              </mc:Choice>
              <mc:Fallback>
                <p:oleObj name="BMP 图像" r:id="rId7" imgW="4743677" imgH="144823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365625"/>
                        <a:ext cx="47434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3708400" y="4870450"/>
            <a:ext cx="865188" cy="503238"/>
          </a:xfrm>
          <a:prstGeom prst="rightArrow">
            <a:avLst>
              <a:gd name="adj1" fmla="val 50000"/>
              <a:gd name="adj2" fmla="val 42981"/>
            </a:avLst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800"/>
              <a:t>简化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集合类型属性注入 </a:t>
            </a:r>
            <a:r>
              <a:rPr lang="en-US" altLang="zh-CN"/>
              <a:t>-- Properties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>
            <p:ph idx="1"/>
          </p:nvPr>
        </p:nvGraphicFramePr>
        <p:xfrm>
          <a:off x="755650" y="1989138"/>
          <a:ext cx="6335713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BMP 图像" r:id="rId3" imgW="6334517" imgH="2391077" progId="Paint.Picture">
                  <p:embed/>
                </p:oleObj>
              </mc:Choice>
              <mc:Fallback>
                <p:oleObj name="BMP 图像" r:id="rId3" imgW="6334517" imgH="239107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6335713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/>
          </p:cNvGraphicFramePr>
          <p:nvPr/>
        </p:nvGraphicFramePr>
        <p:xfrm>
          <a:off x="3924300" y="4581525"/>
          <a:ext cx="42576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BMP 图像" r:id="rId5" imgW="4258037" imgH="1524197" progId="Paint.Picture">
                  <p:embed/>
                </p:oleObj>
              </mc:Choice>
              <mc:Fallback>
                <p:oleObj name="BMP 图像" r:id="rId5" imgW="4258037" imgH="1524197" progId="Paint.Picture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81525"/>
                        <a:ext cx="42576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使用多个</a:t>
            </a:r>
            <a:r>
              <a:rPr lang="en-US" altLang="zh-CN"/>
              <a:t>XML</a:t>
            </a:r>
            <a:r>
              <a:rPr lang="zh-CN" altLang="en-US"/>
              <a:t>配置文件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990725"/>
            <a:ext cx="8280400" cy="4098925"/>
          </a:xfrm>
        </p:spPr>
        <p:txBody>
          <a:bodyPr/>
          <a:lstStyle/>
          <a:p>
            <a:r>
              <a:rPr lang="zh-CN" altLang="en-US" sz="2400"/>
              <a:t>方式一 可以在创建</a:t>
            </a:r>
            <a:r>
              <a:rPr lang="en-US" altLang="zh-CN" sz="2400"/>
              <a:t>ApplicationContext</a:t>
            </a:r>
            <a:r>
              <a:rPr lang="zh-CN" altLang="en-US" sz="2400"/>
              <a:t>对象时传入多个配置文件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zh-CN" altLang="en-US" sz="2000">
                <a:solidFill>
                  <a:srgbClr val="0000FF"/>
                </a:solidFill>
              </a:rPr>
              <a:t>ApplicationContext applicationContext = new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	</a:t>
            </a:r>
            <a:r>
              <a:rPr lang="zh-CN" altLang="en-US" sz="2000">
                <a:solidFill>
                  <a:srgbClr val="0000FF"/>
                </a:solidFill>
              </a:rPr>
              <a:t>ClassPathXmlApplicationContext("beans1.xml", "beans2.xml");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>
              <a:solidFill>
                <a:srgbClr val="0000FF"/>
              </a:solidFill>
            </a:endParaRPr>
          </a:p>
          <a:p>
            <a:r>
              <a:rPr lang="zh-CN" altLang="en-US" sz="2400"/>
              <a:t>方式二 可以在配置文件中通过</a:t>
            </a:r>
            <a:r>
              <a:rPr lang="en-US" altLang="zh-CN" sz="2400"/>
              <a:t>&lt;import&gt;</a:t>
            </a:r>
            <a:r>
              <a:rPr lang="zh-CN" altLang="en-US" sz="2400"/>
              <a:t>引入其他配置文件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/>
              <a:t>	</a:t>
            </a:r>
            <a:r>
              <a:rPr lang="zh-CN" altLang="en-US" sz="2000">
                <a:solidFill>
                  <a:srgbClr val="0000FF"/>
                </a:solidFill>
              </a:rPr>
              <a:t>&lt;import resource="classpath:bean2.xml"/&gt;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三种实例化</a:t>
            </a:r>
            <a:r>
              <a:rPr lang="en-US" altLang="zh-CN"/>
              <a:t>Bean</a:t>
            </a:r>
            <a:r>
              <a:rPr lang="zh-CN" altLang="en-US"/>
              <a:t>的方式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917700"/>
            <a:ext cx="8137525" cy="43195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1.</a:t>
            </a:r>
            <a:r>
              <a:rPr lang="zh-CN" altLang="en-US" sz="1400" b="1">
                <a:solidFill>
                  <a:srgbClr val="0000FF"/>
                </a:solidFill>
              </a:rPr>
              <a:t>使用类构造器实例化</a:t>
            </a:r>
            <a:r>
              <a:rPr lang="en-US" altLang="zh-CN" sz="1400" b="1">
                <a:solidFill>
                  <a:srgbClr val="0000FF"/>
                </a:solidFill>
              </a:rPr>
              <a:t>(</a:t>
            </a:r>
            <a:r>
              <a:rPr lang="zh-CN" altLang="en-US" sz="1400" b="1">
                <a:solidFill>
                  <a:srgbClr val="0000FF"/>
                </a:solidFill>
              </a:rPr>
              <a:t>默认无参数</a:t>
            </a:r>
            <a:r>
              <a:rPr lang="en-US" altLang="zh-CN" sz="1400" b="1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rgbClr val="FF0000"/>
                </a:solidFill>
              </a:rPr>
              <a:t>&lt;bean id=“personService" class="cn.itcast.bean.impl.PersonServiceImpl"/&gt;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2.</a:t>
            </a:r>
            <a:r>
              <a:rPr lang="zh-CN" altLang="en-US" sz="1400" b="1">
                <a:solidFill>
                  <a:srgbClr val="0000FF"/>
                </a:solidFill>
              </a:rPr>
              <a:t>使用静态工厂方法实例化</a:t>
            </a:r>
            <a:r>
              <a:rPr lang="en-US" altLang="zh-CN" sz="1400" b="1">
                <a:solidFill>
                  <a:srgbClr val="0000FF"/>
                </a:solidFill>
              </a:rPr>
              <a:t>(</a:t>
            </a:r>
            <a:r>
              <a:rPr lang="zh-CN" altLang="en-US" sz="1400" b="1">
                <a:solidFill>
                  <a:srgbClr val="0000FF"/>
                </a:solidFill>
              </a:rPr>
              <a:t>简单工厂模式</a:t>
            </a:r>
            <a:r>
              <a:rPr lang="en-US" altLang="zh-CN" sz="1400" b="1">
                <a:solidFill>
                  <a:srgbClr val="0000FF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&lt;bean id="personService"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   class="com.itcast.factory.PersonServiceFactory"    factory-method="createPersonService" /&gt;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/>
              <a:t>public</a:t>
            </a:r>
            <a:r>
              <a:rPr lang="en-US" altLang="zh-CN" sz="1400"/>
              <a:t> </a:t>
            </a:r>
            <a:r>
              <a:rPr lang="en-US" altLang="zh-CN" sz="1400" b="1"/>
              <a:t>class</a:t>
            </a:r>
            <a:r>
              <a:rPr lang="en-US" altLang="zh-CN" sz="1400"/>
              <a:t> PersonServiceFactory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/>
              <a:t>      public</a:t>
            </a:r>
            <a:r>
              <a:rPr lang="en-US" altLang="zh-CN" sz="1400"/>
              <a:t>  </a:t>
            </a:r>
            <a:r>
              <a:rPr lang="en-US" altLang="zh-CN" sz="1400" b="1"/>
              <a:t>static</a:t>
            </a:r>
            <a:r>
              <a:rPr lang="en-US" altLang="zh-CN" sz="1400"/>
              <a:t> PersonService createPersonService(){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/>
              <a:t>                return</a:t>
            </a:r>
            <a:r>
              <a:rPr lang="en-US" altLang="zh-CN" sz="1400"/>
              <a:t> </a:t>
            </a:r>
            <a:r>
              <a:rPr lang="en-US" altLang="zh-CN" sz="1400" b="1"/>
              <a:t>new</a:t>
            </a:r>
            <a:r>
              <a:rPr lang="en-US" altLang="zh-CN" sz="1400"/>
              <a:t> PersonServiceImpl();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>
                <a:solidFill>
                  <a:srgbClr val="0000FF"/>
                </a:solidFill>
              </a:rPr>
              <a:t>3.</a:t>
            </a:r>
            <a:r>
              <a:rPr lang="zh-CN" altLang="en-US" sz="1400" b="1">
                <a:solidFill>
                  <a:srgbClr val="0000FF"/>
                </a:solidFill>
              </a:rPr>
              <a:t>使用实例工厂方法实例化</a:t>
            </a:r>
            <a:r>
              <a:rPr lang="en-US" altLang="zh-CN" sz="1400" b="1">
                <a:solidFill>
                  <a:srgbClr val="0000FF"/>
                </a:solidFill>
              </a:rPr>
              <a:t>(</a:t>
            </a:r>
            <a:r>
              <a:rPr lang="zh-CN" altLang="en-US" sz="1400" b="1">
                <a:solidFill>
                  <a:srgbClr val="0000FF"/>
                </a:solidFill>
              </a:rPr>
              <a:t>工厂方法模式</a:t>
            </a:r>
            <a:r>
              <a:rPr lang="en-US" altLang="zh-CN" sz="1400" b="1">
                <a:solidFill>
                  <a:srgbClr val="0000FF"/>
                </a:solidFill>
              </a:rPr>
              <a:t>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&lt;bean id=“personServiceFactory" class="com.itcast.factory.PersonServiceFactory"/&gt;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&lt;bean id="personService" factory-bean=“personServiceFactory"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/>
              <a:t>                                                                         factory-method="createPersonService" /&gt;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/>
              <a:t>public class PersonServiceFactory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/>
              <a:t>       public  PersonService createPersonService(){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/>
              <a:t>                     return new PersonServiceImpl();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/>
              <a:t>     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400" b="1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的命名 </a:t>
            </a:r>
            <a:r>
              <a:rPr lang="en-US" altLang="zh-CN"/>
              <a:t>id</a:t>
            </a:r>
            <a:r>
              <a:rPr lang="zh-CN" altLang="en-US"/>
              <a:t>属性和</a:t>
            </a:r>
            <a:r>
              <a:rPr lang="en-US" altLang="zh-CN"/>
              <a:t>name</a:t>
            </a:r>
            <a:r>
              <a:rPr lang="zh-CN" altLang="en-US"/>
              <a:t>属性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992313"/>
            <a:ext cx="8207375" cy="4098925"/>
          </a:xfrm>
        </p:spPr>
        <p:txBody>
          <a:bodyPr/>
          <a:lstStyle/>
          <a:p>
            <a:r>
              <a:rPr lang="zh-CN" altLang="en-US" sz="2100"/>
              <a:t>一般情况下，装配一个</a:t>
            </a:r>
            <a:r>
              <a:rPr lang="en-US" altLang="zh-CN" sz="2100"/>
              <a:t>Bean</a:t>
            </a:r>
            <a:r>
              <a:rPr lang="zh-CN" altLang="en-US" sz="2100"/>
              <a:t>时，通过指定一个</a:t>
            </a:r>
            <a:r>
              <a:rPr lang="en-US" altLang="zh-CN" sz="2100"/>
              <a:t>id</a:t>
            </a:r>
            <a:r>
              <a:rPr lang="zh-CN" altLang="en-US" sz="2100"/>
              <a:t>属性作为</a:t>
            </a:r>
            <a:r>
              <a:rPr lang="en-US" altLang="zh-CN" sz="2100"/>
              <a:t>Bean</a:t>
            </a:r>
            <a:r>
              <a:rPr lang="zh-CN" altLang="en-US" sz="2100"/>
              <a:t>的名称</a:t>
            </a:r>
          </a:p>
          <a:p>
            <a:r>
              <a:rPr lang="en-US" altLang="zh-CN" sz="2100"/>
              <a:t>id </a:t>
            </a:r>
            <a:r>
              <a:rPr lang="zh-CN" altLang="en-US" sz="2100"/>
              <a:t>属性在</a:t>
            </a:r>
            <a:r>
              <a:rPr lang="en-US" altLang="zh-CN" sz="2100"/>
              <a:t>IoC</a:t>
            </a:r>
            <a:r>
              <a:rPr lang="zh-CN" altLang="en-US" sz="2100"/>
              <a:t>容器中必须是唯一的</a:t>
            </a:r>
          </a:p>
          <a:p>
            <a:r>
              <a:rPr lang="en-US" altLang="zh-CN" sz="2100"/>
              <a:t>id </a:t>
            </a:r>
            <a:r>
              <a:rPr lang="zh-CN" altLang="en-US" sz="2100"/>
              <a:t>的命名要满足</a:t>
            </a:r>
            <a:r>
              <a:rPr lang="en-US" altLang="zh-CN" sz="2100"/>
              <a:t>XML</a:t>
            </a:r>
            <a:r>
              <a:rPr lang="zh-CN" altLang="en-US" sz="2100"/>
              <a:t>对</a:t>
            </a:r>
            <a:r>
              <a:rPr lang="en-US" altLang="zh-CN" sz="2100"/>
              <a:t>ID</a:t>
            </a:r>
            <a:r>
              <a:rPr lang="zh-CN" altLang="en-US" sz="2100"/>
              <a:t>属性命名规范</a:t>
            </a:r>
          </a:p>
          <a:p>
            <a:pPr lvl="1"/>
            <a:r>
              <a:rPr lang="zh-CN" altLang="en-US" sz="1800"/>
              <a:t>必须以字母开始，可以使用字母、数字、连字符、下划线、句话、冒号</a:t>
            </a:r>
          </a:p>
          <a:p>
            <a:r>
              <a:rPr lang="zh-CN" altLang="en-US" sz="2100"/>
              <a:t>如果</a:t>
            </a:r>
            <a:r>
              <a:rPr lang="en-US" altLang="zh-CN" sz="2100"/>
              <a:t>Bean</a:t>
            </a:r>
            <a:r>
              <a:rPr lang="zh-CN" altLang="en-US" sz="2100"/>
              <a:t>的名称中含有特殊字符，就需要使用</a:t>
            </a:r>
            <a:r>
              <a:rPr lang="en-US" altLang="zh-CN" sz="2100"/>
              <a:t>name</a:t>
            </a:r>
            <a:r>
              <a:rPr lang="zh-CN" altLang="en-US" sz="2100"/>
              <a:t>属性</a:t>
            </a:r>
          </a:p>
          <a:p>
            <a:r>
              <a:rPr lang="zh-CN" altLang="en-US" sz="2100"/>
              <a:t>例如：</a:t>
            </a:r>
          </a:p>
          <a:p>
            <a:pPr lvl="1"/>
            <a:r>
              <a:rPr lang="en-US" altLang="zh-CN" sz="1700"/>
              <a:t>&lt;bean name="#person" class="cn.itcast.bean.Person"/&gt;</a:t>
            </a:r>
          </a:p>
          <a:p>
            <a:r>
              <a:rPr lang="zh-CN" altLang="en-US" sz="2100"/>
              <a:t>因为</a:t>
            </a:r>
            <a:r>
              <a:rPr lang="en-US" altLang="zh-CN" sz="2100"/>
              <a:t>name</a:t>
            </a:r>
            <a:r>
              <a:rPr lang="zh-CN" altLang="en-US" sz="2100"/>
              <a:t>属性可以相同，所以后出现</a:t>
            </a:r>
            <a:r>
              <a:rPr lang="en-US" altLang="zh-CN" sz="2100"/>
              <a:t>Bean</a:t>
            </a:r>
            <a:r>
              <a:rPr lang="zh-CN" altLang="en-US" sz="2100"/>
              <a:t>会覆盖之前出现的同名的</a:t>
            </a:r>
            <a:r>
              <a:rPr lang="en-US" altLang="zh-CN" sz="2100"/>
              <a:t>Bean</a:t>
            </a:r>
          </a:p>
          <a:p>
            <a:pPr lvl="1"/>
            <a:endParaRPr lang="zh-C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的作用域</a:t>
            </a:r>
          </a:p>
        </p:txBody>
      </p:sp>
      <p:graphicFrame>
        <p:nvGraphicFramePr>
          <p:cNvPr id="7171" name="Group 3"/>
          <p:cNvGraphicFramePr>
            <a:graphicFrameLocks noGrp="1"/>
          </p:cNvGraphicFramePr>
          <p:nvPr/>
        </p:nvGraphicFramePr>
        <p:xfrm>
          <a:off x="755650" y="1989138"/>
          <a:ext cx="7696200" cy="4551362"/>
        </p:xfrm>
        <a:graphic>
          <a:graphicData uri="http://schemas.openxmlformats.org/drawingml/2006/table">
            <a:tbl>
              <a:tblPr/>
              <a:tblGrid>
                <a:gridCol w="2143125">
                  <a:extLst>
                    <a:ext uri="{9D8B030D-6E8A-4147-A177-3AD203B41FA5}">
                      <a16:colId xmlns:a16="http://schemas.microsoft.com/office/drawing/2014/main" val="1841289737"/>
                    </a:ext>
                  </a:extLst>
                </a:gridCol>
                <a:gridCol w="5553075">
                  <a:extLst>
                    <a:ext uri="{9D8B030D-6E8A-4147-A177-3AD203B41FA5}">
                      <a16:colId xmlns:a16="http://schemas.microsoft.com/office/drawing/2014/main" val="2798870519"/>
                    </a:ext>
                  </a:extLst>
                </a:gridCol>
              </a:tblGrid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392747"/>
                  </a:ext>
                </a:extLst>
              </a:tr>
              <a:tr h="684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singleton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Spring IoC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容器中仅存在一个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实例，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以单例方式存在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466595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prototype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每次从容器中调用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时，都返回一个新的实例，即每次调用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getBean()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时 ，相当于执行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new XxxBean()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371045"/>
                  </a:ext>
                </a:extLst>
              </a:tr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每次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HTTP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请求都会创建一个新的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，该作用域仅适用于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WebApplicationContext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环境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885642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同一个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HTTP Session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共享一个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，不同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Session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使用不同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，仅适用于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WebApplicationContext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环境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331340"/>
                  </a:ext>
                </a:extLst>
              </a:tr>
              <a:tr h="682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globalSession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一般用于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Porlet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应用环境，该作用域仅适用于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WebApplicationContext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环境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4967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/>
              <a:t>Spring</a:t>
            </a:r>
            <a:r>
              <a:rPr lang="zh-CN" altLang="en-US" sz="2800"/>
              <a:t>容器中</a:t>
            </a:r>
            <a:r>
              <a:rPr lang="en-US" altLang="zh-CN" sz="2800"/>
              <a:t>Bean</a:t>
            </a:r>
            <a:r>
              <a:rPr lang="zh-CN" altLang="en-US" sz="2800"/>
              <a:t>的生命周期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500063" y="1931988"/>
            <a:ext cx="8072437" cy="245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en-US" altLang="zh-CN" sz="2000"/>
              <a:t>Spring</a:t>
            </a:r>
            <a:r>
              <a:rPr lang="zh-CN" altLang="en-US" sz="2000"/>
              <a:t>初始化</a:t>
            </a:r>
            <a:r>
              <a:rPr lang="en-US" altLang="zh-CN" sz="2000"/>
              <a:t>bean</a:t>
            </a:r>
            <a:r>
              <a:rPr lang="zh-CN" altLang="en-US" sz="2000"/>
              <a:t>或销毁</a:t>
            </a:r>
            <a:r>
              <a:rPr lang="en-US" altLang="zh-CN" sz="2000"/>
              <a:t>bean</a:t>
            </a:r>
            <a:r>
              <a:rPr lang="zh-CN" altLang="en-US" sz="2000"/>
              <a:t>时，有时需要作一些处理工作，</a:t>
            </a:r>
          </a:p>
          <a:p>
            <a:pPr lvl="2"/>
            <a:r>
              <a:rPr lang="zh-CN" altLang="en-US" sz="2000"/>
              <a:t>因此</a:t>
            </a:r>
            <a:r>
              <a:rPr lang="en-US" altLang="zh-CN" sz="2000"/>
              <a:t>spring</a:t>
            </a:r>
            <a:r>
              <a:rPr lang="zh-CN" altLang="en-US" sz="2000"/>
              <a:t>可以在创建和拆卸</a:t>
            </a:r>
            <a:r>
              <a:rPr lang="en-US" altLang="zh-CN" sz="2000"/>
              <a:t>bean</a:t>
            </a:r>
            <a:r>
              <a:rPr lang="zh-CN" altLang="en-US" sz="2000"/>
              <a:t>的时候调用</a:t>
            </a:r>
            <a:r>
              <a:rPr lang="en-US" altLang="zh-CN" sz="2000"/>
              <a:t>bean</a:t>
            </a:r>
            <a:r>
              <a:rPr lang="zh-CN" altLang="en-US" sz="2000"/>
              <a:t>的两个生命</a:t>
            </a:r>
          </a:p>
          <a:p>
            <a:pPr lvl="2"/>
            <a:r>
              <a:rPr lang="zh-CN" altLang="en-US" sz="2000"/>
              <a:t>周期方法。</a:t>
            </a:r>
          </a:p>
          <a:p>
            <a:pPr lvl="2"/>
            <a:r>
              <a:rPr lang="zh-CN" altLang="en-US" sz="2000"/>
              <a:t>  </a:t>
            </a:r>
            <a:r>
              <a:rPr lang="en-US" altLang="zh-CN" sz="2000"/>
              <a:t>&lt;bean id=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foo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class=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...Foo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endParaRPr lang="en-US" altLang="zh-CN" sz="2000"/>
          </a:p>
          <a:p>
            <a:pPr lvl="2"/>
            <a:r>
              <a:rPr lang="en-US" altLang="zh-CN" sz="2000"/>
              <a:t>            init-method=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setup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endParaRPr lang="en-US" altLang="zh-CN" sz="2000"/>
          </a:p>
          <a:p>
            <a:pPr lvl="2"/>
            <a:r>
              <a:rPr lang="en-US" altLang="zh-CN" sz="2000"/>
              <a:t>            destory-method=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teardown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/&gt;</a:t>
            </a:r>
          </a:p>
          <a:p>
            <a:pPr lvl="2"/>
            <a:endParaRPr lang="en-US" altLang="zh-CN" sz="200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313" y="4508500"/>
            <a:ext cx="34559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被载入到容器的时候调用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setup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003800" y="4437063"/>
            <a:ext cx="381635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从容器中删除的时候调用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teardown(scope= </a:t>
            </a:r>
            <a:r>
              <a:rPr lang="en-US" altLang="zh-CN" sz="2400">
                <a:latin typeface="Times New Roman" panose="02020603050405020304" pitchFamily="18" charset="0"/>
              </a:rPr>
              <a:t>singleton</a:t>
            </a:r>
            <a:r>
              <a:rPr lang="zh-CN" altLang="en-US" sz="2400">
                <a:latin typeface="Times New Roman" panose="02020603050405020304" pitchFamily="18" charset="0"/>
              </a:rPr>
              <a:t>有效</a:t>
            </a:r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H="1">
            <a:off x="2195513" y="3502025"/>
            <a:ext cx="1441450" cy="1150938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4500563" y="3789363"/>
            <a:ext cx="1366837" cy="935037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878263" y="5248275"/>
            <a:ext cx="5014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web</a:t>
            </a:r>
            <a:r>
              <a:rPr lang="zh-CN" altLang="en-US">
                <a:solidFill>
                  <a:srgbClr val="0000FF"/>
                </a:solidFill>
              </a:rPr>
              <a:t>容器中会自动调用，但是</a:t>
            </a:r>
            <a:r>
              <a:rPr lang="en-US" altLang="zh-CN">
                <a:solidFill>
                  <a:srgbClr val="0000FF"/>
                </a:solidFill>
              </a:rPr>
              <a:t>main</a:t>
            </a:r>
            <a:r>
              <a:rPr lang="zh-CN" altLang="en-US">
                <a:solidFill>
                  <a:srgbClr val="0000FF"/>
                </a:solidFill>
              </a:rPr>
              <a:t>函数或测试用例需要手动调用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容器中</a:t>
            </a:r>
            <a:r>
              <a:rPr lang="en-US" altLang="zh-CN"/>
              <a:t>Bean</a:t>
            </a:r>
            <a:r>
              <a:rPr lang="zh-CN" altLang="en-US"/>
              <a:t>的生命周期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ph idx="1"/>
          </p:nvPr>
        </p:nvGraphicFramePr>
        <p:xfrm>
          <a:off x="1260475" y="1844675"/>
          <a:ext cx="5194300" cy="483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BMP 图像" r:id="rId3" imgW="5667797" imgH="5277197" progId="Paint.Picture">
                  <p:embed/>
                </p:oleObj>
              </mc:Choice>
              <mc:Fallback>
                <p:oleObj name="BMP 图像" r:id="rId3" imgW="5667797" imgH="527719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1844675"/>
                        <a:ext cx="5194300" cy="483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Spring</a:t>
            </a:r>
            <a:r>
              <a:rPr lang="zh-CN" altLang="en-US"/>
              <a:t>容器中</a:t>
            </a:r>
            <a:r>
              <a:rPr lang="en-US" altLang="zh-CN"/>
              <a:t>Bean</a:t>
            </a:r>
            <a:r>
              <a:rPr lang="zh-CN" altLang="en-US"/>
              <a:t>的生命周期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/>
              <a:t>instantiate bean</a:t>
            </a:r>
            <a:r>
              <a:rPr lang="zh-CN" altLang="en-US" sz="1800"/>
              <a:t>对象实例化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1800"/>
              <a:t>populate properties </a:t>
            </a:r>
            <a:r>
              <a:rPr lang="zh-CN" altLang="en-US" sz="1800"/>
              <a:t>封装属性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/>
              <a:t>如果</a:t>
            </a:r>
            <a:r>
              <a:rPr lang="en-US" altLang="zh-CN" sz="1800"/>
              <a:t>Bean</a:t>
            </a:r>
            <a:r>
              <a:rPr lang="zh-CN" altLang="en-US" sz="1800"/>
              <a:t>实现</a:t>
            </a:r>
            <a:r>
              <a:rPr lang="en-US" altLang="zh-CN" sz="1800"/>
              <a:t>BeanNameAware </a:t>
            </a:r>
            <a:r>
              <a:rPr lang="zh-CN" altLang="en-US" sz="1800"/>
              <a:t>执行 </a:t>
            </a:r>
            <a:r>
              <a:rPr lang="en-US" altLang="zh-CN" sz="1800">
                <a:solidFill>
                  <a:srgbClr val="FF0000"/>
                </a:solidFill>
              </a:rPr>
              <a:t>setBeanName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/>
              <a:t>如果</a:t>
            </a:r>
            <a:r>
              <a:rPr lang="en-US" altLang="zh-CN" sz="1800"/>
              <a:t>Bean</a:t>
            </a:r>
            <a:r>
              <a:rPr lang="zh-CN" altLang="en-US" sz="1800"/>
              <a:t>实现</a:t>
            </a:r>
            <a:r>
              <a:rPr lang="en-US" altLang="zh-CN" sz="1800"/>
              <a:t>BeanFactoryAware </a:t>
            </a:r>
            <a:r>
              <a:rPr lang="zh-CN" altLang="en-US" sz="1800"/>
              <a:t>或者 </a:t>
            </a:r>
            <a:r>
              <a:rPr lang="en-US" altLang="zh-CN" sz="1800"/>
              <a:t>ApplicationContextAware </a:t>
            </a:r>
            <a:r>
              <a:rPr lang="zh-CN" altLang="en-US" sz="1800"/>
              <a:t>设置工厂 </a:t>
            </a:r>
            <a:r>
              <a:rPr lang="en-US" altLang="zh-CN" sz="1800">
                <a:solidFill>
                  <a:srgbClr val="FF0000"/>
                </a:solidFill>
              </a:rPr>
              <a:t>setBeanFactory </a:t>
            </a:r>
            <a:r>
              <a:rPr lang="zh-CN" altLang="en-US" sz="1800"/>
              <a:t>或者上下文对象 </a:t>
            </a:r>
            <a:r>
              <a:rPr lang="en-US" altLang="zh-CN" sz="1800">
                <a:solidFill>
                  <a:srgbClr val="FF0000"/>
                </a:solidFill>
              </a:rPr>
              <a:t>setApplicationContext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/>
              <a:t>如果存在类实现 </a:t>
            </a:r>
            <a:r>
              <a:rPr lang="en-US" altLang="zh-CN" sz="1800"/>
              <a:t>BeanPostProcessor</a:t>
            </a:r>
            <a:r>
              <a:rPr lang="zh-CN" altLang="en-US" sz="1800"/>
              <a:t>（后处理</a:t>
            </a:r>
            <a:r>
              <a:rPr lang="en-US" altLang="zh-CN" sz="1800"/>
              <a:t>Bean</a:t>
            </a:r>
            <a:r>
              <a:rPr lang="zh-CN" altLang="en-US" sz="1800"/>
              <a:t>） ，执行</a:t>
            </a:r>
            <a:r>
              <a:rPr lang="en-US" altLang="zh-CN" sz="1800">
                <a:solidFill>
                  <a:srgbClr val="FF0000"/>
                </a:solidFill>
              </a:rPr>
              <a:t>postProcessBeforeInitialization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/>
              <a:t>如果</a:t>
            </a:r>
            <a:r>
              <a:rPr lang="en-US" altLang="zh-CN" sz="1800"/>
              <a:t>Bean</a:t>
            </a:r>
            <a:r>
              <a:rPr lang="zh-CN" altLang="en-US" sz="1800"/>
              <a:t>实现</a:t>
            </a:r>
            <a:r>
              <a:rPr lang="en-US" altLang="zh-CN" sz="1800"/>
              <a:t>InitializingBean </a:t>
            </a:r>
            <a:r>
              <a:rPr lang="zh-CN" altLang="en-US" sz="1800"/>
              <a:t>执行 </a:t>
            </a:r>
            <a:r>
              <a:rPr lang="en-US" altLang="zh-CN" sz="1800">
                <a:solidFill>
                  <a:srgbClr val="FF0000"/>
                </a:solidFill>
              </a:rPr>
              <a:t>afterPropertiesSet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/>
              <a:t>调用</a:t>
            </a:r>
            <a:r>
              <a:rPr lang="en-US" altLang="zh-CN" sz="1800"/>
              <a:t>&lt;bean init-method="init"&gt; </a:t>
            </a:r>
            <a:r>
              <a:rPr lang="zh-CN" altLang="en-US" sz="1800"/>
              <a:t>指定初始化方法</a:t>
            </a:r>
            <a:r>
              <a:rPr lang="zh-CN" altLang="en-US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FF0000"/>
                </a:solidFill>
              </a:rPr>
              <a:t>init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/>
              <a:t>如果存在类实现 </a:t>
            </a:r>
            <a:r>
              <a:rPr lang="en-US" altLang="zh-CN" sz="1800"/>
              <a:t>BeanPostProcessor</a:t>
            </a:r>
            <a:r>
              <a:rPr lang="zh-CN" altLang="en-US" sz="1800"/>
              <a:t>（处理</a:t>
            </a:r>
            <a:r>
              <a:rPr lang="en-US" altLang="zh-CN" sz="1800"/>
              <a:t>Bean</a:t>
            </a:r>
            <a:r>
              <a:rPr lang="zh-CN" altLang="en-US" sz="1800"/>
              <a:t>） ，执行</a:t>
            </a:r>
            <a:r>
              <a:rPr lang="en-US" altLang="zh-CN" sz="1800">
                <a:solidFill>
                  <a:srgbClr val="FF0000"/>
                </a:solidFill>
              </a:rPr>
              <a:t>postProcessAfterInitialization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 i="1">
                <a:solidFill>
                  <a:srgbClr val="0000FF"/>
                </a:solidFill>
              </a:rPr>
              <a:t>执行业务处理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/>
              <a:t>如果</a:t>
            </a:r>
            <a:r>
              <a:rPr lang="en-US" altLang="zh-CN" sz="1800"/>
              <a:t>Bean</a:t>
            </a:r>
            <a:r>
              <a:rPr lang="zh-CN" altLang="en-US" sz="1800"/>
              <a:t>实现 </a:t>
            </a:r>
            <a:r>
              <a:rPr lang="en-US" altLang="zh-CN" sz="1800"/>
              <a:t>DisposableBean </a:t>
            </a:r>
            <a:r>
              <a:rPr lang="zh-CN" altLang="en-US" sz="1800"/>
              <a:t>执行 </a:t>
            </a:r>
            <a:r>
              <a:rPr lang="en-US" altLang="zh-CN" sz="1800">
                <a:solidFill>
                  <a:srgbClr val="FF0000"/>
                </a:solidFill>
              </a:rPr>
              <a:t>destroy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1800"/>
              <a:t>调用</a:t>
            </a:r>
            <a:r>
              <a:rPr lang="en-US" altLang="zh-CN" sz="1800"/>
              <a:t>&lt;bean destroy-method="customerDestroy"&gt; </a:t>
            </a:r>
            <a:r>
              <a:rPr lang="zh-CN" altLang="en-US" sz="1800"/>
              <a:t>指定销毁方法 </a:t>
            </a:r>
            <a:r>
              <a:rPr lang="en-US" altLang="zh-CN" sz="1800">
                <a:solidFill>
                  <a:srgbClr val="FF0000"/>
                </a:solidFill>
              </a:rPr>
              <a:t>customerDestroy</a:t>
            </a:r>
          </a:p>
          <a:p>
            <a:pPr>
              <a:lnSpc>
                <a:spcPct val="80000"/>
              </a:lnSpc>
            </a:pP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依赖注入</a:t>
            </a:r>
            <a:r>
              <a:rPr lang="en-US" altLang="zh-CN"/>
              <a:t>Bean</a:t>
            </a:r>
            <a:r>
              <a:rPr lang="zh-CN" altLang="en-US"/>
              <a:t>的属性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对于类成员变量，注入方式有三种</a:t>
            </a:r>
          </a:p>
          <a:p>
            <a:pPr lvl="1"/>
            <a:r>
              <a:rPr lang="zh-CN" altLang="en-US"/>
              <a:t>构造函数注入</a:t>
            </a:r>
          </a:p>
          <a:p>
            <a:pPr lvl="1"/>
            <a:r>
              <a:rPr lang="zh-CN" altLang="en-US"/>
              <a:t>属性</a:t>
            </a:r>
            <a:r>
              <a:rPr lang="en-US" altLang="zh-CN"/>
              <a:t>setter</a:t>
            </a:r>
            <a:r>
              <a:rPr lang="zh-CN" altLang="en-US"/>
              <a:t>方法注入</a:t>
            </a:r>
          </a:p>
          <a:p>
            <a:pPr lvl="1"/>
            <a:r>
              <a:rPr lang="zh-CN" altLang="en-US"/>
              <a:t>接口注入</a:t>
            </a:r>
          </a:p>
          <a:p>
            <a:r>
              <a:rPr lang="en-US" altLang="zh-CN">
                <a:solidFill>
                  <a:srgbClr val="FF0000"/>
                </a:solidFill>
              </a:rPr>
              <a:t>Spring</a:t>
            </a:r>
            <a:r>
              <a:rPr lang="zh-CN" altLang="en-US">
                <a:solidFill>
                  <a:srgbClr val="FF0000"/>
                </a:solidFill>
              </a:rPr>
              <a:t>支持前两种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依赖注入</a:t>
            </a:r>
            <a:r>
              <a:rPr lang="en-US" altLang="zh-CN"/>
              <a:t>Bean</a:t>
            </a:r>
            <a:r>
              <a:rPr lang="zh-CN" altLang="en-US"/>
              <a:t>属性 </a:t>
            </a:r>
            <a:r>
              <a:rPr lang="en-US" altLang="zh-CN"/>
              <a:t>-- </a:t>
            </a:r>
            <a:r>
              <a:rPr lang="zh-CN" altLang="en-US"/>
              <a:t>构造方法注入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17700"/>
            <a:ext cx="7705725" cy="4098925"/>
          </a:xfrm>
        </p:spPr>
        <p:txBody>
          <a:bodyPr/>
          <a:lstStyle/>
          <a:p>
            <a:r>
              <a:rPr lang="zh-CN" altLang="en-US" sz="2000">
                <a:sym typeface="Arial" panose="020B0604020202020204" pitchFamily="34" charset="0"/>
              </a:rPr>
              <a:t>使用构造方法注入，</a:t>
            </a:r>
            <a:r>
              <a:rPr lang="zh-CN" altLang="en-US" sz="2000"/>
              <a:t>在</a:t>
            </a:r>
            <a:r>
              <a:rPr lang="en-US" altLang="zh-CN" sz="2000"/>
              <a:t>Spring</a:t>
            </a:r>
            <a:r>
              <a:rPr lang="zh-CN" altLang="en-US" sz="2000"/>
              <a:t>配置文件中，通过</a:t>
            </a:r>
            <a:br>
              <a:rPr lang="zh-CN" altLang="en-US" sz="2000"/>
            </a:br>
            <a:r>
              <a:rPr lang="en-US" altLang="zh-CN" sz="2000"/>
              <a:t>&lt;constructor-arg&gt;</a:t>
            </a:r>
            <a:r>
              <a:rPr lang="zh-CN" altLang="en-US" sz="2000"/>
              <a:t>设置注入的属性 </a:t>
            </a:r>
            <a:r>
              <a:rPr lang="en-US" altLang="zh-CN" sz="2000"/>
              <a:t>(</a:t>
            </a:r>
            <a:r>
              <a:rPr lang="zh-CN" altLang="en-US" sz="2000"/>
              <a:t>可以通过</a:t>
            </a:r>
            <a:r>
              <a:rPr lang="en-US" altLang="zh-CN" sz="2000"/>
              <a:t>index</a:t>
            </a:r>
            <a:r>
              <a:rPr lang="zh-CN" altLang="en-US" sz="2000"/>
              <a:t>或者</a:t>
            </a:r>
            <a:r>
              <a:rPr lang="en-US" altLang="zh-CN" sz="2000"/>
              <a:t>type</a:t>
            </a:r>
            <a:r>
              <a:rPr lang="zh-CN" altLang="en-US" sz="2000"/>
              <a:t>注入</a:t>
            </a:r>
            <a:r>
              <a:rPr lang="en-US" altLang="zh-CN" sz="2000"/>
              <a:t>)</a:t>
            </a:r>
          </a:p>
          <a:p>
            <a:endParaRPr lang="en-US" altLang="zh-CN" sz="2000"/>
          </a:p>
          <a:p>
            <a:endParaRPr lang="zh-CN" altLang="en-US" sz="200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971550" y="2709863"/>
          <a:ext cx="651192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BMP 图像" r:id="rId3" imgW="7239197" imgH="2962757" progId="Paint.Picture">
                  <p:embed/>
                </p:oleObj>
              </mc:Choice>
              <mc:Fallback>
                <p:oleObj name="BMP 图像" r:id="rId3" imgW="7239197" imgH="29627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9863"/>
                        <a:ext cx="6511925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/>
          </p:cNvGraphicFramePr>
          <p:nvPr/>
        </p:nvGraphicFramePr>
        <p:xfrm>
          <a:off x="1044575" y="5445125"/>
          <a:ext cx="79613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BMP 图像" r:id="rId5" imgW="7963157" imgH="943157" progId="Paint.Picture">
                  <p:embed/>
                </p:oleObj>
              </mc:Choice>
              <mc:Fallback>
                <p:oleObj name="BMP 图像" r:id="rId5" imgW="7963157" imgH="94315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5445125"/>
                        <a:ext cx="79613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898</Words>
  <Characters>0</Characters>
  <Application>Microsoft Office PowerPoint</Application>
  <DocSecurity>0</DocSecurity>
  <PresentationFormat>全屏显示(4:3)</PresentationFormat>
  <Lines>0</Lines>
  <Paragraphs>129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Arial Black</vt:lpstr>
      <vt:lpstr>隶书</vt:lpstr>
      <vt:lpstr>Calibri</vt:lpstr>
      <vt:lpstr>Courier New</vt:lpstr>
      <vt:lpstr>Courier New</vt:lpstr>
      <vt:lpstr>1_Studio</vt:lpstr>
      <vt:lpstr>画笔图片</vt:lpstr>
      <vt:lpstr>IoC容器装配Bean（xml配置方式）</vt:lpstr>
      <vt:lpstr>三种实例化Bean的方式</vt:lpstr>
      <vt:lpstr>Bean的命名 id属性和name属性</vt:lpstr>
      <vt:lpstr>Bean的作用域</vt:lpstr>
      <vt:lpstr>Spring容器中Bean的生命周期</vt:lpstr>
      <vt:lpstr>Spring容器中Bean的生命周期</vt:lpstr>
      <vt:lpstr>Spring容器中Bean的生命周期</vt:lpstr>
      <vt:lpstr>依赖注入Bean的属性</vt:lpstr>
      <vt:lpstr>依赖注入Bean属性 -- 构造方法注入</vt:lpstr>
      <vt:lpstr>依赖注入Bean属性 -- setter方法注入</vt:lpstr>
      <vt:lpstr>依赖注入Bean属性 -- setter方法注入</vt:lpstr>
      <vt:lpstr>依赖注入Bean属性 -- setter方法注入</vt:lpstr>
      <vt:lpstr>SpEL注入</vt:lpstr>
      <vt:lpstr>集合类型属性注入 -- List（数组）</vt:lpstr>
      <vt:lpstr>集合类型属性注入 -- Set</vt:lpstr>
      <vt:lpstr>集合类型属性注入 -- Map</vt:lpstr>
      <vt:lpstr>集合类型属性注入 -- Properties</vt:lpstr>
      <vt:lpstr>使用多个XML配置文件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Spring3.x开发入门</dc:title>
  <dc:subject>Spring3.x开发入门</dc:subject>
  <dc:creator>姜涛</dc:creator>
  <cp:keywords/>
  <dc:description/>
  <cp:lastModifiedBy>李欣</cp:lastModifiedBy>
  <cp:revision>1262</cp:revision>
  <dcterms:created xsi:type="dcterms:W3CDTF">2003-04-14T14:59:42Z</dcterms:created>
  <dcterms:modified xsi:type="dcterms:W3CDTF">2016-08-13T07:23:06Z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2052-9.1.0.4885</vt:lpwstr>
  </property>
</Properties>
</file>