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BB4"/>
    <a:srgbClr val="7FE5B1"/>
    <a:srgbClr val="FF0000"/>
    <a:srgbClr val="0000FF"/>
    <a:srgbClr val="FEB8C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C30B24C-CAED-4962-9AEF-3531D5EA6AC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1" name="AutoShape 3"/>
          <p:cNvSpPr>
            <a:spLocks noChangeArrowheads="1"/>
          </p:cNvSpPr>
          <p:nvPr/>
        </p:nvSpPr>
        <p:spPr bwMode="auto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 cmpd="sng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4ECD7891-5D46-4565-8E57-087F0A42A260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2058" name="Picture 10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555875" y="836613"/>
            <a:ext cx="5762625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4A169-79F3-42F9-93BE-76BF517E468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0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CCD647-AF0D-45D7-8ED4-6EC97F2EBB5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238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1C8DA843-1283-413B-8D7A-B4EE5B1A937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310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79950" y="1989138"/>
            <a:ext cx="3771900" cy="197326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79950" y="4114800"/>
            <a:ext cx="3771900" cy="19732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C30B6A04-782E-4CB7-9F99-1454AD02976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709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989138"/>
            <a:ext cx="7696200" cy="409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2E4A684B-7FE8-41ED-9BA7-1FEA2FC2992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091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6D1CFD-8C7D-47E2-B10F-2859C4CBF96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85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89F5DF-7949-48D8-8B33-2648826D6FF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793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4D4447-6146-4E0E-A5EB-42FF9F6001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578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3EC9E-D92B-4792-B652-A4D51FFA439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107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B6656-45FF-4FC5-A1CE-3A9003C3BDD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076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2EA8C4-E9DA-4E7E-B36E-85B07650B90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89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3F8EB-EA47-48AF-B15A-3EA3527E42B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94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45B198-E55B-49E9-845D-537B347C62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78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fld id="{F6311D1B-3B52-427C-83AE-F79070330494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AutoShape 7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LOGO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2555875" y="333375"/>
            <a:ext cx="57626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300" b="1">
                <a:solidFill>
                  <a:srgbClr val="FF0000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—</a:t>
            </a:r>
            <a:r>
              <a:rPr lang="zh-CN" altLang="en-US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高级软件人才实作培训专家</a:t>
            </a:r>
            <a:r>
              <a:rPr lang="en-US" altLang="zh-CN" sz="33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150000"/>
        <a:buFont typeface="Wingdings" panose="05000000000000000000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  <a:ln/>
        </p:spPr>
        <p:txBody>
          <a:bodyPr lIns="92075" tIns="46038" rIns="92075" bIns="46038" anchorCtr="0"/>
          <a:lstStyle/>
          <a:p>
            <a:r>
              <a:rPr lang="en-US" altLang="zh-CN" b="1" i="0"/>
              <a:t>Ioc</a:t>
            </a:r>
            <a:r>
              <a:rPr lang="zh-CN" altLang="en-US" b="1" i="0"/>
              <a:t>容器装配</a:t>
            </a:r>
            <a:r>
              <a:rPr lang="en-US" altLang="zh-CN" b="1" i="0"/>
              <a:t>Bean</a:t>
            </a:r>
            <a:r>
              <a:rPr lang="zh-CN" altLang="en-US" b="1" i="0"/>
              <a:t>（注解方式）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979613" y="4508500"/>
            <a:ext cx="5399087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3200" b="1">
                <a:latin typeface="Arial" panose="020B0604020202020204" pitchFamily="34" charset="0"/>
              </a:rPr>
              <a:t>姜  涛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采用手动方式加载</a:t>
            </a:r>
            <a:r>
              <a:rPr lang="en-US" altLang="zh-CN" sz="2800"/>
              <a:t>@Configuration</a:t>
            </a:r>
            <a:r>
              <a:rPr lang="zh-CN" altLang="en-US" sz="2800"/>
              <a:t>配置类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Spring</a:t>
            </a:r>
            <a:r>
              <a:rPr lang="zh-CN" altLang="en-US" sz="2000"/>
              <a:t>提供</a:t>
            </a:r>
            <a:r>
              <a:rPr lang="en-US" altLang="zh-CN" sz="2000"/>
              <a:t>AnnotationConfigApplicationContext </a:t>
            </a:r>
            <a:r>
              <a:rPr lang="zh-CN" altLang="en-US" sz="2000"/>
              <a:t>用于加载使用</a:t>
            </a:r>
            <a:r>
              <a:rPr lang="en-US" altLang="zh-CN" sz="2000"/>
              <a:t>@Configuration </a:t>
            </a:r>
            <a:r>
              <a:rPr lang="zh-CN" altLang="en-US" sz="2000"/>
              <a:t>配置注解工厂类</a:t>
            </a:r>
          </a:p>
          <a:p>
            <a:r>
              <a:rPr lang="en-US" altLang="zh-CN" sz="2000"/>
              <a:t>register</a:t>
            </a:r>
            <a:r>
              <a:rPr lang="zh-CN" altLang="en-US" sz="2000"/>
              <a:t>方法 用于向 注解上下文对象 添加一个配置类</a:t>
            </a:r>
          </a:p>
          <a:p>
            <a:r>
              <a:rPr lang="en-US" altLang="zh-CN" sz="2000"/>
              <a:t>refresh </a:t>
            </a:r>
            <a:r>
              <a:rPr lang="zh-CN" altLang="en-US" sz="2000"/>
              <a:t>刷新容器以应用这些注册的配置类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ph idx="4294967295"/>
          </p:nvPr>
        </p:nvGraphicFramePr>
        <p:xfrm>
          <a:off x="900113" y="3717925"/>
          <a:ext cx="785018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BMP 图像" r:id="rId3" imgW="11154197" imgH="1514837" progId="Paint.Picture">
                  <p:embed/>
                </p:oleObj>
              </mc:Choice>
              <mc:Fallback>
                <p:oleObj name="BMP 图像" r:id="rId3" imgW="11154197" imgH="151483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7925"/>
                        <a:ext cx="7850187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传统</a:t>
            </a:r>
            <a:r>
              <a:rPr lang="en-US" altLang="zh-CN"/>
              <a:t>XML</a:t>
            </a:r>
            <a:r>
              <a:rPr lang="zh-CN" altLang="en-US"/>
              <a:t>配置和注解配置混合使用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90725"/>
            <a:ext cx="8208963" cy="4098925"/>
          </a:xfrm>
        </p:spPr>
        <p:txBody>
          <a:bodyPr/>
          <a:lstStyle/>
          <a:p>
            <a:r>
              <a:rPr lang="en-US" altLang="zh-CN" sz="2000"/>
              <a:t>1</a:t>
            </a:r>
            <a:r>
              <a:rPr lang="zh-CN" altLang="en-US" sz="2000"/>
              <a:t>、引入</a:t>
            </a:r>
            <a:r>
              <a:rPr lang="en-US" altLang="zh-CN" sz="2000"/>
              <a:t>context</a:t>
            </a:r>
            <a:r>
              <a:rPr lang="zh-CN" altLang="en-US" sz="2000"/>
              <a:t>命名空间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&lt;beans xmlns="http://www.springframework.org/schema/beans"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xmlns:xsi="http://www.w3.org/2001/XMLSchema-instance"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</a:t>
            </a:r>
            <a:r>
              <a:rPr lang="zh-CN" altLang="en-US" sz="1800">
                <a:solidFill>
                  <a:srgbClr val="FF0000"/>
                </a:solidFill>
              </a:rPr>
              <a:t>xmlns:context="http://www.springframework.org/schema/context"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xsi:schemaLocation="http://www.springframework.org/schema/beans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    http://www.springframework.org/schema/beans/spring-beans.xsd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/>
              <a:t>         </a:t>
            </a:r>
            <a:r>
              <a:rPr lang="zh-CN" altLang="en-US" sz="1800">
                <a:solidFill>
                  <a:srgbClr val="FF0000"/>
                </a:solidFill>
              </a:rPr>
              <a:t>http://www.springframework.org/schema/context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rgbClr val="FF0000"/>
                </a:solidFill>
              </a:rPr>
              <a:t>         http://www.springframework.org/schema/context/spring-context.xsd</a:t>
            </a:r>
            <a:r>
              <a:rPr lang="zh-CN" altLang="en-US" sz="1800"/>
              <a:t>"&gt;</a:t>
            </a:r>
          </a:p>
          <a:p>
            <a:r>
              <a:rPr lang="en-US" altLang="zh-CN" sz="2000"/>
              <a:t>2</a:t>
            </a:r>
            <a:r>
              <a:rPr lang="zh-CN" altLang="en-US" sz="2000"/>
              <a:t>、</a:t>
            </a:r>
            <a:r>
              <a:rPr lang="zh-CN" altLang="en-US" sz="2000">
                <a:sym typeface="Arial" panose="020B0604020202020204" pitchFamily="34" charset="0"/>
              </a:rPr>
              <a:t>在配置文件中添加</a:t>
            </a:r>
            <a:r>
              <a:rPr lang="en-US" altLang="zh-CN" sz="2000">
                <a:sym typeface="Arial" panose="020B0604020202020204" pitchFamily="34" charset="0"/>
              </a:rPr>
              <a:t>context:annotation-config</a:t>
            </a:r>
            <a:r>
              <a:rPr lang="zh-CN" altLang="en-US" sz="2000">
                <a:sym typeface="Arial" panose="020B0604020202020204" pitchFamily="34" charset="0"/>
              </a:rPr>
              <a:t>标签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</a:rPr>
              <a:t> </a:t>
            </a:r>
            <a:r>
              <a:rPr lang="zh-CN" altLang="en-US" sz="1800" b="1">
                <a:solidFill>
                  <a:srgbClr val="0000FF"/>
                </a:solidFill>
              </a:rPr>
              <a:t>      </a:t>
            </a:r>
            <a:r>
              <a:rPr lang="en-US" altLang="zh-CN" sz="1800" b="1">
                <a:solidFill>
                  <a:srgbClr val="0000FF"/>
                </a:solidFill>
              </a:rPr>
              <a:t>&lt;context:annotation-config/&gt;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solidFill>
                <a:srgbClr val="0000FF"/>
              </a:solidFill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96875" y="5518150"/>
            <a:ext cx="8569325" cy="395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使</a:t>
            </a:r>
            <a:r>
              <a:rPr lang="en-US" altLang="zh-CN">
                <a:solidFill>
                  <a:srgbClr val="FF0000"/>
                </a:solidFill>
              </a:rPr>
              <a:t>@Resource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@ PostConstruct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@ PreDestroy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@Autowired</a:t>
            </a:r>
            <a:r>
              <a:rPr lang="zh-CN" altLang="en-US">
                <a:solidFill>
                  <a:srgbClr val="FF0000"/>
                </a:solidFill>
              </a:rPr>
              <a:t>注解生效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多种装配</a:t>
            </a:r>
            <a:r>
              <a:rPr lang="en-US" altLang="zh-CN"/>
              <a:t>Bean</a:t>
            </a:r>
            <a:r>
              <a:rPr lang="zh-CN" altLang="en-US"/>
              <a:t>方式比较</a:t>
            </a:r>
          </a:p>
        </p:txBody>
      </p:sp>
      <p:graphicFrame>
        <p:nvGraphicFramePr>
          <p:cNvPr id="15363" name="Group 3"/>
          <p:cNvGraphicFramePr>
            <a:graphicFrameLocks noGrp="1"/>
          </p:cNvGraphicFramePr>
          <p:nvPr/>
        </p:nvGraphicFramePr>
        <p:xfrm>
          <a:off x="755650" y="1844675"/>
          <a:ext cx="8064500" cy="5870575"/>
        </p:xfrm>
        <a:graphic>
          <a:graphicData uri="http://schemas.openxmlformats.org/drawingml/2006/table">
            <a:tbl>
              <a:tblPr/>
              <a:tblGrid>
                <a:gridCol w="1660525">
                  <a:extLst>
                    <a:ext uri="{9D8B030D-6E8A-4147-A177-3AD203B41FA5}">
                      <a16:colId xmlns:a16="http://schemas.microsoft.com/office/drawing/2014/main" val="4283550598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1071820998"/>
                    </a:ext>
                  </a:extLst>
                </a:gridCol>
                <a:gridCol w="2760663">
                  <a:extLst>
                    <a:ext uri="{9D8B030D-6E8A-4147-A177-3AD203B41FA5}">
                      <a16:colId xmlns:a16="http://schemas.microsoft.com/office/drawing/2014/main" val="3196243962"/>
                    </a:ext>
                  </a:extLst>
                </a:gridCol>
                <a:gridCol w="1903412">
                  <a:extLst>
                    <a:ext uri="{9D8B030D-6E8A-4147-A177-3AD203B41FA5}">
                      <a16:colId xmlns:a16="http://schemas.microsoft.com/office/drawing/2014/main" val="1802215534"/>
                    </a:ext>
                  </a:extLst>
                </a:gridCol>
              </a:tblGrid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XML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基于注解配置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基于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Java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类配置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423966"/>
                  </a:ext>
                </a:extLst>
              </a:tr>
              <a:tr h="1298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定义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&lt;bean id="..." class="..." /&gt;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@Component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衍生类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@Repository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@Service @Controller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@Configuration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标注类，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标注提供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方法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54449"/>
                  </a:ext>
                </a:extLst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通过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id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name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指定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@Component("person")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@Bean("person")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456506"/>
                  </a:ext>
                </a:extLst>
              </a:tr>
              <a:tr h="968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注入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&lt;property&gt;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或者 通过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命名空间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@Autowired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按类型注入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@Qualifier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按名称注入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在方法内部编写注入代码逻辑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06575"/>
                  </a:ext>
                </a:extLst>
              </a:tr>
              <a:tr h="15716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生命过程、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作用范围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init-method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destroy-method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范围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scope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属性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@PostConstruct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初始化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@PreDestroy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销毁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@Scope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设置作用范围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在方法内部调用初始化方法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@Scope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指定范围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461233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适合场景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来自第三方，使用其它命名空间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的实现类由用户自己开发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7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实例化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Bean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的逻辑比较复杂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1801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使用注解定义</a:t>
            </a:r>
            <a:r>
              <a:rPr lang="en-US" altLang="zh-CN"/>
              <a:t>Bean</a:t>
            </a: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634288" cy="4098925"/>
          </a:xfrm>
        </p:spPr>
        <p:txBody>
          <a:bodyPr/>
          <a:lstStyle/>
          <a:p>
            <a:r>
              <a:rPr lang="en-US" altLang="zh-CN" sz="2700"/>
              <a:t>Spring2.5 </a:t>
            </a:r>
            <a:r>
              <a:rPr lang="zh-CN" altLang="en-US" sz="2700"/>
              <a:t>引入使用注解去定义</a:t>
            </a:r>
            <a:r>
              <a:rPr lang="en-US" altLang="zh-CN" sz="2700"/>
              <a:t>Bean</a:t>
            </a:r>
          </a:p>
          <a:p>
            <a:pPr lvl="1"/>
            <a:r>
              <a:rPr lang="en-US" altLang="zh-CN" sz="2200"/>
              <a:t>@Component  </a:t>
            </a:r>
            <a:r>
              <a:rPr lang="zh-CN" altLang="en-US" sz="2200"/>
              <a:t>描述</a:t>
            </a:r>
            <a:r>
              <a:rPr lang="en-US" altLang="zh-CN" sz="2200"/>
              <a:t>Spring</a:t>
            </a:r>
            <a:r>
              <a:rPr lang="zh-CN" altLang="en-US" sz="2200"/>
              <a:t>框架中</a:t>
            </a:r>
            <a:r>
              <a:rPr lang="en-US" altLang="zh-CN" sz="2200"/>
              <a:t>Bean </a:t>
            </a:r>
          </a:p>
          <a:p>
            <a:pPr lvl="1"/>
            <a:endParaRPr lang="zh-CN" altLang="en-US" sz="2200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260475" y="2925763"/>
          <a:ext cx="2541588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BMP 图像" r:id="rId3" imgW="2543357" imgH="971957" progId="Paint.Picture">
                  <p:embed/>
                </p:oleObj>
              </mc:Choice>
              <mc:Fallback>
                <p:oleObj name="BMP 图像" r:id="rId3" imgW="2543357" imgH="9719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925763"/>
                        <a:ext cx="2541588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/>
          </p:cNvGraphicFramePr>
          <p:nvPr/>
        </p:nvGraphicFramePr>
        <p:xfrm>
          <a:off x="180975" y="4149725"/>
          <a:ext cx="8567738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BMP 图像" r:id="rId5" imgW="9582437" imgH="2371997" progId="Paint.Picture">
                  <p:embed/>
                </p:oleObj>
              </mc:Choice>
              <mc:Fallback>
                <p:oleObj name="BMP 图像" r:id="rId5" imgW="9582437" imgH="237199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4149725"/>
                        <a:ext cx="8567738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使用注解定义</a:t>
            </a:r>
            <a:r>
              <a:rPr lang="en-US" altLang="zh-CN"/>
              <a:t>Bean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除了</a:t>
            </a:r>
            <a:r>
              <a:rPr lang="en-US" altLang="zh-CN"/>
              <a:t>@Component</a:t>
            </a:r>
            <a:r>
              <a:rPr lang="zh-CN" altLang="en-US"/>
              <a:t>外，</a:t>
            </a:r>
            <a:r>
              <a:rPr lang="en-US" altLang="zh-CN"/>
              <a:t>Spring</a:t>
            </a:r>
            <a:r>
              <a:rPr lang="zh-CN" altLang="en-US"/>
              <a:t>提供了</a:t>
            </a:r>
            <a:r>
              <a:rPr lang="en-US" altLang="zh-CN"/>
              <a:t>3</a:t>
            </a:r>
            <a:r>
              <a:rPr lang="zh-CN" altLang="en-US"/>
              <a:t>个功能基本和</a:t>
            </a:r>
            <a:r>
              <a:rPr lang="en-US" altLang="zh-CN"/>
              <a:t>@Component</a:t>
            </a:r>
            <a:r>
              <a:rPr lang="zh-CN" altLang="en-US"/>
              <a:t>等效的注解</a:t>
            </a:r>
          </a:p>
          <a:p>
            <a:pPr lvl="1"/>
            <a:r>
              <a:rPr lang="en-US" altLang="zh-CN"/>
              <a:t>@Repository </a:t>
            </a:r>
            <a:r>
              <a:rPr lang="zh-CN" altLang="en-US"/>
              <a:t>用于对</a:t>
            </a:r>
            <a:r>
              <a:rPr lang="en-US" altLang="zh-CN"/>
              <a:t>DAO</a:t>
            </a:r>
            <a:r>
              <a:rPr lang="zh-CN" altLang="en-US"/>
              <a:t>实现类进行标注</a:t>
            </a:r>
          </a:p>
          <a:p>
            <a:pPr lvl="1"/>
            <a:r>
              <a:rPr lang="en-US" altLang="zh-CN"/>
              <a:t>@Service </a:t>
            </a:r>
            <a:r>
              <a:rPr lang="zh-CN" altLang="en-US"/>
              <a:t>用于对</a:t>
            </a:r>
            <a:r>
              <a:rPr lang="en-US" altLang="zh-CN"/>
              <a:t>Service</a:t>
            </a:r>
            <a:r>
              <a:rPr lang="zh-CN" altLang="en-US"/>
              <a:t>实现类进行标注</a:t>
            </a:r>
          </a:p>
          <a:p>
            <a:pPr lvl="1"/>
            <a:r>
              <a:rPr lang="en-US" altLang="zh-CN"/>
              <a:t>@Controller </a:t>
            </a:r>
            <a:r>
              <a:rPr lang="zh-CN" altLang="en-US"/>
              <a:t>用于对</a:t>
            </a:r>
            <a:r>
              <a:rPr lang="en-US" altLang="zh-CN"/>
              <a:t>Controller</a:t>
            </a:r>
            <a:r>
              <a:rPr lang="zh-CN" altLang="en-US"/>
              <a:t>实现类进行标注</a:t>
            </a:r>
          </a:p>
          <a:p>
            <a:pPr lvl="1"/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这三个注解是为了让标注类本身的用途清晰，</a:t>
            </a:r>
            <a:r>
              <a:rPr lang="en-US" altLang="zh-CN">
                <a:solidFill>
                  <a:srgbClr val="FF0000"/>
                </a:solidFill>
              </a:rPr>
              <a:t>Spring</a:t>
            </a:r>
            <a:r>
              <a:rPr lang="zh-CN" altLang="en-US">
                <a:solidFill>
                  <a:srgbClr val="FF0000"/>
                </a:solidFill>
              </a:rPr>
              <a:t>在后续版本会对其增强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自动装配</a:t>
            </a:r>
            <a:r>
              <a:rPr lang="en-US" altLang="zh-CN"/>
              <a:t>Bean</a:t>
            </a: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2313"/>
            <a:ext cx="7632700" cy="4098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/>
              <a:t>使用</a:t>
            </a:r>
            <a:r>
              <a:rPr lang="en-US" altLang="zh-CN" sz="2000"/>
              <a:t>@Autowired </a:t>
            </a:r>
            <a:r>
              <a:rPr lang="zh-CN" altLang="en-US" sz="2000"/>
              <a:t>进行自动注入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@Service </a:t>
            </a:r>
            <a:r>
              <a:rPr lang="zh-CN" altLang="en-US" sz="2000"/>
              <a:t>标注业务类</a:t>
            </a:r>
          </a:p>
          <a:p>
            <a:pPr>
              <a:lnSpc>
                <a:spcPct val="80000"/>
              </a:lnSpc>
            </a:pPr>
            <a:r>
              <a:rPr lang="en-US" altLang="zh-CN" sz="2000"/>
              <a:t>@Repository </a:t>
            </a:r>
            <a:r>
              <a:rPr lang="zh-CN" altLang="en-US" sz="2000"/>
              <a:t>标注</a:t>
            </a:r>
            <a:r>
              <a:rPr lang="en-US" altLang="zh-CN" sz="2000"/>
              <a:t>DAO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@Autowired </a:t>
            </a:r>
            <a:r>
              <a:rPr lang="zh-CN" altLang="en-US" sz="2000">
                <a:solidFill>
                  <a:srgbClr val="FF0000"/>
                </a:solidFill>
              </a:rPr>
              <a:t>默认按照类型进行注入</a:t>
            </a:r>
          </a:p>
          <a:p>
            <a:pPr lvl="1">
              <a:lnSpc>
                <a:spcPct val="80000"/>
              </a:lnSpc>
            </a:pPr>
            <a:r>
              <a:rPr lang="zh-CN" altLang="en-US" sz="2000">
                <a:solidFill>
                  <a:srgbClr val="FF0000"/>
                </a:solidFill>
              </a:rPr>
              <a:t>如果存在两个相同</a:t>
            </a:r>
            <a:r>
              <a:rPr lang="en-US" altLang="zh-CN" sz="2000">
                <a:solidFill>
                  <a:srgbClr val="FF0000"/>
                </a:solidFill>
              </a:rPr>
              <a:t>Bean</a:t>
            </a:r>
            <a:r>
              <a:rPr lang="zh-CN" altLang="en-US" sz="2000">
                <a:solidFill>
                  <a:srgbClr val="FF0000"/>
                </a:solidFill>
              </a:rPr>
              <a:t>类型相同，则按照名称注入</a:t>
            </a:r>
          </a:p>
          <a:p>
            <a:pPr>
              <a:lnSpc>
                <a:spcPct val="80000"/>
              </a:lnSpc>
            </a:pPr>
            <a:r>
              <a:rPr lang="en-US" altLang="zh-CN" sz="2000">
                <a:solidFill>
                  <a:srgbClr val="FF0000"/>
                </a:solidFill>
              </a:rPr>
              <a:t>@Autowired</a:t>
            </a:r>
            <a:r>
              <a:rPr lang="zh-CN" altLang="en-US" sz="2000">
                <a:solidFill>
                  <a:srgbClr val="FF0000"/>
                </a:solidFill>
              </a:rPr>
              <a:t>注入时可以针对成员变量或者</a:t>
            </a:r>
            <a:r>
              <a:rPr lang="en-US" altLang="zh-CN" sz="2000">
                <a:solidFill>
                  <a:srgbClr val="FF0000"/>
                </a:solidFill>
              </a:rPr>
              <a:t>setter</a:t>
            </a:r>
            <a:r>
              <a:rPr lang="zh-CN" altLang="en-US" sz="2000">
                <a:solidFill>
                  <a:srgbClr val="FF0000"/>
                </a:solidFill>
              </a:rPr>
              <a:t>方法</a:t>
            </a:r>
            <a:endParaRPr lang="zh-CN" altLang="en-US" sz="200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39750" y="4078288"/>
          <a:ext cx="3327400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BMP 图像" r:id="rId3" imgW="3553157" imgH="2114957" progId="Paint.Picture">
                  <p:embed/>
                </p:oleObj>
              </mc:Choice>
              <mc:Fallback>
                <p:oleObj name="BMP 图像" r:id="rId3" imgW="3553157" imgH="211495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78288"/>
                        <a:ext cx="3327400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/>
          </p:cNvGraphicFramePr>
          <p:nvPr/>
        </p:nvGraphicFramePr>
        <p:xfrm>
          <a:off x="107950" y="6335713"/>
          <a:ext cx="98948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BMP 图像" r:id="rId5" imgW="9896717" imgH="333677" progId="Paint.Picture">
                  <p:embed/>
                </p:oleObj>
              </mc:Choice>
              <mc:Fallback>
                <p:oleObj name="BMP 图像" r:id="rId5" imgW="9896717" imgH="333677" progId="Paint.Picture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335713"/>
                        <a:ext cx="9894888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179888" y="4438650"/>
          <a:ext cx="3776662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BMP 图像" r:id="rId7" imgW="4400957" imgH="1476677" progId="Paint.Picture">
                  <p:embed/>
                </p:oleObj>
              </mc:Choice>
              <mc:Fallback>
                <p:oleObj name="BMP 图像" r:id="rId7" imgW="4400957" imgH="147667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4438650"/>
                        <a:ext cx="3776662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自动装配</a:t>
            </a:r>
            <a:r>
              <a:rPr lang="en-US" altLang="zh-CN"/>
              <a:t>Bean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634288" cy="4098925"/>
          </a:xfrm>
        </p:spPr>
        <p:txBody>
          <a:bodyPr/>
          <a:lstStyle/>
          <a:p>
            <a:r>
              <a:rPr lang="zh-CN" altLang="en-US" sz="2000"/>
              <a:t>通过</a:t>
            </a:r>
            <a:r>
              <a:rPr lang="en-US" altLang="zh-CN" sz="2000"/>
              <a:t>@Autowired</a:t>
            </a:r>
            <a:r>
              <a:rPr lang="zh-CN" altLang="en-US" sz="2000"/>
              <a:t>的</a:t>
            </a:r>
            <a:r>
              <a:rPr lang="en-US" altLang="zh-CN" sz="2000"/>
              <a:t>required</a:t>
            </a:r>
            <a:r>
              <a:rPr lang="zh-CN" altLang="en-US" sz="2000"/>
              <a:t>属性，设置一定要找到匹配的</a:t>
            </a:r>
            <a:r>
              <a:rPr lang="en-US" altLang="zh-CN" sz="2000"/>
              <a:t>Bean</a:t>
            </a:r>
          </a:p>
          <a:p>
            <a:r>
              <a:rPr lang="zh-CN" altLang="en-US" sz="2000"/>
              <a:t>使用</a:t>
            </a:r>
            <a:r>
              <a:rPr lang="en-US" altLang="zh-CN" sz="2000"/>
              <a:t>@Qualifier</a:t>
            </a:r>
            <a:r>
              <a:rPr lang="zh-CN" altLang="en-US" sz="2000"/>
              <a:t>指定注入</a:t>
            </a:r>
            <a:r>
              <a:rPr lang="en-US" altLang="zh-CN" sz="2000"/>
              <a:t>Bean</a:t>
            </a:r>
            <a:r>
              <a:rPr lang="zh-CN" altLang="en-US" sz="2000"/>
              <a:t>的名称</a:t>
            </a:r>
          </a:p>
          <a:p>
            <a:endParaRPr lang="zh-CN" altLang="en-US" sz="2000"/>
          </a:p>
          <a:p>
            <a:r>
              <a:rPr lang="zh-CN" altLang="en-US" sz="2000">
                <a:solidFill>
                  <a:srgbClr val="FF0000"/>
                </a:solidFill>
              </a:rPr>
              <a:t>使用</a:t>
            </a:r>
            <a:r>
              <a:rPr lang="en-US" altLang="zh-CN" sz="2000">
                <a:solidFill>
                  <a:srgbClr val="FF0000"/>
                </a:solidFill>
              </a:rPr>
              <a:t>Qualifier </a:t>
            </a:r>
            <a:r>
              <a:rPr lang="zh-CN" altLang="en-US" sz="2000">
                <a:solidFill>
                  <a:srgbClr val="FF0000"/>
                </a:solidFill>
              </a:rPr>
              <a:t>指定</a:t>
            </a:r>
            <a:r>
              <a:rPr lang="en-US" altLang="zh-CN" sz="2000">
                <a:solidFill>
                  <a:srgbClr val="FF0000"/>
                </a:solidFill>
              </a:rPr>
              <a:t>Bean</a:t>
            </a:r>
            <a:r>
              <a:rPr lang="zh-CN" altLang="en-US" sz="2000">
                <a:solidFill>
                  <a:srgbClr val="FF0000"/>
                </a:solidFill>
              </a:rPr>
              <a:t>名称后，注解</a:t>
            </a:r>
            <a:r>
              <a:rPr lang="en-US" altLang="zh-CN" sz="2000">
                <a:solidFill>
                  <a:srgbClr val="FF0000"/>
                </a:solidFill>
              </a:rPr>
              <a:t>Bean</a:t>
            </a:r>
            <a:r>
              <a:rPr lang="zh-CN" altLang="en-US" sz="2000">
                <a:solidFill>
                  <a:srgbClr val="FF0000"/>
                </a:solidFill>
              </a:rPr>
              <a:t>必须指定相同名称</a:t>
            </a:r>
          </a:p>
          <a:p>
            <a:endParaRPr lang="zh-CN" altLang="en-US" sz="2700"/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971550" y="3862388"/>
            <a:ext cx="7632700" cy="1295400"/>
            <a:chOff x="0" y="0"/>
            <a:chExt cx="11495" cy="1950"/>
          </a:xfrm>
        </p:grpSpPr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0" y="0"/>
            <a:ext cx="5655" cy="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BMP 图像" r:id="rId3" imgW="3591317" imgH="1238717" progId="Paint.Picture">
                    <p:embed/>
                  </p:oleObj>
                </mc:Choice>
                <mc:Fallback>
                  <p:oleObj name="BMP 图像" r:id="rId3" imgW="3591317" imgH="1238717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5655" cy="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8" name="Object 6"/>
            <p:cNvGraphicFramePr>
              <a:graphicFrameLocks noChangeAspect="1"/>
            </p:cNvGraphicFramePr>
            <p:nvPr/>
          </p:nvGraphicFramePr>
          <p:xfrm>
            <a:off x="7371" y="340"/>
            <a:ext cx="4124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1" name="BMP 图像" r:id="rId5" imgW="2619677" imgH="571997" progId="Paint.Picture">
                    <p:embed/>
                  </p:oleObj>
                </mc:Choice>
                <mc:Fallback>
                  <p:oleObj name="BMP 图像" r:id="rId5" imgW="2619677" imgH="571997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1" y="340"/>
                          <a:ext cx="4124" cy="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9" name="Line 7"/>
            <p:cNvSpPr>
              <a:spLocks noChangeShapeType="1"/>
            </p:cNvSpPr>
            <p:nvPr/>
          </p:nvSpPr>
          <p:spPr bwMode="auto">
            <a:xfrm flipV="1">
              <a:off x="3969" y="794"/>
              <a:ext cx="3289" cy="680"/>
            </a:xfrm>
            <a:prstGeom prst="line">
              <a:avLst/>
            </a:prstGeom>
            <a:noFill/>
            <a:ln w="9525" cmpd="sng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/>
              <a:t>自动装配</a:t>
            </a:r>
            <a:r>
              <a:rPr lang="en-US" altLang="zh-CN" sz="2800"/>
              <a:t>Bean (</a:t>
            </a:r>
            <a:r>
              <a:rPr lang="zh-CN" altLang="en-US" sz="2800"/>
              <a:t>使用标准注解</a:t>
            </a:r>
            <a:r>
              <a:rPr lang="en-US" altLang="zh-CN" sz="2800"/>
              <a:t>@Resource)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7238" y="1990725"/>
            <a:ext cx="4464050" cy="4098925"/>
          </a:xfrm>
        </p:spPr>
        <p:txBody>
          <a:bodyPr/>
          <a:lstStyle/>
          <a:p>
            <a:r>
              <a:rPr lang="en-US" altLang="zh-CN" sz="2700"/>
              <a:t>Spring</a:t>
            </a:r>
            <a:r>
              <a:rPr lang="zh-CN" altLang="en-US" sz="2700"/>
              <a:t>提供对</a:t>
            </a:r>
            <a:r>
              <a:rPr lang="en-US" altLang="zh-CN" sz="2700"/>
              <a:t>JSR-250</a:t>
            </a:r>
            <a:r>
              <a:rPr lang="zh-CN" altLang="en-US" sz="2700"/>
              <a:t>中定义</a:t>
            </a:r>
            <a:r>
              <a:rPr lang="en-US" altLang="zh-CN" sz="2700"/>
              <a:t>@Resource</a:t>
            </a:r>
            <a:r>
              <a:rPr lang="zh-CN" altLang="en-US" sz="2700"/>
              <a:t>标准注解的支持</a:t>
            </a:r>
          </a:p>
          <a:p>
            <a:r>
              <a:rPr lang="en-US" altLang="zh-CN" sz="2700"/>
              <a:t>@Resource</a:t>
            </a:r>
            <a:r>
              <a:rPr lang="zh-CN" altLang="en-US" sz="2700"/>
              <a:t>和</a:t>
            </a:r>
            <a:r>
              <a:rPr lang="en-US" altLang="zh-CN" sz="2700"/>
              <a:t>@Autowired</a:t>
            </a:r>
            <a:r>
              <a:rPr lang="zh-CN" altLang="en-US" sz="2700"/>
              <a:t>注解功能相似</a:t>
            </a:r>
          </a:p>
          <a:p>
            <a:endParaRPr lang="zh-CN" altLang="en-US" sz="2700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364163" y="1989138"/>
          <a:ext cx="2778125" cy="197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BMP 图像" r:id="rId3" imgW="3315197" imgH="2362637" progId="Paint.Picture">
                  <p:embed/>
                </p:oleObj>
              </mc:Choice>
              <mc:Fallback>
                <p:oleObj name="BMP 图像" r:id="rId3" imgW="3315197" imgH="236263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989138"/>
                        <a:ext cx="2778125" cy="197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4675188" y="4473575"/>
          <a:ext cx="377666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BMP 图像" r:id="rId5" imgW="4439117" imgH="1467317" progId="Paint.Picture">
                  <p:embed/>
                </p:oleObj>
              </mc:Choice>
              <mc:Fallback>
                <p:oleObj name="BMP 图像" r:id="rId5" imgW="4439117" imgH="146731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4473575"/>
                        <a:ext cx="3776662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0242" name="页脚占位符 3"/>
          <p:cNvSpPr txBox="1">
            <a:spLocks noGrp="1" noChangeArrowheads="1"/>
          </p:cNvSpPr>
          <p:nvPr/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25538"/>
            <a:ext cx="8135937" cy="647700"/>
          </a:xfrm>
        </p:spPr>
        <p:txBody>
          <a:bodyPr/>
          <a:lstStyle/>
          <a:p>
            <a:br>
              <a:rPr lang="en-US" altLang="zh-CN" sz="2400" b="1"/>
            </a:br>
            <a:br>
              <a:rPr lang="en-US" altLang="zh-CN" sz="2400"/>
            </a:br>
            <a:r>
              <a:rPr lang="zh-CN" altLang="en-US" sz="2400"/>
              <a:t>指定</a:t>
            </a:r>
            <a:r>
              <a:rPr lang="en-US" altLang="zh-CN" sz="2400"/>
              <a:t>Bean</a:t>
            </a:r>
            <a:r>
              <a:rPr lang="zh-CN" altLang="en-US" sz="2400"/>
              <a:t>的初始化方法和销毁方法</a:t>
            </a:r>
            <a:r>
              <a:rPr lang="en-US" altLang="zh-CN" sz="2400"/>
              <a:t>(</a:t>
            </a:r>
            <a:r>
              <a:rPr lang="zh-CN" altLang="en-US" sz="2400"/>
              <a:t>注解</a:t>
            </a:r>
            <a:r>
              <a:rPr lang="en-US" altLang="zh-CN" sz="2400"/>
              <a:t>)</a:t>
            </a:r>
          </a:p>
        </p:txBody>
      </p:sp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500063" y="1931988"/>
            <a:ext cx="807243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en-US" altLang="zh-CN" sz="2000"/>
              <a:t>Spring</a:t>
            </a:r>
            <a:r>
              <a:rPr lang="zh-CN" altLang="en-US" sz="2000"/>
              <a:t>初始化</a:t>
            </a:r>
            <a:r>
              <a:rPr lang="en-US" altLang="zh-CN" sz="2000"/>
              <a:t>bean</a:t>
            </a:r>
            <a:r>
              <a:rPr lang="zh-CN" altLang="en-US" sz="2000"/>
              <a:t>或销毁</a:t>
            </a:r>
            <a:r>
              <a:rPr lang="en-US" altLang="zh-CN" sz="2000"/>
              <a:t>bean</a:t>
            </a:r>
            <a:r>
              <a:rPr lang="zh-CN" altLang="en-US" sz="2000"/>
              <a:t>时，有时需要作一些处理工作，因此</a:t>
            </a:r>
            <a:r>
              <a:rPr lang="en-US" altLang="zh-CN" sz="2000"/>
              <a:t>spring</a:t>
            </a:r>
            <a:r>
              <a:rPr lang="zh-CN" altLang="en-US" sz="2000"/>
              <a:t>可以在创建和拆卸</a:t>
            </a:r>
            <a:r>
              <a:rPr lang="en-US" altLang="zh-CN" sz="2000"/>
              <a:t>bean</a:t>
            </a:r>
            <a:r>
              <a:rPr lang="zh-CN" altLang="en-US" sz="2000"/>
              <a:t>的时候调用</a:t>
            </a:r>
            <a:r>
              <a:rPr lang="en-US" altLang="zh-CN" sz="2000"/>
              <a:t>bean</a:t>
            </a:r>
            <a:r>
              <a:rPr lang="zh-CN" altLang="en-US" sz="2000"/>
              <a:t>的两个生命周期方法。</a:t>
            </a:r>
          </a:p>
          <a:p>
            <a:pPr lvl="2"/>
            <a:r>
              <a:rPr lang="zh-CN" altLang="en-US" sz="2000"/>
              <a:t>  </a:t>
            </a:r>
            <a:r>
              <a:rPr lang="en-US" altLang="zh-CN" sz="2000"/>
              <a:t>&lt;bean id=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foo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class=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...Foo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endParaRPr lang="en-US" altLang="zh-CN" sz="2000"/>
          </a:p>
          <a:p>
            <a:pPr lvl="2"/>
            <a:r>
              <a:rPr lang="en-US" altLang="zh-CN" sz="2000"/>
              <a:t>            init-method=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setup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endParaRPr lang="en-US" altLang="zh-CN" sz="2000"/>
          </a:p>
          <a:p>
            <a:pPr lvl="2"/>
            <a:r>
              <a:rPr lang="en-US" altLang="zh-CN" sz="2000"/>
              <a:t>            destory-method=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teardown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/&gt;</a:t>
            </a:r>
          </a:p>
          <a:p>
            <a:pPr lvl="2"/>
            <a:endParaRPr lang="en-US" altLang="zh-CN"/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endParaRPr lang="zh-CN" altLang="en-US" sz="1400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8313" y="4508500"/>
            <a:ext cx="3671887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被载入到容器的时候调用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setup </a:t>
            </a:r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注解方式下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/>
              <a:t> 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>
                <a:latin typeface="Times New Roman" panose="02020603050405020304" pitchFamily="18" charset="0"/>
              </a:rPr>
              <a:t>@PostConstruct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</a:rPr>
              <a:t>初始化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003800" y="4437063"/>
            <a:ext cx="396081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bean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从容器中删除的时候调用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teardown(scope= </a:t>
            </a:r>
            <a:r>
              <a:rPr lang="en-US" altLang="zh-CN">
                <a:latin typeface="Times New Roman" panose="02020603050405020304" pitchFamily="18" charset="0"/>
              </a:rPr>
              <a:t>singleton</a:t>
            </a:r>
            <a:r>
              <a:rPr lang="zh-CN" altLang="en-US">
                <a:latin typeface="Times New Roman" panose="02020603050405020304" pitchFamily="18" charset="0"/>
              </a:rPr>
              <a:t>有效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注解方式如下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>
                <a:latin typeface="Times New Roman" panose="02020603050405020304" pitchFamily="18" charset="0"/>
              </a:rPr>
              <a:t> @PreDestroy  </a:t>
            </a:r>
          </a:p>
          <a:p>
            <a:pPr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销毁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 flipH="1">
            <a:off x="2195513" y="3429000"/>
            <a:ext cx="1512887" cy="1223963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4284663" y="3716338"/>
            <a:ext cx="1582737" cy="1008062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Bean</a:t>
            </a:r>
            <a:r>
              <a:rPr lang="zh-CN" altLang="en-US"/>
              <a:t>的作用范围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777163" cy="4098925"/>
          </a:xfrm>
        </p:spPr>
        <p:txBody>
          <a:bodyPr/>
          <a:lstStyle/>
          <a:p>
            <a:r>
              <a:rPr lang="zh-CN" altLang="en-US" sz="2700"/>
              <a:t>使用注解配置的</a:t>
            </a:r>
            <a:r>
              <a:rPr lang="en-US" altLang="zh-CN" sz="2700"/>
              <a:t>Bean</a:t>
            </a:r>
            <a:r>
              <a:rPr lang="zh-CN" altLang="en-US" sz="2700"/>
              <a:t>和</a:t>
            </a:r>
            <a:r>
              <a:rPr lang="en-US" altLang="zh-CN" sz="2700"/>
              <a:t>&lt;bean&gt;</a:t>
            </a:r>
            <a:r>
              <a:rPr lang="zh-CN" altLang="en-US" sz="2700"/>
              <a:t>配置的一样，默认作用范围都是</a:t>
            </a:r>
            <a:r>
              <a:rPr lang="en-US" altLang="zh-CN" sz="2700"/>
              <a:t>singleton</a:t>
            </a:r>
          </a:p>
          <a:p>
            <a:r>
              <a:rPr lang="en-US" altLang="zh-CN" sz="2700"/>
              <a:t>@Scope</a:t>
            </a:r>
            <a:r>
              <a:rPr lang="zh-CN" altLang="en-US" sz="2700"/>
              <a:t>注解用于指定</a:t>
            </a:r>
            <a:r>
              <a:rPr lang="en-US" altLang="zh-CN" sz="2700"/>
              <a:t>Bean</a:t>
            </a:r>
            <a:r>
              <a:rPr lang="zh-CN" altLang="en-US" sz="2700"/>
              <a:t>的作用范围</a:t>
            </a: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260475" y="3573463"/>
          <a:ext cx="3671888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BMP 图像" r:id="rId3" imgW="2295677" imgH="1228997" progId="Paint.Picture">
                  <p:embed/>
                </p:oleObj>
              </mc:Choice>
              <mc:Fallback>
                <p:oleObj name="BMP 图像" r:id="rId3" imgW="2295677" imgH="12289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573463"/>
                        <a:ext cx="3671888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Spring3.0</a:t>
            </a:r>
            <a:r>
              <a:rPr lang="zh-CN" altLang="en-US" sz="2400"/>
              <a:t>提供使用</a:t>
            </a:r>
            <a:r>
              <a:rPr lang="en-US" altLang="zh-CN" sz="2400"/>
              <a:t>Java</a:t>
            </a:r>
            <a:r>
              <a:rPr lang="zh-CN" altLang="en-US" sz="2400"/>
              <a:t>类提供</a:t>
            </a:r>
            <a:r>
              <a:rPr lang="en-US" altLang="zh-CN" sz="2400"/>
              <a:t>Bean</a:t>
            </a:r>
            <a:r>
              <a:rPr lang="zh-CN" altLang="en-US" sz="2400"/>
              <a:t>定义信息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90725"/>
            <a:ext cx="7418388" cy="4098925"/>
          </a:xfrm>
        </p:spPr>
        <p:txBody>
          <a:bodyPr/>
          <a:lstStyle/>
          <a:p>
            <a:r>
              <a:rPr lang="en-US" altLang="zh-CN" sz="2400"/>
              <a:t>Spring3.0</a:t>
            </a:r>
            <a:r>
              <a:rPr lang="zh-CN" altLang="en-US" sz="2400"/>
              <a:t>以</a:t>
            </a:r>
            <a:r>
              <a:rPr lang="en-US" altLang="zh-CN" sz="2400"/>
              <a:t>JavaConfig</a:t>
            </a:r>
            <a:r>
              <a:rPr lang="zh-CN" altLang="en-US" sz="2400"/>
              <a:t>为核心，提供使用</a:t>
            </a:r>
            <a:r>
              <a:rPr lang="en-US" altLang="zh-CN" sz="2400"/>
              <a:t>Java</a:t>
            </a:r>
            <a:r>
              <a:rPr lang="zh-CN" altLang="en-US" sz="2400"/>
              <a:t>类定义</a:t>
            </a:r>
            <a:r>
              <a:rPr lang="en-US" altLang="zh-CN" sz="2400"/>
              <a:t>Bean</a:t>
            </a:r>
            <a:r>
              <a:rPr lang="zh-CN" altLang="en-US" sz="2400"/>
              <a:t>信息的方法</a:t>
            </a:r>
          </a:p>
          <a:p>
            <a:pPr lvl="1"/>
            <a:r>
              <a:rPr lang="en-US" altLang="zh-CN" sz="2000"/>
              <a:t>@Configuration </a:t>
            </a:r>
            <a:r>
              <a:rPr lang="zh-CN" altLang="en-US" sz="2000"/>
              <a:t>指定</a:t>
            </a:r>
            <a:r>
              <a:rPr lang="en-US" altLang="zh-CN" sz="2000"/>
              <a:t>POJO</a:t>
            </a:r>
            <a:r>
              <a:rPr lang="zh-CN" altLang="en-US" sz="2000"/>
              <a:t>类为</a:t>
            </a:r>
            <a:r>
              <a:rPr lang="en-US" altLang="zh-CN" sz="2000"/>
              <a:t>Spring</a:t>
            </a:r>
            <a:r>
              <a:rPr lang="zh-CN" altLang="en-US" sz="2000"/>
              <a:t>提供</a:t>
            </a:r>
            <a:r>
              <a:rPr lang="en-US" altLang="zh-CN" sz="2000"/>
              <a:t>Bean</a:t>
            </a:r>
            <a:r>
              <a:rPr lang="zh-CN" altLang="en-US" sz="2000"/>
              <a:t>定义信息</a:t>
            </a:r>
          </a:p>
          <a:p>
            <a:pPr lvl="1"/>
            <a:r>
              <a:rPr lang="en-US" altLang="zh-CN" sz="2000"/>
              <a:t>@Bean </a:t>
            </a:r>
            <a:r>
              <a:rPr lang="zh-CN" altLang="en-US" sz="2000"/>
              <a:t>提供一个</a:t>
            </a:r>
            <a:r>
              <a:rPr lang="en-US" altLang="zh-CN" sz="2000"/>
              <a:t>Bean</a:t>
            </a:r>
            <a:r>
              <a:rPr lang="zh-CN" altLang="en-US" sz="2000"/>
              <a:t>定义信息</a:t>
            </a:r>
          </a:p>
          <a:p>
            <a:endParaRPr lang="zh-CN" altLang="en-US" sz="230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03350" y="3573463"/>
          <a:ext cx="4394200" cy="264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BMP 图像" r:id="rId3" imgW="4810277" imgH="2895797" progId="Paint.Picture">
                  <p:embed/>
                </p:oleObj>
              </mc:Choice>
              <mc:Fallback>
                <p:oleObj name="BMP 图像" r:id="rId3" imgW="4810277" imgH="2895797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573463"/>
                        <a:ext cx="4394200" cy="264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821</Words>
  <Characters>0</Characters>
  <Application>Microsoft Office PowerPoint</Application>
  <DocSecurity>0</DocSecurity>
  <PresentationFormat>全屏显示(4:3)</PresentationFormat>
  <Lines>0</Lines>
  <Paragraphs>108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Arial Black</vt:lpstr>
      <vt:lpstr>隶书</vt:lpstr>
      <vt:lpstr>Calibri</vt:lpstr>
      <vt:lpstr>Courier New</vt:lpstr>
      <vt:lpstr>1_Studio</vt:lpstr>
      <vt:lpstr>画笔图片</vt:lpstr>
      <vt:lpstr>Ioc容器装配Bean（注解方式）</vt:lpstr>
      <vt:lpstr>使用注解定义Bean</vt:lpstr>
      <vt:lpstr>使用注解定义Bean</vt:lpstr>
      <vt:lpstr>自动装配Bean</vt:lpstr>
      <vt:lpstr>自动装配Bean</vt:lpstr>
      <vt:lpstr>自动装配Bean (使用标准注解@Resource)</vt:lpstr>
      <vt:lpstr>  指定Bean的初始化方法和销毁方法(注解)</vt:lpstr>
      <vt:lpstr>Bean的作用范围</vt:lpstr>
      <vt:lpstr>Spring3.0提供使用Java类提供Bean定义信息</vt:lpstr>
      <vt:lpstr>采用手动方式加载@Configuration配置类</vt:lpstr>
      <vt:lpstr>传统XML配置和注解配置混合使用</vt:lpstr>
      <vt:lpstr>多种装配Bean方式比较</vt:lpstr>
    </vt:vector>
  </TitlesOfParts>
  <Manager/>
  <Company>ITCAST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Spring3.x开发入门</dc:title>
  <dc:subject>Spring3.x开发入门</dc:subject>
  <dc:creator>姜涛</dc:creator>
  <cp:keywords/>
  <dc:description/>
  <cp:lastModifiedBy>李欣</cp:lastModifiedBy>
  <cp:revision>1260</cp:revision>
  <dcterms:created xsi:type="dcterms:W3CDTF">2003-04-14T14:59:42Z</dcterms:created>
  <dcterms:modified xsi:type="dcterms:W3CDTF">2016-08-13T07:23:00Z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LCID">
    <vt:r8>2052</vt:r8>
  </property>
  <property fmtid="{D5CDD505-2E9C-101B-9397-08002B2CF9AE}" pid="4" name="KSOProductBuildVer">
    <vt:lpwstr>2052-9.1.0.4047</vt:lpwstr>
  </property>
</Properties>
</file>