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71" r:id="rId10"/>
    <p:sldId id="266" r:id="rId11"/>
    <p:sldId id="267" r:id="rId12"/>
    <p:sldId id="272" r:id="rId13"/>
    <p:sldId id="273" r:id="rId14"/>
    <p:sldId id="274" r:id="rId15"/>
    <p:sldId id="268" r:id="rId16"/>
    <p:sldId id="275" r:id="rId17"/>
    <p:sldId id="276" r:id="rId18"/>
    <p:sldId id="277" r:id="rId19"/>
    <p:sldId id="270" r:id="rId20"/>
    <p:sldId id="269" r:id="rId21"/>
    <p:sldId id="278" r:id="rId22"/>
    <p:sldId id="279" r:id="rId23"/>
    <p:sldId id="280" r:id="rId24"/>
    <p:sldId id="286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59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86D0B1D-0597-4C7F-9D84-76DB6F6E31C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&lt;bean id="helloAdvice" class="cn.itcast.springaop.HelloServiceBeforeAdvice"&gt;&lt;/bean&gt;</a:t>
            </a:r>
          </a:p>
          <a:p>
            <a:r>
              <a:rPr lang="en-US" altLang="zh-CN"/>
              <a:t>&lt;bean id="target" class="cn.itcast.springaop.HelloService" /&gt;</a:t>
            </a:r>
          </a:p>
          <a:p>
            <a:r>
              <a:rPr lang="en-US" altLang="zh-CN"/>
              <a:t>&lt;bean id="helloService" class="org.springframework.aop.framework.ProxyFactoryBean" &gt;</a:t>
            </a:r>
          </a:p>
          <a:p>
            <a:r>
              <a:rPr lang="en-US" altLang="zh-CN"/>
              <a:t>	&lt;property name="proxyInterfaces" value="cn.itcast.springaop.IHelloService" /&gt;</a:t>
            </a:r>
          </a:p>
          <a:p>
            <a:r>
              <a:rPr lang="en-US" altLang="zh-CN"/>
              <a:t>	&lt;!--</a:t>
            </a:r>
            <a:r>
              <a:rPr lang="zh-CN" altLang="en-US"/>
              <a:t>如果不是针对接口代理，可以设置  </a:t>
            </a:r>
            <a:r>
              <a:rPr lang="en-US" altLang="zh-CN"/>
              <a:t>&lt;property name="proxyTargetClass" value="true"&gt;&lt;/property&gt; </a:t>
            </a:r>
            <a:r>
              <a:rPr lang="zh-CN" altLang="en-US"/>
              <a:t>，将使用</a:t>
            </a:r>
            <a:r>
              <a:rPr lang="en-US" altLang="zh-CN"/>
              <a:t>CGLib--&gt;</a:t>
            </a:r>
          </a:p>
          <a:p>
            <a:r>
              <a:rPr lang="en-US" altLang="zh-CN"/>
              <a:t>	&lt;property name="interceptorNames" value="helloAdvice"&gt;&lt;/property&gt;</a:t>
            </a:r>
          </a:p>
          <a:p>
            <a:r>
              <a:rPr lang="en-US" altLang="zh-CN"/>
              <a:t>	&lt;property name="target" ref="target"&gt;&lt;/property&gt;</a:t>
            </a:r>
          </a:p>
          <a:p>
            <a:r>
              <a:rPr lang="en-US" altLang="zh-CN"/>
              <a:t>&lt;/bean&gt;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&lt;bean id="timeInterceptor" class="cn.itcast.springaop.TimeIntroductionInterceptor"&gt;&lt;/bean&gt;</a:t>
            </a:r>
          </a:p>
          <a:p>
            <a:r>
              <a:rPr lang="en-US" altLang="zh-CN"/>
              <a:t>&lt;bean id="target" class="cn.itcast.springaop.HelloService" /&gt;</a:t>
            </a:r>
          </a:p>
          <a:p>
            <a:r>
              <a:rPr lang="en-US" altLang="zh-CN"/>
              <a:t>&lt;bean id="helloService" class="org.springframework.aop.framework.ProxyFactoryBean"&gt;</a:t>
            </a:r>
          </a:p>
          <a:p>
            <a:r>
              <a:rPr lang="en-US" altLang="zh-CN"/>
              <a:t>	&lt;property name="proxyInterfaces" value="cn.itcast.springaop.IHelloService,cn.itcast.springaop.TimeMonitorable"/&gt;</a:t>
            </a:r>
          </a:p>
          <a:p>
            <a:r>
              <a:rPr lang="en-US" altLang="zh-CN"/>
              <a:t>	&lt;property name="interceptorNames" value="timeInterceptor"&gt;&lt;/property&gt;</a:t>
            </a:r>
          </a:p>
          <a:p>
            <a:r>
              <a:rPr lang="en-US" altLang="zh-CN"/>
              <a:t>	&lt;property name="target" ref="target"&gt;&lt;/property&gt;</a:t>
            </a:r>
          </a:p>
          <a:p>
            <a:r>
              <a:rPr lang="en-US" altLang="zh-CN"/>
              <a:t>&lt;/bean&gt;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BE4C276B-6702-4A82-943E-D5664A786E1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2DE26-F027-4270-87B1-7AE81898AC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35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23950-4B3C-46A9-9552-0D413BCC8E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2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D47C9B8B-9E1C-4E8E-87EC-C41D99A503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3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35BDD47-71B0-4ED3-A3BB-EF81A19EB0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5013C-37A7-4D57-B4C6-6640EEEFE3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89B53-3A9F-49B6-87D0-8D650765D0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2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5D5B2-02E1-454A-B7AD-51789C7E3E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47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A6DF9-9A38-4D3D-ABAB-55B7CA1047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21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1E996-2EFA-4CBF-A652-BBF75FB21C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08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5ECC0-80E5-493F-979F-520D102B41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46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8EEC4-2C44-4A1A-AEA7-6966CE0432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1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0890C-E5EA-48B9-B012-1240980DEF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48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227753-4E15-4A2B-950C-904120ADC0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/>
              <a:t>AOP </a:t>
            </a:r>
            <a:r>
              <a:rPr lang="zh-CN" altLang="en-US" b="1" i="0"/>
              <a:t>面向切面编程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Advisor</a:t>
            </a:r>
            <a:r>
              <a:rPr lang="zh-CN" altLang="en-US"/>
              <a:t>切面案例 </a:t>
            </a:r>
            <a:r>
              <a:rPr lang="en-US" altLang="zh-CN"/>
              <a:t>-- </a:t>
            </a:r>
            <a:r>
              <a:rPr lang="zh-CN" altLang="en-US"/>
              <a:t>前置通知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0" y="2997200"/>
          <a:ext cx="4340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BMP 图像" r:id="rId4" imgW="6077117" imgH="1209917" progId="Paint.Picture">
                  <p:embed/>
                </p:oleObj>
              </mc:Choice>
              <mc:Fallback>
                <p:oleObj name="BMP 图像" r:id="rId4" imgW="6077117" imgH="12099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97200"/>
                        <a:ext cx="43402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755650" y="3070225"/>
          <a:ext cx="37623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BMP 图像" r:id="rId6" imgW="3762677" imgH="743357" progId="Paint.Picture">
                  <p:embed/>
                </p:oleObj>
              </mc:Choice>
              <mc:Fallback>
                <p:oleObj name="BMP 图像" r:id="rId6" imgW="3762677" imgH="7433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70225"/>
                        <a:ext cx="37623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755650" y="3860800"/>
          <a:ext cx="53721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BMP 图像" r:id="rId8" imgW="8001317" imgH="1609877" progId="Paint.Picture">
                  <p:embed/>
                </p:oleObj>
              </mc:Choice>
              <mc:Fallback>
                <p:oleObj name="BMP 图像" r:id="rId8" imgW="8001317" imgH="160987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60800"/>
                        <a:ext cx="53721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22325" y="1982788"/>
            <a:ext cx="7639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引入</a:t>
            </a:r>
            <a:r>
              <a:rPr lang="en-US" altLang="zh-CN"/>
              <a:t>spring aop</a:t>
            </a:r>
            <a:r>
              <a:rPr lang="zh-CN" altLang="en-US"/>
              <a:t>相关</a:t>
            </a:r>
            <a:r>
              <a:rPr lang="en-US" altLang="zh-CN"/>
              <a:t>jar </a:t>
            </a:r>
          </a:p>
          <a:p>
            <a:r>
              <a:rPr lang="zh-CN" altLang="en-US">
                <a:solidFill>
                  <a:srgbClr val="FF0000"/>
                </a:solidFill>
              </a:rPr>
              <a:t>spring-aop-3.2.0.RELEASE.jar</a:t>
            </a:r>
          </a:p>
          <a:p>
            <a:r>
              <a:rPr lang="zh-CN" altLang="en-US">
                <a:solidFill>
                  <a:srgbClr val="FF0000"/>
                </a:solidFill>
              </a:rPr>
              <a:t>com.springsource.org.aopalliance-1.0.0.jar</a:t>
            </a:r>
            <a:r>
              <a:rPr lang="en-US" altLang="zh-CN"/>
              <a:t> </a:t>
            </a:r>
            <a:r>
              <a:rPr lang="zh-CN" altLang="en-US"/>
              <a:t>（来自</a:t>
            </a:r>
            <a:r>
              <a:rPr lang="en-US" altLang="zh-CN"/>
              <a:t>AOP</a:t>
            </a:r>
            <a:r>
              <a:rPr lang="zh-CN" altLang="en-US"/>
              <a:t>联盟）</a:t>
            </a:r>
          </a:p>
        </p:txBody>
      </p:sp>
      <p:graphicFrame>
        <p:nvGraphicFramePr>
          <p:cNvPr id="13319" name="Object 7"/>
          <p:cNvGraphicFramePr>
            <a:graphicFrameLocks/>
          </p:cNvGraphicFramePr>
          <p:nvPr/>
        </p:nvGraphicFramePr>
        <p:xfrm>
          <a:off x="-100013" y="4797425"/>
          <a:ext cx="985678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BMP 图像" r:id="rId10" imgW="11487557" imgH="2581517" progId="Paint.Picture">
                  <p:embed/>
                </p:oleObj>
              </mc:Choice>
              <mc:Fallback>
                <p:oleObj name="BMP 图像" r:id="rId10" imgW="11487557" imgH="2581517" progId="Paint.Picture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0013" y="4797425"/>
                        <a:ext cx="985678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Advisor</a:t>
            </a:r>
            <a:r>
              <a:rPr lang="zh-CN" altLang="en-US"/>
              <a:t>切面案例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ProxyFactoryBean</a:t>
            </a:r>
            <a:r>
              <a:rPr lang="zh-CN" altLang="en-US" sz="2400"/>
              <a:t>常用可配置属性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target : </a:t>
            </a:r>
            <a:r>
              <a:rPr lang="zh-CN" altLang="en-US" sz="2000"/>
              <a:t>代理的目标对象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proxyInterfaces : </a:t>
            </a:r>
            <a:r>
              <a:rPr lang="zh-CN" altLang="en-US" sz="2000"/>
              <a:t>代理要实现的接口</a:t>
            </a:r>
          </a:p>
          <a:p>
            <a:pPr lvl="2">
              <a:lnSpc>
                <a:spcPct val="80000"/>
              </a:lnSpc>
            </a:pPr>
            <a:r>
              <a:rPr lang="zh-CN" altLang="en-US" sz="1800"/>
              <a:t>如果多个接口可以使用以下格式赋值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&lt;list&gt;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&lt;value&gt;&lt;/value&gt;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....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&lt;/list&gt;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proxyTargetClass : </a:t>
            </a:r>
            <a:r>
              <a:rPr lang="zh-CN" altLang="en-US" sz="2000"/>
              <a:t>是否对类代理而不是接口，设置为</a:t>
            </a:r>
            <a:r>
              <a:rPr lang="en-US" altLang="zh-CN" sz="2000"/>
              <a:t>true</a:t>
            </a:r>
            <a:r>
              <a:rPr lang="zh-CN" altLang="en-US" sz="2000"/>
              <a:t>时，使用</a:t>
            </a:r>
            <a:r>
              <a:rPr lang="en-US" altLang="zh-CN" sz="2000"/>
              <a:t>CGLib</a:t>
            </a:r>
            <a:r>
              <a:rPr lang="zh-CN" altLang="en-US" sz="2000"/>
              <a:t>代理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interceptorNames : </a:t>
            </a:r>
            <a:r>
              <a:rPr lang="zh-CN" altLang="en-US" sz="2000"/>
              <a:t>需要织入目标的</a:t>
            </a:r>
            <a:r>
              <a:rPr lang="en-US" altLang="zh-CN" sz="2000"/>
              <a:t>Advice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singleton : </a:t>
            </a:r>
            <a:r>
              <a:rPr lang="zh-CN" altLang="en-US" sz="2000"/>
              <a:t>返回代理是否为单实例，默认为单例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optimize : </a:t>
            </a:r>
            <a:r>
              <a:rPr lang="zh-CN" altLang="en-US" sz="2000"/>
              <a:t>当设置为</a:t>
            </a:r>
            <a:r>
              <a:rPr lang="en-US" altLang="zh-CN" sz="2000"/>
              <a:t>true</a:t>
            </a:r>
            <a:r>
              <a:rPr lang="zh-CN" altLang="en-US" sz="2000"/>
              <a:t>时，强制使用</a:t>
            </a:r>
            <a:r>
              <a:rPr lang="en-US" altLang="zh-CN" sz="2000"/>
              <a:t>CGLib</a:t>
            </a:r>
          </a:p>
          <a:p>
            <a:pPr lvl="1">
              <a:lnSpc>
                <a:spcPct val="80000"/>
              </a:lnSpc>
            </a:pPr>
            <a:endParaRPr lang="en-US" altLang="zh-CN" sz="2200"/>
          </a:p>
          <a:p>
            <a:pPr lvl="1">
              <a:lnSpc>
                <a:spcPct val="80000"/>
              </a:lnSpc>
            </a:pPr>
            <a:endParaRPr lang="zh-CN" altLang="en-US" sz="220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156325" y="836613"/>
          <a:ext cx="15113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包装程序外壳对象" showAsIcon="1" r:id="rId3" imgW="914717" imgH="686117" progId="Package">
                  <p:embed/>
                </p:oleObj>
              </mc:Choice>
              <mc:Fallback>
                <p:oleObj name="包装程序外壳对象" showAsIcon="1" r:id="rId3" imgW="914717" imgH="686117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836613"/>
                        <a:ext cx="15113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PointcutAdvisor </a:t>
            </a:r>
            <a:r>
              <a:rPr lang="zh-CN" altLang="en-US"/>
              <a:t>切点切面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7921625" cy="4098925"/>
          </a:xfrm>
        </p:spPr>
        <p:txBody>
          <a:bodyPr/>
          <a:lstStyle/>
          <a:p>
            <a:r>
              <a:rPr lang="zh-CN" altLang="en-US" sz="2400"/>
              <a:t>使用普通</a:t>
            </a:r>
            <a:r>
              <a:rPr lang="en-US" altLang="zh-CN" sz="2400"/>
              <a:t>Advice</a:t>
            </a:r>
            <a:r>
              <a:rPr lang="zh-CN" altLang="en-US" sz="2400"/>
              <a:t>作为切面，将对目标类所有方法进行拦截，不够灵活，在实际开发中常采用 带有切点的切面</a:t>
            </a:r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常用</a:t>
            </a:r>
            <a:r>
              <a:rPr lang="en-US" altLang="zh-CN" sz="2400">
                <a:sym typeface="Arial" panose="020B0604020202020204" pitchFamily="34" charset="0"/>
              </a:rPr>
              <a:t>PointcutAdvisor </a:t>
            </a:r>
            <a:r>
              <a:rPr lang="zh-CN" altLang="en-US" sz="2400">
                <a:sym typeface="Arial" panose="020B0604020202020204" pitchFamily="34" charset="0"/>
              </a:rPr>
              <a:t>实现类</a:t>
            </a:r>
          </a:p>
          <a:p>
            <a:pPr lvl="1"/>
            <a:r>
              <a:rPr lang="en-US" altLang="zh-CN" sz="2400"/>
              <a:t>DefaultPointcutAdvisor </a:t>
            </a:r>
            <a:r>
              <a:rPr lang="zh-CN" altLang="en-US" sz="2400"/>
              <a:t>最常用的切面类型，它可以通过任意</a:t>
            </a:r>
            <a:r>
              <a:rPr lang="en-US" altLang="zh-CN" sz="2400"/>
              <a:t>Pointcut</a:t>
            </a:r>
            <a:r>
              <a:rPr lang="zh-CN" altLang="en-US" sz="2400"/>
              <a:t>和</a:t>
            </a:r>
            <a:r>
              <a:rPr lang="en-US" altLang="zh-CN" sz="2400"/>
              <a:t>Advice </a:t>
            </a:r>
            <a:r>
              <a:rPr lang="zh-CN" altLang="en-US" sz="2400"/>
              <a:t>组合定义切面</a:t>
            </a: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RegexpMethodPointcutAdvisor </a:t>
            </a:r>
            <a:r>
              <a:rPr lang="zh-CN" altLang="en-US" sz="2400">
                <a:solidFill>
                  <a:srgbClr val="FF0000"/>
                </a:solidFill>
              </a:rPr>
              <a:t>构造正则表达式切点切面</a:t>
            </a:r>
          </a:p>
          <a:p>
            <a:pPr lvl="1"/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PointcutAdvisor</a:t>
            </a:r>
            <a:r>
              <a:rPr lang="zh-CN" altLang="en-US"/>
              <a:t>案例</a:t>
            </a:r>
            <a:r>
              <a:rPr lang="en-US" altLang="zh-CN"/>
              <a:t>-- </a:t>
            </a:r>
            <a:r>
              <a:rPr lang="zh-CN" altLang="en-US"/>
              <a:t>环绕通知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900113" y="1989138"/>
          <a:ext cx="3776662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BMP 图像" r:id="rId3" imgW="4315277" imgH="3305477" progId="Paint.Picture">
                  <p:embed/>
                </p:oleObj>
              </mc:Choice>
              <mc:Fallback>
                <p:oleObj name="BMP 图像" r:id="rId3" imgW="4315277" imgH="330547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3776662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00113" y="4941888"/>
          <a:ext cx="662463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BMP 图像" r:id="rId5" imgW="8248997" imgH="2057717" progId="Paint.Picture">
                  <p:embed/>
                </p:oleObj>
              </mc:Choice>
              <mc:Fallback>
                <p:oleObj name="BMP 图像" r:id="rId5" imgW="8248997" imgH="20577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1888"/>
                        <a:ext cx="6624637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Line 5"/>
          <p:cNvSpPr>
            <a:spLocks noChangeShapeType="1"/>
          </p:cNvSpPr>
          <p:nvPr/>
        </p:nvSpPr>
        <p:spPr bwMode="auto">
          <a:xfrm flipH="1" flipV="1">
            <a:off x="3636963" y="2133600"/>
            <a:ext cx="1871662" cy="7921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602288" y="2820988"/>
            <a:ext cx="293052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代理目标类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5003800" y="4294188"/>
            <a:ext cx="720725" cy="6477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883275" y="4014788"/>
            <a:ext cx="29368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Advice</a:t>
            </a:r>
            <a:r>
              <a:rPr lang="zh-CN" altLang="en-US"/>
              <a:t>通知增强类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PointcutAdvisor</a:t>
            </a:r>
            <a:r>
              <a:rPr lang="zh-CN" altLang="en-US"/>
              <a:t>案例</a:t>
            </a:r>
            <a:r>
              <a:rPr lang="en-US" altLang="zh-CN"/>
              <a:t>-- </a:t>
            </a:r>
            <a:r>
              <a:rPr lang="zh-CN" altLang="en-US"/>
              <a:t>环绕通知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28675" y="2708275"/>
          <a:ext cx="7793038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BMP 图像" r:id="rId3" imgW="10744517" imgH="4267397" progId="Paint.Picture">
                  <p:embed/>
                </p:oleObj>
              </mc:Choice>
              <mc:Fallback>
                <p:oleObj name="BMP 图像" r:id="rId3" imgW="10744517" imgH="42673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708275"/>
                        <a:ext cx="7793038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480300" y="1116013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BMP 图像" showAsIcon="1" r:id="rId5" imgW="914717" imgH="686117" progId="Paint.Picture">
                  <p:embed/>
                </p:oleObj>
              </mc:Choice>
              <mc:Fallback>
                <p:oleObj name="BMP 图像" showAsIcon="1" r:id="rId5" imgW="914717" imgH="6861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1116013"/>
                        <a:ext cx="91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71550" y="1989138"/>
            <a:ext cx="4637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配置</a:t>
            </a:r>
            <a:r>
              <a:rPr lang="en-US" altLang="zh-CN"/>
              <a:t>applicationContext.xml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Advisor</a:t>
            </a:r>
            <a:r>
              <a:rPr lang="zh-CN" altLang="en-US"/>
              <a:t>切面案例 </a:t>
            </a:r>
            <a:r>
              <a:rPr lang="en-US" altLang="zh-CN"/>
              <a:t>-- </a:t>
            </a:r>
            <a:r>
              <a:rPr lang="zh-CN" altLang="en-US"/>
              <a:t>引介通知（不要求）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539750" y="1773238"/>
          <a:ext cx="41068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BMP 图像" r:id="rId4" imgW="4829357" imgH="762437" progId="Paint.Picture">
                  <p:embed/>
                </p:oleObj>
              </mc:Choice>
              <mc:Fallback>
                <p:oleObj name="BMP 图像" r:id="rId4" imgW="4829357" imgH="76243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41068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331913" y="2276475"/>
          <a:ext cx="5719762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BMP 图像" r:id="rId6" imgW="8191757" imgH="4848437" progId="Paint.Picture">
                  <p:embed/>
                </p:oleObj>
              </mc:Choice>
              <mc:Fallback>
                <p:oleObj name="BMP 图像" r:id="rId6" imgW="8191757" imgH="48484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5719762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539750" y="5518150"/>
          <a:ext cx="7564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BMP 图像" r:id="rId8" imgW="10210637" imgH="2295677" progId="Paint.Picture">
                  <p:embed/>
                </p:oleObj>
              </mc:Choice>
              <mc:Fallback>
                <p:oleObj name="BMP 图像" r:id="rId8" imgW="10210637" imgH="229567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18150"/>
                        <a:ext cx="7564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自动创建代理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77163" cy="4098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前面的案例中，每个代理都是通过</a:t>
            </a:r>
            <a:r>
              <a:rPr lang="en-US" altLang="zh-CN" sz="2000"/>
              <a:t>ProxyFactoryBean</a:t>
            </a:r>
            <a:r>
              <a:rPr lang="zh-CN" altLang="en-US" sz="2000"/>
              <a:t>织入切面代理，在实际开发中，非常多的</a:t>
            </a:r>
            <a:r>
              <a:rPr lang="en-US" altLang="zh-CN" sz="2000"/>
              <a:t>Bean</a:t>
            </a:r>
            <a:r>
              <a:rPr lang="zh-CN" altLang="en-US" sz="2000"/>
              <a:t>每个都配置</a:t>
            </a:r>
            <a:r>
              <a:rPr lang="en-US" altLang="zh-CN" sz="2000"/>
              <a:t>ProxyFactoryBean</a:t>
            </a:r>
            <a:r>
              <a:rPr lang="zh-CN" altLang="en-US" sz="2000"/>
              <a:t>开发维护量巨大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解决方案：自动创建代理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BeanNameAutoProxyCreator </a:t>
            </a:r>
            <a:r>
              <a:rPr lang="zh-CN" altLang="en-US" sz="2000"/>
              <a:t>根据</a:t>
            </a:r>
            <a:r>
              <a:rPr lang="en-US" altLang="zh-CN" sz="2000"/>
              <a:t>Bean</a:t>
            </a:r>
            <a:r>
              <a:rPr lang="zh-CN" altLang="en-US" sz="2000"/>
              <a:t>名称创建代理 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DefaultAdvisorAutoProxyCreator </a:t>
            </a:r>
            <a:r>
              <a:rPr lang="zh-CN" altLang="en-US" sz="2000"/>
              <a:t>根据</a:t>
            </a:r>
            <a:r>
              <a:rPr lang="en-US" altLang="zh-CN" sz="2000"/>
              <a:t>Advisor</a:t>
            </a:r>
            <a:r>
              <a:rPr lang="zh-CN" altLang="en-US" sz="2000"/>
              <a:t>本身包含信息创建代理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solidFill>
                  <a:schemeClr val="tx2"/>
                </a:solidFill>
              </a:rPr>
              <a:t>AnnotationAwareAspectJAutoProxyCreator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r>
              <a:rPr lang="zh-CN" altLang="en-US" sz="2000">
                <a:solidFill>
                  <a:schemeClr val="tx2"/>
                </a:solidFill>
              </a:rPr>
              <a:t>基于</a:t>
            </a:r>
            <a:r>
              <a:rPr lang="en-US" altLang="zh-CN" sz="2000">
                <a:solidFill>
                  <a:schemeClr val="tx2"/>
                </a:solidFill>
              </a:rPr>
              <a:t>Bean</a:t>
            </a:r>
            <a:r>
              <a:rPr lang="zh-CN" altLang="en-US" sz="2000">
                <a:solidFill>
                  <a:schemeClr val="tx2"/>
                </a:solidFill>
              </a:rPr>
              <a:t>中的</a:t>
            </a:r>
            <a:r>
              <a:rPr lang="en-US" altLang="zh-CN" sz="2000">
                <a:solidFill>
                  <a:schemeClr val="tx2"/>
                </a:solidFill>
              </a:rPr>
              <a:t>AspectJ </a:t>
            </a:r>
            <a:r>
              <a:rPr lang="zh-CN" altLang="en-US" sz="2000">
                <a:solidFill>
                  <a:schemeClr val="tx2"/>
                </a:solidFill>
              </a:rPr>
              <a:t>注解进行自动代理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BeanNameAutoProxyCreator </a:t>
            </a:r>
            <a:r>
              <a:rPr lang="zh-CN" altLang="en-US" sz="2800"/>
              <a:t>举例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r>
              <a:rPr lang="zh-CN" altLang="en-US" sz="2800"/>
              <a:t>对所有以</a:t>
            </a:r>
            <a:r>
              <a:rPr lang="en-US" altLang="zh-CN" sz="2800"/>
              <a:t>Service</a:t>
            </a:r>
            <a:r>
              <a:rPr lang="zh-CN" altLang="en-US" sz="2800"/>
              <a:t>结尾</a:t>
            </a:r>
            <a:r>
              <a:rPr lang="en-US" altLang="zh-CN" sz="2800"/>
              <a:t>Bean</a:t>
            </a:r>
            <a:r>
              <a:rPr lang="zh-CN" altLang="en-US" sz="2800"/>
              <a:t>所有方法使用代理</a:t>
            </a:r>
            <a:endParaRPr lang="zh-CN" altLang="en-US" sz="200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8313" y="2709863"/>
          <a:ext cx="8507412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BMP 图像" r:id="rId3" imgW="9668117" imgH="2619677" progId="Paint.Picture">
                  <p:embed/>
                </p:oleObj>
              </mc:Choice>
              <mc:Fallback>
                <p:oleObj name="BMP 图像" r:id="rId3" imgW="9668117" imgH="26196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9863"/>
                        <a:ext cx="8507412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DefaultAdvisorAutoProxyCreator </a:t>
            </a:r>
            <a:r>
              <a:rPr lang="zh-CN" altLang="en-US" sz="2800"/>
              <a:t>举例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3776663" cy="4098925"/>
          </a:xfrm>
        </p:spPr>
        <p:txBody>
          <a:bodyPr/>
          <a:lstStyle/>
          <a:p>
            <a:r>
              <a:rPr lang="zh-CN" altLang="zh-CN" sz="2000"/>
              <a:t>配置环绕代理案例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8313" y="2565400"/>
          <a:ext cx="84216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BMP 图像" r:id="rId3" imgW="11135117" imgH="3333917" progId="Paint.Picture">
                  <p:embed/>
                </p:oleObj>
              </mc:Choice>
              <mc:Fallback>
                <p:oleObj name="BMP 图像" r:id="rId3" imgW="11135117" imgH="33339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0"/>
                        <a:ext cx="8421687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zh-CN" altLang="en-US" b="1" i="0"/>
              <a:t>使用</a:t>
            </a:r>
            <a:r>
              <a:rPr lang="en-US" altLang="zh-CN" b="1" i="0"/>
              <a:t>AspectJ</a:t>
            </a:r>
            <a:r>
              <a:rPr lang="zh-CN" altLang="en-US" b="1" i="0"/>
              <a:t>实现</a:t>
            </a:r>
            <a:r>
              <a:rPr lang="en-US" altLang="zh-CN" b="1" i="0"/>
              <a:t>AOP</a:t>
            </a:r>
            <a:endParaRPr lang="en-US" altLang="zh-CN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AOP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 </a:t>
            </a:r>
            <a:r>
              <a:rPr lang="en-US" altLang="zh-CN" sz="2400"/>
              <a:t>AOP Aspect Oriented Programing </a:t>
            </a:r>
            <a:r>
              <a:rPr lang="zh-CN" altLang="en-US" sz="2400"/>
              <a:t>面向切面编程</a:t>
            </a:r>
          </a:p>
          <a:p>
            <a:r>
              <a:rPr lang="zh-CN" altLang="en-US" sz="2400"/>
              <a:t> </a:t>
            </a:r>
            <a:r>
              <a:rPr lang="en-US" altLang="zh-CN" sz="2400"/>
              <a:t>AOP</a:t>
            </a:r>
            <a:r>
              <a:rPr lang="zh-CN" altLang="en-US" sz="2400"/>
              <a:t>采取横向抽取机制，取代了传统纵向继承体系重复性代码（性能监视、事务管理、安全检查、缓存）</a:t>
            </a:r>
          </a:p>
          <a:p>
            <a:r>
              <a:rPr lang="zh-CN" altLang="en-US" sz="2400"/>
              <a:t> </a:t>
            </a:r>
            <a:r>
              <a:rPr lang="en-US" altLang="zh-CN" sz="2400"/>
              <a:t>Spring AOP</a:t>
            </a:r>
            <a:r>
              <a:rPr lang="zh-CN" altLang="en-US" sz="2400"/>
              <a:t>使用纯</a:t>
            </a:r>
            <a:r>
              <a:rPr lang="en-US" altLang="zh-CN" sz="2400"/>
              <a:t>Java</a:t>
            </a:r>
            <a:r>
              <a:rPr lang="zh-CN" altLang="en-US" sz="2400"/>
              <a:t>实现，不需要专门的编译过程和类加载器，在运行期通过代理方式向目标类织入增强代码</a:t>
            </a:r>
          </a:p>
          <a:p>
            <a:r>
              <a:rPr lang="zh-CN" altLang="en-US" sz="2400"/>
              <a:t> </a:t>
            </a:r>
            <a:r>
              <a:rPr lang="en-US" altLang="zh-CN" sz="2400"/>
              <a:t>AspecJ</a:t>
            </a:r>
            <a:r>
              <a:rPr lang="zh-CN" altLang="en-US" sz="2400"/>
              <a:t>是一个基于</a:t>
            </a:r>
            <a:r>
              <a:rPr lang="en-US" altLang="zh-CN" sz="2400"/>
              <a:t>Java</a:t>
            </a:r>
            <a:r>
              <a:rPr lang="zh-CN" altLang="en-US" sz="2400"/>
              <a:t>语言的</a:t>
            </a:r>
            <a:r>
              <a:rPr lang="en-US" altLang="zh-CN" sz="2400"/>
              <a:t>AOP</a:t>
            </a:r>
            <a:r>
              <a:rPr lang="zh-CN" altLang="en-US" sz="2400"/>
              <a:t>框架，</a:t>
            </a:r>
            <a:r>
              <a:rPr lang="en-US" altLang="zh-CN" sz="2400"/>
              <a:t>Spring2.0</a:t>
            </a:r>
            <a:r>
              <a:rPr lang="zh-CN" altLang="en-US" sz="2400"/>
              <a:t>开始，</a:t>
            </a:r>
            <a:r>
              <a:rPr lang="en-US" altLang="zh-CN" sz="2400"/>
              <a:t>Spring AOP</a:t>
            </a:r>
            <a:r>
              <a:rPr lang="zh-CN" altLang="en-US" sz="2400"/>
              <a:t>引入对</a:t>
            </a:r>
            <a:r>
              <a:rPr lang="en-US" altLang="zh-CN" sz="2400"/>
              <a:t>Aspect</a:t>
            </a:r>
            <a:r>
              <a:rPr lang="zh-CN" altLang="en-US" sz="2400"/>
              <a:t>的支持，</a:t>
            </a:r>
            <a:r>
              <a:rPr lang="en-US" altLang="zh-CN" sz="2400"/>
              <a:t>AspectJ</a:t>
            </a:r>
            <a:r>
              <a:rPr lang="zh-CN" altLang="en-US" sz="2400"/>
              <a:t>扩展了</a:t>
            </a:r>
            <a:r>
              <a:rPr lang="en-US" altLang="zh-CN" sz="2400"/>
              <a:t>Java</a:t>
            </a:r>
            <a:r>
              <a:rPr lang="zh-CN" altLang="en-US" sz="2400"/>
              <a:t>语言，提供了一个专门的编译器，在编译时提供横向代码的织入</a:t>
            </a:r>
            <a:endParaRPr lang="zh-CN" altLang="en-US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@AspectJ </a:t>
            </a:r>
            <a:r>
              <a:rPr lang="zh-CN" altLang="en-US"/>
              <a:t>简介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8066088" cy="4098925"/>
          </a:xfrm>
        </p:spPr>
        <p:txBody>
          <a:bodyPr/>
          <a:lstStyle/>
          <a:p>
            <a:r>
              <a:rPr lang="en-US" altLang="zh-CN" sz="2400"/>
              <a:t>AspectJ</a:t>
            </a:r>
            <a:r>
              <a:rPr lang="zh-CN" altLang="en-US" sz="2400"/>
              <a:t>是一个基于</a:t>
            </a:r>
            <a:r>
              <a:rPr lang="en-US" altLang="zh-CN" sz="2400"/>
              <a:t>Java</a:t>
            </a:r>
            <a:r>
              <a:rPr lang="zh-CN" altLang="en-US" sz="2400"/>
              <a:t>语言的</a:t>
            </a:r>
            <a:r>
              <a:rPr lang="en-US" altLang="zh-CN" sz="2400"/>
              <a:t>AOP</a:t>
            </a:r>
            <a:r>
              <a:rPr lang="zh-CN" altLang="en-US" sz="2400"/>
              <a:t>框架</a:t>
            </a:r>
          </a:p>
          <a:p>
            <a:r>
              <a:rPr lang="en-US" altLang="zh-CN" sz="2400"/>
              <a:t>Spring2.0</a:t>
            </a:r>
            <a:r>
              <a:rPr lang="zh-CN" altLang="en-US" sz="2400"/>
              <a:t>以后新增了对</a:t>
            </a:r>
            <a:r>
              <a:rPr lang="en-US" altLang="zh-CN" sz="2400"/>
              <a:t>AspectJ</a:t>
            </a:r>
            <a:r>
              <a:rPr lang="zh-CN" altLang="en-US" sz="2400"/>
              <a:t>切点表达式支持</a:t>
            </a:r>
          </a:p>
          <a:p>
            <a:r>
              <a:rPr lang="en-US" altLang="zh-CN" sz="2400"/>
              <a:t>@AspectJ </a:t>
            </a:r>
            <a:r>
              <a:rPr lang="zh-CN" altLang="en-US" sz="2400"/>
              <a:t>是</a:t>
            </a:r>
            <a:r>
              <a:rPr lang="en-US" altLang="zh-CN" sz="2400"/>
              <a:t>AspectJ1.5</a:t>
            </a:r>
            <a:r>
              <a:rPr lang="zh-CN" altLang="en-US" sz="2400"/>
              <a:t>新增功能，通过</a:t>
            </a:r>
            <a:r>
              <a:rPr lang="en-US" altLang="zh-CN" sz="2400"/>
              <a:t>JDK5</a:t>
            </a:r>
            <a:r>
              <a:rPr lang="zh-CN" altLang="en-US" sz="2400"/>
              <a:t>注解技术，允许直接在</a:t>
            </a:r>
            <a:r>
              <a:rPr lang="en-US" altLang="zh-CN" sz="2400"/>
              <a:t>Bean</a:t>
            </a:r>
            <a:r>
              <a:rPr lang="zh-CN" altLang="en-US" sz="2400"/>
              <a:t>类中定义切面</a:t>
            </a:r>
          </a:p>
          <a:p>
            <a:r>
              <a:rPr lang="zh-CN" altLang="en-US" sz="2400"/>
              <a:t>新版本</a:t>
            </a:r>
            <a:r>
              <a:rPr lang="en-US" altLang="zh-CN" sz="2400"/>
              <a:t>Spring</a:t>
            </a:r>
            <a:r>
              <a:rPr lang="zh-CN" altLang="en-US" sz="2400"/>
              <a:t>框架，建议使用</a:t>
            </a:r>
            <a:r>
              <a:rPr lang="en-US" altLang="zh-CN" sz="2400"/>
              <a:t>AspectJ</a:t>
            </a:r>
            <a:r>
              <a:rPr lang="zh-CN" altLang="en-US" sz="2400"/>
              <a:t>方式来开发</a:t>
            </a:r>
            <a:r>
              <a:rPr lang="en-US" altLang="zh-CN" sz="2400"/>
              <a:t>AOP</a:t>
            </a:r>
          </a:p>
          <a:p>
            <a:r>
              <a:rPr lang="zh-CN" altLang="en-US" sz="2400"/>
              <a:t>使用</a:t>
            </a:r>
            <a:r>
              <a:rPr lang="en-US" altLang="zh-CN" sz="2400"/>
              <a:t>AspectJ </a:t>
            </a:r>
            <a:r>
              <a:rPr lang="zh-CN" altLang="en-US" sz="2400"/>
              <a:t>需要导入</a:t>
            </a:r>
            <a:r>
              <a:rPr lang="en-US" altLang="zh-CN" sz="2400"/>
              <a:t>Spring AOP</a:t>
            </a:r>
            <a:r>
              <a:rPr lang="zh-CN" altLang="en-US" sz="2400"/>
              <a:t>和 </a:t>
            </a:r>
            <a:r>
              <a:rPr lang="en-US" altLang="zh-CN" sz="2400"/>
              <a:t>AspectJ</a:t>
            </a:r>
            <a:r>
              <a:rPr lang="zh-CN" altLang="en-US" sz="2400"/>
              <a:t>相关</a:t>
            </a:r>
            <a:r>
              <a:rPr lang="en-US" altLang="zh-CN" sz="2400"/>
              <a:t>jar</a:t>
            </a:r>
            <a:r>
              <a:rPr lang="zh-CN" altLang="en-US" sz="2400"/>
              <a:t>包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spring-aop-3.2.0.RELEASE.jar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com.springsource.org.aopalliance-1.0.0.jar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spring-aspects-3.2.0.RELEASE.jar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com.springsource.org.aspectj.weaver-1.6.8.RELEASE.jar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通过配置启用</a:t>
            </a:r>
            <a:r>
              <a:rPr lang="en-US" altLang="zh-CN"/>
              <a:t>@AspectJ</a:t>
            </a:r>
            <a:r>
              <a:rPr lang="zh-CN" altLang="en-US"/>
              <a:t>切面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8066088" cy="4098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&lt;?xml version="1.0" encoding="UTF-8"?&gt;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&lt;beans xmlns="http://www.springframework.org/schema/beans"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  xmlns:xsi="http://www.w3.org/2001/XMLSchema-instance"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  </a:t>
            </a:r>
            <a:r>
              <a:rPr lang="zh-CN" altLang="en-US" sz="1800">
                <a:solidFill>
                  <a:srgbClr val="FF0000"/>
                </a:solidFill>
              </a:rPr>
              <a:t>xmlns:aop="http://www.springframework.org/schema/aop"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  xsi:schemaLocation="http://www.springframework.org/schema/beans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http://www.springframework.org/schema/beans/spring-beans.xsd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>
                <a:solidFill>
                  <a:srgbClr val="FF0000"/>
                </a:solidFill>
              </a:rPr>
              <a:t>http://www.springframework.org/schema/aop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	</a:t>
            </a:r>
            <a:r>
              <a:rPr lang="zh-CN" altLang="en-US" sz="1800">
                <a:solidFill>
                  <a:srgbClr val="FF0000"/>
                </a:solidFill>
              </a:rPr>
              <a:t>http://www.springframework.org/schema/aop/spring-aop.xsd</a:t>
            </a:r>
            <a:r>
              <a:rPr lang="zh-CN" altLang="en-US" sz="1800"/>
              <a:t>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	&lt;!-- </a:t>
            </a:r>
            <a:r>
              <a:rPr lang="zh-CN" altLang="en-US" sz="1800">
                <a:solidFill>
                  <a:srgbClr val="FF0000"/>
                </a:solidFill>
              </a:rPr>
              <a:t>开启</a:t>
            </a:r>
            <a:r>
              <a:rPr lang="en-US" altLang="zh-CN" sz="1800">
                <a:solidFill>
                  <a:srgbClr val="FF0000"/>
                </a:solidFill>
              </a:rPr>
              <a:t>AspectJ</a:t>
            </a:r>
            <a:r>
              <a:rPr lang="zh-CN" altLang="en-US" sz="1800">
                <a:solidFill>
                  <a:srgbClr val="FF0000"/>
                </a:solidFill>
              </a:rPr>
              <a:t>自动代理</a:t>
            </a:r>
            <a:r>
              <a:rPr lang="en-US" altLang="zh-CN" sz="1800">
                <a:solidFill>
                  <a:srgbClr val="FF0000"/>
                </a:solidFill>
              </a:rPr>
              <a:t>--&gt;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	&lt;aop:aspectj-autoproxy 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&lt;/beans&gt;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@AspectJ</a:t>
            </a:r>
            <a:r>
              <a:rPr lang="zh-CN" altLang="en-US"/>
              <a:t>提供不同的通知类型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7921625" cy="40989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/>
              <a:t>@Before </a:t>
            </a:r>
            <a:r>
              <a:rPr lang="zh-CN" altLang="en-US" sz="2400"/>
              <a:t>前置通知，相当于</a:t>
            </a:r>
            <a:r>
              <a:rPr lang="en-US" altLang="zh-CN" sz="2400"/>
              <a:t>BeforeAdvice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@AfterReturning </a:t>
            </a:r>
            <a:r>
              <a:rPr lang="zh-CN" altLang="en-US" sz="2400"/>
              <a:t>后置通知，相当于</a:t>
            </a:r>
            <a:r>
              <a:rPr lang="en-US" altLang="zh-CN" sz="2400"/>
              <a:t>AfterReturningAdvice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@Around </a:t>
            </a:r>
            <a:r>
              <a:rPr lang="zh-CN" altLang="en-US" sz="2400"/>
              <a:t>环绕通知，相当于</a:t>
            </a:r>
            <a:r>
              <a:rPr lang="en-US" altLang="zh-CN" sz="2400"/>
              <a:t>MethodInterceptor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@AfterThrowing</a:t>
            </a:r>
            <a:r>
              <a:rPr lang="zh-CN" altLang="en-US" sz="2400"/>
              <a:t>抛出通知，相当于</a:t>
            </a:r>
            <a:r>
              <a:rPr lang="en-US" altLang="zh-CN" sz="2400"/>
              <a:t>ThrowAdvice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@After </a:t>
            </a:r>
            <a:r>
              <a:rPr lang="zh-CN" altLang="en-US" sz="2400"/>
              <a:t>最终</a:t>
            </a:r>
            <a:r>
              <a:rPr lang="en-US" altLang="zh-CN" sz="2400"/>
              <a:t>final</a:t>
            </a:r>
            <a:r>
              <a:rPr lang="zh-CN" altLang="en-US" sz="2400"/>
              <a:t>通知，不管是否异常，该通知都会执行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@DeclareParents </a:t>
            </a:r>
            <a:r>
              <a:rPr lang="zh-CN" altLang="en-US" sz="2400">
                <a:solidFill>
                  <a:srgbClr val="0000FF"/>
                </a:solidFill>
              </a:rPr>
              <a:t>引介通知，相当于</a:t>
            </a:r>
            <a:r>
              <a:rPr lang="en-US" altLang="zh-CN" sz="2400">
                <a:solidFill>
                  <a:srgbClr val="0000FF"/>
                </a:solidFill>
              </a:rPr>
              <a:t>IntroductionInterceptor (</a:t>
            </a:r>
            <a:r>
              <a:rPr lang="zh-CN" altLang="en-US" sz="2400">
                <a:solidFill>
                  <a:srgbClr val="0000FF"/>
                </a:solidFill>
              </a:rPr>
              <a:t>不要求掌握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在通知中通过</a:t>
            </a:r>
            <a:r>
              <a:rPr lang="en-US" altLang="zh-CN"/>
              <a:t>value</a:t>
            </a:r>
            <a:r>
              <a:rPr lang="zh-CN" altLang="en-US"/>
              <a:t>属性定义切点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通过</a:t>
            </a:r>
            <a:r>
              <a:rPr lang="en-US" altLang="zh-CN" sz="2000"/>
              <a:t>execution</a:t>
            </a:r>
            <a:r>
              <a:rPr lang="zh-CN" altLang="en-US" sz="2000"/>
              <a:t>函数，可以定义切点的方法切入</a:t>
            </a:r>
          </a:p>
          <a:p>
            <a:r>
              <a:rPr lang="zh-CN" altLang="en-US" sz="2000"/>
              <a:t>语法：</a:t>
            </a:r>
          </a:p>
          <a:p>
            <a:pPr lvl="1"/>
            <a:r>
              <a:rPr lang="en-US" altLang="zh-CN" sz="1800"/>
              <a:t>execution(&lt;</a:t>
            </a:r>
            <a:r>
              <a:rPr lang="zh-CN" altLang="en-US" sz="1800"/>
              <a:t>访问修饰符</a:t>
            </a:r>
            <a:r>
              <a:rPr lang="en-US" altLang="zh-CN" sz="1800"/>
              <a:t>&gt;?&lt;</a:t>
            </a:r>
            <a:r>
              <a:rPr lang="zh-CN" altLang="en-US" sz="1800"/>
              <a:t>返回类型</a:t>
            </a:r>
            <a:r>
              <a:rPr lang="en-US" altLang="zh-CN" sz="1800"/>
              <a:t>&gt;&lt;</a:t>
            </a:r>
            <a:r>
              <a:rPr lang="zh-CN" altLang="en-US" sz="1800"/>
              <a:t>方法名</a:t>
            </a:r>
            <a:r>
              <a:rPr lang="en-US" altLang="zh-CN" sz="1800"/>
              <a:t>&gt;(&lt;</a:t>
            </a:r>
            <a:r>
              <a:rPr lang="zh-CN" altLang="en-US" sz="1800"/>
              <a:t>参数</a:t>
            </a:r>
            <a:r>
              <a:rPr lang="en-US" altLang="zh-CN" sz="1800"/>
              <a:t>&gt;)&lt;</a:t>
            </a:r>
            <a:r>
              <a:rPr lang="zh-CN" altLang="en-US" sz="1800"/>
              <a:t>异常</a:t>
            </a:r>
            <a:r>
              <a:rPr lang="en-US" altLang="zh-CN" sz="1800"/>
              <a:t>&gt;)</a:t>
            </a:r>
          </a:p>
          <a:p>
            <a:r>
              <a:rPr lang="zh-CN" altLang="en-US" sz="2100"/>
              <a:t>例如</a:t>
            </a:r>
          </a:p>
          <a:p>
            <a:pPr lvl="1"/>
            <a:r>
              <a:rPr lang="zh-CN" altLang="en-US" sz="1700"/>
              <a:t>匹配所有类</a:t>
            </a:r>
            <a:r>
              <a:rPr lang="en-US" altLang="zh-CN" sz="1700"/>
              <a:t>public</a:t>
            </a:r>
            <a:r>
              <a:rPr lang="zh-CN" altLang="en-US" sz="1700"/>
              <a:t>方法  </a:t>
            </a:r>
            <a:r>
              <a:rPr lang="en-US" altLang="zh-CN" sz="1700"/>
              <a:t>execution(public * *(..))</a:t>
            </a:r>
          </a:p>
          <a:p>
            <a:pPr lvl="1"/>
            <a:r>
              <a:rPr lang="zh-CN" altLang="en-US" sz="1700"/>
              <a:t>匹配指定包下所有类方法 </a:t>
            </a:r>
            <a:r>
              <a:rPr lang="en-US" altLang="zh-CN" sz="1700"/>
              <a:t>execution(* cn.itcast.dao.*(..)) </a:t>
            </a:r>
            <a:r>
              <a:rPr lang="zh-CN" altLang="en-US" sz="1700">
                <a:solidFill>
                  <a:srgbClr val="FF0000"/>
                </a:solidFill>
              </a:rPr>
              <a:t>不包含子包</a:t>
            </a:r>
          </a:p>
          <a:p>
            <a:pPr lvl="1"/>
            <a:r>
              <a:rPr lang="en-US" altLang="zh-CN" sz="1700"/>
              <a:t>execution(* cn.itcast.dao..*(..))  </a:t>
            </a:r>
            <a:r>
              <a:rPr lang="en-US" altLang="zh-CN" sz="1700">
                <a:solidFill>
                  <a:srgbClr val="FF0000"/>
                </a:solidFill>
              </a:rPr>
              <a:t>..*</a:t>
            </a:r>
            <a:r>
              <a:rPr lang="zh-CN" altLang="en-US" sz="1700">
                <a:solidFill>
                  <a:srgbClr val="FF0000"/>
                </a:solidFill>
              </a:rPr>
              <a:t>表示包、子孙包下所有类</a:t>
            </a:r>
          </a:p>
          <a:p>
            <a:pPr lvl="1"/>
            <a:r>
              <a:rPr lang="zh-CN" altLang="en-US" sz="1700"/>
              <a:t>匹配指定类所有方法 </a:t>
            </a:r>
            <a:r>
              <a:rPr lang="en-US" altLang="zh-CN" sz="1700"/>
              <a:t>execution(* cn.itcast.service.UserService.*(..))</a:t>
            </a:r>
          </a:p>
          <a:p>
            <a:pPr lvl="1"/>
            <a:r>
              <a:rPr lang="zh-CN" altLang="en-US" sz="1700"/>
              <a:t>匹配实现特定接口所有类方法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700"/>
              <a:t>	</a:t>
            </a:r>
            <a:r>
              <a:rPr lang="en-US" altLang="zh-CN" sz="1700"/>
              <a:t>execution(* cn.itcast.dao.GenericDAO+.*(..))</a:t>
            </a:r>
          </a:p>
          <a:p>
            <a:pPr lvl="1"/>
            <a:r>
              <a:rPr lang="zh-CN" altLang="en-US" sz="1700"/>
              <a:t>匹配所有</a:t>
            </a:r>
            <a:r>
              <a:rPr lang="en-US" altLang="zh-CN" sz="1700"/>
              <a:t>save</a:t>
            </a:r>
            <a:r>
              <a:rPr lang="zh-CN" altLang="en-US" sz="1700"/>
              <a:t>开头的方法 </a:t>
            </a:r>
            <a:r>
              <a:rPr lang="en-US" altLang="zh-CN" sz="1700"/>
              <a:t>execution(* save*(..))</a:t>
            </a:r>
          </a:p>
          <a:p>
            <a:pPr lvl="1"/>
            <a:endParaRPr lang="en-US" altLang="zh-CN" sz="1700"/>
          </a:p>
          <a:p>
            <a:pPr lvl="1"/>
            <a:endParaRPr lang="zh-CN" altLang="en-US"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为目标类，定义切面类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28675" y="1917700"/>
          <a:ext cx="377507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BMP 图像" r:id="rId3" imgW="4334357" imgH="3181637" progId="Paint.Picture">
                  <p:embed/>
                </p:oleObj>
              </mc:Choice>
              <mc:Fallback>
                <p:oleObj name="BMP 图像" r:id="rId3" imgW="4334357" imgH="318163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917700"/>
                        <a:ext cx="3775075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900113" y="4870450"/>
          <a:ext cx="73548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BMP 图像" r:id="rId5" imgW="7210757" imgH="1200557" progId="Paint.Picture">
                  <p:embed/>
                </p:oleObj>
              </mc:Choice>
              <mc:Fallback>
                <p:oleObj name="BMP 图像" r:id="rId5" imgW="7210757" imgH="12005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70450"/>
                        <a:ext cx="73548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4932363" y="2565400"/>
          <a:ext cx="31289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BMP 图像" r:id="rId7" imgW="2848277" imgH="752717" progId="Paint.Picture">
                  <p:embed/>
                </p:oleObj>
              </mc:Choice>
              <mc:Fallback>
                <p:oleObj name="BMP 图像" r:id="rId7" imgW="2848277" imgH="75271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565400"/>
                        <a:ext cx="31289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@Before</a:t>
            </a:r>
            <a:r>
              <a:rPr lang="zh-CN" altLang="en-US"/>
              <a:t>前置通知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ph idx="1"/>
          </p:nvPr>
        </p:nvGraphicFramePr>
        <p:xfrm>
          <a:off x="755650" y="2709863"/>
          <a:ext cx="79629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BMP 图像" r:id="rId3" imgW="7429997" imgH="2486477" progId="Paint.Picture">
                  <p:embed/>
                </p:oleObj>
              </mc:Choice>
              <mc:Fallback>
                <p:oleObj name="BMP 图像" r:id="rId3" imgW="7429997" imgH="248647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9863"/>
                        <a:ext cx="79629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68375" y="2047875"/>
            <a:ext cx="677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可以在方法中传入</a:t>
            </a:r>
            <a:r>
              <a:rPr lang="en-US" altLang="zh-CN"/>
              <a:t>JoinPoint</a:t>
            </a:r>
            <a:r>
              <a:rPr lang="zh-CN" altLang="en-US"/>
              <a:t>对象，用来获得切点信息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@AfterReturing </a:t>
            </a:r>
            <a:r>
              <a:rPr lang="zh-CN" altLang="en-US"/>
              <a:t>后置通知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ph idx="1"/>
          </p:nvPr>
        </p:nvGraphicFramePr>
        <p:xfrm>
          <a:off x="755650" y="2854325"/>
          <a:ext cx="7696200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BMP 图像" r:id="rId3" imgW="8296517" imgH="2857997" progId="Paint.Picture">
                  <p:embed/>
                </p:oleObj>
              </mc:Choice>
              <mc:Fallback>
                <p:oleObj name="BMP 图像" r:id="rId3" imgW="8296517" imgH="28579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4325"/>
                        <a:ext cx="7696200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27088" y="2025650"/>
            <a:ext cx="720248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returning</a:t>
            </a:r>
            <a:r>
              <a:rPr lang="zh-CN" altLang="en-US"/>
              <a:t>属性 可以定义方法返回值，作为参数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@Around </a:t>
            </a:r>
            <a:r>
              <a:rPr lang="zh-CN" altLang="en-US"/>
              <a:t>环绕通知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8137525" cy="4098925"/>
          </a:xfrm>
        </p:spPr>
        <p:txBody>
          <a:bodyPr/>
          <a:lstStyle/>
          <a:p>
            <a:r>
              <a:rPr lang="en-US" altLang="zh-CN" sz="2400"/>
              <a:t>around</a:t>
            </a:r>
            <a:r>
              <a:rPr lang="zh-CN" altLang="en-US" sz="2400"/>
              <a:t>方法的返回值就是目标代理方法执行返回值</a:t>
            </a:r>
          </a:p>
          <a:p>
            <a:r>
              <a:rPr lang="zh-CN" altLang="en-US" sz="2400"/>
              <a:t>参数为</a:t>
            </a:r>
            <a:r>
              <a:rPr lang="en-US" altLang="zh-CN" sz="2400"/>
              <a:t>ProceedingJoinPoint </a:t>
            </a:r>
            <a:r>
              <a:rPr lang="zh-CN" altLang="en-US" sz="2400"/>
              <a:t>可以调用拦截目标方法执行</a:t>
            </a:r>
          </a:p>
          <a:p>
            <a:endParaRPr lang="zh-CN" alt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755650" y="3357563"/>
          <a:ext cx="76962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BMP 图像" r:id="rId3" imgW="8201477" imgH="1686197" progId="Paint.Picture">
                  <p:embed/>
                </p:oleObj>
              </mc:Choice>
              <mc:Fallback>
                <p:oleObj name="BMP 图像" r:id="rId3" imgW="8201477" imgH="16861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76962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073150" y="5267325"/>
            <a:ext cx="7315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重点：如果不调用 </a:t>
            </a:r>
            <a:r>
              <a:rPr lang="en-US" altLang="zh-CN">
                <a:solidFill>
                  <a:srgbClr val="FF0000"/>
                </a:solidFill>
              </a:rPr>
              <a:t>ProceedingJoinPoint</a:t>
            </a:r>
            <a:r>
              <a:rPr lang="zh-CN" altLang="en-US">
                <a:solidFill>
                  <a:srgbClr val="FF0000"/>
                </a:solidFill>
              </a:rPr>
              <a:t>的 </a:t>
            </a:r>
            <a:r>
              <a:rPr lang="en-US" altLang="zh-CN">
                <a:solidFill>
                  <a:srgbClr val="FF0000"/>
                </a:solidFill>
              </a:rPr>
              <a:t>proceed</a:t>
            </a:r>
            <a:r>
              <a:rPr lang="zh-CN" altLang="en-US">
                <a:solidFill>
                  <a:srgbClr val="FF0000"/>
                </a:solidFill>
              </a:rPr>
              <a:t>方法，那么目标方法就被拦截了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@AfterThrowing </a:t>
            </a:r>
            <a:r>
              <a:rPr lang="zh-CN" altLang="en-US"/>
              <a:t>抛出通知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ph idx="1"/>
          </p:nvPr>
        </p:nvGraphicFramePr>
        <p:xfrm>
          <a:off x="755650" y="3165475"/>
          <a:ext cx="76962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BMP 图像" r:id="rId3" imgW="8010677" imgH="1819757" progId="Paint.Picture">
                  <p:embed/>
                </p:oleObj>
              </mc:Choice>
              <mc:Fallback>
                <p:oleObj name="BMP 图像" r:id="rId3" imgW="8010677" imgH="18197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65475"/>
                        <a:ext cx="76962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85825" y="2270125"/>
            <a:ext cx="793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通过设置</a:t>
            </a:r>
            <a:r>
              <a:rPr lang="en-US" altLang="zh-CN"/>
              <a:t>throwing</a:t>
            </a:r>
            <a:r>
              <a:rPr lang="zh-CN" altLang="en-US"/>
              <a:t>属性，可以设置发生异常对象参数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@After </a:t>
            </a:r>
            <a:r>
              <a:rPr lang="zh-CN" altLang="en-US"/>
              <a:t>最终通知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ph idx="1"/>
          </p:nvPr>
        </p:nvGraphicFramePr>
        <p:xfrm>
          <a:off x="612775" y="2854325"/>
          <a:ext cx="79771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BMP 图像" r:id="rId3" imgW="7220117" imgH="1238717" progId="Paint.Picture">
                  <p:embed/>
                </p:oleObj>
              </mc:Choice>
              <mc:Fallback>
                <p:oleObj name="BMP 图像" r:id="rId3" imgW="7220117" imgH="12387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854325"/>
                        <a:ext cx="797718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相关术语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Joinpoint(</a:t>
            </a:r>
            <a:r>
              <a:rPr lang="zh-CN" altLang="en-US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连接点</a:t>
            </a: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所谓连接点是指那些被拦截到的点。在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spring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这些点指的是方法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因为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spring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只支持方法类型的连接点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Pointcut(</a:t>
            </a:r>
            <a:r>
              <a:rPr lang="zh-CN" altLang="en-US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切入点</a:t>
            </a: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):</a:t>
            </a:r>
            <a:r>
              <a:rPr lang="zh-CN" altLang="en-US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所谓切入点是指我们要对哪些</a:t>
            </a:r>
            <a:r>
              <a:rPr lang="en-US" altLang="zh-CN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Joinpoint</a:t>
            </a:r>
            <a:r>
              <a:rPr lang="zh-CN" altLang="en-US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进行拦截的定义</a:t>
            </a:r>
            <a:r>
              <a:rPr lang="en-US" altLang="zh-CN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Advice(</a:t>
            </a:r>
            <a:r>
              <a:rPr lang="zh-CN" altLang="en-US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通知</a:t>
            </a: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增强</a:t>
            </a: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所谓通知是指拦截到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Joinpoint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之后所要做的事情就是通知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通知分为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前置通知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后置通知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异常通知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最终通知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1600">
                <a:latin typeface="华文中宋" panose="02010600040101010101" pitchFamily="2" charset="-122"/>
                <a:ea typeface="华文中宋" panose="02010600040101010101" pitchFamily="2" charset="-122"/>
              </a:rPr>
              <a:t>环绕通知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切面要完成的功能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Introduction(</a:t>
            </a:r>
            <a:r>
              <a:rPr lang="zh-CN" altLang="en-US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引介</a:t>
            </a: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):</a:t>
            </a:r>
            <a:r>
              <a:rPr lang="zh-CN" altLang="en-US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引介是一种特殊的通知在不修改类代码的前提下</a:t>
            </a:r>
            <a:r>
              <a:rPr lang="en-US" altLang="zh-CN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Introduction</a:t>
            </a:r>
            <a:r>
              <a:rPr lang="zh-CN" altLang="en-US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可以在运行期为类动态地添加一些方法或</a:t>
            </a:r>
            <a:r>
              <a:rPr lang="en-US" altLang="zh-CN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Field.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Target(</a:t>
            </a:r>
            <a:r>
              <a:rPr lang="zh-CN" altLang="en-US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目标对象</a:t>
            </a: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):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代理的目标对象</a:t>
            </a:r>
            <a:endParaRPr lang="en-US" altLang="zh-CN" sz="160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Weaving(</a:t>
            </a:r>
            <a:r>
              <a:rPr lang="zh-CN" altLang="en-US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织入</a:t>
            </a: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):</a:t>
            </a:r>
            <a:r>
              <a:rPr lang="zh-CN" altLang="en-US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是指把增强应用到目标对象来创建新的代理对象的过程</a:t>
            </a:r>
            <a:r>
              <a:rPr lang="en-US" altLang="zh-CN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spring</a:t>
            </a:r>
            <a:r>
              <a:rPr lang="zh-CN" altLang="en-US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采用动态代理织入，而</a:t>
            </a:r>
            <a:r>
              <a:rPr lang="en-US" altLang="zh-CN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AspectJ</a:t>
            </a:r>
            <a:r>
              <a:rPr lang="zh-CN" altLang="en-US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采用编译期织入和类装在期织入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Proxy</a:t>
            </a:r>
            <a:r>
              <a:rPr lang="zh-CN" altLang="en-US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（代理）</a:t>
            </a:r>
            <a:r>
              <a:rPr lang="en-US" altLang="zh-CN" sz="16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一个类被</a:t>
            </a:r>
            <a:r>
              <a:rPr lang="en-US" altLang="zh-CN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AOP</a:t>
            </a:r>
            <a:r>
              <a:rPr lang="zh-CN" altLang="en-US" sz="16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织入增强后，就产生一个结果代理类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Aspect(</a:t>
            </a:r>
            <a:r>
              <a:rPr lang="zh-CN" altLang="en-US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切面</a:t>
            </a:r>
            <a:r>
              <a:rPr lang="en-US" altLang="zh-CN" sz="16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):</a:t>
            </a:r>
            <a:r>
              <a:rPr lang="en-US" altLang="zh-CN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是切入点和通知（引介）的结合</a:t>
            </a:r>
            <a:endParaRPr lang="en-US" altLang="zh-CN" sz="160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@Pointcut</a:t>
            </a:r>
            <a:r>
              <a:rPr lang="zh-CN" altLang="en-US"/>
              <a:t>为切点命名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在每个通知内定义切点，会造成工作量大，不易维护，对于重复的切点，可以使用</a:t>
            </a:r>
            <a:r>
              <a:rPr lang="en-US" altLang="zh-CN" sz="2000"/>
              <a:t>@Poingcut</a:t>
            </a:r>
            <a:r>
              <a:rPr lang="zh-CN" altLang="en-US" sz="2000"/>
              <a:t>进行定义</a:t>
            </a:r>
          </a:p>
          <a:p>
            <a:r>
              <a:rPr lang="zh-CN" altLang="en-US" sz="2000"/>
              <a:t>切点方法：</a:t>
            </a:r>
            <a:r>
              <a:rPr lang="en-US" altLang="zh-CN" sz="2000"/>
              <a:t>private void </a:t>
            </a:r>
            <a:r>
              <a:rPr lang="zh-CN" altLang="en-US" sz="2000"/>
              <a:t>无参数方法，方法名为切点名</a:t>
            </a:r>
          </a:p>
          <a:p>
            <a:r>
              <a:rPr lang="zh-CN" altLang="en-US" sz="2000"/>
              <a:t>当通知多个切点时，可以使用</a:t>
            </a:r>
            <a:r>
              <a:rPr lang="en-US" altLang="zh-CN" sz="2000"/>
              <a:t>|| </a:t>
            </a:r>
            <a:r>
              <a:rPr lang="zh-CN" altLang="en-US" sz="2000"/>
              <a:t>进行连接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900113" y="3429000"/>
          <a:ext cx="769620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BMP 图像" r:id="rId3" imgW="8325317" imgH="3038717" progId="Paint.Picture">
                  <p:embed/>
                </p:oleObj>
              </mc:Choice>
              <mc:Fallback>
                <p:oleObj name="BMP 图像" r:id="rId3" imgW="8325317" imgH="30387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7696200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XML</a:t>
            </a:r>
            <a:r>
              <a:rPr lang="zh-CN" altLang="en-US"/>
              <a:t>配置切面 </a:t>
            </a:r>
            <a:r>
              <a:rPr lang="en-US" altLang="zh-CN"/>
              <a:t>-- </a:t>
            </a:r>
            <a:r>
              <a:rPr lang="zh-CN" altLang="en-US"/>
              <a:t>前置通知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ph idx="1"/>
          </p:nvPr>
        </p:nvGraphicFramePr>
        <p:xfrm>
          <a:off x="828675" y="2062163"/>
          <a:ext cx="55435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BMP 图像" r:id="rId3" imgW="5543957" imgH="1438517" progId="Paint.Picture">
                  <p:embed/>
                </p:oleObj>
              </mc:Choice>
              <mc:Fallback>
                <p:oleObj name="BMP 图像" r:id="rId3" imgW="5543957" imgH="14385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062163"/>
                        <a:ext cx="55435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/>
          </p:cNvGraphicFramePr>
          <p:nvPr/>
        </p:nvGraphicFramePr>
        <p:xfrm>
          <a:off x="34925" y="3860800"/>
          <a:ext cx="950595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BMP 图像" r:id="rId5" imgW="11744597" imgH="3048437" progId="Paint.Picture">
                  <p:embed/>
                </p:oleObj>
              </mc:Choice>
              <mc:Fallback>
                <p:oleObj name="BMP 图像" r:id="rId5" imgW="11744597" imgH="304843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860800"/>
                        <a:ext cx="950595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757238" y="1989138"/>
          <a:ext cx="6907212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BMP 图像" r:id="rId3" imgW="8125157" imgH="1695917" progId="Paint.Picture">
                  <p:embed/>
                </p:oleObj>
              </mc:Choice>
              <mc:Fallback>
                <p:oleObj name="BMP 图像" r:id="rId3" imgW="8125157" imgH="169591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989138"/>
                        <a:ext cx="6907212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XML</a:t>
            </a:r>
            <a:r>
              <a:rPr lang="zh-CN" altLang="en-US"/>
              <a:t>配置切面 </a:t>
            </a:r>
            <a:r>
              <a:rPr lang="en-US" altLang="zh-CN"/>
              <a:t>-- </a:t>
            </a:r>
            <a:r>
              <a:rPr lang="zh-CN" altLang="en-US"/>
              <a:t>后置通知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52413" y="3717925"/>
          <a:ext cx="88852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BMP 图像" r:id="rId5" imgW="11239517" imgH="3105317" progId="Paint.Picture">
                  <p:embed/>
                </p:oleObj>
              </mc:Choice>
              <mc:Fallback>
                <p:oleObj name="BMP 图像" r:id="rId5" imgW="11239517" imgH="31053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3717925"/>
                        <a:ext cx="8885237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XML</a:t>
            </a:r>
            <a:r>
              <a:rPr lang="zh-CN" altLang="en-US"/>
              <a:t>配置切面 </a:t>
            </a:r>
            <a:r>
              <a:rPr lang="en-US" altLang="zh-CN"/>
              <a:t>-- </a:t>
            </a:r>
            <a:r>
              <a:rPr lang="zh-CN" altLang="en-US"/>
              <a:t>环绕通知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55650" y="2062163"/>
          <a:ext cx="6286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BMP 图像" r:id="rId3" imgW="8572997" imgH="1867277" progId="Paint.Picture">
                  <p:embed/>
                </p:oleObj>
              </mc:Choice>
              <mc:Fallback>
                <p:oleObj name="BMP 图像" r:id="rId3" imgW="8572997" imgH="186727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2163"/>
                        <a:ext cx="6286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52413" y="3646488"/>
          <a:ext cx="8555037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BMP 图像" r:id="rId5" imgW="11706437" imgH="3153197" progId="Paint.Picture">
                  <p:embed/>
                </p:oleObj>
              </mc:Choice>
              <mc:Fallback>
                <p:oleObj name="BMP 图像" r:id="rId5" imgW="11706437" imgH="31531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3646488"/>
                        <a:ext cx="8555037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XML</a:t>
            </a:r>
            <a:r>
              <a:rPr lang="zh-CN" altLang="en-US"/>
              <a:t>配置切面 </a:t>
            </a:r>
            <a:r>
              <a:rPr lang="en-US" altLang="zh-CN"/>
              <a:t>-- </a:t>
            </a:r>
            <a:r>
              <a:rPr lang="zh-CN" altLang="en-US"/>
              <a:t>抛出通知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ph idx="1"/>
          </p:nvPr>
        </p:nvGraphicFramePr>
        <p:xfrm>
          <a:off x="755650" y="1989138"/>
          <a:ext cx="76962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BMP 图像" r:id="rId3" imgW="7696397" imgH="1714997" progId="Paint.Picture">
                  <p:embed/>
                </p:oleObj>
              </mc:Choice>
              <mc:Fallback>
                <p:oleObj name="BMP 图像" r:id="rId3" imgW="7696397" imgH="17149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76962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/>
          </p:cNvGraphicFramePr>
          <p:nvPr/>
        </p:nvGraphicFramePr>
        <p:xfrm>
          <a:off x="63500" y="3810000"/>
          <a:ext cx="8972550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BMP 图像" r:id="rId5" imgW="11754317" imgH="3086597" progId="Paint.Picture">
                  <p:embed/>
                </p:oleObj>
              </mc:Choice>
              <mc:Fallback>
                <p:oleObj name="BMP 图像" r:id="rId5" imgW="11754317" imgH="308659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" y="3810000"/>
                        <a:ext cx="8972550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XML</a:t>
            </a:r>
            <a:r>
              <a:rPr lang="zh-CN" altLang="en-US"/>
              <a:t>配置切面 </a:t>
            </a:r>
            <a:r>
              <a:rPr lang="en-US" altLang="zh-CN"/>
              <a:t>-- </a:t>
            </a:r>
            <a:r>
              <a:rPr lang="zh-CN" altLang="en-US"/>
              <a:t>最终通知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ph idx="1"/>
          </p:nvPr>
        </p:nvGraphicFramePr>
        <p:xfrm>
          <a:off x="900113" y="1989138"/>
          <a:ext cx="60388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BMP 图像" r:id="rId3" imgW="6039317" imgH="1438517" progId="Paint.Picture">
                  <p:embed/>
                </p:oleObj>
              </mc:Choice>
              <mc:Fallback>
                <p:oleObj name="BMP 图像" r:id="rId3" imgW="6039317" imgH="14385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60388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/>
          </p:cNvGraphicFramePr>
          <p:nvPr/>
        </p:nvGraphicFramePr>
        <p:xfrm>
          <a:off x="179388" y="3644900"/>
          <a:ext cx="8699500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BMP 图像" r:id="rId5" imgW="11782757" imgH="3153197" progId="Paint.Picture">
                  <p:embed/>
                </p:oleObj>
              </mc:Choice>
              <mc:Fallback>
                <p:oleObj name="BMP 图像" r:id="rId5" imgW="11782757" imgH="315319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644900"/>
                        <a:ext cx="8699500" cy="232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en-US"/>
              <a:t>动态代理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489825" cy="4098925"/>
          </a:xfrm>
        </p:spPr>
        <p:txBody>
          <a:bodyPr/>
          <a:lstStyle/>
          <a:p>
            <a:r>
              <a:rPr lang="en-US" altLang="zh-CN" sz="2000"/>
              <a:t>JDK1.3</a:t>
            </a:r>
            <a:r>
              <a:rPr lang="zh-CN" altLang="en-US" sz="2000"/>
              <a:t>引入动态代理技术</a:t>
            </a:r>
          </a:p>
          <a:p>
            <a:r>
              <a:rPr lang="zh-CN" altLang="en-US" sz="2000"/>
              <a:t>编写动态代理程序</a:t>
            </a:r>
          </a:p>
          <a:p>
            <a:pPr lvl="1"/>
            <a:r>
              <a:rPr lang="en-US" altLang="zh-CN" sz="1800"/>
              <a:t>java.lang.reflect.Proxy</a:t>
            </a:r>
          </a:p>
          <a:p>
            <a:pPr lvl="1"/>
            <a:r>
              <a:rPr lang="en-US" altLang="zh-CN" sz="1800"/>
              <a:t>java.lang.reflect.InvocationHandler</a:t>
            </a:r>
          </a:p>
          <a:p>
            <a:endParaRPr lang="zh-CN" altLang="en-US" sz="2700"/>
          </a:p>
        </p:txBody>
      </p:sp>
      <p:graphicFrame>
        <p:nvGraphicFramePr>
          <p:cNvPr id="7172" name="Object 4"/>
          <p:cNvGraphicFramePr>
            <a:graphicFrameLocks/>
          </p:cNvGraphicFramePr>
          <p:nvPr/>
        </p:nvGraphicFramePr>
        <p:xfrm>
          <a:off x="4645025" y="2205038"/>
          <a:ext cx="39512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BMP 图像" r:id="rId3" imgW="3953117" imgH="714557" progId="Paint.Picture">
                  <p:embed/>
                </p:oleObj>
              </mc:Choice>
              <mc:Fallback>
                <p:oleObj name="BMP 图像" r:id="rId3" imgW="3953117" imgH="71455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2205038"/>
                        <a:ext cx="39512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187450" y="3429000"/>
          <a:ext cx="61214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MP 图像" r:id="rId5" imgW="8430077" imgH="4581677" progId="Paint.Picture">
                  <p:embed/>
                </p:oleObj>
              </mc:Choice>
              <mc:Fallback>
                <p:oleObj name="BMP 图像" r:id="rId5" imgW="8430077" imgH="458167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6121400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1044575" y="2997200"/>
          <a:ext cx="6767513" cy="390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BMP 图像" r:id="rId3" imgW="8020397" imgH="4629557" progId="Paint.Picture">
                  <p:embed/>
                </p:oleObj>
              </mc:Choice>
              <mc:Fallback>
                <p:oleObj name="BMP 图像" r:id="rId3" imgW="8020397" imgH="4629557" progId="Paint.Picture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997200"/>
                        <a:ext cx="6767513" cy="390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CGLIB</a:t>
            </a:r>
            <a:r>
              <a:rPr lang="zh-CN" altLang="en-US"/>
              <a:t>生成代理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77163" cy="4098925"/>
          </a:xfrm>
        </p:spPr>
        <p:txBody>
          <a:bodyPr/>
          <a:lstStyle/>
          <a:p>
            <a:r>
              <a:rPr lang="zh-CN" altLang="en-US" sz="2000">
                <a:solidFill>
                  <a:srgbClr val="0000FF"/>
                </a:solidFill>
              </a:rPr>
              <a:t>对于不使用接口的业务类，无法使用</a:t>
            </a:r>
            <a:r>
              <a:rPr lang="en-US" altLang="zh-CN" sz="2000">
                <a:solidFill>
                  <a:srgbClr val="0000FF"/>
                </a:solidFill>
              </a:rPr>
              <a:t>JDK</a:t>
            </a:r>
            <a:r>
              <a:rPr lang="zh-CN" altLang="en-US" sz="2000">
                <a:solidFill>
                  <a:srgbClr val="0000FF"/>
                </a:solidFill>
              </a:rPr>
              <a:t>动态代理</a:t>
            </a:r>
          </a:p>
          <a:p>
            <a:r>
              <a:rPr lang="en-US" altLang="zh-CN" sz="2000"/>
              <a:t>CGlib</a:t>
            </a:r>
            <a:r>
              <a:rPr lang="zh-CN" altLang="en-US" sz="2000"/>
              <a:t>采用非常底层字节码技术，可以为一个类创建子类，解决无接口代理问题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348038" y="5661025"/>
            <a:ext cx="3384550" cy="2873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CGLIB</a:t>
            </a:r>
            <a:r>
              <a:rPr lang="zh-CN" altLang="en-US"/>
              <a:t>生成代理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关于</a:t>
            </a:r>
            <a:r>
              <a:rPr lang="en-US" altLang="zh-CN" sz="2000"/>
              <a:t>intercept</a:t>
            </a:r>
            <a:r>
              <a:rPr lang="zh-CN" altLang="en-US" sz="2000"/>
              <a:t>拦截方法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/**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	 * @param obj CGlib根据指定父类生成的代理对象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	 * @param method 拦截的方法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	 * @param args 拦截方法的参数数组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	 * @param proxy 方法的代理对象，用于执行父类的方法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	 * @return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   </a:t>
            </a:r>
            <a:r>
              <a:rPr lang="zh-CN" altLang="en-US" sz="1800"/>
              <a:t>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	public Object intercept(Object obj, Method method, Object[] args,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		</a:t>
            </a:r>
            <a:r>
              <a:rPr lang="en-US" altLang="zh-CN" sz="1800"/>
              <a:t>   </a:t>
            </a:r>
            <a:r>
              <a:rPr lang="zh-CN" altLang="en-US" sz="1800"/>
              <a:t>MethodProxy proxy) throws Throwable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	...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}</a:t>
            </a:r>
            <a:endParaRPr lang="zh-CN" altLang="en-US" sz="180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1188" y="5983288"/>
            <a:ext cx="828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最新版本</a:t>
            </a:r>
            <a:r>
              <a:rPr lang="en-US" altLang="zh-CN">
                <a:solidFill>
                  <a:srgbClr val="FF0000"/>
                </a:solidFill>
              </a:rPr>
              <a:t>Spring</a:t>
            </a:r>
            <a:r>
              <a:rPr lang="zh-CN" altLang="en-US">
                <a:solidFill>
                  <a:srgbClr val="FF0000"/>
                </a:solidFill>
              </a:rPr>
              <a:t>已经将</a:t>
            </a:r>
            <a:r>
              <a:rPr lang="en-US" altLang="zh-CN">
                <a:solidFill>
                  <a:srgbClr val="FF0000"/>
                </a:solidFill>
              </a:rPr>
              <a:t>CGLib</a:t>
            </a:r>
            <a:r>
              <a:rPr lang="zh-CN" altLang="en-US">
                <a:solidFill>
                  <a:srgbClr val="FF0000"/>
                </a:solidFill>
              </a:rPr>
              <a:t>开发类引入</a:t>
            </a:r>
            <a:r>
              <a:rPr lang="en-US" altLang="zh-CN">
                <a:solidFill>
                  <a:srgbClr val="FF0000"/>
                </a:solidFill>
              </a:rPr>
              <a:t>spring-core-3.2.0.RELEASE.jar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代理知识总结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Spring</a:t>
            </a:r>
            <a:r>
              <a:rPr lang="zh-CN" altLang="en-US" sz="2000"/>
              <a:t>在运行期，生成动态代理对象，不需要特殊的编译器</a:t>
            </a:r>
          </a:p>
          <a:p>
            <a:r>
              <a:rPr lang="en-US" altLang="zh-CN" sz="2000"/>
              <a:t>Spring AOP</a:t>
            </a:r>
            <a:r>
              <a:rPr lang="zh-CN" altLang="en-US" sz="2000"/>
              <a:t>的底层就是通过</a:t>
            </a:r>
            <a:r>
              <a:rPr lang="en-US" altLang="zh-CN" sz="2000"/>
              <a:t>JDK</a:t>
            </a:r>
            <a:r>
              <a:rPr lang="zh-CN" altLang="en-US" sz="2000"/>
              <a:t>动态代理或</a:t>
            </a:r>
            <a:r>
              <a:rPr lang="en-US" altLang="zh-CN" sz="2000"/>
              <a:t>CGLib</a:t>
            </a:r>
            <a:r>
              <a:rPr lang="zh-CN" altLang="en-US" sz="2000"/>
              <a:t>动态代理技术 为目标</a:t>
            </a:r>
            <a:r>
              <a:rPr lang="en-US" altLang="zh-CN" sz="2000"/>
              <a:t>Bean</a:t>
            </a:r>
            <a:r>
              <a:rPr lang="zh-CN" altLang="en-US" sz="2000"/>
              <a:t>执行横向织入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1.</a:t>
            </a:r>
            <a:r>
              <a:rPr lang="zh-CN" altLang="en-US" sz="1600"/>
              <a:t>若目标对象实现了若干接口，</a:t>
            </a:r>
            <a:r>
              <a:rPr lang="en-US" altLang="zh-CN" sz="1600"/>
              <a:t>spring</a:t>
            </a:r>
            <a:r>
              <a:rPr lang="zh-CN" altLang="en-US" sz="1600"/>
              <a:t>使用</a:t>
            </a:r>
            <a:r>
              <a:rPr lang="en-US" altLang="zh-CN" sz="1600"/>
              <a:t>JDK</a:t>
            </a:r>
            <a:r>
              <a:rPr lang="zh-CN" altLang="en-US" sz="1600"/>
              <a:t>的</a:t>
            </a:r>
            <a:r>
              <a:rPr lang="en-US" altLang="zh-CN" sz="1600"/>
              <a:t>java.lang.reflect.Proxy</a:t>
            </a:r>
            <a:r>
              <a:rPr lang="zh-CN" altLang="en-US" sz="1600"/>
              <a:t>类代理。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/>
              <a:t>2.</a:t>
            </a:r>
            <a:r>
              <a:rPr lang="zh-CN" altLang="en-US" sz="1600"/>
              <a:t>若目标对象没有实现任何接口，</a:t>
            </a:r>
            <a:r>
              <a:rPr lang="en-US" altLang="zh-CN" sz="1600"/>
              <a:t>spring</a:t>
            </a:r>
            <a:r>
              <a:rPr lang="zh-CN" altLang="en-US" sz="1600"/>
              <a:t>使用</a:t>
            </a:r>
            <a:r>
              <a:rPr lang="en-US" altLang="zh-CN" sz="1600"/>
              <a:t>CGLIB</a:t>
            </a:r>
            <a:r>
              <a:rPr lang="zh-CN" altLang="en-US" sz="1600"/>
              <a:t>库生成目标对象的子类。</a:t>
            </a:r>
          </a:p>
          <a:p>
            <a:r>
              <a:rPr lang="zh-CN" altLang="en-US" sz="2000"/>
              <a:t>程序中应优先对接口创建代理，便于程序解耦维护</a:t>
            </a:r>
          </a:p>
          <a:p>
            <a:r>
              <a:rPr lang="zh-CN" altLang="en-US" sz="2000"/>
              <a:t>标记为</a:t>
            </a:r>
            <a:r>
              <a:rPr lang="en-US" altLang="zh-CN" sz="2000"/>
              <a:t>final</a:t>
            </a:r>
            <a:r>
              <a:rPr lang="zh-CN" altLang="en-US" sz="2000"/>
              <a:t>的方法，不能被代理，因为无法进行覆盖</a:t>
            </a:r>
          </a:p>
          <a:p>
            <a:pPr lvl="1"/>
            <a:r>
              <a:rPr lang="en-US" altLang="zh-CN" sz="1500"/>
              <a:t>JDK</a:t>
            </a:r>
            <a:r>
              <a:rPr lang="zh-CN" altLang="en-US" sz="1500"/>
              <a:t>动态代理，是针对接口生成子类，接口中方法不能使用</a:t>
            </a:r>
            <a:r>
              <a:rPr lang="en-US" altLang="zh-CN" sz="1500"/>
              <a:t>final</a:t>
            </a:r>
            <a:r>
              <a:rPr lang="zh-CN" altLang="en-US" sz="1500"/>
              <a:t>修饰</a:t>
            </a:r>
          </a:p>
          <a:p>
            <a:pPr lvl="1"/>
            <a:r>
              <a:rPr lang="en-US" altLang="zh-CN" sz="1500"/>
              <a:t>CGLib </a:t>
            </a:r>
            <a:r>
              <a:rPr lang="zh-CN" altLang="en-US" sz="1500"/>
              <a:t>是针对目标类生产子类，因此类或方法 不能使</a:t>
            </a:r>
            <a:r>
              <a:rPr lang="en-US" altLang="zh-CN" sz="1500"/>
              <a:t>final</a:t>
            </a:r>
            <a:r>
              <a:rPr lang="zh-CN" altLang="en-US" sz="1500"/>
              <a:t>的</a:t>
            </a:r>
          </a:p>
          <a:p>
            <a:r>
              <a:rPr lang="en-US" altLang="zh-CN" sz="1900"/>
              <a:t>Spring</a:t>
            </a:r>
            <a:r>
              <a:rPr lang="zh-CN" altLang="en-US" sz="1900"/>
              <a:t>只支持方法连接点，不提供属性连接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AOP</a:t>
            </a:r>
            <a:r>
              <a:rPr lang="zh-CN" altLang="en-US"/>
              <a:t>增强类型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7700"/>
            <a:ext cx="8064500" cy="4248150"/>
          </a:xfrm>
        </p:spPr>
        <p:txBody>
          <a:bodyPr/>
          <a:lstStyle/>
          <a:p>
            <a:r>
              <a:rPr lang="en-US" altLang="zh-CN" sz="2000"/>
              <a:t>AOP</a:t>
            </a:r>
            <a:r>
              <a:rPr lang="zh-CN" altLang="en-US" sz="2000"/>
              <a:t>联盟为通知</a:t>
            </a:r>
            <a:r>
              <a:rPr lang="en-US" altLang="zh-CN" sz="2000"/>
              <a:t>Advice</a:t>
            </a:r>
            <a:r>
              <a:rPr lang="zh-CN" altLang="en-US" sz="2000"/>
              <a:t>定义了</a:t>
            </a:r>
            <a:r>
              <a:rPr lang="en-US" altLang="zh-CN" sz="2000"/>
              <a:t>org.aopalliance.aop.</a:t>
            </a:r>
            <a:r>
              <a:rPr lang="zh-CN" altLang="en-US" sz="2000"/>
              <a:t>Interface</a:t>
            </a:r>
            <a:r>
              <a:rPr lang="en-US" altLang="zh-CN" sz="2000"/>
              <a:t>.</a:t>
            </a:r>
            <a:r>
              <a:rPr lang="zh-CN" altLang="en-US" sz="2000"/>
              <a:t>Advice</a:t>
            </a:r>
          </a:p>
          <a:p>
            <a:r>
              <a:rPr lang="en-US" altLang="zh-CN" sz="2000"/>
              <a:t>Spring</a:t>
            </a:r>
            <a:r>
              <a:rPr lang="zh-CN" altLang="en-US" sz="2000"/>
              <a:t>按照通知</a:t>
            </a:r>
            <a:r>
              <a:rPr lang="en-US" altLang="zh-CN" sz="2000"/>
              <a:t>Advice</a:t>
            </a:r>
            <a:r>
              <a:rPr lang="zh-CN" altLang="en-US" sz="2000"/>
              <a:t>在目标类方法的连接点位置，可以分为</a:t>
            </a:r>
            <a:r>
              <a:rPr lang="en-US" altLang="zh-CN" sz="2000"/>
              <a:t>5</a:t>
            </a:r>
            <a:r>
              <a:rPr lang="zh-CN" altLang="en-US" sz="2000"/>
              <a:t>类</a:t>
            </a:r>
          </a:p>
          <a:p>
            <a:pPr lvl="1"/>
            <a:r>
              <a:rPr lang="zh-CN" altLang="en-US" sz="2000"/>
              <a:t>前置通知 </a:t>
            </a:r>
            <a:r>
              <a:rPr lang="en-US" altLang="zh-CN" sz="2000"/>
              <a:t>org.springframework.aop.MethodBeforeAdvice</a:t>
            </a:r>
          </a:p>
          <a:p>
            <a:pPr lvl="2"/>
            <a:r>
              <a:rPr lang="zh-CN" altLang="en-US" sz="1600"/>
              <a:t>在目标方法执行前实施增强</a:t>
            </a:r>
          </a:p>
          <a:p>
            <a:pPr lvl="1"/>
            <a:r>
              <a:rPr lang="zh-CN" altLang="en-US" sz="2000"/>
              <a:t>后置通知 </a:t>
            </a:r>
            <a:r>
              <a:rPr lang="en-US" altLang="zh-CN" sz="2000"/>
              <a:t>org.springframework.aop.AfterReturningAdvice</a:t>
            </a:r>
          </a:p>
          <a:p>
            <a:pPr lvl="2"/>
            <a:r>
              <a:rPr lang="zh-CN" altLang="en-US" sz="1600"/>
              <a:t>在目标方法执行后实施增强</a:t>
            </a:r>
          </a:p>
          <a:p>
            <a:pPr lvl="1"/>
            <a:r>
              <a:rPr lang="zh-CN" altLang="en-US" sz="2000"/>
              <a:t>环绕通知 </a:t>
            </a:r>
            <a:r>
              <a:rPr lang="en-US" altLang="zh-CN" sz="2000"/>
              <a:t>org.aopalliance.intercept.MethodInterceptor</a:t>
            </a:r>
          </a:p>
          <a:p>
            <a:pPr lvl="2"/>
            <a:r>
              <a:rPr lang="zh-CN" altLang="en-US" sz="1600"/>
              <a:t>在目标方法执行前后实施增强</a:t>
            </a:r>
          </a:p>
          <a:p>
            <a:pPr lvl="1"/>
            <a:r>
              <a:rPr lang="zh-CN" altLang="en-US" sz="2000"/>
              <a:t>异常抛出通知 </a:t>
            </a:r>
            <a:r>
              <a:rPr lang="en-US" altLang="zh-CN" sz="2000"/>
              <a:t>org.springframework.aop.ThrowsAdvice</a:t>
            </a:r>
          </a:p>
          <a:p>
            <a:pPr lvl="2"/>
            <a:r>
              <a:rPr lang="zh-CN" altLang="en-US" sz="1600"/>
              <a:t>在方法抛出异常后实施增强</a:t>
            </a:r>
          </a:p>
          <a:p>
            <a:pPr lvl="1"/>
            <a:r>
              <a:rPr lang="zh-CN" altLang="en-US" sz="2000">
                <a:solidFill>
                  <a:srgbClr val="0000FF"/>
                </a:solidFill>
              </a:rPr>
              <a:t>引介通知 </a:t>
            </a:r>
            <a:r>
              <a:rPr lang="en-US" altLang="zh-CN" sz="2000">
                <a:solidFill>
                  <a:srgbClr val="0000FF"/>
                </a:solidFill>
              </a:rPr>
              <a:t>org.springframework.aop.IntroductionInterceptor</a:t>
            </a:r>
          </a:p>
          <a:p>
            <a:pPr lvl="2"/>
            <a:r>
              <a:rPr lang="zh-CN" altLang="en-US" sz="1600">
                <a:solidFill>
                  <a:srgbClr val="0000FF"/>
                </a:solidFill>
              </a:rPr>
              <a:t>在目标类中添加一些新的方法和属性</a:t>
            </a:r>
          </a:p>
          <a:p>
            <a:pPr lvl="2"/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AOP</a:t>
            </a:r>
            <a:r>
              <a:rPr lang="zh-CN" altLang="en-US"/>
              <a:t>切面类型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Advisor : </a:t>
            </a:r>
            <a:r>
              <a:rPr lang="zh-CN" altLang="en-US"/>
              <a:t>代表一般切面，</a:t>
            </a:r>
            <a:r>
              <a:rPr lang="en-US" altLang="zh-CN"/>
              <a:t>Advice</a:t>
            </a:r>
            <a:r>
              <a:rPr lang="zh-CN" altLang="en-US"/>
              <a:t>本身就是一个切面，对目标类所有方法进行拦截</a:t>
            </a:r>
          </a:p>
          <a:p>
            <a:r>
              <a:rPr lang="en-US" altLang="zh-CN"/>
              <a:t>PointcutAdvisor : </a:t>
            </a:r>
            <a:r>
              <a:rPr lang="zh-CN" altLang="en-US"/>
              <a:t>代表具有切点的切面，可以指定拦截目标类哪些方法</a:t>
            </a:r>
          </a:p>
          <a:p>
            <a:r>
              <a:rPr lang="en-US" altLang="zh-CN"/>
              <a:t>IntroductionAdvisor : </a:t>
            </a:r>
            <a:r>
              <a:rPr lang="zh-CN" altLang="en-US"/>
              <a:t>代表引介切面，针对引介通知而使用切面（不要求掌握）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1807</Words>
  <Characters>0</Characters>
  <Application>Microsoft Office PowerPoint</Application>
  <DocSecurity>0</DocSecurity>
  <PresentationFormat>全屏显示(4:3)</PresentationFormat>
  <Lines>0</Lines>
  <Paragraphs>222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Arial Black</vt:lpstr>
      <vt:lpstr>隶书</vt:lpstr>
      <vt:lpstr>华文中宋</vt:lpstr>
      <vt:lpstr>Verdana</vt:lpstr>
      <vt:lpstr>1_Studio</vt:lpstr>
      <vt:lpstr>画笔图片</vt:lpstr>
      <vt:lpstr>程序包</vt:lpstr>
      <vt:lpstr>AOP 面向切面编程</vt:lpstr>
      <vt:lpstr>什么是AOP</vt:lpstr>
      <vt:lpstr>AOP相关术语</vt:lpstr>
      <vt:lpstr>JDK动态代理</vt:lpstr>
      <vt:lpstr>使用CGLIB生成代理</vt:lpstr>
      <vt:lpstr>使用CGLIB生成代理</vt:lpstr>
      <vt:lpstr>代理知识总结</vt:lpstr>
      <vt:lpstr>Spring AOP增强类型</vt:lpstr>
      <vt:lpstr>Spring AOP切面类型</vt:lpstr>
      <vt:lpstr>Advisor切面案例 -- 前置通知</vt:lpstr>
      <vt:lpstr>Advisor切面案例</vt:lpstr>
      <vt:lpstr>PointcutAdvisor 切点切面</vt:lpstr>
      <vt:lpstr>PointcutAdvisor案例-- 环绕通知</vt:lpstr>
      <vt:lpstr>PointcutAdvisor案例-- 环绕通知</vt:lpstr>
      <vt:lpstr>Advisor切面案例 -- 引介通知（不要求）</vt:lpstr>
      <vt:lpstr>自动创建代理</vt:lpstr>
      <vt:lpstr>BeanNameAutoProxyCreator 举例</vt:lpstr>
      <vt:lpstr>DefaultAdvisorAutoProxyCreator 举例</vt:lpstr>
      <vt:lpstr>使用AspectJ实现AOP</vt:lpstr>
      <vt:lpstr>@AspectJ 简介</vt:lpstr>
      <vt:lpstr>通过配置启用@AspectJ切面</vt:lpstr>
      <vt:lpstr>@AspectJ提供不同的通知类型</vt:lpstr>
      <vt:lpstr>在通知中通过value属性定义切点</vt:lpstr>
      <vt:lpstr>为目标类，定义切面类</vt:lpstr>
      <vt:lpstr>@Before前置通知</vt:lpstr>
      <vt:lpstr>@AfterReturing 后置通知</vt:lpstr>
      <vt:lpstr>@Around 环绕通知</vt:lpstr>
      <vt:lpstr>@AfterThrowing 抛出通知</vt:lpstr>
      <vt:lpstr>@After 最终通知</vt:lpstr>
      <vt:lpstr>通过@Pointcut为切点命名</vt:lpstr>
      <vt:lpstr>使用XML配置切面 -- 前置通知</vt:lpstr>
      <vt:lpstr>使用XML配置切面 -- 后置通知</vt:lpstr>
      <vt:lpstr>使用XML配置切面 -- 环绕通知</vt:lpstr>
      <vt:lpstr>使用XML配置切面 -- 抛出通知</vt:lpstr>
      <vt:lpstr>使用XML配置切面 -- 最终通知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Spring3.x开发入门</dc:title>
  <dc:subject>Spring3.x开发入门</dc:subject>
  <dc:creator>姜涛</dc:creator>
  <cp:keywords/>
  <dc:description/>
  <cp:lastModifiedBy>李欣</cp:lastModifiedBy>
  <cp:revision>1263</cp:revision>
  <dcterms:created xsi:type="dcterms:W3CDTF">2003-04-14T14:59:42Z</dcterms:created>
  <dcterms:modified xsi:type="dcterms:W3CDTF">2016-08-13T12:40:12Z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2052-9.1.0.4885</vt:lpwstr>
  </property>
</Properties>
</file>