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BB4"/>
    <a:srgbClr val="7FE5B1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F86E6FB-79EC-4EDB-A0C7-07908E421C9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	</a:t>
            </a:r>
            <a:r>
              <a:rPr lang="en-US" altLang="zh-CN"/>
              <a:t>&lt;bean id="dataSource" class="org.apache.commons.dbcp.BasicDataSource" destroy-method="close"&gt;</a:t>
            </a:r>
          </a:p>
          <a:p>
            <a:r>
              <a:rPr lang="en-US" altLang="zh-CN"/>
              <a:t>		&lt;property name="driverClassName" value="com.mysql.jdbc.Driver"&gt;&lt;/property&gt;</a:t>
            </a:r>
          </a:p>
          <a:p>
            <a:r>
              <a:rPr lang="en-US" altLang="zh-CN"/>
              <a:t>		&lt;property name="url" value="jdbc:mysql:///spring"&gt;&lt;/property&gt;</a:t>
            </a:r>
          </a:p>
          <a:p>
            <a:r>
              <a:rPr lang="en-US" altLang="zh-CN"/>
              <a:t>		&lt;property name="username" value="root"&gt;&lt;/property&gt;</a:t>
            </a:r>
          </a:p>
          <a:p>
            <a:r>
              <a:rPr lang="en-US" altLang="zh-CN"/>
              <a:t>		&lt;property name="password" value="123"&gt;&lt;/property&gt;</a:t>
            </a:r>
          </a:p>
          <a:p>
            <a:r>
              <a:rPr lang="en-US" altLang="zh-CN"/>
              <a:t>	&lt;/bean&gt;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&lt;bean id="jdbcTemplate" class="org.springframework.jdbc.core.JdbcTemplate"&gt;</a:t>
            </a:r>
          </a:p>
          <a:p>
            <a:r>
              <a:rPr lang="en-US" altLang="zh-CN"/>
              <a:t>		&lt;property name="dataSource" ref="dataSource"&gt;&lt;/property&gt;</a:t>
            </a:r>
          </a:p>
          <a:p>
            <a:r>
              <a:rPr lang="en-US" altLang="zh-CN"/>
              <a:t>	&lt;/bean&gt;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	</a:t>
            </a:r>
            <a:r>
              <a:rPr lang="en-US" altLang="zh-CN"/>
              <a:t>&lt;bean id="dataSource" class="com.mchange.v2.c3p0.ComboPooledDataSource" destroy-method="close"&gt;</a:t>
            </a:r>
          </a:p>
          <a:p>
            <a:r>
              <a:rPr lang="en-US" altLang="zh-CN"/>
              <a:t>		&lt;property name="driverClass" value="com.mysql.jdbc.Driver"&gt;&lt;/property&gt;</a:t>
            </a:r>
          </a:p>
          <a:p>
            <a:r>
              <a:rPr lang="en-US" altLang="zh-CN"/>
              <a:t>		&lt;property name="jdbcUrl" value="jdbc:mysql:///spring"&gt;&lt;/property&gt;</a:t>
            </a:r>
          </a:p>
          <a:p>
            <a:r>
              <a:rPr lang="en-US" altLang="zh-CN"/>
              <a:t>		&lt;property name="user" value="root"&gt;&lt;/property&gt;</a:t>
            </a:r>
          </a:p>
          <a:p>
            <a:r>
              <a:rPr lang="en-US" altLang="zh-CN"/>
              <a:t>		&lt;property name="password" value="123"&gt;&lt;/property&gt;</a:t>
            </a:r>
          </a:p>
          <a:p>
            <a:r>
              <a:rPr lang="en-US" altLang="zh-CN"/>
              <a:t>	&lt;/bean&gt;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&lt;bean id="jdbcTemplate" class="org.springframework.jdbc.core.JdbcTemplate"&gt;</a:t>
            </a:r>
          </a:p>
          <a:p>
            <a:r>
              <a:rPr lang="en-US" altLang="zh-CN"/>
              <a:t>		&lt;property name="dataSource" ref="dataSource"&gt;&lt;/property&gt;</a:t>
            </a:r>
          </a:p>
          <a:p>
            <a:r>
              <a:rPr lang="en-US" altLang="zh-CN"/>
              <a:t>	&lt;/bean&gt;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&lt;?xml version="1.0" encoding="UTF-8"?&gt;</a:t>
            </a:r>
          </a:p>
          <a:p>
            <a:r>
              <a:rPr lang="zh-CN" altLang="zh-CN"/>
              <a:t>&lt;beans xmlns="http://www.springframework.org/schema/beans"</a:t>
            </a:r>
          </a:p>
          <a:p>
            <a:r>
              <a:rPr lang="zh-CN" altLang="zh-CN"/>
              <a:t>       xmlns:xsi="http://www.w3.org/2001/XMLSchema-instance"</a:t>
            </a:r>
          </a:p>
          <a:p>
            <a:r>
              <a:rPr lang="zh-CN" altLang="zh-CN"/>
              <a:t>       xmlns:context="http://www.springframework.org/schema/context"</a:t>
            </a:r>
          </a:p>
          <a:p>
            <a:r>
              <a:rPr lang="zh-CN" altLang="zh-CN"/>
              <a:t>       xsi:schemaLocation="http://www.springframework.org/schema/beans</a:t>
            </a:r>
          </a:p>
          <a:p>
            <a:r>
              <a:rPr lang="zh-CN" altLang="zh-CN"/>
              <a:t>	http://www.springframework.org/schema/beans/spring-beans.xsd</a:t>
            </a:r>
          </a:p>
          <a:p>
            <a:r>
              <a:rPr lang="zh-CN" altLang="zh-CN"/>
              <a:t>	http://www.springframework.org/schema/context </a:t>
            </a:r>
          </a:p>
          <a:p>
            <a:r>
              <a:rPr lang="zh-CN" altLang="zh-CN"/>
              <a:t>	http://www.springframework.org/schema/context/spring-context.xsd"&gt;</a:t>
            </a:r>
          </a:p>
          <a:p>
            <a:r>
              <a:rPr lang="zh-CN" altLang="zh-CN"/>
              <a:t>	&lt;!-- 引入第三方 properties配置 --&gt;</a:t>
            </a:r>
          </a:p>
          <a:p>
            <a:r>
              <a:rPr lang="zh-CN" altLang="zh-CN"/>
              <a:t>	&lt;context:property-placeholder location="classpath:jdbc.properties"/&gt;</a:t>
            </a:r>
          </a:p>
          <a:p>
            <a:r>
              <a:rPr lang="zh-CN" altLang="zh-CN"/>
              <a:t>	&lt;bean id="dataSource" class="com.mchange.v2.c3p0.ComboPooledDataSource" destroy-method="close"&gt;</a:t>
            </a:r>
          </a:p>
          <a:p>
            <a:r>
              <a:rPr lang="zh-CN" altLang="zh-CN"/>
              <a:t>		&lt;!-- ${key} 可以读取properties文件中配置 key对应value --&gt;</a:t>
            </a:r>
          </a:p>
          <a:p>
            <a:r>
              <a:rPr lang="zh-CN" altLang="zh-CN"/>
              <a:t>		&lt;property name="driverClass" value="${jdbc.driver}"&gt;&lt;/property&gt;</a:t>
            </a:r>
          </a:p>
          <a:p>
            <a:r>
              <a:rPr lang="zh-CN" altLang="zh-CN"/>
              <a:t>		&lt;property name="jdbcUrl" value="${jdbc.url}"&gt;&lt;/property&gt;</a:t>
            </a:r>
          </a:p>
          <a:p>
            <a:r>
              <a:rPr lang="zh-CN" altLang="zh-CN"/>
              <a:t>		&lt;property name="user" value="${jdbc.username}"&gt;&lt;/property&gt;</a:t>
            </a:r>
          </a:p>
          <a:p>
            <a:r>
              <a:rPr lang="zh-CN" altLang="zh-CN"/>
              <a:t>		&lt;property name="password" value="${jdbc.password}"&gt;&lt;/property&gt;</a:t>
            </a:r>
          </a:p>
          <a:p>
            <a:r>
              <a:rPr lang="zh-CN" altLang="zh-CN"/>
              <a:t>	&lt;/bean&gt;</a:t>
            </a:r>
          </a:p>
          <a:p>
            <a:r>
              <a:rPr lang="zh-CN" altLang="zh-CN"/>
              <a:t>	&lt;bean id="jdbcTemplate" class="org.springframework.jdbc.core.JdbcTemplate"&gt;</a:t>
            </a:r>
          </a:p>
          <a:p>
            <a:r>
              <a:rPr lang="zh-CN" altLang="zh-CN"/>
              <a:t>		&lt;property name="dataSource" ref="dataSource"&gt;&lt;/property&gt;</a:t>
            </a:r>
          </a:p>
          <a:p>
            <a:r>
              <a:rPr lang="zh-CN" altLang="zh-CN"/>
              <a:t>	&lt;/bean&gt;</a:t>
            </a:r>
          </a:p>
          <a:p>
            <a:r>
              <a:rPr lang="zh-CN" altLang="zh-CN"/>
              <a:t>&lt;/beans&gt;</a:t>
            </a:r>
          </a:p>
          <a:p>
            <a:endParaRPr lang="zh-CN" altLang="zh-CN"/>
          </a:p>
          <a:p>
            <a:r>
              <a:rPr lang="zh-CN" altLang="zh-CN"/>
              <a:t>==================================================</a:t>
            </a:r>
          </a:p>
          <a:p>
            <a:r>
              <a:rPr lang="zh-CN" altLang="zh-CN">
                <a:sym typeface="Arial" panose="020B0604020202020204" pitchFamily="34" charset="0"/>
              </a:rPr>
              <a:t>&lt;context:property-placeholder&gt; 可以写为</a:t>
            </a:r>
          </a:p>
          <a:p>
            <a:r>
              <a:rPr lang="zh-CN" altLang="zh-CN"/>
              <a:t>&lt;bean class="org.springframework.beans.factory.config.PropertyPlaceholderConfigurer"&gt;</a:t>
            </a:r>
          </a:p>
          <a:p>
            <a:r>
              <a:rPr lang="zh-CN" altLang="zh-CN"/>
              <a:t>          &lt;property name="location" value="classpath:jdbc.properties"&gt;&lt;/property&gt;</a:t>
            </a:r>
          </a:p>
          <a:p>
            <a:r>
              <a:rPr lang="zh-CN" altLang="zh-CN"/>
              <a:t>&lt;/bean&gt;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4066B50F-5012-413C-8BCD-42BFA67AC0F1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C2855-113D-408E-8C8A-5D5763BD50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70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2C289-FCC7-4E88-9C1B-352EF89DF3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37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CD09385F-6DD4-4E32-8BEF-99B4A16FB4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17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408D8-0291-424D-9BF4-BCF416FD3C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33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E8B1A-C6F9-4D9C-BB2F-F02D6C45EF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51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3B61-647F-4796-96BB-D26782B3F8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74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A2CB0-43C2-47B8-92B1-64FA55D7E9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0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AAFD1-4287-4E09-AC09-8E3426DAED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76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89022-BF6B-44A6-8719-81BA745C05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4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D3A52-26AF-4D74-A4CB-36BBEFE8D0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16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FC82A-75E3-4B47-A24B-EF512DAF6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81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E418F454-50AC-433A-8A3E-920D9A18DE2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zh-CN" altLang="zh-CN" b="1" i="0"/>
              <a:t>Spring JDBCTemplate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 涛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使用JdbcTemplate -- 增 删 改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300">
                <a:sym typeface="Arial" panose="020B0604020202020204" pitchFamily="34" charset="0"/>
              </a:rPr>
              <a:t>插入操作</a:t>
            </a:r>
          </a:p>
          <a:p>
            <a:pPr lvl="1"/>
            <a:r>
              <a:rPr lang="zh-CN" altLang="zh-CN" sz="2000"/>
              <a:t>String sql = "insert into customers values(null,?)";</a:t>
            </a:r>
          </a:p>
          <a:p>
            <a:pPr lvl="1"/>
            <a:r>
              <a:rPr lang="zh-CN" altLang="zh-CN" sz="2000"/>
              <a:t>jdbcTemplate.update(sql, "小丽");</a:t>
            </a:r>
          </a:p>
          <a:p>
            <a:r>
              <a:rPr lang="zh-CN" altLang="zh-CN" sz="2300"/>
              <a:t>修改操作</a:t>
            </a:r>
          </a:p>
          <a:p>
            <a:pPr lvl="1"/>
            <a:r>
              <a:rPr lang="zh-CN" altLang="zh-CN" sz="1900"/>
              <a:t>String sql = "update customers set name= ? where id =?";</a:t>
            </a:r>
          </a:p>
          <a:p>
            <a:pPr lvl="1"/>
            <a:r>
              <a:rPr lang="zh-CN" altLang="zh-CN" sz="1900"/>
              <a:t>jdbcTemplate.update(sql, "小明", 1);</a:t>
            </a:r>
          </a:p>
          <a:p>
            <a:r>
              <a:rPr lang="zh-CN" altLang="zh-CN" sz="2300"/>
              <a:t>删除操作</a:t>
            </a:r>
          </a:p>
          <a:p>
            <a:pPr lvl="1"/>
            <a:r>
              <a:rPr lang="zh-CN" altLang="zh-CN" sz="1900"/>
              <a:t>String sql = "delete from customers where id =?";</a:t>
            </a:r>
          </a:p>
          <a:p>
            <a:pPr lvl="1"/>
            <a:r>
              <a:rPr lang="zh-CN" altLang="zh-CN" sz="1900"/>
              <a:t>jdbcTemplate.update(sql, 1);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使用JdbcTemplate -- 查询操作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90725"/>
            <a:ext cx="8353425" cy="4098925"/>
          </a:xfrm>
        </p:spPr>
        <p:txBody>
          <a:bodyPr/>
          <a:lstStyle/>
          <a:p>
            <a:r>
              <a:rPr lang="zh-CN" altLang="zh-CN" sz="2400"/>
              <a:t>简单查询</a:t>
            </a:r>
          </a:p>
          <a:p>
            <a:r>
              <a:rPr lang="zh-CN" altLang="zh-CN" sz="2400"/>
              <a:t>例一</a:t>
            </a:r>
          </a:p>
          <a:p>
            <a:pPr lvl="1"/>
            <a:r>
              <a:rPr lang="zh-CN" altLang="zh-CN" sz="2000"/>
              <a:t>String sql = "select count(*) from customers";</a:t>
            </a:r>
          </a:p>
          <a:p>
            <a:pPr lvl="1"/>
            <a:r>
              <a:rPr lang="zh-CN" altLang="zh-CN" sz="2000"/>
              <a:t>int count = jdbcTemplate.queryForInt(sql);</a:t>
            </a:r>
          </a:p>
          <a:p>
            <a:r>
              <a:rPr lang="zh-CN" altLang="zh-CN" sz="2300"/>
              <a:t>例二</a:t>
            </a:r>
          </a:p>
          <a:p>
            <a:pPr lvl="1"/>
            <a:r>
              <a:rPr lang="zh-CN" altLang="zh-CN" sz="2000"/>
              <a:t>String sql = "select name from customers where id = ?";</a:t>
            </a:r>
          </a:p>
          <a:p>
            <a:pPr lvl="1"/>
            <a:r>
              <a:rPr lang="zh-CN" altLang="zh-CN" sz="2000"/>
              <a:t>String name = jdbcTemplate.queryForObject(sql, String.class, 2);</a:t>
            </a:r>
          </a:p>
          <a:p>
            <a:pPr lvl="1"/>
            <a:r>
              <a:rPr lang="zh-CN" altLang="zh-CN" sz="2000">
                <a:solidFill>
                  <a:srgbClr val="FF0000"/>
                </a:solidFill>
              </a:rPr>
              <a:t>这里String.class是返回类型 ， 2是customer的id参数</a:t>
            </a:r>
          </a:p>
          <a:p>
            <a:pPr lvl="1"/>
            <a:endParaRPr lang="zh-CN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使用JdbcTemplate -- 查询操作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058025" cy="4098925"/>
          </a:xfrm>
        </p:spPr>
        <p:txBody>
          <a:bodyPr/>
          <a:lstStyle/>
          <a:p>
            <a:r>
              <a:rPr lang="zh-CN" altLang="zh-CN" sz="2700"/>
              <a:t>查询单个Customer对象</a:t>
            </a:r>
          </a:p>
          <a:p>
            <a:endParaRPr lang="zh-CN" altLang="zh-CN" sz="2700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044575" y="2636838"/>
          <a:ext cx="7107238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BMP 图像" r:id="rId3" imgW="7086917" imgH="2800757" progId="Paint.Picture">
                  <p:embed/>
                </p:oleObj>
              </mc:Choice>
              <mc:Fallback>
                <p:oleObj name="BMP 图像" r:id="rId3" imgW="7086917" imgH="28007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636838"/>
                        <a:ext cx="7107238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使用JdbcTemplate -- 查询操作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129463" cy="4098925"/>
          </a:xfrm>
        </p:spPr>
        <p:txBody>
          <a:bodyPr/>
          <a:lstStyle/>
          <a:p>
            <a:r>
              <a:rPr lang="zh-CN" altLang="zh-CN" sz="2700"/>
              <a:t>查询Customer对象集合List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71550" y="2708275"/>
          <a:ext cx="7415213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BMP 图像" r:id="rId3" imgW="7029677" imgH="2867357" progId="Paint.Picture">
                  <p:embed/>
                </p:oleObj>
              </mc:Choice>
              <mc:Fallback>
                <p:oleObj name="BMP 图像" r:id="rId3" imgW="7029677" imgH="28673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7415213" cy="302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Spring对不同持久化技术的支持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850188" cy="4098925"/>
          </a:xfrm>
        </p:spPr>
        <p:txBody>
          <a:bodyPr/>
          <a:lstStyle/>
          <a:p>
            <a:r>
              <a:rPr lang="zh-CN" altLang="zh-CN" sz="2400"/>
              <a:t>Spring为各种支持的持久化技术，都提供了简单操作的模板和回调</a:t>
            </a:r>
          </a:p>
        </p:txBody>
      </p:sp>
      <p:graphicFrame>
        <p:nvGraphicFramePr>
          <p:cNvPr id="5124" name="Group 4"/>
          <p:cNvGraphicFramePr>
            <a:graphicFrameLocks noGrp="1"/>
          </p:cNvGraphicFramePr>
          <p:nvPr>
            <p:ph sz="half" idx="2"/>
          </p:nvPr>
        </p:nvGraphicFramePr>
        <p:xfrm>
          <a:off x="971550" y="3068638"/>
          <a:ext cx="7624763" cy="3030537"/>
        </p:xfrm>
        <a:graphic>
          <a:graphicData uri="http://schemas.openxmlformats.org/drawingml/2006/table">
            <a:tbl>
              <a:tblPr/>
              <a:tblGrid>
                <a:gridCol w="1906588">
                  <a:extLst>
                    <a:ext uri="{9D8B030D-6E8A-4147-A177-3AD203B41FA5}">
                      <a16:colId xmlns:a16="http://schemas.microsoft.com/office/drawing/2014/main" val="2181102025"/>
                    </a:ext>
                  </a:extLst>
                </a:gridCol>
                <a:gridCol w="5718175">
                  <a:extLst>
                    <a:ext uri="{9D8B030D-6E8A-4147-A177-3AD203B41FA5}">
                      <a16:colId xmlns:a16="http://schemas.microsoft.com/office/drawing/2014/main" val="715034943"/>
                    </a:ext>
                  </a:extLst>
                </a:gridCol>
              </a:tblGrid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ORM持久化技术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模板类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22322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JDBC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org.springframework.jdbc.core.JdbcTemplate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741782"/>
                  </a:ext>
                </a:extLst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Hibernate3.0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org.springframework.orm.hibernate3.HibernateTemplate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713649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IBatis(MyBatis)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org.springframework.orm.ibatis.SqlMapClientTemplate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61700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JPA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org.springframework.orm.jpa.JpaTemplate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442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使用JdbcTemplate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90725"/>
            <a:ext cx="8137525" cy="409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000"/>
              <a:t>Spring JDBC是Spring提供的持久层技术</a:t>
            </a:r>
          </a:p>
          <a:p>
            <a:pPr>
              <a:lnSpc>
                <a:spcPct val="90000"/>
              </a:lnSpc>
            </a:pPr>
            <a:r>
              <a:rPr lang="zh-CN" altLang="zh-CN" sz="2000"/>
              <a:t>简化JDBC API开发，使用上和Apache公司的DBUtils框架非常类似</a:t>
            </a:r>
          </a:p>
          <a:p>
            <a:pPr>
              <a:lnSpc>
                <a:spcPct val="90000"/>
              </a:lnSpc>
            </a:pPr>
            <a:r>
              <a:rPr lang="zh-CN" altLang="zh-CN" sz="2000"/>
              <a:t>导入必要jar包到工程目录</a:t>
            </a:r>
          </a:p>
          <a:p>
            <a:pPr>
              <a:lnSpc>
                <a:spcPct val="90000"/>
              </a:lnSpc>
            </a:pPr>
            <a:r>
              <a:rPr lang="zh-CN" altLang="zh-CN" sz="2000"/>
              <a:t>导入Spring核心开发包到创建工程</a:t>
            </a:r>
          </a:p>
          <a:p>
            <a:pPr lvl="1">
              <a:lnSpc>
                <a:spcPct val="90000"/>
              </a:lnSpc>
            </a:pPr>
            <a:r>
              <a:rPr lang="zh-CN" altLang="zh-CN" sz="1800"/>
              <a:t>spring-beans-3.2.0.RELEASE.jar</a:t>
            </a:r>
          </a:p>
          <a:p>
            <a:pPr lvl="1">
              <a:lnSpc>
                <a:spcPct val="90000"/>
              </a:lnSpc>
            </a:pPr>
            <a:r>
              <a:rPr lang="zh-CN" altLang="zh-CN" sz="1800"/>
              <a:t>spring-context-3.2.0.RELEASE.jar</a:t>
            </a:r>
          </a:p>
          <a:p>
            <a:pPr lvl="1">
              <a:lnSpc>
                <a:spcPct val="90000"/>
              </a:lnSpc>
            </a:pPr>
            <a:r>
              <a:rPr lang="zh-CN" altLang="zh-CN" sz="1800"/>
              <a:t>spring-core-3.2.0.RELEASE.jar</a:t>
            </a:r>
          </a:p>
          <a:p>
            <a:pPr lvl="1">
              <a:lnSpc>
                <a:spcPct val="90000"/>
              </a:lnSpc>
            </a:pPr>
            <a:r>
              <a:rPr lang="zh-CN" altLang="zh-CN" sz="1800"/>
              <a:t>spring-expression-3.2.0.RELEASE.jar</a:t>
            </a:r>
          </a:p>
          <a:p>
            <a:pPr>
              <a:lnSpc>
                <a:spcPct val="90000"/>
              </a:lnSpc>
            </a:pPr>
            <a:r>
              <a:rPr lang="zh-CN" altLang="zh-CN" sz="2000"/>
              <a:t>还需要下载commons-logging日志包</a:t>
            </a:r>
          </a:p>
          <a:p>
            <a:pPr lvl="1">
              <a:lnSpc>
                <a:spcPct val="90000"/>
              </a:lnSpc>
            </a:pPr>
            <a:r>
              <a:rPr lang="zh-CN" altLang="zh-CN" sz="1800"/>
              <a:t>commons-logging-1.1.1.jar</a:t>
            </a:r>
          </a:p>
          <a:p>
            <a:pPr>
              <a:lnSpc>
                <a:spcPct val="90000"/>
              </a:lnSpc>
            </a:pPr>
            <a:r>
              <a:rPr lang="zh-CN" altLang="zh-CN" sz="2000"/>
              <a:t>导入JDBC模板开发包</a:t>
            </a:r>
          </a:p>
          <a:p>
            <a:pPr lvl="1">
              <a:lnSpc>
                <a:spcPct val="90000"/>
              </a:lnSpc>
            </a:pPr>
            <a:r>
              <a:rPr lang="zh-CN" altLang="zh-CN" sz="1800"/>
              <a:t>spring-jdbc-3.2.0.RELEASE.jar</a:t>
            </a:r>
          </a:p>
          <a:p>
            <a:pPr lvl="1">
              <a:lnSpc>
                <a:spcPct val="90000"/>
              </a:lnSpc>
            </a:pPr>
            <a:r>
              <a:rPr lang="zh-CN" altLang="zh-CN" sz="1800"/>
              <a:t>spring-tx-3.2.0.RELEASE.jar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5724525" y="4437063"/>
            <a:ext cx="2809875" cy="1584325"/>
          </a:xfrm>
          <a:prstGeom prst="irregularSeal1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b="1">
                <a:solidFill>
                  <a:srgbClr val="FF0000"/>
                </a:solidFill>
              </a:rPr>
              <a:t>别忘了数据库驱动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使用JdbcTemplate 创建数据表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990725"/>
            <a:ext cx="8497888" cy="40989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// JDBC</a:t>
            </a:r>
            <a:r>
              <a:rPr lang="zh-CN" altLang="en-US" sz="1600"/>
              <a:t>模板 依赖连接池获得数据库连接，所有必须先构造连接池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DriverManagerDataSource dataSource = new DriverManagerDataSource();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dataSource.setDriverClassName("com.mysql.jdbc.Driver");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dataSource.setUrl("jdbc:mysql:///spring");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dataSource.setUsername("root");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dataSource.setPassword("123");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6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// </a:t>
            </a:r>
            <a:r>
              <a:rPr lang="zh-CN" altLang="en-US" sz="1600"/>
              <a:t>创建</a:t>
            </a:r>
            <a:r>
              <a:rPr lang="en-US" altLang="zh-CN" sz="1600"/>
              <a:t>JDBC</a:t>
            </a:r>
            <a:r>
              <a:rPr lang="zh-CN" altLang="en-US" sz="1600"/>
              <a:t>模板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JdbcTemplate jdbcTemplate = new JdbcTemplate(dataSource);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6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// </a:t>
            </a:r>
            <a:r>
              <a:rPr lang="zh-CN" altLang="en-US" sz="1600"/>
              <a:t>建表</a:t>
            </a:r>
            <a:r>
              <a:rPr lang="en-US" altLang="zh-CN" sz="1600"/>
              <a:t>SQL</a:t>
            </a:r>
            <a:r>
              <a:rPr lang="zh-CN" altLang="en-US" sz="1600"/>
              <a:t>语句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String sql = "create table customers(id int primary key auto_increment,name varchar(20))";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jdbcTemplate.execute(sql);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使用配置文件，配置Jdbc Template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400"/>
              <a:t>从刚才示例中已经看出，SpringJDBC 模板的使用，必须依赖DataSource 数据库连接池</a:t>
            </a:r>
          </a:p>
          <a:p>
            <a:r>
              <a:rPr lang="zh-CN" altLang="zh-CN" sz="2400"/>
              <a:t>在实际开发中，通过Spring配置文件来配置JdbcTemplate</a:t>
            </a:r>
          </a:p>
          <a:p>
            <a:r>
              <a:rPr lang="zh-CN" altLang="zh-CN" sz="2400"/>
              <a:t>常用数据源</a:t>
            </a:r>
          </a:p>
          <a:p>
            <a:pPr lvl="1"/>
            <a:r>
              <a:rPr lang="zh-CN" altLang="zh-CN" sz="2000"/>
              <a:t>Spring 数据源实现类 DriverManagerDataSource</a:t>
            </a:r>
          </a:p>
          <a:p>
            <a:pPr lvl="1"/>
            <a:r>
              <a:rPr lang="zh-CN" altLang="zh-CN" sz="2000"/>
              <a:t>DBCP 数据源 BasicDataSource </a:t>
            </a:r>
          </a:p>
          <a:p>
            <a:pPr lvl="1"/>
            <a:r>
              <a:rPr lang="zh-CN" altLang="zh-CN" sz="2000"/>
              <a:t>C3P0 数据源  ComboPooledDataSource</a:t>
            </a:r>
          </a:p>
          <a:p>
            <a:pPr lvl="1"/>
            <a:endParaRPr lang="zh-CN" altLang="zh-CN" sz="2000"/>
          </a:p>
          <a:p>
            <a:pPr lvl="1"/>
            <a:endParaRPr lang="zh-CN" altLang="zh-CN" sz="2000"/>
          </a:p>
          <a:p>
            <a:pPr lvl="1"/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配置DBCP数据源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921625" cy="4098925"/>
          </a:xfrm>
        </p:spPr>
        <p:txBody>
          <a:bodyPr/>
          <a:lstStyle/>
          <a:p>
            <a:r>
              <a:rPr lang="zh-CN" altLang="zh-CN" sz="2000"/>
              <a:t>导入jar</a:t>
            </a:r>
          </a:p>
          <a:p>
            <a:pPr lvl="1"/>
            <a:r>
              <a:rPr lang="zh-CN" altLang="zh-CN" sz="2000"/>
              <a:t>com.springsource.org.apache.commons.dbcp-1.2.2.osgi.jar</a:t>
            </a:r>
          </a:p>
          <a:p>
            <a:pPr lvl="1"/>
            <a:r>
              <a:rPr lang="zh-CN" altLang="zh-CN" sz="2000"/>
              <a:t>com.springsource.org.apache.commons.pool-1.5.3.jar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39750" y="3357563"/>
          <a:ext cx="8250238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BMP 图像" r:id="rId4" imgW="10735157" imgH="2438597" progId="Paint.Picture">
                  <p:embed/>
                </p:oleObj>
              </mc:Choice>
              <mc:Fallback>
                <p:oleObj name="BMP 图像" r:id="rId4" imgW="10735157" imgH="24385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7563"/>
                        <a:ext cx="8250238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配置C3P0数据源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561263" cy="4098925"/>
          </a:xfrm>
        </p:spPr>
        <p:txBody>
          <a:bodyPr/>
          <a:lstStyle/>
          <a:p>
            <a:r>
              <a:rPr lang="zh-CN" altLang="zh-CN" sz="2000"/>
              <a:t>导入jar</a:t>
            </a:r>
          </a:p>
          <a:p>
            <a:pPr lvl="1"/>
            <a:r>
              <a:rPr lang="zh-CN" altLang="zh-CN" sz="2000"/>
              <a:t>com.springsource.com.mchange.v2.c3p0-0.9.1.2.jar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8313" y="3213100"/>
          <a:ext cx="862012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BMP 图像" r:id="rId4" imgW="10915877" imgH="2371997" progId="Paint.Picture">
                  <p:embed/>
                </p:oleObj>
              </mc:Choice>
              <mc:Fallback>
                <p:oleObj name="BMP 图像" r:id="rId4" imgW="10915877" imgH="23719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13100"/>
                        <a:ext cx="8620125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/>
              <a:t>使用properties文件配置数据库连接基本参数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ph idx="1"/>
          </p:nvPr>
        </p:nvGraphicFramePr>
        <p:xfrm>
          <a:off x="468313" y="1917700"/>
          <a:ext cx="8253412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BMP 图像" r:id="rId4" imgW="11439677" imgH="4591397" progId="Paint.Picture">
                  <p:embed/>
                </p:oleObj>
              </mc:Choice>
              <mc:Fallback>
                <p:oleObj name="BMP 图像" r:id="rId4" imgW="11439677" imgH="459139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917700"/>
                        <a:ext cx="8253412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/>
          </p:cNvGraphicFramePr>
          <p:nvPr/>
        </p:nvGraphicFramePr>
        <p:xfrm>
          <a:off x="4716463" y="5373688"/>
          <a:ext cx="385762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BMP 图像" r:id="rId6" imgW="3858077" imgH="924077" progId="Paint.Picture">
                  <p:embed/>
                </p:oleObj>
              </mc:Choice>
              <mc:Fallback>
                <p:oleObj name="BMP 图像" r:id="rId6" imgW="3858077" imgH="92407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373688"/>
                        <a:ext cx="3857625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4787900" y="4365625"/>
            <a:ext cx="793750" cy="100806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90525" y="5661025"/>
            <a:ext cx="418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&lt;context:property-placeholder&gt;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编写DAO实现数据CURD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400"/>
              <a:t>为了方便DAO中注入JdbcTemplate，Spring为每一个持久化技术都提供了支持类</a:t>
            </a:r>
          </a:p>
        </p:txBody>
      </p:sp>
      <p:graphicFrame>
        <p:nvGraphicFramePr>
          <p:cNvPr id="15364" name="Group 4"/>
          <p:cNvGraphicFramePr>
            <a:graphicFrameLocks noGrp="1"/>
          </p:cNvGraphicFramePr>
          <p:nvPr/>
        </p:nvGraphicFramePr>
        <p:xfrm>
          <a:off x="1044575" y="2925763"/>
          <a:ext cx="7129463" cy="3325812"/>
        </p:xfrm>
        <a:graphic>
          <a:graphicData uri="http://schemas.openxmlformats.org/drawingml/2006/table">
            <a:tbl>
              <a:tblPr/>
              <a:tblGrid>
                <a:gridCol w="2046288">
                  <a:extLst>
                    <a:ext uri="{9D8B030D-6E8A-4147-A177-3AD203B41FA5}">
                      <a16:colId xmlns:a16="http://schemas.microsoft.com/office/drawing/2014/main" val="924085965"/>
                    </a:ext>
                  </a:extLst>
                </a:gridCol>
                <a:gridCol w="5083175">
                  <a:extLst>
                    <a:ext uri="{9D8B030D-6E8A-4147-A177-3AD203B41FA5}">
                      <a16:colId xmlns:a16="http://schemas.microsoft.com/office/drawing/2014/main" val="3452334069"/>
                    </a:ext>
                  </a:extLst>
                </a:gridCol>
              </a:tblGrid>
              <a:tr h="841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ORM 持久化技术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支持类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45921"/>
                  </a:ext>
                </a:extLst>
              </a:tr>
              <a:tr h="828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JDBC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org.springframework.jdbc.core.support.JdbcDaoSupport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4210"/>
                  </a:ext>
                </a:extLst>
              </a:tr>
              <a:tr h="828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Hibernate 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org.springframework.orm.hibernate3.support.HibernateDaoSupport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209529"/>
                  </a:ext>
                </a:extLst>
              </a:tr>
              <a:tr h="827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iBatis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org.springframework.orm.ibatis.support.SqlMapClientDaoSupport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0867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867</Words>
  <Characters>0</Characters>
  <Application>Microsoft Office PowerPoint</Application>
  <DocSecurity>0</DocSecurity>
  <PresentationFormat>全屏显示(4:3)</PresentationFormat>
  <Lines>0</Lines>
  <Paragraphs>153</Paragraphs>
  <Slides>13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Arial Black</vt:lpstr>
      <vt:lpstr>隶书</vt:lpstr>
      <vt:lpstr>Calibri</vt:lpstr>
      <vt:lpstr>Courier New</vt:lpstr>
      <vt:lpstr>1_Studio</vt:lpstr>
      <vt:lpstr>画笔图片</vt:lpstr>
      <vt:lpstr>Spring JDBCTemplate</vt:lpstr>
      <vt:lpstr>Spring对不同持久化技术的支持</vt:lpstr>
      <vt:lpstr>使用JdbcTemplate</vt:lpstr>
      <vt:lpstr>使用JdbcTemplate 创建数据表</vt:lpstr>
      <vt:lpstr>使用配置文件，配置Jdbc Template</vt:lpstr>
      <vt:lpstr>配置DBCP数据源</vt:lpstr>
      <vt:lpstr>配置C3P0数据源</vt:lpstr>
      <vt:lpstr>使用properties文件配置数据库连接基本参数</vt:lpstr>
      <vt:lpstr>编写DAO实现数据CURD</vt:lpstr>
      <vt:lpstr>使用JdbcTemplate -- 增 删 改</vt:lpstr>
      <vt:lpstr>使用JdbcTemplate -- 查询操作</vt:lpstr>
      <vt:lpstr>使用JdbcTemplate -- 查询操作</vt:lpstr>
      <vt:lpstr>使用JdbcTemplate -- 查询操作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Spring3.x开发入门</dc:title>
  <dc:subject>Spring3.x开发入门</dc:subject>
  <dc:creator>姜涛</dc:creator>
  <cp:keywords/>
  <dc:description/>
  <cp:lastModifiedBy>李欣</cp:lastModifiedBy>
  <cp:revision>1258</cp:revision>
  <dcterms:created xsi:type="dcterms:W3CDTF">2003-04-14T14:59:42Z</dcterms:created>
  <dcterms:modified xsi:type="dcterms:W3CDTF">2016-08-13T12:40:24Z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2052-9.1.0.4885</vt:lpwstr>
  </property>
</Properties>
</file>