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7" r:id="rId9"/>
    <p:sldId id="263" r:id="rId10"/>
    <p:sldId id="264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BB4"/>
    <a:srgbClr val="7FE5B1"/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159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D9E2CEE-7ADE-42F9-877C-2F4BF6A9D5A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mpd="sng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AA64F3E6-7BCC-403A-AB05-9B535CAEA1FE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9240D-9DB7-420F-BAC5-FE449FDF11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28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252F2-3BCE-456D-8091-B0D32E1781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025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79C96B4C-F0A8-437B-83A8-B0F408113B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44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527A4B13-1DFC-428B-AA82-2ABAE5EEB3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1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353B4-CFFD-46E4-BFCA-34FEB8183A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07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973E4-636C-476D-9DAF-2E98471590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88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8BC5-79D2-4BE0-BA29-0B226CF0E6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65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2D993-34EE-4C97-A9F8-D2D4392FF5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49DF2-ECE6-491C-86DB-835D30827C6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60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2119F-1394-481B-9172-35A3A8680E5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99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0999D-FCD4-46C9-A8F8-F29880D11E5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63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65EBF-72B1-4F9D-B849-2CFDE3AE22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80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9F1D9E60-6588-4BD2-B08F-5E58E0CBDE6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  <a:ln/>
        </p:spPr>
        <p:txBody>
          <a:bodyPr lIns="92075" tIns="46038" rIns="92075" bIns="46038" anchorCtr="0"/>
          <a:lstStyle/>
          <a:p>
            <a:r>
              <a:rPr lang="zh-CN" altLang="zh-CN" b="1" i="0"/>
              <a:t>Spring事务管理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姜  涛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转账案例的环境准备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500"/>
              <a:t>编写Service注入DAO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public class AccountService 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private AccountDAO accountDAO;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// 转账的业务操作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public void transfer()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	// aaa 向 bbb 转账 200元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	accountDAO.outMoney("aaa", 200);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	int d = 1 / 0;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	accountDAO.inMoney("bbb", 200);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public void setAccountDAO(AccountDAO accountDAO) 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	this.accountDAO = accountDAO;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转账案例的环境准备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4537075"/>
          </a:xfrm>
        </p:spPr>
        <p:txBody>
          <a:bodyPr/>
          <a:lstStyle/>
          <a:p>
            <a:r>
              <a:rPr lang="zh-CN" altLang="zh-CN" sz="1300"/>
              <a:t>配置applicationContext.xml</a:t>
            </a:r>
          </a:p>
          <a:p>
            <a:r>
              <a:rPr lang="zh-CN" altLang="zh-CN" sz="1300"/>
              <a:t>&lt;context:property-placeholder location="classpath:jdbc.properties"/&gt;</a:t>
            </a:r>
          </a:p>
          <a:p>
            <a:r>
              <a:rPr lang="zh-CN" altLang="zh-CN" sz="1300"/>
              <a:t>&lt;bean id="dataSource" class="com.mchange.v2.c3p0.ComboPooledDataSource" destroy-method="close"&gt;</a:t>
            </a:r>
          </a:p>
          <a:p>
            <a:r>
              <a:rPr lang="zh-CN" altLang="zh-CN" sz="1300"/>
              <a:t>	&lt;!-- ${key} 可以读取properties文件中配置 key对应value --&gt;</a:t>
            </a:r>
          </a:p>
          <a:p>
            <a:r>
              <a:rPr lang="zh-CN" altLang="zh-CN" sz="1300"/>
              <a:t>	&lt;property name="driverClass" value="${jdbc.driver}"&gt;&lt;/property&gt;</a:t>
            </a:r>
          </a:p>
          <a:p>
            <a:r>
              <a:rPr lang="zh-CN" altLang="zh-CN" sz="1300"/>
              <a:t>	&lt;property name="jdbcUrl" value="${jdbc.url}"&gt;&lt;/property&gt;</a:t>
            </a:r>
          </a:p>
          <a:p>
            <a:r>
              <a:rPr lang="zh-CN" altLang="zh-CN" sz="1300"/>
              <a:t>	&lt;property name="user" value="${jdbc.username}"&gt;&lt;/property&gt;</a:t>
            </a:r>
          </a:p>
          <a:p>
            <a:r>
              <a:rPr lang="zh-CN" altLang="zh-CN" sz="1300"/>
              <a:t>	&lt;property name="password" value="${jdbc.password}"&gt;&lt;/property&gt;</a:t>
            </a:r>
          </a:p>
          <a:p>
            <a:r>
              <a:rPr lang="zh-CN" altLang="zh-CN" sz="1300"/>
              <a:t>&lt;/bean&gt;</a:t>
            </a:r>
          </a:p>
          <a:p>
            <a:r>
              <a:rPr lang="zh-CN" altLang="zh-CN" sz="1300"/>
              <a:t>&lt;bean id="jdbcTemplate" class="org.springframework.jdbc.core.JdbcTemplate"&gt;</a:t>
            </a:r>
          </a:p>
          <a:p>
            <a:r>
              <a:rPr lang="zh-CN" altLang="zh-CN" sz="1300"/>
              <a:t>	&lt;property name="dataSource" ref="dataSource"&gt;&lt;/property&gt;</a:t>
            </a:r>
          </a:p>
          <a:p>
            <a:r>
              <a:rPr lang="zh-CN" altLang="zh-CN" sz="1300"/>
              <a:t>&lt;/bean&gt;</a:t>
            </a:r>
          </a:p>
          <a:p>
            <a:r>
              <a:rPr lang="zh-CN" altLang="zh-CN" sz="1300"/>
              <a:t>&lt;bean id="accountService" class="cn.itcast.service.AccountService"&gt;</a:t>
            </a:r>
          </a:p>
          <a:p>
            <a:r>
              <a:rPr lang="zh-CN" altLang="zh-CN" sz="1300"/>
              <a:t>	&lt;property name="accountDAO" ref="accountDAO"&gt;&lt;/property&gt;</a:t>
            </a:r>
          </a:p>
          <a:p>
            <a:r>
              <a:rPr lang="zh-CN" altLang="zh-CN" sz="1300"/>
              <a:t>&lt;/bean&gt;</a:t>
            </a:r>
          </a:p>
          <a:p>
            <a:r>
              <a:rPr lang="zh-CN" altLang="zh-CN" sz="1300"/>
              <a:t>&lt;bean id="accountDAO" class="cn.itcast.dao.AccountDAO"&gt;</a:t>
            </a:r>
          </a:p>
          <a:p>
            <a:r>
              <a:rPr lang="zh-CN" altLang="zh-CN" sz="1300"/>
              <a:t>	&lt;property name="jdbcTemplate" ref="jdbcTemplate"&gt;&lt;/property&gt;</a:t>
            </a:r>
          </a:p>
          <a:p>
            <a:r>
              <a:rPr lang="zh-CN" altLang="zh-CN" sz="1300"/>
              <a:t>&lt;/bean&gt;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转账案例的环境准备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700"/>
              <a:t>编写测试用例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@RunWith(SpringJUnit4ClassRunner.class)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@ContextConfiguration(locations = "classpath:applicationContext.xml")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public class SpringTest 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@Autowired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private AccountService accountService;</a:t>
            </a:r>
          </a:p>
          <a:p>
            <a:pPr>
              <a:buFont typeface="Wingdings" panose="05000000000000000000" pitchFamily="2" charset="2"/>
              <a:buNone/>
            </a:pPr>
            <a:endParaRPr lang="zh-CN" altLang="zh-CN" sz="170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@Test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public void demo()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	accountService.transfer();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1 编程式的事务控制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2000"/>
              <a:t>在AccountService中使用TransactionTemplate</a:t>
            </a:r>
          </a:p>
          <a:p>
            <a:r>
              <a:rPr lang="zh-CN" altLang="zh-CN" sz="2000"/>
              <a:t>TransactionTemplate依赖DataSourceTransactionManager</a:t>
            </a:r>
          </a:p>
          <a:p>
            <a:r>
              <a:rPr lang="zh-CN" altLang="zh-CN" sz="2000"/>
              <a:t>DataSourceTransactionManager依赖DataSource构造</a:t>
            </a:r>
          </a:p>
        </p:txBody>
      </p:sp>
      <p:graphicFrame>
        <p:nvGraphicFramePr>
          <p:cNvPr id="16388" name="Object 4"/>
          <p:cNvGraphicFramePr>
            <a:graphicFrameLocks/>
          </p:cNvGraphicFramePr>
          <p:nvPr/>
        </p:nvGraphicFramePr>
        <p:xfrm>
          <a:off x="323850" y="3357563"/>
          <a:ext cx="8497888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BMP 图像" r:id="rId3" imgW="11639477" imgH="2429237" progId="Paint.Picture">
                  <p:embed/>
                </p:oleObj>
              </mc:Choice>
              <mc:Fallback>
                <p:oleObj name="BMP 图像" r:id="rId3" imgW="11639477" imgH="242923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57563"/>
                        <a:ext cx="8497888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1 编程式的事务控制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ph idx="1"/>
          </p:nvPr>
        </p:nvGraphicFramePr>
        <p:xfrm>
          <a:off x="874713" y="1989138"/>
          <a:ext cx="7456487" cy="409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BMP 图像" r:id="rId3" imgW="9687197" imgH="5324717" progId="Paint.Picture">
                  <p:embed/>
                </p:oleObj>
              </mc:Choice>
              <mc:Fallback>
                <p:oleObj name="BMP 图像" r:id="rId3" imgW="9687197" imgH="532471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1989138"/>
                        <a:ext cx="7456487" cy="409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580063" y="3933825"/>
            <a:ext cx="324326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1800">
                <a:solidFill>
                  <a:srgbClr val="FF0000"/>
                </a:solidFill>
              </a:rPr>
              <a:t>这里需要一个TransactionCallback参数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 flipV="1">
            <a:off x="6661150" y="3286125"/>
            <a:ext cx="431800" cy="647700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 使用XML配置声明式事务（原始方式）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2400"/>
              <a:t>使用原始的TransactionProxyFactoryBean</a:t>
            </a:r>
          </a:p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  <a:p>
            <a:endParaRPr lang="zh-CN" altLang="zh-CN" sz="2400"/>
          </a:p>
        </p:txBody>
      </p:sp>
      <p:graphicFrame>
        <p:nvGraphicFramePr>
          <p:cNvPr id="18436" name="Object 4"/>
          <p:cNvGraphicFramePr>
            <a:graphicFrameLocks/>
          </p:cNvGraphicFramePr>
          <p:nvPr/>
        </p:nvGraphicFramePr>
        <p:xfrm>
          <a:off x="179388" y="2493963"/>
          <a:ext cx="8713787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BMP 图像" r:id="rId3" imgW="10686917" imgH="4019717" progId="Paint.Picture">
                  <p:embed/>
                </p:oleObj>
              </mc:Choice>
              <mc:Fallback>
                <p:oleObj name="BMP 图像" r:id="rId3" imgW="10686917" imgH="401971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493963"/>
                        <a:ext cx="8713787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25438" y="5599113"/>
            <a:ext cx="8640762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prop格式：PROPAGATION,ISOLATION,readOnly,-Exception,+Exception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692275" y="5086350"/>
            <a:ext cx="1174750" cy="334963"/>
          </a:xfrm>
          <a:prstGeom prst="rect">
            <a:avLst/>
          </a:prstGeom>
          <a:solidFill>
            <a:srgbClr val="79EB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1600">
                <a:solidFill>
                  <a:srgbClr val="FF0000"/>
                </a:solidFill>
              </a:rPr>
              <a:t>传播行为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195513" y="5373688"/>
            <a:ext cx="215900" cy="215900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203575" y="6165850"/>
            <a:ext cx="1174750" cy="334963"/>
          </a:xfrm>
          <a:prstGeom prst="rect">
            <a:avLst/>
          </a:prstGeom>
          <a:solidFill>
            <a:srgbClr val="79EB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1600">
                <a:solidFill>
                  <a:srgbClr val="FF0000"/>
                </a:solidFill>
              </a:rPr>
              <a:t>隔离级别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068763" y="4941888"/>
            <a:ext cx="1174750" cy="334962"/>
          </a:xfrm>
          <a:prstGeom prst="rect">
            <a:avLst/>
          </a:prstGeom>
          <a:solidFill>
            <a:srgbClr val="79EB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1600">
                <a:solidFill>
                  <a:srgbClr val="FF0000"/>
                </a:solidFill>
              </a:rPr>
              <a:t>只读事务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5364163" y="6165850"/>
            <a:ext cx="2808287" cy="334963"/>
          </a:xfrm>
          <a:prstGeom prst="rect">
            <a:avLst/>
          </a:prstGeom>
          <a:solidFill>
            <a:srgbClr val="79EB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1600">
                <a:solidFill>
                  <a:srgbClr val="FF0000"/>
                </a:solidFill>
              </a:rPr>
              <a:t>发生这些异常回滚事务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300788" y="5013325"/>
            <a:ext cx="2376487" cy="336550"/>
          </a:xfrm>
          <a:prstGeom prst="rect">
            <a:avLst/>
          </a:prstGeom>
          <a:solidFill>
            <a:srgbClr val="79EB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发生这些异常提交事务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V="1">
            <a:off x="3635375" y="5949950"/>
            <a:ext cx="360363" cy="144463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4932363" y="5302250"/>
            <a:ext cx="431800" cy="358775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V="1">
            <a:off x="6300788" y="5949950"/>
            <a:ext cx="287337" cy="144463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7164388" y="5373688"/>
            <a:ext cx="431800" cy="287337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 使用XML配置声明式事务（原始方式）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500"/>
              <a:t>修改测试用例 使用代理对象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@RunWith(SpringJUnit4ClassRunner.class)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@ContextConfiguration(locations = "classpath:applicationContext.xml")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public class SpringTest {</a:t>
            </a:r>
          </a:p>
          <a:p>
            <a:pPr>
              <a:buFont typeface="Wingdings" panose="05000000000000000000" pitchFamily="2" charset="2"/>
              <a:buNone/>
            </a:pPr>
            <a:endParaRPr lang="zh-CN" altLang="zh-CN" sz="150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</a:t>
            </a:r>
            <a:r>
              <a:rPr lang="zh-CN" altLang="zh-CN" sz="1500">
                <a:sym typeface="Arial" panose="020B0604020202020204" pitchFamily="34" charset="0"/>
              </a:rPr>
              <a:t>@Autowired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>
                <a:sym typeface="Arial" panose="020B0604020202020204" pitchFamily="34" charset="0"/>
              </a:rPr>
              <a:t>	</a:t>
            </a:r>
            <a:r>
              <a:rPr lang="zh-CN" altLang="zh-CN" sz="1500">
                <a:solidFill>
                  <a:srgbClr val="FF0000"/>
                </a:solidFill>
                <a:sym typeface="Arial" panose="020B0604020202020204" pitchFamily="34" charset="0"/>
              </a:rPr>
              <a:t>@Qualifier("accountServiceProxy") // 注入代理对象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>
                <a:sym typeface="Arial" panose="020B0604020202020204" pitchFamily="34" charset="0"/>
              </a:rPr>
              <a:t>	private AccountService accountService;</a:t>
            </a:r>
          </a:p>
          <a:p>
            <a:pPr>
              <a:buFont typeface="Wingdings" panose="05000000000000000000" pitchFamily="2" charset="2"/>
              <a:buNone/>
            </a:pPr>
            <a:endParaRPr lang="zh-CN" altLang="zh-CN" sz="1500">
              <a:sym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@Test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public void demo()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	accountServiceProxy.transfer();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/>
              <a:t>3 使用XML配置声明式事务 基于tx/aop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500"/>
              <a:t>引入aop和tx命名空间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&lt;beans xmlns="http://www.springframework.org/schema/beans"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xmlns:xsi="http://www.w3.org/2001/XMLSchema-instance"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xmlns:context="http://www.springframework.org/schema/context"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</a:t>
            </a:r>
            <a:r>
              <a:rPr lang="zh-CN" altLang="zh-CN" sz="1500">
                <a:solidFill>
                  <a:srgbClr val="FF0000"/>
                </a:solidFill>
              </a:rPr>
              <a:t>xmlns:aop="http://www.springframework.org/schema/aop"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>
                <a:solidFill>
                  <a:srgbClr val="FF0000"/>
                </a:solidFill>
              </a:rPr>
              <a:t>	xmlns:tx="http://www.springframework.org/schema/tx"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xsi:schemaLocation="http://www.springframework.org/schema/beans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http://www.springframework.org/schema/beans/spring-beans.xsd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http://www.springframework.org/schema/context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http://www.springframework.org/schema/context/spring-context.xsd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/>
              <a:t>	</a:t>
            </a:r>
            <a:r>
              <a:rPr lang="zh-CN" altLang="zh-CN" sz="1500">
                <a:solidFill>
                  <a:srgbClr val="FF0000"/>
                </a:solidFill>
              </a:rPr>
              <a:t>http://www.springframework.org/schema/aop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>
                <a:solidFill>
                  <a:srgbClr val="FF0000"/>
                </a:solidFill>
              </a:rPr>
              <a:t>	http://www.springframework.org/schema/aop/spring-aop.xsd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>
                <a:solidFill>
                  <a:srgbClr val="FF0000"/>
                </a:solidFill>
              </a:rPr>
              <a:t>	http://www.springframework.org/schema/tx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500">
                <a:solidFill>
                  <a:srgbClr val="FF0000"/>
                </a:solidFill>
              </a:rPr>
              <a:t>	http://www.springframework.org/schema/tx/spring-tx.xsd</a:t>
            </a:r>
            <a:r>
              <a:rPr lang="zh-CN" altLang="zh-CN" sz="1500"/>
              <a:t>"&gt;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/>
              <a:t>3 使用XML配置声明式事务 基于tx/aop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ph idx="1"/>
          </p:nvPr>
        </p:nvGraphicFramePr>
        <p:xfrm>
          <a:off x="541338" y="2493963"/>
          <a:ext cx="8375650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BMP 图像" r:id="rId3" imgW="11725157" imgH="4286477" progId="Paint.Picture">
                  <p:embed/>
                </p:oleObj>
              </mc:Choice>
              <mc:Fallback>
                <p:oleObj name="BMP 图像" r:id="rId3" imgW="11725157" imgH="428647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2493963"/>
                        <a:ext cx="8375650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/>
              <a:t>3 使用XML配置声明式事务 基于tx/aop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700"/>
              <a:t>修改测试用例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@RunWith(SpringJUnit4ClassRunner.class)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@ContextConfiguration(locations = "classpath:applicationContext.xml")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public class SpringTest {</a:t>
            </a:r>
          </a:p>
          <a:p>
            <a:pPr>
              <a:buFont typeface="Wingdings" panose="05000000000000000000" pitchFamily="2" charset="2"/>
              <a:buNone/>
            </a:pPr>
            <a:endParaRPr lang="zh-CN" altLang="zh-CN" sz="170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@Autowired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private AccountService accountService;</a:t>
            </a:r>
          </a:p>
          <a:p>
            <a:pPr>
              <a:buFont typeface="Wingdings" panose="05000000000000000000" pitchFamily="2" charset="2"/>
              <a:buNone/>
            </a:pPr>
            <a:endParaRPr lang="zh-CN" altLang="zh-CN" sz="170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@Test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public void demo()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	accountService.transfer();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Spring 事务管理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5113338" cy="4098925"/>
          </a:xfrm>
        </p:spPr>
        <p:txBody>
          <a:bodyPr/>
          <a:lstStyle/>
          <a:p>
            <a:r>
              <a:rPr lang="zh-CN" altLang="zh-CN" sz="2400"/>
              <a:t>Spring事务管理高层抽象主要包括3个接口</a:t>
            </a:r>
          </a:p>
          <a:p>
            <a:pPr>
              <a:lnSpc>
                <a:spcPct val="90000"/>
              </a:lnSpc>
            </a:pPr>
            <a:r>
              <a:rPr lang="zh-CN" altLang="zh-CN" sz="2400"/>
              <a:t>PlatformTransactionManager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/>
              <a:t>	</a:t>
            </a:r>
            <a:r>
              <a:rPr lang="zh-CN" altLang="zh-CN" sz="2000"/>
              <a:t>事务管理器</a:t>
            </a:r>
          </a:p>
          <a:p>
            <a:pPr>
              <a:lnSpc>
                <a:spcPct val="90000"/>
              </a:lnSpc>
            </a:pPr>
            <a:r>
              <a:rPr lang="zh-CN" altLang="zh-CN" sz="2400"/>
              <a:t>TransactionDefinition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/>
              <a:t>	</a:t>
            </a:r>
            <a:r>
              <a:rPr lang="zh-CN" altLang="zh-CN" sz="2000"/>
              <a:t>事务定义信息(隔离、传播、超时、只读)</a:t>
            </a:r>
          </a:p>
          <a:p>
            <a:pPr>
              <a:lnSpc>
                <a:spcPct val="90000"/>
              </a:lnSpc>
            </a:pPr>
            <a:r>
              <a:rPr lang="zh-CN" altLang="zh-CN" sz="2400"/>
              <a:t>TransactionStatus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/>
              <a:t>	</a:t>
            </a:r>
            <a:r>
              <a:rPr lang="zh-CN" altLang="zh-CN" sz="2000"/>
              <a:t>事务具体运行状态</a:t>
            </a:r>
          </a:p>
        </p:txBody>
      </p:sp>
      <p:graphicFrame>
        <p:nvGraphicFramePr>
          <p:cNvPr id="5124" name="Object 4"/>
          <p:cNvGraphicFramePr>
            <a:graphicFrameLocks/>
          </p:cNvGraphicFramePr>
          <p:nvPr/>
        </p:nvGraphicFramePr>
        <p:xfrm>
          <a:off x="971550" y="5229225"/>
          <a:ext cx="3733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BMP 图像" r:id="rId3" imgW="3734237" imgH="800597" progId="Paint.Picture">
                  <p:embed/>
                </p:oleObj>
              </mc:Choice>
              <mc:Fallback>
                <p:oleObj name="BMP 图像" r:id="rId3" imgW="3734237" imgH="80059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29225"/>
                        <a:ext cx="3733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/>
          </p:cNvGraphicFramePr>
          <p:nvPr/>
        </p:nvGraphicFramePr>
        <p:xfrm>
          <a:off x="6229350" y="4941888"/>
          <a:ext cx="23812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BMP 图像" r:id="rId5" imgW="2381717" imgH="1429157" progId="Paint.Picture">
                  <p:embed/>
                </p:oleObj>
              </mc:Choice>
              <mc:Fallback>
                <p:oleObj name="BMP 图像" r:id="rId5" imgW="2381717" imgH="1429157" progId="Paint.Picture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941888"/>
                        <a:ext cx="238125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940425" y="981075"/>
          <a:ext cx="300037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BMP 图像" r:id="rId7" imgW="3000557" imgH="3657917" progId="Paint.Picture">
                  <p:embed/>
                </p:oleObj>
              </mc:Choice>
              <mc:Fallback>
                <p:oleObj name="BMP 图像" r:id="rId7" imgW="3000557" imgH="365791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981075"/>
                        <a:ext cx="3000375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4 使用注解配置声明式事务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43211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1600"/>
              <a:t>使用@Transactional注解 修改AccountService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>
                <a:sym typeface="Arial" panose="020B0604020202020204" pitchFamily="34" charset="0"/>
              </a:rPr>
              <a:t>@Transactional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>
                <a:sym typeface="Arial" panose="020B0604020202020204" pitchFamily="34" charset="0"/>
              </a:rPr>
              <a:t>public class AccountService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>
                <a:sym typeface="Arial" panose="020B0604020202020204" pitchFamily="34" charset="0"/>
              </a:rPr>
              <a:t>	private AccountDAO accountDAO;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160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>
                <a:sym typeface="Arial" panose="020B0604020202020204" pitchFamily="34" charset="0"/>
              </a:rPr>
              <a:t>	// 转账的业务操作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>
                <a:sym typeface="Arial" panose="020B0604020202020204" pitchFamily="34" charset="0"/>
              </a:rPr>
              <a:t>	public void transfer()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>
                <a:sym typeface="Arial" panose="020B0604020202020204" pitchFamily="34" charset="0"/>
              </a:rPr>
              <a:t>		// aaa 向 bbb 转账 200元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>
                <a:sym typeface="Arial" panose="020B0604020202020204" pitchFamily="34" charset="0"/>
              </a:rPr>
              <a:t>		accountDAO.outMoney("aaa", 200);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>
                <a:sym typeface="Arial" panose="020B0604020202020204" pitchFamily="34" charset="0"/>
              </a:rPr>
              <a:t>		// int d = 1 /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>
                <a:sym typeface="Arial" panose="020B0604020202020204" pitchFamily="34" charset="0"/>
              </a:rPr>
              <a:t>		accountDAO.inMoney("bbb", 200);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>
                <a:sym typeface="Arial" panose="020B0604020202020204" pitchFamily="34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160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>
                <a:sym typeface="Arial" panose="020B0604020202020204" pitchFamily="34" charset="0"/>
              </a:rPr>
              <a:t>	</a:t>
            </a:r>
            <a:r>
              <a:rPr lang="zh-CN" altLang="zh-CN" sz="1300"/>
              <a:t>public void setAccountDAO(AccountDAO accountDAO) 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300"/>
              <a:t>		this.accountDAO = accountDAO;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30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>
                <a:sym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4 使用注解配置声明式事务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696200" cy="4464050"/>
          </a:xfrm>
        </p:spPr>
        <p:txBody>
          <a:bodyPr/>
          <a:lstStyle/>
          <a:p>
            <a:r>
              <a:rPr lang="zh-CN" altLang="zh-CN" sz="1200"/>
              <a:t>修改applicationContext.xml</a:t>
            </a:r>
            <a:endParaRPr lang="zh-CN" altLang="zh-CN" sz="120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400"/>
              <a:t>&lt;context:property-placeholder location="classpath:jdbc.properties"/&gt;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400"/>
              <a:t>&lt;bean id="dataSource" class="com.mchange.v2.c3p0.ComboPooledDataSource" destroy-method="close"&gt;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400"/>
              <a:t>	&lt;!-- ${key} 可以读取properties文件中配置 key对应value --&gt;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400"/>
              <a:t>	&lt;property name="driverClass" value="${jdbc.driver}"&gt;&lt;/property&gt;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400"/>
              <a:t>	&lt;property name="jdbcUrl" value="${jdbc.url}"&gt;&lt;/property&gt;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400"/>
              <a:t>	&lt;property name="user" value="${jdbc.username}"&gt;&lt;/property&gt;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400"/>
              <a:t>	&lt;property name="password" value="${jdbc.password}"&gt;&lt;/property&gt;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400"/>
              <a:t>&lt;/bean&gt;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400"/>
              <a:t>&lt;bean id="transactionManager" class="org.springframework.jdbc.datasource.DataSourceTransactionManager"&gt;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400"/>
              <a:t>	&lt;property name="dataSource" ref="dataSource"&gt;&lt;/property&gt;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400"/>
              <a:t>&lt;/bean&gt;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400"/>
              <a:t>...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400">
                <a:solidFill>
                  <a:srgbClr val="FF0000"/>
                </a:solidFill>
              </a:rPr>
              <a:t>&lt;tx:annotation-driven/&gt;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413000" y="6165850"/>
            <a:ext cx="6623050" cy="395288"/>
          </a:xfrm>
          <a:prstGeom prst="rect">
            <a:avLst/>
          </a:prstGeom>
          <a:solidFill>
            <a:srgbClr val="79EB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>
                <a:solidFill>
                  <a:srgbClr val="FF0000"/>
                </a:solidFill>
              </a:rPr>
              <a:t>默认查找名称为transactionManager的事务管理器Bean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 flipV="1">
            <a:off x="2413000" y="5949950"/>
            <a:ext cx="358775" cy="14446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/>
              <a:t>事务管理器PlatformTransactionManager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Spring为不同的持久化框架提供了不同PlatformTransactionManager接口实现</a:t>
            </a:r>
          </a:p>
        </p:txBody>
      </p:sp>
      <p:graphicFrame>
        <p:nvGraphicFramePr>
          <p:cNvPr id="6148" name="Group 4"/>
          <p:cNvGraphicFramePr>
            <a:graphicFrameLocks noGrp="1"/>
          </p:cNvGraphicFramePr>
          <p:nvPr/>
        </p:nvGraphicFramePr>
        <p:xfrm>
          <a:off x="900113" y="3070225"/>
          <a:ext cx="7632700" cy="3613150"/>
        </p:xfrm>
        <a:graphic>
          <a:graphicData uri="http://schemas.openxmlformats.org/drawingml/2006/table">
            <a:tbl>
              <a:tblPr/>
              <a:tblGrid>
                <a:gridCol w="3998912">
                  <a:extLst>
                    <a:ext uri="{9D8B030D-6E8A-4147-A177-3AD203B41FA5}">
                      <a16:colId xmlns:a16="http://schemas.microsoft.com/office/drawing/2014/main" val="4222660867"/>
                    </a:ext>
                  </a:extLst>
                </a:gridCol>
                <a:gridCol w="3633788">
                  <a:extLst>
                    <a:ext uri="{9D8B030D-6E8A-4147-A177-3AD203B41FA5}">
                      <a16:colId xmlns:a16="http://schemas.microsoft.com/office/drawing/2014/main" val="2100661326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事务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45638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org.springframework.jdbc.datasource.DataSourceTransactionManager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使用Spring JDBC或iBatis 进行持久化数据时使用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29909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org.springframework.orm.hibernate3.HibernateTransactionManager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使用Hibernate3.0版本进行持久化数据时使用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328"/>
                  </a:ext>
                </a:extLst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org.springframework.orm.jpa.JpaTransactionManager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使用JPA进行持久化时使用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96501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org.springframework.jdo.JdoTransactionManager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当持久化机制是Jdo时使用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95792"/>
                  </a:ext>
                </a:extLst>
              </a:tr>
              <a:tr h="874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org.springframework.transaction.jta.JtaTransactionManager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使用一个JTA实现来管理事务，在一个事务跨越多个资源时必须使用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455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事务隔离级别（四种）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/>
        </p:nvGraphicFramePr>
        <p:xfrm>
          <a:off x="755650" y="1917700"/>
          <a:ext cx="7696200" cy="3067050"/>
        </p:xfrm>
        <a:graphic>
          <a:graphicData uri="http://schemas.openxmlformats.org/drawingml/2006/table">
            <a:tbl>
              <a:tblPr/>
              <a:tblGrid>
                <a:gridCol w="2387600">
                  <a:extLst>
                    <a:ext uri="{9D8B030D-6E8A-4147-A177-3AD203B41FA5}">
                      <a16:colId xmlns:a16="http://schemas.microsoft.com/office/drawing/2014/main" val="1431700800"/>
                    </a:ext>
                  </a:extLst>
                </a:gridCol>
                <a:gridCol w="5308600">
                  <a:extLst>
                    <a:ext uri="{9D8B030D-6E8A-4147-A177-3AD203B41FA5}">
                      <a16:colId xmlns:a16="http://schemas.microsoft.com/office/drawing/2014/main" val="3736282711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隔离级别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80006"/>
                  </a:ext>
                </a:extLst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使用后端数据库默认的隔离级别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(spring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中的的选择项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54376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READ_UNCOMMITED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允许你读取还未提交的改变了的数据。可能导致脏、幻、不可重复读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338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READ_COMMITTED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允许在并发事务已经提交后读取。可防止脏读，但幻读和 不可重复读仍可发生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2318"/>
                  </a:ext>
                </a:extLst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REPEATABLE_READ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对相同字段的多次读取是一致的，除非数据被事务本身改变。可防止脏、不可重复读，但幻读仍可能发生。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403255"/>
                  </a:ext>
                </a:extLst>
              </a:tr>
              <a:tr h="746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SERIALIZABLE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完全服从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ACID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的隔离级别，确保不发生脏、幻、不可重复读。这在所有的隔离级别中是最慢的，它是典型的通过完全锁定在事务中涉及的数据表来完成的。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438204"/>
                  </a:ext>
                </a:extLst>
              </a:tr>
            </a:tbl>
          </a:graphicData>
        </a:graphic>
      </p:graphicFrame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396875" y="5086350"/>
            <a:ext cx="8353425" cy="1797050"/>
          </a:xfrm>
          <a:prstGeom prst="rect">
            <a:avLst/>
          </a:prstGeom>
          <a:solidFill>
            <a:srgbClr val="79EB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Times New Roman" panose="02020603050405020304" pitchFamily="18" charset="0"/>
              </a:rPr>
              <a:t>脏读</a:t>
            </a:r>
            <a:r>
              <a:rPr lang="en-US" altLang="zh-CN" sz="1600">
                <a:latin typeface="Times New Roman" panose="02020603050405020304" pitchFamily="18" charset="0"/>
              </a:rPr>
              <a:t>:</a:t>
            </a:r>
            <a:r>
              <a:rPr lang="zh-CN" altLang="en-US" sz="1600">
                <a:latin typeface="Times New Roman" panose="02020603050405020304" pitchFamily="18" charset="0"/>
              </a:rPr>
              <a:t>一个事务读取了另一个事务改写但还未提交的数据</a:t>
            </a:r>
            <a:r>
              <a:rPr lang="en-US" altLang="zh-CN" sz="1600">
                <a:latin typeface="Times New Roman" panose="02020603050405020304" pitchFamily="18" charset="0"/>
              </a:rPr>
              <a:t>,</a:t>
            </a:r>
            <a:r>
              <a:rPr lang="zh-CN" altLang="en-US" sz="1600">
                <a:latin typeface="Times New Roman" panose="02020603050405020304" pitchFamily="18" charset="0"/>
              </a:rPr>
              <a:t>如果这些数据被回滚，则读到的数据是无效的。</a:t>
            </a:r>
          </a:p>
          <a:p>
            <a:r>
              <a:rPr lang="zh-CN" altLang="en-US" sz="1600" b="1">
                <a:latin typeface="Times New Roman" panose="02020603050405020304" pitchFamily="18" charset="0"/>
              </a:rPr>
              <a:t>不可重复读：</a:t>
            </a:r>
            <a:r>
              <a:rPr lang="zh-CN" altLang="en-US" sz="1600">
                <a:latin typeface="Times New Roman" panose="02020603050405020304" pitchFamily="18" charset="0"/>
              </a:rPr>
              <a:t>在同一事务中，多次读取同一数据返回的结果有所不同。换句话说就是，后续读取可以读到另一事务已提交的</a:t>
            </a:r>
            <a:r>
              <a:rPr lang="zh-CN" altLang="en-US" sz="1600" b="1">
                <a:latin typeface="Times New Roman" panose="02020603050405020304" pitchFamily="18" charset="0"/>
              </a:rPr>
              <a:t>更新</a:t>
            </a:r>
            <a:r>
              <a:rPr lang="zh-CN" altLang="en-US" sz="1600">
                <a:latin typeface="Times New Roman" panose="02020603050405020304" pitchFamily="18" charset="0"/>
              </a:rPr>
              <a:t>数据。相反，</a:t>
            </a:r>
            <a:r>
              <a:rPr lang="zh-CN" altLang="en-US" sz="1600"/>
              <a:t>“</a:t>
            </a:r>
            <a:r>
              <a:rPr lang="zh-CN" altLang="en-US" sz="1600">
                <a:latin typeface="Times New Roman" panose="02020603050405020304" pitchFamily="18" charset="0"/>
              </a:rPr>
              <a:t>可重复读</a:t>
            </a:r>
            <a:r>
              <a:rPr lang="zh-CN" altLang="en-US" sz="1600"/>
              <a:t>”</a:t>
            </a:r>
            <a:r>
              <a:rPr lang="zh-CN" altLang="en-US" sz="1600">
                <a:latin typeface="Times New Roman" panose="02020603050405020304" pitchFamily="18" charset="0"/>
              </a:rPr>
              <a:t>在同一事务中多次读取数据时，能够保证所读数据一样，也就是，后续读取不能读到另一事务已提交的更新数据。</a:t>
            </a:r>
          </a:p>
          <a:p>
            <a:r>
              <a:rPr lang="zh-CN" altLang="en-US" sz="1600" b="1">
                <a:latin typeface="Times New Roman" panose="02020603050405020304" pitchFamily="18" charset="0"/>
              </a:rPr>
              <a:t>幻读：</a:t>
            </a:r>
            <a:r>
              <a:rPr lang="zh-CN" altLang="en-US" sz="1600">
                <a:latin typeface="Times New Roman" panose="02020603050405020304" pitchFamily="18" charset="0"/>
              </a:rPr>
              <a:t>一个事务读取了几行记录后，另一个事务</a:t>
            </a:r>
            <a:r>
              <a:rPr lang="zh-CN" altLang="en-US" sz="1600" b="1">
                <a:latin typeface="Times New Roman" panose="02020603050405020304" pitchFamily="18" charset="0"/>
              </a:rPr>
              <a:t>插入</a:t>
            </a:r>
            <a:r>
              <a:rPr lang="zh-CN" altLang="en-US" sz="1600">
                <a:latin typeface="Times New Roman" panose="02020603050405020304" pitchFamily="18" charset="0"/>
              </a:rPr>
              <a:t>一些记录，幻读就发生了。再后来的查询中，第一个事务就会发现有些原来没有的记录。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事务传播行为（七种）</a:t>
            </a:r>
          </a:p>
        </p:txBody>
      </p:sp>
      <p:graphicFrame>
        <p:nvGraphicFramePr>
          <p:cNvPr id="8195" name="Group 3"/>
          <p:cNvGraphicFramePr>
            <a:graphicFrameLocks noGrp="1"/>
          </p:cNvGraphicFramePr>
          <p:nvPr/>
        </p:nvGraphicFramePr>
        <p:xfrm>
          <a:off x="468313" y="2006600"/>
          <a:ext cx="8280400" cy="4419600"/>
        </p:xfrm>
        <a:graphic>
          <a:graphicData uri="http://schemas.openxmlformats.org/drawingml/2006/table">
            <a:tbl>
              <a:tblPr/>
              <a:tblGrid>
                <a:gridCol w="3673475">
                  <a:extLst>
                    <a:ext uri="{9D8B030D-6E8A-4147-A177-3AD203B41FA5}">
                      <a16:colId xmlns:a16="http://schemas.microsoft.com/office/drawing/2014/main" val="2990910496"/>
                    </a:ext>
                  </a:extLst>
                </a:gridCol>
                <a:gridCol w="4606925">
                  <a:extLst>
                    <a:ext uri="{9D8B030D-6E8A-4147-A177-3AD203B41FA5}">
                      <a16:colId xmlns:a16="http://schemas.microsoft.com/office/drawing/2014/main" val="2188428519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事务传播行为类型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965972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PROPAGATION_REQUIRED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支持当前事务，如果不存在 就新建一个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26545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PROPAGATION_SUPPORTS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支持当前事务，如果不存在，就不使用事务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526111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PROPAGATION_MANDATORY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支持当前事务，如果不存在，抛出异常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588212"/>
                  </a:ext>
                </a:extLst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PROPAGATION_REQUIRES_NEW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如果有事务存在，挂起当前事务，创建一个新的事务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56519"/>
                  </a:ext>
                </a:extLst>
              </a:tr>
              <a:tr h="642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PROPAGATION_NOT_SUPPORTED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以非事务方式运行，如果有事务存在，挂起当前事务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012222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PROPAGATION_NEVER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以非事务方式运行，如果有事务存在，抛出异常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96101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PROPAGATION_NESTED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如果当前事务存在，则嵌套事务执行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105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Spring 事务管理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Spring 支持两种方式事务管理</a:t>
            </a:r>
          </a:p>
          <a:p>
            <a:pPr lvl="1"/>
            <a:r>
              <a:rPr lang="zh-CN" altLang="zh-CN"/>
              <a:t>编程式的事务管理</a:t>
            </a:r>
          </a:p>
          <a:p>
            <a:pPr lvl="2"/>
            <a:r>
              <a:rPr lang="zh-CN" altLang="zh-CN"/>
              <a:t>在实际应用中很少使用</a:t>
            </a:r>
          </a:p>
          <a:p>
            <a:pPr lvl="2"/>
            <a:r>
              <a:rPr lang="zh-CN" altLang="zh-CN"/>
              <a:t>通过TransactionTemplate手动管理事务</a:t>
            </a:r>
          </a:p>
          <a:p>
            <a:pPr lvl="1"/>
            <a:r>
              <a:rPr lang="zh-CN" altLang="zh-CN"/>
              <a:t>使用XML配置声明式事务</a:t>
            </a:r>
          </a:p>
          <a:p>
            <a:pPr lvl="2"/>
            <a:r>
              <a:rPr lang="zh-CN" altLang="zh-CN"/>
              <a:t>开发中推荐使用（代码侵入性最小）</a:t>
            </a:r>
          </a:p>
          <a:p>
            <a:pPr lvl="2"/>
            <a:r>
              <a:rPr lang="zh-CN" altLang="zh-CN"/>
              <a:t>Spring的声明式事务是通过AOP实现的</a:t>
            </a:r>
          </a:p>
          <a:p>
            <a:pPr lvl="1"/>
            <a:endParaRPr lang="zh-CN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转账案例的环境准备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900"/>
              <a:t>创建数据表account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900"/>
              <a:t>CREATE TABLE `account` (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900"/>
              <a:t>  `id` int(11) NOT NULL AUTO_INCREMENT,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900"/>
              <a:t>  `name` varchar(20) NOT NULL,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900"/>
              <a:t>  `money` double DEFAULT NULL,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900"/>
              <a:t>  PRIMARY KEY (`id`)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900"/>
              <a:t>) ENGINE=InnoDB AUTO_INCREMENT=4 DEFAULT CHARSET=utf8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900"/>
              <a:t>INSERT INTO `account` VALUES ('1', 'aaa', '1000');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900"/>
              <a:t>INSERT INTO `account` VALUES ('2', 'bbb', '1000');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900"/>
              <a:t>INSERT INTO `account` VALUES ('3', 'ccc', '1000');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转账案例的环境准备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3776663" cy="4098925"/>
          </a:xfrm>
        </p:spPr>
        <p:txBody>
          <a:bodyPr/>
          <a:lstStyle/>
          <a:p>
            <a:r>
              <a:rPr lang="zh-CN" altLang="zh-CN" sz="2700"/>
              <a:t>创建web工程</a:t>
            </a:r>
          </a:p>
          <a:p>
            <a:r>
              <a:rPr lang="zh-CN" altLang="zh-CN" sz="2700"/>
              <a:t>导入jar包</a:t>
            </a:r>
          </a:p>
          <a:p>
            <a:r>
              <a:rPr lang="zh-CN" altLang="zh-CN" sz="2700"/>
              <a:t>在src目录编写配置</a:t>
            </a:r>
          </a:p>
          <a:p>
            <a:pPr lvl="1"/>
            <a:r>
              <a:rPr lang="zh-CN" altLang="zh-CN" sz="2200"/>
              <a:t>applicationContext.xml</a:t>
            </a:r>
          </a:p>
          <a:p>
            <a:pPr lvl="1"/>
            <a:r>
              <a:rPr lang="zh-CN" altLang="zh-CN" sz="2200"/>
              <a:t>log4j.properties</a:t>
            </a:r>
          </a:p>
          <a:p>
            <a:pPr lvl="1"/>
            <a:r>
              <a:rPr lang="zh-CN" altLang="zh-CN" sz="2200"/>
              <a:t>jdbc.properties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572000" y="2276475"/>
          <a:ext cx="3927475" cy="328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BMP 图像" r:id="rId3" imgW="3638837" imgH="3038717" progId="Paint.Picture">
                  <p:embed/>
                </p:oleObj>
              </mc:Choice>
              <mc:Fallback>
                <p:oleObj name="BMP 图像" r:id="rId3" imgW="3638837" imgH="30387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76475"/>
                        <a:ext cx="3927475" cy="328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转账案例的环境准备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700"/>
              <a:t>编写DAO注入 注入JdbcTemplate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public class AccountDAO  extends JdbcDaoSupport{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public void outMoney(String account, double money) 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    this.getJdbcTemplate().update(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	"update account set money = money - ? where name = ?", money,account);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public void inMoney(String account, double money) 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    this.getJdbcTemplate().update(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	"update account set money = money + ? where name = ?", money,account);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70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1255</Words>
  <Characters>0</Characters>
  <Application>Microsoft Office PowerPoint</Application>
  <DocSecurity>0</DocSecurity>
  <PresentationFormat>全屏显示(4:3)</PresentationFormat>
  <Lines>0</Lines>
  <Paragraphs>256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Arial Black</vt:lpstr>
      <vt:lpstr>隶书</vt:lpstr>
      <vt:lpstr>Calibri</vt:lpstr>
      <vt:lpstr>Verdana</vt:lpstr>
      <vt:lpstr>Courier New</vt:lpstr>
      <vt:lpstr>1_Studio</vt:lpstr>
      <vt:lpstr>画笔图片</vt:lpstr>
      <vt:lpstr>Spring事务管理</vt:lpstr>
      <vt:lpstr>Spring 事务管理</vt:lpstr>
      <vt:lpstr>事务管理器PlatformTransactionManager</vt:lpstr>
      <vt:lpstr>事务隔离级别（四种）</vt:lpstr>
      <vt:lpstr>事务传播行为（七种）</vt:lpstr>
      <vt:lpstr>Spring 事务管理</vt:lpstr>
      <vt:lpstr>转账案例的环境准备</vt:lpstr>
      <vt:lpstr>转账案例的环境准备</vt:lpstr>
      <vt:lpstr>转账案例的环境准备</vt:lpstr>
      <vt:lpstr>转账案例的环境准备</vt:lpstr>
      <vt:lpstr>转账案例的环境准备</vt:lpstr>
      <vt:lpstr>转账案例的环境准备</vt:lpstr>
      <vt:lpstr>1 编程式的事务控制</vt:lpstr>
      <vt:lpstr>1 编程式的事务控制</vt:lpstr>
      <vt:lpstr>2 使用XML配置声明式事务（原始方式）</vt:lpstr>
      <vt:lpstr>2 使用XML配置声明式事务（原始方式）</vt:lpstr>
      <vt:lpstr>3 使用XML配置声明式事务 基于tx/aop</vt:lpstr>
      <vt:lpstr>3 使用XML配置声明式事务 基于tx/aop</vt:lpstr>
      <vt:lpstr>3 使用XML配置声明式事务 基于tx/aop</vt:lpstr>
      <vt:lpstr>4 使用注解配置声明式事务</vt:lpstr>
      <vt:lpstr>4 使用注解配置声明式事务</vt:lpstr>
    </vt:vector>
  </TitlesOfParts>
  <Manager/>
  <Company>ITCAST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Spring3.x开发入门</dc:title>
  <dc:subject>Spring3.x开发入门</dc:subject>
  <dc:creator>姜涛</dc:creator>
  <cp:keywords/>
  <dc:description/>
  <cp:lastModifiedBy>李欣</cp:lastModifiedBy>
  <cp:revision>1258</cp:revision>
  <dcterms:created xsi:type="dcterms:W3CDTF">2003-04-14T14:59:42Z</dcterms:created>
  <dcterms:modified xsi:type="dcterms:W3CDTF">2016-08-15T09:01:46Z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2052-9.1.0.4885</vt:lpwstr>
  </property>
</Properties>
</file>