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29"/>
  </p:notesMasterIdLst>
  <p:sldIdLst>
    <p:sldId id="256" r:id="rId2"/>
    <p:sldId id="257" r:id="rId3"/>
    <p:sldId id="263" r:id="rId4"/>
    <p:sldId id="258" r:id="rId5"/>
    <p:sldId id="259" r:id="rId6"/>
    <p:sldId id="262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0" r:id="rId17"/>
    <p:sldId id="287" r:id="rId18"/>
    <p:sldId id="298" r:id="rId19"/>
    <p:sldId id="299" r:id="rId20"/>
    <p:sldId id="300" r:id="rId21"/>
    <p:sldId id="271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9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EBB4"/>
    <a:srgbClr val="7FE5B1"/>
    <a:srgbClr val="FF0000"/>
    <a:srgbClr val="0000FF"/>
    <a:srgbClr val="FEB8C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159"/>
        <p:guide pos="29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EE8C382F-4569-43E3-9A66-5DE7EDD2291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 cmpd="sng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54063" y="1133475"/>
            <a:ext cx="7772400" cy="2266950"/>
          </a:xfrm>
        </p:spPr>
        <p:txBody>
          <a:bodyPr anchor="ctr" anchorCtr="1"/>
          <a:lstStyle>
            <a:lvl1pPr algn="ctr">
              <a:defRPr sz="4100" i="1"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zh-CN" noProof="0"/>
              <a:t>单击此处编辑母版标题样式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20863" y="4221163"/>
            <a:ext cx="5410200" cy="1152525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 sz="3300"/>
            </a:lvl1pPr>
          </a:lstStyle>
          <a:p>
            <a:pPr lvl="0"/>
            <a:r>
              <a:rPr lang="zh-CN" altLang="zh-CN" noProof="0"/>
              <a:t>单击此处编辑母版副标题样式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987675" y="6021388"/>
            <a:ext cx="31115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3D5A35E6-76D5-4A7E-B05F-3AA0CBB14AB5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2058" name="Picture 10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2555875" y="836613"/>
            <a:ext cx="5762625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300" b="1">
                <a:solidFill>
                  <a:srgbClr val="FF0000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!</a:t>
            </a:r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839282-1DFA-472E-B2F4-B9C0A04F00B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063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6DE519-6DA9-4082-ADD3-903F1B02D42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571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52C610-55B5-49D0-AC2F-09D0620FFA2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180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EF851F-04AB-4EA6-9885-BBEEAD1E92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724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71A426-4611-409C-9396-5F562A582A4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806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BC64BF-4E8D-4D10-AA9E-BE1721F3EFB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746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807DB6-0E0D-4EC1-A56B-AC7A571BBED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400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45C7F0-6631-4D44-A5F8-83355C4857F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372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AB5DB2-950A-4CCE-8D14-76FF7BDD295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25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6BE940-4BBA-4506-B9F5-E6797F73689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492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FB023B44-4E5E-45CB-ACFC-5415F949B44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3" name="Picture 9" descr="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55875" y="333375"/>
            <a:ext cx="57626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300" b="1">
                <a:solidFill>
                  <a:srgbClr val="FF0000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!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50000"/>
        <a:buFont typeface="Wingdings" panose="05000000000000000000" pitchFamily="2" charset="2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50000"/>
        <a:buFont typeface="Wingdings" panose="05000000000000000000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anose="05000000000000000000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6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0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1916113"/>
            <a:ext cx="8064500" cy="936625"/>
          </a:xfrm>
          <a:noFill/>
          <a:ln/>
        </p:spPr>
        <p:txBody>
          <a:bodyPr lIns="92075" tIns="46038" rIns="92075" bIns="46038" anchorCtr="0"/>
          <a:lstStyle/>
          <a:p>
            <a:r>
              <a:rPr lang="en-US" altLang="zh-CN" sz="3700" b="1" i="0"/>
              <a:t>Struts2+Spring3+Hibernate3</a:t>
            </a:r>
            <a:br>
              <a:rPr lang="en-US" altLang="zh-CN" sz="3700" b="1" i="0"/>
            </a:br>
            <a:r>
              <a:rPr lang="zh-CN" altLang="en-US" sz="3700" b="1" i="0"/>
              <a:t>三大框架整合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979613" y="4508500"/>
            <a:ext cx="539908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 b="1">
                <a:latin typeface="Arial" panose="020B0604020202020204" pitchFamily="34" charset="0"/>
              </a:rPr>
              <a:t>姜   涛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方式一 </a:t>
            </a:r>
            <a:r>
              <a:rPr lang="en-US" altLang="zh-CN"/>
              <a:t>Action</a:t>
            </a:r>
            <a:r>
              <a:rPr lang="zh-CN" altLang="en-US"/>
              <a:t>自动装配</a:t>
            </a:r>
            <a:r>
              <a:rPr lang="en-US" altLang="zh-CN"/>
              <a:t>Service</a:t>
            </a:r>
            <a:endParaRPr lang="zh-CN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/>
              <a:t>导入</a:t>
            </a:r>
            <a:r>
              <a:rPr lang="zh-CN" altLang="en-US" sz="2000">
                <a:solidFill>
                  <a:srgbClr val="FF0000"/>
                </a:solidFill>
              </a:rPr>
              <a:t>struts2-spring-plugin-2.3.7.jar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Action</a:t>
            </a:r>
            <a:r>
              <a:rPr lang="zh-CN" altLang="en-US" sz="2000"/>
              <a:t>对象创建由</a:t>
            </a:r>
            <a:r>
              <a:rPr lang="en-US" altLang="zh-CN" sz="2000"/>
              <a:t>Struts2</a:t>
            </a:r>
            <a:r>
              <a:rPr lang="zh-CN" altLang="en-US" sz="2000"/>
              <a:t>自己管理</a:t>
            </a:r>
          </a:p>
          <a:p>
            <a:pPr>
              <a:lnSpc>
                <a:spcPct val="80000"/>
              </a:lnSpc>
            </a:pPr>
            <a:endParaRPr lang="zh-CN" altLang="en-US" sz="2000"/>
          </a:p>
          <a:p>
            <a:pPr>
              <a:lnSpc>
                <a:spcPct val="8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由</a:t>
            </a:r>
            <a:r>
              <a:rPr lang="en-US" altLang="zh-CN" sz="2000">
                <a:solidFill>
                  <a:srgbClr val="FF0000"/>
                </a:solidFill>
              </a:rPr>
              <a:t>struts2 </a:t>
            </a:r>
            <a:r>
              <a:rPr lang="zh-CN" altLang="en-US" sz="2000">
                <a:solidFill>
                  <a:srgbClr val="FF0000"/>
                </a:solidFill>
              </a:rPr>
              <a:t>自己创建</a:t>
            </a:r>
            <a:r>
              <a:rPr lang="en-US" altLang="zh-CN" sz="2000">
                <a:solidFill>
                  <a:srgbClr val="FF0000"/>
                </a:solidFill>
              </a:rPr>
              <a:t>Action</a:t>
            </a:r>
            <a:r>
              <a:rPr lang="zh-CN" altLang="en-US" sz="2000">
                <a:solidFill>
                  <a:srgbClr val="FF0000"/>
                </a:solidFill>
              </a:rPr>
              <a:t>，会自动按</a:t>
            </a:r>
            <a:r>
              <a:rPr lang="en-US" altLang="zh-CN" sz="2000">
                <a:solidFill>
                  <a:srgbClr val="FF0000"/>
                </a:solidFill>
              </a:rPr>
              <a:t>name</a:t>
            </a:r>
            <a:r>
              <a:rPr lang="zh-CN" altLang="en-US" sz="2000">
                <a:solidFill>
                  <a:srgbClr val="FF0000"/>
                </a:solidFill>
              </a:rPr>
              <a:t>进行装配</a:t>
            </a:r>
            <a:r>
              <a:rPr lang="en-US" altLang="zh-CN" sz="2000">
                <a:solidFill>
                  <a:srgbClr val="FF0000"/>
                </a:solidFill>
              </a:rPr>
              <a:t>Service</a:t>
            </a:r>
          </a:p>
          <a:p>
            <a:pPr lvl="1">
              <a:lnSpc>
                <a:spcPct val="8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struts.objectFactory.spring.autoWire = name</a:t>
            </a:r>
          </a:p>
        </p:txBody>
      </p:sp>
      <p:graphicFrame>
        <p:nvGraphicFramePr>
          <p:cNvPr id="13316" name="Object 4"/>
          <p:cNvGraphicFramePr>
            <a:graphicFrameLocks/>
          </p:cNvGraphicFramePr>
          <p:nvPr/>
        </p:nvGraphicFramePr>
        <p:xfrm>
          <a:off x="539750" y="3789363"/>
          <a:ext cx="83439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BMP 图像" r:id="rId3" imgW="8344397" imgH="752717" progId="Paint.Picture">
                  <p:embed/>
                </p:oleObj>
              </mc:Choice>
              <mc:Fallback>
                <p:oleObj name="BMP 图像" r:id="rId3" imgW="8344397" imgH="752717" progId="Paint.Picture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789363"/>
                        <a:ext cx="834390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/>
          </p:cNvGraphicFramePr>
          <p:nvPr/>
        </p:nvGraphicFramePr>
        <p:xfrm>
          <a:off x="612775" y="5445125"/>
          <a:ext cx="8047038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BMP 图像" r:id="rId5" imgW="8048837" imgH="267077" progId="Paint.Picture">
                  <p:embed/>
                </p:oleObj>
              </mc:Choice>
              <mc:Fallback>
                <p:oleObj name="BMP 图像" r:id="rId5" imgW="8048837" imgH="267077" progId="Paint.Picture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5445125"/>
                        <a:ext cx="8047038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1400175" y="4921250"/>
            <a:ext cx="68453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只需要在</a:t>
            </a:r>
            <a:r>
              <a:rPr lang="en-US" altLang="zh-CN">
                <a:solidFill>
                  <a:srgbClr val="FF0000"/>
                </a:solidFill>
              </a:rPr>
              <a:t>HelloAction</a:t>
            </a:r>
            <a:r>
              <a:rPr lang="zh-CN" altLang="en-US">
                <a:solidFill>
                  <a:srgbClr val="FF0000"/>
                </a:solidFill>
              </a:rPr>
              <a:t>中提供</a:t>
            </a:r>
            <a:r>
              <a:rPr lang="en-US" altLang="zh-CN">
                <a:solidFill>
                  <a:srgbClr val="FF0000"/>
                </a:solidFill>
              </a:rPr>
              <a:t>setHelloService()</a:t>
            </a:r>
            <a:r>
              <a:rPr lang="zh-CN" altLang="en-US">
                <a:solidFill>
                  <a:srgbClr val="FF0000"/>
                </a:solidFill>
              </a:rPr>
              <a:t>方法 就可自动装配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方式二 </a:t>
            </a:r>
            <a:r>
              <a:rPr lang="en-US" altLang="zh-CN"/>
              <a:t>Action</a:t>
            </a:r>
            <a:r>
              <a:rPr lang="zh-CN" altLang="en-US"/>
              <a:t>由</a:t>
            </a:r>
            <a:r>
              <a:rPr lang="en-US" altLang="zh-CN"/>
              <a:t>Spring</a:t>
            </a:r>
            <a:r>
              <a:rPr lang="zh-CN" altLang="en-US"/>
              <a:t>创建管理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/>
              <a:t>导入</a:t>
            </a:r>
            <a:r>
              <a:rPr lang="zh-CN" altLang="en-US" sz="2400">
                <a:solidFill>
                  <a:srgbClr val="FF0000"/>
                </a:solidFill>
              </a:rPr>
              <a:t>struts2-spring-plugin-2.3.7.jar</a:t>
            </a:r>
          </a:p>
          <a:p>
            <a:pPr>
              <a:lnSpc>
                <a:spcPct val="80000"/>
              </a:lnSpc>
            </a:pPr>
            <a:r>
              <a:rPr lang="zh-CN" altLang="en-US" sz="2400"/>
              <a:t>将</a:t>
            </a:r>
            <a:r>
              <a:rPr lang="en-US" altLang="zh-CN" sz="2400"/>
              <a:t>struts</a:t>
            </a:r>
            <a:r>
              <a:rPr lang="zh-CN" altLang="en-US" sz="2400"/>
              <a:t>的</a:t>
            </a:r>
            <a:r>
              <a:rPr lang="en-US" altLang="zh-CN" sz="2400"/>
              <a:t>Action</a:t>
            </a:r>
            <a:r>
              <a:rPr lang="zh-CN" altLang="en-US" sz="2400"/>
              <a:t>对象创建交给</a:t>
            </a:r>
            <a:r>
              <a:rPr lang="en-US" altLang="zh-CN" sz="2400"/>
              <a:t>Spring</a:t>
            </a: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684213" y="3502025"/>
            <a:ext cx="8124825" cy="2641600"/>
            <a:chOff x="0" y="0"/>
            <a:chExt cx="12796" cy="4160"/>
          </a:xfrm>
        </p:grpSpPr>
        <p:graphicFrame>
          <p:nvGraphicFramePr>
            <p:cNvPr id="14341" name="Object 5"/>
            <p:cNvGraphicFramePr>
              <a:graphicFrameLocks noChangeAspect="1"/>
            </p:cNvGraphicFramePr>
            <p:nvPr/>
          </p:nvGraphicFramePr>
          <p:xfrm>
            <a:off x="0" y="0"/>
            <a:ext cx="12120" cy="15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8" name="BMP 图像" r:id="rId3" imgW="8077637" imgH="762437" progId="Paint.Picture">
                    <p:embed/>
                  </p:oleObj>
                </mc:Choice>
                <mc:Fallback>
                  <p:oleObj name="BMP 图像" r:id="rId3" imgW="8077637" imgH="762437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2120" cy="15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2" name="Object 6"/>
            <p:cNvGraphicFramePr>
              <a:graphicFrameLocks/>
            </p:cNvGraphicFramePr>
            <p:nvPr/>
          </p:nvGraphicFramePr>
          <p:xfrm>
            <a:off x="0" y="2722"/>
            <a:ext cx="12796" cy="1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9" name="BMP 图像" r:id="rId5" imgW="8125157" imgH="914717" progId="Paint.Picture">
                    <p:embed/>
                  </p:oleObj>
                </mc:Choice>
                <mc:Fallback>
                  <p:oleObj name="BMP 图像" r:id="rId5" imgW="8125157" imgH="914717" progId="Paint.Picture">
                    <p:embed/>
                    <p:pic>
                      <p:nvPicPr>
                        <p:cNvPr id="0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722"/>
                          <a:ext cx="12796" cy="14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3" name="Line 7"/>
            <p:cNvSpPr>
              <a:spLocks noChangeShapeType="1"/>
            </p:cNvSpPr>
            <p:nvPr/>
          </p:nvSpPr>
          <p:spPr bwMode="auto">
            <a:xfrm flipH="1">
              <a:off x="3288" y="1021"/>
              <a:ext cx="3289" cy="170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828675" y="3141663"/>
            <a:ext cx="29495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struts.xml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684213" y="4797425"/>
            <a:ext cx="3348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applicationContext.xml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1916113"/>
            <a:ext cx="8064500" cy="936625"/>
          </a:xfrm>
          <a:noFill/>
          <a:ln/>
        </p:spPr>
        <p:txBody>
          <a:bodyPr lIns="92075" tIns="46038" rIns="92075" bIns="46038" anchorCtr="0"/>
          <a:lstStyle/>
          <a:p>
            <a:r>
              <a:rPr lang="en-US" altLang="zh-CN" b="1" i="0"/>
              <a:t>Spring3</a:t>
            </a:r>
            <a:r>
              <a:rPr lang="zh-CN" altLang="en-US" b="1" i="0"/>
              <a:t>整合</a:t>
            </a:r>
            <a:r>
              <a:rPr lang="en-US" altLang="zh-CN" b="1" i="0"/>
              <a:t>Hibernate3</a:t>
            </a:r>
            <a:endParaRPr lang="en-US" altLang="zh-CN"/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979613" y="4508500"/>
            <a:ext cx="539908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 b="1">
                <a:latin typeface="Arial" panose="020B0604020202020204" pitchFamily="34" charset="0"/>
              </a:rPr>
              <a:t>姜  涛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800"/>
              <a:t>方式一 零障碍整合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/>
              <a:t>通过</a:t>
            </a:r>
            <a:r>
              <a:rPr lang="en-US" altLang="zh-CN" sz="2000"/>
              <a:t>LocalSessionFactoryBean</a:t>
            </a:r>
            <a:r>
              <a:rPr lang="zh-CN" altLang="en-US" sz="2000"/>
              <a:t>在</a:t>
            </a:r>
            <a:r>
              <a:rPr lang="en-US" altLang="zh-CN" sz="2000"/>
              <a:t>spring</a:t>
            </a:r>
            <a:r>
              <a:rPr lang="zh-CN" altLang="en-US" sz="2000"/>
              <a:t>中直接引用</a:t>
            </a:r>
            <a:r>
              <a:rPr lang="en-US" altLang="zh-CN" sz="2000"/>
              <a:t>hibernate</a:t>
            </a:r>
            <a:r>
              <a:rPr lang="zh-CN" altLang="en-US" sz="2000"/>
              <a:t>配置文件</a:t>
            </a:r>
          </a:p>
          <a:p>
            <a:r>
              <a:rPr lang="en-US" altLang="zh-CN" sz="2000"/>
              <a:t>HibernateTransactionManager</a:t>
            </a:r>
            <a:r>
              <a:rPr lang="zh-CN" altLang="en-US" sz="2000"/>
              <a:t>管理</a:t>
            </a:r>
            <a:r>
              <a:rPr lang="en-US" altLang="zh-CN" sz="2000"/>
              <a:t>Spring</a:t>
            </a:r>
            <a:r>
              <a:rPr lang="zh-CN" altLang="en-US" sz="2000"/>
              <a:t>事务</a:t>
            </a:r>
          </a:p>
          <a:p>
            <a:r>
              <a:rPr lang="zh-CN" altLang="en-US" sz="2000"/>
              <a:t>使用</a:t>
            </a:r>
            <a:r>
              <a:rPr lang="en-US" altLang="zh-CN" sz="2000"/>
              <a:t>&lt;tx:annotation-driven&gt; </a:t>
            </a:r>
            <a:r>
              <a:rPr lang="zh-CN" altLang="en-US" sz="2000"/>
              <a:t>注解管理事务 </a:t>
            </a:r>
          </a:p>
          <a:p>
            <a:r>
              <a:rPr lang="zh-CN" altLang="en-US" sz="2000"/>
              <a:t>将</a:t>
            </a:r>
            <a:r>
              <a:rPr lang="en-US" altLang="zh-CN" sz="2000"/>
              <a:t>sessionFactory </a:t>
            </a:r>
            <a:r>
              <a:rPr lang="zh-CN" altLang="en-US" sz="2000"/>
              <a:t>注入</a:t>
            </a:r>
            <a:r>
              <a:rPr lang="en-US" altLang="zh-CN" sz="2000"/>
              <a:t>DAO</a:t>
            </a:r>
            <a:r>
              <a:rPr lang="zh-CN" altLang="en-US" sz="2000"/>
              <a:t>中</a:t>
            </a:r>
          </a:p>
          <a:p>
            <a:endParaRPr lang="zh-CN" altLang="en-US" sz="2800"/>
          </a:p>
        </p:txBody>
      </p:sp>
      <p:graphicFrame>
        <p:nvGraphicFramePr>
          <p:cNvPr id="16388" name="Object 4"/>
          <p:cNvGraphicFramePr>
            <a:graphicFrameLocks/>
          </p:cNvGraphicFramePr>
          <p:nvPr/>
        </p:nvGraphicFramePr>
        <p:xfrm>
          <a:off x="323850" y="3933825"/>
          <a:ext cx="8489950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BMP 图像" r:id="rId3" imgW="11649557" imgH="3115037" progId="Paint.Picture">
                  <p:embed/>
                </p:oleObj>
              </mc:Choice>
              <mc:Fallback>
                <p:oleObj name="BMP 图像" r:id="rId3" imgW="11649557" imgH="3115037" progId="Paint.Picture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933825"/>
                        <a:ext cx="8489950" cy="227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800"/>
              <a:t>方式一 零障碍整合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/>
              <a:t>编写的</a:t>
            </a:r>
            <a:r>
              <a:rPr lang="en-US" altLang="zh-CN" sz="2000"/>
              <a:t>DAO</a:t>
            </a:r>
            <a:r>
              <a:rPr lang="zh-CN" altLang="en-US" sz="2000"/>
              <a:t>继承</a:t>
            </a:r>
            <a:r>
              <a:rPr lang="en-US" altLang="zh-CN" sz="2000"/>
              <a:t>HibernateDaoSupport </a:t>
            </a:r>
          </a:p>
          <a:p>
            <a:r>
              <a:rPr lang="zh-CN" altLang="en-US" sz="2000"/>
              <a:t>可以将</a:t>
            </a:r>
            <a:r>
              <a:rPr lang="en-US" altLang="zh-CN" sz="2000"/>
              <a:t>SessionFactory</a:t>
            </a:r>
            <a:r>
              <a:rPr lang="zh-CN" altLang="en-US" sz="2000"/>
              <a:t>注入</a:t>
            </a:r>
            <a:r>
              <a:rPr lang="en-US" altLang="zh-CN" sz="2000"/>
              <a:t>DAO</a:t>
            </a:r>
            <a:r>
              <a:rPr lang="zh-CN" altLang="en-US" sz="2000"/>
              <a:t>，</a:t>
            </a:r>
            <a:r>
              <a:rPr lang="en-US" altLang="zh-CN" sz="2000"/>
              <a:t>DAO</a:t>
            </a:r>
            <a:r>
              <a:rPr lang="zh-CN" altLang="en-US" sz="2000"/>
              <a:t>中可以通过</a:t>
            </a:r>
            <a:r>
              <a:rPr lang="en-US" altLang="zh-CN" sz="2000"/>
              <a:t>getHibernateTemplate() </a:t>
            </a:r>
            <a:r>
              <a:rPr lang="zh-CN" altLang="en-US" sz="2000"/>
              <a:t>获得</a:t>
            </a:r>
            <a:r>
              <a:rPr lang="en-US" altLang="zh-CN" sz="2000"/>
              <a:t>Hibernate</a:t>
            </a:r>
            <a:r>
              <a:rPr lang="zh-CN" altLang="en-US" sz="2000"/>
              <a:t>模板类对象</a:t>
            </a:r>
          </a:p>
        </p:txBody>
      </p:sp>
      <p:graphicFrame>
        <p:nvGraphicFramePr>
          <p:cNvPr id="17412" name="Object 4"/>
          <p:cNvGraphicFramePr>
            <a:graphicFrameLocks/>
          </p:cNvGraphicFramePr>
          <p:nvPr/>
        </p:nvGraphicFramePr>
        <p:xfrm>
          <a:off x="1187450" y="3286125"/>
          <a:ext cx="584835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BMP 图像" r:id="rId3" imgW="5848517" imgH="1714997" progId="Paint.Picture">
                  <p:embed/>
                </p:oleObj>
              </mc:Choice>
              <mc:Fallback>
                <p:oleObj name="BMP 图像" r:id="rId3" imgW="5848517" imgH="1714997" progId="Paint.Picture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286125"/>
                        <a:ext cx="584835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800"/>
              <a:t>方式一 零障碍整合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/>
              <a:t>在需要使用事务的方法上添加</a:t>
            </a:r>
            <a:r>
              <a:rPr lang="en-US" altLang="zh-CN" sz="2400"/>
              <a:t>@Transactional</a:t>
            </a:r>
          </a:p>
          <a:p>
            <a:r>
              <a:rPr lang="zh-CN" altLang="en-US" sz="2400"/>
              <a:t>通常在</a:t>
            </a:r>
            <a:r>
              <a:rPr lang="en-US" altLang="zh-CN" sz="2400"/>
              <a:t>service</a:t>
            </a:r>
            <a:r>
              <a:rPr lang="zh-CN" altLang="en-US" sz="2400"/>
              <a:t>中管理事务，将</a:t>
            </a:r>
            <a:r>
              <a:rPr lang="en-US" altLang="zh-CN" sz="2400"/>
              <a:t>DAO</a:t>
            </a:r>
            <a:r>
              <a:rPr lang="zh-CN" altLang="en-US" sz="2400"/>
              <a:t>注入</a:t>
            </a:r>
            <a:r>
              <a:rPr lang="en-US" altLang="zh-CN" sz="2400"/>
              <a:t>Service</a:t>
            </a:r>
          </a:p>
        </p:txBody>
      </p:sp>
      <p:graphicFrame>
        <p:nvGraphicFramePr>
          <p:cNvPr id="18436" name="Object 4"/>
          <p:cNvGraphicFramePr>
            <a:graphicFrameLocks/>
          </p:cNvGraphicFramePr>
          <p:nvPr/>
        </p:nvGraphicFramePr>
        <p:xfrm>
          <a:off x="1187450" y="2925763"/>
          <a:ext cx="526732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BMP 图像" r:id="rId3" imgW="5267477" imgH="3277037" progId="Paint.Picture">
                  <p:embed/>
                </p:oleObj>
              </mc:Choice>
              <mc:Fallback>
                <p:oleObj name="BMP 图像" r:id="rId3" imgW="5267477" imgH="3277037" progId="Paint.Picture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925763"/>
                        <a:ext cx="5267325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/>
              <a:t>方式二 将</a:t>
            </a:r>
            <a:r>
              <a:rPr lang="en-US" altLang="zh-CN" sz="2400"/>
              <a:t>Hibernate</a:t>
            </a:r>
            <a:r>
              <a:rPr lang="zh-CN" altLang="en-US" sz="2400"/>
              <a:t>参数配置到</a:t>
            </a:r>
            <a:r>
              <a:rPr lang="en-US" altLang="zh-CN" sz="2400"/>
              <a:t>Spring</a:t>
            </a:r>
            <a:r>
              <a:rPr lang="zh-CN" altLang="en-US" sz="2400"/>
              <a:t>中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/>
              <a:t>不需要再编写单独</a:t>
            </a:r>
            <a:r>
              <a:rPr lang="en-US" altLang="zh-CN" sz="2000"/>
              <a:t>hibernate.cfg.xml</a:t>
            </a:r>
          </a:p>
          <a:p>
            <a:r>
              <a:rPr lang="zh-CN" altLang="en-US" sz="2000"/>
              <a:t>将</a:t>
            </a:r>
            <a:r>
              <a:rPr lang="en-US" altLang="zh-CN" sz="2000"/>
              <a:t>Hibernate</a:t>
            </a:r>
            <a:r>
              <a:rPr lang="zh-CN" altLang="en-US" sz="2000"/>
              <a:t>的配置参数完全写入</a:t>
            </a:r>
            <a:r>
              <a:rPr lang="en-US" altLang="zh-CN" sz="2000"/>
              <a:t>applicationContext.xml</a:t>
            </a:r>
          </a:p>
          <a:p>
            <a:endParaRPr lang="zh-CN" altLang="en-US" sz="2000"/>
          </a:p>
        </p:txBody>
      </p:sp>
      <p:graphicFrame>
        <p:nvGraphicFramePr>
          <p:cNvPr id="19460" name="Object 4"/>
          <p:cNvGraphicFramePr>
            <a:graphicFrameLocks/>
          </p:cNvGraphicFramePr>
          <p:nvPr/>
        </p:nvGraphicFramePr>
        <p:xfrm>
          <a:off x="755650" y="2781300"/>
          <a:ext cx="7705725" cy="373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BMP 图像" r:id="rId3" imgW="11392157" imgH="5524877" progId="Paint.Picture">
                  <p:embed/>
                </p:oleObj>
              </mc:Choice>
              <mc:Fallback>
                <p:oleObj name="BMP 图像" r:id="rId3" imgW="11392157" imgH="5524877" progId="Paint.Picture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781300"/>
                        <a:ext cx="7705725" cy="373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HibernateTemplte</a:t>
            </a:r>
            <a:r>
              <a:rPr lang="zh-CN" altLang="en-US"/>
              <a:t>常用</a:t>
            </a:r>
            <a:r>
              <a:rPr lang="en-US" altLang="zh-CN"/>
              <a:t>API</a:t>
            </a:r>
            <a:endParaRPr lang="zh-CN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90725"/>
            <a:ext cx="8785225" cy="4098925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400"/>
              <a:t> Serializable save(Object entity) </a:t>
            </a:r>
          </a:p>
          <a:p>
            <a:pPr>
              <a:lnSpc>
                <a:spcPct val="105000"/>
              </a:lnSpc>
            </a:pPr>
            <a:r>
              <a:rPr lang="en-US" altLang="zh-CN" sz="2400"/>
              <a:t> </a:t>
            </a:r>
            <a:r>
              <a:rPr lang="zh-CN" altLang="en-US" sz="2400"/>
              <a:t>void update(Object entity) </a:t>
            </a:r>
          </a:p>
          <a:p>
            <a:pPr>
              <a:lnSpc>
                <a:spcPct val="105000"/>
              </a:lnSpc>
            </a:pPr>
            <a:r>
              <a:rPr lang="zh-CN" altLang="en-US" sz="2400"/>
              <a:t> void delete(Object entity) </a:t>
            </a:r>
          </a:p>
          <a:p>
            <a:pPr>
              <a:lnSpc>
                <a:spcPct val="105000"/>
              </a:lnSpc>
            </a:pPr>
            <a:r>
              <a:rPr lang="zh-CN" altLang="en-US" sz="2400"/>
              <a:t> &lt;T&gt; T get(Class&lt;T&gt; entityClass, Serializable id) </a:t>
            </a:r>
          </a:p>
          <a:p>
            <a:pPr>
              <a:lnSpc>
                <a:spcPct val="105000"/>
              </a:lnSpc>
            </a:pPr>
            <a:r>
              <a:rPr lang="zh-CN" altLang="en-US" sz="2400"/>
              <a:t> &lt;T&gt; T load(Class&lt;T&gt; entityClass, Serializable id) </a:t>
            </a:r>
          </a:p>
          <a:p>
            <a:pPr>
              <a:lnSpc>
                <a:spcPct val="105000"/>
              </a:lnSpc>
            </a:pPr>
            <a:r>
              <a:rPr lang="zh-CN" altLang="en-US" sz="2400"/>
              <a:t> List find(String queryString, Object... values) </a:t>
            </a:r>
          </a:p>
          <a:p>
            <a:pPr>
              <a:lnSpc>
                <a:spcPct val="105000"/>
              </a:lnSpc>
            </a:pPr>
            <a:r>
              <a:rPr lang="zh-CN" altLang="en-US" sz="2400"/>
              <a:t> </a:t>
            </a:r>
            <a:r>
              <a:rPr lang="zh-CN" altLang="en-US" sz="2400">
                <a:solidFill>
                  <a:srgbClr val="FF0000"/>
                </a:solidFill>
              </a:rPr>
              <a:t>List findByCriteria(DetachedCriteria criteria)  </a:t>
            </a:r>
          </a:p>
          <a:p>
            <a:pPr>
              <a:lnSpc>
                <a:spcPct val="105000"/>
              </a:lnSpc>
            </a:pPr>
            <a:r>
              <a:rPr lang="en-US" altLang="zh-CN" sz="2400">
                <a:solidFill>
                  <a:srgbClr val="FF0000"/>
                </a:solidFill>
              </a:rPr>
              <a:t> </a:t>
            </a:r>
            <a:r>
              <a:rPr lang="zh-CN" altLang="en-US" sz="2400">
                <a:solidFill>
                  <a:srgbClr val="FF0000"/>
                </a:solidFill>
              </a:rPr>
              <a:t>List findByNamedQuery(String queryName, Object... values</a:t>
            </a:r>
            <a:r>
              <a:rPr lang="zh-CN" altLang="en-US" sz="2400"/>
              <a:t>)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1916113"/>
            <a:ext cx="8064500" cy="936625"/>
          </a:xfrm>
          <a:noFill/>
          <a:ln/>
        </p:spPr>
        <p:txBody>
          <a:bodyPr lIns="92075" tIns="46038" rIns="92075" bIns="46038" anchorCtr="0"/>
          <a:lstStyle/>
          <a:p>
            <a:r>
              <a:rPr lang="zh-CN" altLang="zh-CN" b="1" i="0"/>
              <a:t>延迟加载问题</a:t>
            </a:r>
            <a:endParaRPr lang="zh-CN" altLang="zh-CN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979613" y="4508500"/>
            <a:ext cx="539908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 b="1">
                <a:latin typeface="Arial" panose="020B0604020202020204" pitchFamily="34" charset="0"/>
              </a:rPr>
              <a:t>姜   涛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OpenSessionInView</a:t>
            </a:r>
            <a:endParaRPr lang="zh-CN" altLang="en-US"/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>
            <p:ph idx="1"/>
          </p:nvPr>
        </p:nvGraphicFramePr>
        <p:xfrm>
          <a:off x="539750" y="2060575"/>
          <a:ext cx="76962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BMP 图像" r:id="rId3" imgW="10611317" imgH="1457597" progId="Paint.Picture">
                  <p:embed/>
                </p:oleObj>
              </mc:Choice>
              <mc:Fallback>
                <p:oleObj name="BMP 图像" r:id="rId3" imgW="10611317" imgH="1457597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060575"/>
                        <a:ext cx="76962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/>
          </p:cNvGraphicFramePr>
          <p:nvPr/>
        </p:nvGraphicFramePr>
        <p:xfrm>
          <a:off x="1763713" y="3357563"/>
          <a:ext cx="5267325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BMP 图像" r:id="rId5" imgW="5267477" imgH="914717" progId="Paint.Picture">
                  <p:embed/>
                </p:oleObj>
              </mc:Choice>
              <mc:Fallback>
                <p:oleObj name="BMP 图像" r:id="rId5" imgW="5267477" imgH="914717" progId="Paint.Picture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357563"/>
                        <a:ext cx="5267325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/>
          </p:cNvGraphicFramePr>
          <p:nvPr/>
        </p:nvGraphicFramePr>
        <p:xfrm>
          <a:off x="2413000" y="4581525"/>
          <a:ext cx="642778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BMP 图像" r:id="rId7" imgW="6429557" imgH="924077" progId="Paint.Picture">
                  <p:embed/>
                </p:oleObj>
              </mc:Choice>
              <mc:Fallback>
                <p:oleObj name="BMP 图像" r:id="rId7" imgW="6429557" imgH="924077" progId="Paint.Picture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4581525"/>
                        <a:ext cx="6427788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4356100" y="2565400"/>
            <a:ext cx="288925" cy="863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4645025" y="3933825"/>
            <a:ext cx="358775" cy="792163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3021013" y="5481638"/>
            <a:ext cx="5080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这里</a:t>
            </a:r>
            <a:r>
              <a:rPr lang="en-US" altLang="zh-CN">
                <a:solidFill>
                  <a:srgbClr val="FF0000"/>
                </a:solidFill>
              </a:rPr>
              <a:t>load</a:t>
            </a:r>
            <a:r>
              <a:rPr lang="zh-CN" altLang="en-US">
                <a:solidFill>
                  <a:srgbClr val="FF0000"/>
                </a:solidFill>
              </a:rPr>
              <a:t>是延迟加载？如果</a:t>
            </a:r>
            <a:r>
              <a:rPr lang="en-US" altLang="zh-CN">
                <a:solidFill>
                  <a:srgbClr val="FF0000"/>
                </a:solidFill>
              </a:rPr>
              <a:t>Session</a:t>
            </a:r>
            <a:r>
              <a:rPr lang="zh-CN" altLang="en-US">
                <a:solidFill>
                  <a:srgbClr val="FF0000"/>
                </a:solidFill>
              </a:rPr>
              <a:t>关闭了</a:t>
            </a:r>
            <a:r>
              <a:rPr lang="en-US" altLang="zh-CN">
                <a:solidFill>
                  <a:srgbClr val="FF0000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Struts2.3.7 Jar</a:t>
            </a:r>
            <a:r>
              <a:rPr lang="zh-CN" altLang="en-US"/>
              <a:t>分析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/>
              <a:t>apps\struts2-blank</a:t>
            </a:r>
            <a:r>
              <a:rPr lang="en-US" altLang="zh-CN" sz="2000"/>
              <a:t>.war </a:t>
            </a:r>
            <a:r>
              <a:rPr lang="zh-CN" altLang="en-US" sz="2000"/>
              <a:t>存放</a:t>
            </a:r>
            <a:r>
              <a:rPr lang="en-US" altLang="zh-CN" sz="2000"/>
              <a:t>struts2</a:t>
            </a:r>
            <a:r>
              <a:rPr lang="zh-CN" altLang="en-US" sz="2000"/>
              <a:t>最基本的</a:t>
            </a:r>
            <a:r>
              <a:rPr lang="en-US" altLang="zh-CN" sz="2000"/>
              <a:t>jar</a:t>
            </a:r>
            <a:r>
              <a:rPr lang="zh-CN" altLang="en-US" sz="2000"/>
              <a:t>包</a:t>
            </a:r>
          </a:p>
          <a:p>
            <a:pPr>
              <a:lnSpc>
                <a:spcPct val="90000"/>
              </a:lnSpc>
            </a:pPr>
            <a:endParaRPr lang="zh-CN" altLang="en-US" sz="2000"/>
          </a:p>
          <a:p>
            <a:pPr>
              <a:lnSpc>
                <a:spcPct val="90000"/>
              </a:lnSpc>
            </a:pPr>
            <a:endParaRPr lang="zh-CN" altLang="en-US" sz="2000"/>
          </a:p>
          <a:p>
            <a:pPr>
              <a:lnSpc>
                <a:spcPct val="90000"/>
              </a:lnSpc>
            </a:pPr>
            <a:endParaRPr lang="zh-CN" altLang="en-US" sz="2000"/>
          </a:p>
          <a:p>
            <a:pPr>
              <a:lnSpc>
                <a:spcPct val="90000"/>
              </a:lnSpc>
            </a:pPr>
            <a:endParaRPr lang="zh-CN" altLang="en-US" sz="2000"/>
          </a:p>
          <a:p>
            <a:pPr>
              <a:lnSpc>
                <a:spcPct val="90000"/>
              </a:lnSpc>
            </a:pPr>
            <a:endParaRPr lang="zh-CN" altLang="en-US" sz="2000"/>
          </a:p>
          <a:p>
            <a:pPr>
              <a:lnSpc>
                <a:spcPct val="90000"/>
              </a:lnSpc>
            </a:pPr>
            <a:endParaRPr lang="zh-CN" altLang="en-US" sz="2000"/>
          </a:p>
          <a:p>
            <a:pPr>
              <a:lnSpc>
                <a:spcPct val="90000"/>
              </a:lnSpc>
            </a:pPr>
            <a:endParaRPr lang="zh-CN" altLang="en-US" sz="2000"/>
          </a:p>
          <a:p>
            <a:pPr>
              <a:lnSpc>
                <a:spcPct val="90000"/>
              </a:lnSpc>
            </a:pPr>
            <a:r>
              <a:rPr lang="zh-CN" altLang="en-US" sz="2000"/>
              <a:t>struts2-convention-plugin-2.3.7.jar用于</a:t>
            </a:r>
            <a:r>
              <a:rPr lang="en-US" altLang="zh-CN" sz="2000"/>
              <a:t>struts</a:t>
            </a:r>
            <a:r>
              <a:rPr lang="zh-CN" altLang="en-US" sz="2000"/>
              <a:t>使用注解</a:t>
            </a:r>
          </a:p>
          <a:p>
            <a:pPr>
              <a:lnSpc>
                <a:spcPct val="90000"/>
              </a:lnSpc>
            </a:pPr>
            <a:r>
              <a:rPr lang="zh-CN" altLang="en-US" sz="2000"/>
              <a:t>struts2-json-plugin-2.3.7.jar</a:t>
            </a:r>
            <a:r>
              <a:rPr lang="en-US" altLang="zh-CN" sz="2000"/>
              <a:t> </a:t>
            </a:r>
            <a:r>
              <a:rPr lang="zh-CN" altLang="en-US" sz="2000"/>
              <a:t>用于</a:t>
            </a:r>
            <a:r>
              <a:rPr lang="en-US" altLang="zh-CN" sz="2000"/>
              <a:t>struts2</a:t>
            </a:r>
            <a:r>
              <a:rPr lang="zh-CN" altLang="en-US" sz="2000"/>
              <a:t>整合</a:t>
            </a:r>
            <a:r>
              <a:rPr lang="en-US" altLang="zh-CN" sz="2000"/>
              <a:t>Ajax</a:t>
            </a:r>
          </a:p>
          <a:p>
            <a:pPr>
              <a:lnSpc>
                <a:spcPct val="9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struts2-spring-plugin-2.3.7.jar</a:t>
            </a:r>
            <a:r>
              <a:rPr lang="en-US" altLang="zh-CN" sz="2000"/>
              <a:t> </a:t>
            </a:r>
            <a:r>
              <a:rPr lang="zh-CN" altLang="en-US" sz="2000"/>
              <a:t>用于</a:t>
            </a:r>
            <a:r>
              <a:rPr lang="en-US" altLang="zh-CN" sz="2000"/>
              <a:t>struts2</a:t>
            </a:r>
            <a:r>
              <a:rPr lang="zh-CN" altLang="en-US" sz="2000"/>
              <a:t>整合</a:t>
            </a:r>
            <a:r>
              <a:rPr lang="en-US" altLang="zh-CN" sz="2000"/>
              <a:t>Spring</a:t>
            </a:r>
            <a:endParaRPr lang="zh-CN" altLang="en-US" sz="2000"/>
          </a:p>
        </p:txBody>
      </p:sp>
      <p:graphicFrame>
        <p:nvGraphicFramePr>
          <p:cNvPr id="5124" name="Object 4"/>
          <p:cNvGraphicFramePr>
            <a:graphicFrameLocks/>
          </p:cNvGraphicFramePr>
          <p:nvPr/>
        </p:nvGraphicFramePr>
        <p:xfrm>
          <a:off x="1187450" y="2349500"/>
          <a:ext cx="211455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BMP 图像" r:id="rId3" imgW="2114957" imgH="2286317" progId="Paint.Picture">
                  <p:embed/>
                </p:oleObj>
              </mc:Choice>
              <mc:Fallback>
                <p:oleObj name="BMP 图像" r:id="rId3" imgW="2114957" imgH="2286317" progId="Paint.Picture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349500"/>
                        <a:ext cx="211455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OpenSessionInView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/>
              <a:t>通过</a:t>
            </a:r>
            <a:r>
              <a:rPr lang="en-US" altLang="zh-CN" sz="2000"/>
              <a:t>OpenSessionInViewFilter </a:t>
            </a:r>
            <a:r>
              <a:rPr lang="zh-CN" altLang="en-US" sz="2000"/>
              <a:t>可以解决代理对象在</a:t>
            </a:r>
            <a:r>
              <a:rPr lang="en-US" altLang="zh-CN" sz="2000"/>
              <a:t>Session</a:t>
            </a:r>
            <a:r>
              <a:rPr lang="zh-CN" altLang="en-US" sz="2000"/>
              <a:t>关闭后延迟加载无法取出数据问题</a:t>
            </a: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>
            <p:ph idx="4294967295"/>
          </p:nvPr>
        </p:nvGraphicFramePr>
        <p:xfrm>
          <a:off x="611188" y="3070225"/>
          <a:ext cx="8405812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BMP 图像" r:id="rId3" imgW="11278037" imgH="2029277" progId="Paint.Picture">
                  <p:embed/>
                </p:oleObj>
              </mc:Choice>
              <mc:Fallback>
                <p:oleObj name="BMP 图像" r:id="rId3" imgW="11278037" imgH="202927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070225"/>
                        <a:ext cx="8405812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1916113"/>
            <a:ext cx="8064500" cy="936625"/>
          </a:xfrm>
          <a:noFill/>
          <a:ln/>
        </p:spPr>
        <p:txBody>
          <a:bodyPr lIns="92075" tIns="46038" rIns="92075" bIns="46038" anchorCtr="0"/>
          <a:lstStyle/>
          <a:p>
            <a:r>
              <a:rPr lang="zh-CN" altLang="en-US" b="1" i="0"/>
              <a:t>使用注解整合</a:t>
            </a:r>
            <a:r>
              <a:rPr lang="en-US" altLang="zh-CN" b="1" i="0"/>
              <a:t>SSH</a:t>
            </a:r>
            <a:endParaRPr lang="en-US" altLang="zh-CN"/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979613" y="4508500"/>
            <a:ext cx="539908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 b="1">
                <a:latin typeface="Arial" panose="020B0604020202020204" pitchFamily="34" charset="0"/>
              </a:rPr>
              <a:t>姜   涛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Struts2</a:t>
            </a:r>
            <a:r>
              <a:rPr lang="zh-CN" altLang="en-US"/>
              <a:t>注解编写</a:t>
            </a:r>
            <a:r>
              <a:rPr lang="en-US" altLang="zh-CN"/>
              <a:t>Action</a:t>
            </a:r>
            <a:endParaRPr lang="zh-CN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/>
              <a:t>@Action @Result </a:t>
            </a:r>
            <a:r>
              <a:rPr lang="zh-CN" altLang="en-US" sz="2000"/>
              <a:t>定义</a:t>
            </a:r>
            <a:r>
              <a:rPr lang="en-US" altLang="zh-CN" sz="2000"/>
              <a:t>Action</a:t>
            </a:r>
            <a:r>
              <a:rPr lang="zh-CN" altLang="en-US" sz="2000"/>
              <a:t>类</a:t>
            </a:r>
          </a:p>
          <a:p>
            <a:r>
              <a:rPr lang="zh-CN" altLang="en-US" sz="2000"/>
              <a:t>通过</a:t>
            </a:r>
            <a:r>
              <a:rPr lang="en-US" altLang="zh-CN" sz="2000"/>
              <a:t>@Controller</a:t>
            </a:r>
            <a:r>
              <a:rPr lang="zh-CN" altLang="en-US" sz="2000"/>
              <a:t>和</a:t>
            </a:r>
            <a:r>
              <a:rPr lang="en-US" altLang="zh-CN" sz="2000"/>
              <a:t>@Autowired</a:t>
            </a:r>
            <a:r>
              <a:rPr lang="zh-CN" altLang="en-US" sz="2000"/>
              <a:t>注入</a:t>
            </a:r>
            <a:r>
              <a:rPr lang="en-US" altLang="zh-CN" sz="2000"/>
              <a:t>Service </a:t>
            </a:r>
            <a:endParaRPr lang="zh-CN" altLang="en-US" sz="2000"/>
          </a:p>
        </p:txBody>
      </p:sp>
      <p:graphicFrame>
        <p:nvGraphicFramePr>
          <p:cNvPr id="25604" name="Object 4"/>
          <p:cNvGraphicFramePr>
            <a:graphicFrameLocks/>
          </p:cNvGraphicFramePr>
          <p:nvPr/>
        </p:nvGraphicFramePr>
        <p:xfrm>
          <a:off x="755650" y="2997200"/>
          <a:ext cx="7920038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BMP 图像" r:id="rId3" imgW="11230157" imgH="3362717" progId="Paint.Picture">
                  <p:embed/>
                </p:oleObj>
              </mc:Choice>
              <mc:Fallback>
                <p:oleObj name="BMP 图像" r:id="rId3" imgW="11230157" imgH="3362717" progId="Paint.Picture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997200"/>
                        <a:ext cx="7920038" cy="237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/>
              <a:t>编写</a:t>
            </a:r>
            <a:r>
              <a:rPr lang="en-US" altLang="zh-CN" sz="2400"/>
              <a:t>Service</a:t>
            </a:r>
            <a:r>
              <a:rPr lang="zh-CN" altLang="en-US" sz="2400"/>
              <a:t>通过</a:t>
            </a:r>
            <a:r>
              <a:rPr lang="en-US" altLang="zh-CN" sz="2400"/>
              <a:t>@Transactional</a:t>
            </a:r>
            <a:r>
              <a:rPr lang="zh-CN" altLang="en-US" sz="2400"/>
              <a:t>添加事务支持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>
            <p:ph idx="1"/>
          </p:nvPr>
        </p:nvGraphicFramePr>
        <p:xfrm>
          <a:off x="973138" y="2060575"/>
          <a:ext cx="6038850" cy="338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BMP 图像" r:id="rId3" imgW="4657997" imgH="2610317" progId="Paint.Picture">
                  <p:embed/>
                </p:oleObj>
              </mc:Choice>
              <mc:Fallback>
                <p:oleObj name="BMP 图像" r:id="rId3" imgW="4657997" imgH="2610317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2060575"/>
                        <a:ext cx="6038850" cy="338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编写</a:t>
            </a:r>
            <a:r>
              <a:rPr lang="en-US" altLang="zh-CN"/>
              <a:t>DAO</a:t>
            </a:r>
            <a:r>
              <a:rPr lang="zh-CN" altLang="en-US"/>
              <a:t>注入</a:t>
            </a:r>
            <a:r>
              <a:rPr lang="en-US" altLang="zh-CN"/>
              <a:t>HibernateTemplate</a:t>
            </a:r>
            <a:endParaRPr lang="zh-CN" alt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/>
              <a:t>因为继承</a:t>
            </a:r>
            <a:r>
              <a:rPr lang="en-US" altLang="zh-CN" sz="2000"/>
              <a:t>HibernateDaoSupport</a:t>
            </a:r>
            <a:r>
              <a:rPr lang="zh-CN" altLang="en-US" sz="2000"/>
              <a:t>，无法为其内部</a:t>
            </a:r>
            <a:r>
              <a:rPr lang="en-US" altLang="zh-CN" sz="2000"/>
              <a:t>HibernateTemplate</a:t>
            </a:r>
            <a:r>
              <a:rPr lang="zh-CN" altLang="en-US" sz="2000"/>
              <a:t>对象添加注解完成注入 所以需要在</a:t>
            </a:r>
            <a:r>
              <a:rPr lang="en-US" altLang="zh-CN" sz="2000"/>
              <a:t>DAO</a:t>
            </a:r>
            <a:r>
              <a:rPr lang="zh-CN" altLang="en-US" sz="2000"/>
              <a:t>定义一个成员变量，并通过</a:t>
            </a:r>
            <a:r>
              <a:rPr lang="en-US" altLang="zh-CN" sz="2000"/>
              <a:t>@Autowired </a:t>
            </a:r>
            <a:r>
              <a:rPr lang="zh-CN" altLang="en-US" sz="2000"/>
              <a:t>进行装配</a:t>
            </a:r>
          </a:p>
        </p:txBody>
      </p:sp>
      <p:graphicFrame>
        <p:nvGraphicFramePr>
          <p:cNvPr id="27652" name="Object 4"/>
          <p:cNvGraphicFramePr>
            <a:graphicFrameLocks/>
          </p:cNvGraphicFramePr>
          <p:nvPr/>
        </p:nvGraphicFramePr>
        <p:xfrm>
          <a:off x="1260475" y="3141663"/>
          <a:ext cx="581977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BMP 图像" r:id="rId3" imgW="5820077" imgH="2362637" progId="Paint.Picture">
                  <p:embed/>
                </p:oleObj>
              </mc:Choice>
              <mc:Fallback>
                <p:oleObj name="BMP 图像" r:id="rId3" imgW="5820077" imgH="2362637" progId="Paint.Picture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3141663"/>
                        <a:ext cx="5819775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</a:t>
            </a:r>
            <a:r>
              <a:rPr lang="en-US" altLang="zh-CN"/>
              <a:t>applicationContext.xml</a:t>
            </a:r>
            <a:endParaRPr lang="zh-CN" alt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使用注解类自动扫描 </a:t>
            </a:r>
          </a:p>
          <a:p>
            <a:pPr lvl="1"/>
            <a:r>
              <a:rPr lang="en-US" altLang="zh-CN"/>
              <a:t>context:component-scan</a:t>
            </a: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>
            <p:ph idx="4294967295"/>
          </p:nvPr>
        </p:nvGraphicFramePr>
        <p:xfrm>
          <a:off x="468313" y="3286125"/>
          <a:ext cx="8307387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BMP 图像" r:id="rId3" imgW="10553717" imgH="2600597" progId="Paint.Picture">
                  <p:embed/>
                </p:oleObj>
              </mc:Choice>
              <mc:Fallback>
                <p:oleObj name="BMP 图像" r:id="rId3" imgW="10553717" imgH="260059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286125"/>
                        <a:ext cx="8307387" cy="165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</a:t>
            </a:r>
            <a:r>
              <a:rPr lang="en-US" altLang="zh-CN"/>
              <a:t>applicationContext.xml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/>
              <a:t>通过</a:t>
            </a:r>
            <a:r>
              <a:rPr lang="en-US" altLang="zh-CN" sz="2400"/>
              <a:t>AnnotationSessionFactoryBean</a:t>
            </a:r>
            <a:r>
              <a:rPr lang="zh-CN" altLang="en-US" sz="2400"/>
              <a:t>加载</a:t>
            </a:r>
            <a:r>
              <a:rPr lang="en-US" altLang="zh-CN" sz="2400"/>
              <a:t>Hibernate</a:t>
            </a:r>
            <a:r>
              <a:rPr lang="zh-CN" altLang="en-US" sz="2400"/>
              <a:t>使用注解的</a:t>
            </a:r>
            <a:r>
              <a:rPr lang="en-US" altLang="zh-CN" sz="2400"/>
              <a:t>PO</a:t>
            </a:r>
            <a:r>
              <a:rPr lang="zh-CN" altLang="en-US" sz="2400"/>
              <a:t>类</a:t>
            </a:r>
          </a:p>
          <a:p>
            <a:r>
              <a:rPr lang="en-US" altLang="zh-CN" sz="2400"/>
              <a:t>packagesToScan </a:t>
            </a:r>
            <a:r>
              <a:rPr lang="zh-CN" altLang="en-US" sz="2400"/>
              <a:t>会自动扫描指定包的所有注解</a:t>
            </a:r>
            <a:r>
              <a:rPr lang="en-US" altLang="zh-CN" sz="2400"/>
              <a:t>PO</a:t>
            </a:r>
            <a:r>
              <a:rPr lang="zh-CN" altLang="en-US" sz="2400"/>
              <a:t>类</a:t>
            </a:r>
          </a:p>
        </p:txBody>
      </p:sp>
      <p:graphicFrame>
        <p:nvGraphicFramePr>
          <p:cNvPr id="29700" name="Object 4"/>
          <p:cNvGraphicFramePr>
            <a:graphicFrameLocks/>
          </p:cNvGraphicFramePr>
          <p:nvPr/>
        </p:nvGraphicFramePr>
        <p:xfrm>
          <a:off x="179388" y="3429000"/>
          <a:ext cx="8929687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BMP 图像" r:id="rId3" imgW="11067797" imgH="3724517" progId="Paint.Picture">
                  <p:embed/>
                </p:oleObj>
              </mc:Choice>
              <mc:Fallback>
                <p:oleObj name="BMP 图像" r:id="rId3" imgW="11067797" imgH="3724517" progId="Paint.Picture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3429000"/>
                        <a:ext cx="8929687" cy="265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</a:t>
            </a:r>
            <a:r>
              <a:rPr lang="en-US" altLang="zh-CN"/>
              <a:t>applicationContext.xml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/>
              <a:t>向</a:t>
            </a:r>
            <a:r>
              <a:rPr lang="en-US" altLang="zh-CN" sz="2400"/>
              <a:t>DAO</a:t>
            </a:r>
            <a:r>
              <a:rPr lang="zh-CN" altLang="en-US" sz="2400"/>
              <a:t>注入</a:t>
            </a:r>
            <a:r>
              <a:rPr lang="en-US" altLang="zh-CN" sz="2400"/>
              <a:t>HibernateTemplate</a:t>
            </a:r>
            <a:r>
              <a:rPr lang="zh-CN" altLang="en-US" sz="2400"/>
              <a:t>对象</a:t>
            </a:r>
          </a:p>
          <a:p>
            <a:r>
              <a:rPr lang="zh-CN" altLang="en-US" sz="2400"/>
              <a:t>通过</a:t>
            </a:r>
            <a:r>
              <a:rPr lang="en-US" altLang="zh-CN" sz="2400"/>
              <a:t>tx:annotation-driven </a:t>
            </a:r>
            <a:r>
              <a:rPr lang="zh-CN" altLang="en-US" sz="2400"/>
              <a:t>配置注解驱动事务</a:t>
            </a:r>
          </a:p>
        </p:txBody>
      </p:sp>
      <p:graphicFrame>
        <p:nvGraphicFramePr>
          <p:cNvPr id="30724" name="Object 4"/>
          <p:cNvGraphicFramePr>
            <a:graphicFrameLocks/>
          </p:cNvGraphicFramePr>
          <p:nvPr/>
        </p:nvGraphicFramePr>
        <p:xfrm>
          <a:off x="539750" y="3286125"/>
          <a:ext cx="8208963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BMP 图像" r:id="rId3" imgW="11725517" imgH="2200637" progId="Paint.Picture">
                  <p:embed/>
                </p:oleObj>
              </mc:Choice>
              <mc:Fallback>
                <p:oleObj name="BMP 图像" r:id="rId3" imgW="11725517" imgH="2200637" progId="Paint.Picture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286125"/>
                        <a:ext cx="8208963" cy="153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Struts2 </a:t>
            </a:r>
            <a:r>
              <a:rPr lang="zh-CN" altLang="en-US"/>
              <a:t>框架使用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900"/>
              <a:t>配置</a:t>
            </a:r>
            <a:r>
              <a:rPr lang="en-US" altLang="zh-CN" sz="1900"/>
              <a:t>web.xml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900"/>
              <a:t>&lt;filter&gt;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900"/>
              <a:t>  	&lt;filter-name&gt;struts2&lt;/filter-name&gt;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900"/>
              <a:t>  	&lt;filter-class&gt;org.apache.struts2.dispatcher.ng.filter.StrutsPrepareAndExecuteFilter&lt;/filter-class&gt;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900"/>
              <a:t>  &lt;/filter&gt;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900"/>
              <a:t>  &lt;filter-mapping&gt;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900"/>
              <a:t>  	&lt;filter-name&gt;struts2&lt;/filter-name&gt;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900"/>
              <a:t>  	&lt;url-pattern&gt;/*&lt;/url-pattern&gt;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900"/>
              <a:t>  &lt;/filter-mapping&gt;</a:t>
            </a:r>
          </a:p>
          <a:p>
            <a:r>
              <a:rPr lang="zh-CN" altLang="en-US" sz="1900"/>
              <a:t>在</a:t>
            </a:r>
            <a:r>
              <a:rPr lang="en-US" altLang="zh-CN" sz="1900"/>
              <a:t>src</a:t>
            </a:r>
            <a:r>
              <a:rPr lang="zh-CN" altLang="en-US" sz="1900"/>
              <a:t>下创建</a:t>
            </a:r>
            <a:r>
              <a:rPr lang="en-US" altLang="zh-CN" sz="1900"/>
              <a:t>struts.xml </a:t>
            </a:r>
            <a:r>
              <a:rPr lang="zh-CN" altLang="en-US" sz="1900"/>
              <a:t>配置文件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Spring3.2 Jar</a:t>
            </a:r>
            <a:r>
              <a:rPr lang="zh-CN" altLang="en-US"/>
              <a:t>分析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600"/>
              <a:t>Spring3.2 </a:t>
            </a:r>
            <a:r>
              <a:rPr lang="zh-CN" altLang="en-US" sz="1600"/>
              <a:t>开发最基本</a:t>
            </a:r>
            <a:r>
              <a:rPr lang="en-US" altLang="zh-CN" sz="1600"/>
              <a:t>jar</a:t>
            </a:r>
            <a:r>
              <a:rPr lang="zh-CN" altLang="en-US" sz="1600"/>
              <a:t>包</a:t>
            </a:r>
          </a:p>
          <a:p>
            <a:pPr lvl="1">
              <a:lnSpc>
                <a:spcPct val="90000"/>
              </a:lnSpc>
            </a:pPr>
            <a:r>
              <a:rPr lang="zh-CN" altLang="en-US" sz="1600"/>
              <a:t>spring-beans-3.2.0.RELEASE.jar</a:t>
            </a:r>
          </a:p>
          <a:p>
            <a:pPr lvl="1">
              <a:lnSpc>
                <a:spcPct val="90000"/>
              </a:lnSpc>
            </a:pPr>
            <a:r>
              <a:rPr lang="zh-CN" altLang="en-US" sz="1600"/>
              <a:t>spring-context-3.2.0.RELEASE.jar</a:t>
            </a:r>
          </a:p>
          <a:p>
            <a:pPr lvl="1">
              <a:lnSpc>
                <a:spcPct val="90000"/>
              </a:lnSpc>
            </a:pPr>
            <a:r>
              <a:rPr lang="zh-CN" altLang="en-US" sz="1600"/>
              <a:t>spring-core-3.2.0.RELEASE.jar</a:t>
            </a:r>
          </a:p>
          <a:p>
            <a:pPr lvl="1">
              <a:lnSpc>
                <a:spcPct val="90000"/>
              </a:lnSpc>
            </a:pPr>
            <a:r>
              <a:rPr lang="zh-CN" altLang="en-US" sz="1600"/>
              <a:t>spring-expression-3.2.0.RELEASE.jar</a:t>
            </a:r>
          </a:p>
          <a:p>
            <a:pPr lvl="1">
              <a:lnSpc>
                <a:spcPct val="90000"/>
              </a:lnSpc>
            </a:pPr>
            <a:r>
              <a:rPr lang="zh-CN" altLang="en-US" sz="1600"/>
              <a:t>com.springsource.org.apache.commons.logging-1.1.1.jar</a:t>
            </a:r>
          </a:p>
          <a:p>
            <a:pPr lvl="1">
              <a:lnSpc>
                <a:spcPct val="90000"/>
              </a:lnSpc>
            </a:pPr>
            <a:r>
              <a:rPr lang="zh-CN" altLang="en-US" sz="1600"/>
              <a:t>com.springsource.org.apache.log4j-1.2.15.jar</a:t>
            </a:r>
          </a:p>
          <a:p>
            <a:pPr>
              <a:lnSpc>
                <a:spcPct val="90000"/>
              </a:lnSpc>
            </a:pPr>
            <a:r>
              <a:rPr lang="en-US" altLang="zh-CN" sz="1600"/>
              <a:t>AOP</a:t>
            </a:r>
            <a:r>
              <a:rPr lang="zh-CN" altLang="en-US" sz="1600"/>
              <a:t>开发</a:t>
            </a:r>
          </a:p>
          <a:p>
            <a:pPr lvl="1">
              <a:lnSpc>
                <a:spcPct val="90000"/>
              </a:lnSpc>
            </a:pPr>
            <a:r>
              <a:rPr lang="zh-CN" altLang="en-US" sz="1600"/>
              <a:t>spring-aop-3.2.0.RELEASE.jar</a:t>
            </a:r>
          </a:p>
          <a:p>
            <a:pPr lvl="1">
              <a:lnSpc>
                <a:spcPct val="90000"/>
              </a:lnSpc>
            </a:pPr>
            <a:r>
              <a:rPr lang="zh-CN" altLang="en-US" sz="1600"/>
              <a:t>spring-aspects-3.2.0.RELEASE.jar</a:t>
            </a:r>
          </a:p>
          <a:p>
            <a:pPr lvl="1">
              <a:lnSpc>
                <a:spcPct val="90000"/>
              </a:lnSpc>
            </a:pPr>
            <a:r>
              <a:rPr lang="zh-CN" altLang="en-US" sz="1600"/>
              <a:t>com.springsource.org.aopalliance-1.0.0.ja</a:t>
            </a:r>
            <a:r>
              <a:rPr lang="en-US" altLang="zh-CN" sz="1600"/>
              <a:t>r</a:t>
            </a:r>
            <a:endParaRPr lang="zh-CN" altLang="en-US" sz="1600"/>
          </a:p>
          <a:p>
            <a:pPr lvl="1">
              <a:lnSpc>
                <a:spcPct val="90000"/>
              </a:lnSpc>
            </a:pPr>
            <a:r>
              <a:rPr lang="zh-CN" altLang="en-US" sz="1600"/>
              <a:t>com.springsource.org.aspectj.weaver-1.6.8.RELEASE.jar</a:t>
            </a:r>
          </a:p>
          <a:p>
            <a:pPr>
              <a:lnSpc>
                <a:spcPct val="90000"/>
              </a:lnSpc>
            </a:pPr>
            <a:r>
              <a:rPr lang="en-US" altLang="zh-CN" sz="1600"/>
              <a:t>Spring Jdbc</a:t>
            </a:r>
            <a:r>
              <a:rPr lang="zh-CN" altLang="en-US" sz="1600"/>
              <a:t>开发</a:t>
            </a:r>
          </a:p>
          <a:p>
            <a:pPr lvl="1">
              <a:lnSpc>
                <a:spcPct val="90000"/>
              </a:lnSpc>
            </a:pPr>
            <a:r>
              <a:rPr lang="zh-CN" altLang="en-US" sz="1600"/>
              <a:t>spring-jdbc-3.2.0.RELEASE.jar</a:t>
            </a:r>
          </a:p>
          <a:p>
            <a:pPr lvl="1">
              <a:lnSpc>
                <a:spcPct val="90000"/>
              </a:lnSpc>
            </a:pPr>
            <a:r>
              <a:rPr lang="zh-CN" altLang="en-US" sz="1600"/>
              <a:t>spring-tx-3.2.0.RELEASE.jar</a:t>
            </a:r>
          </a:p>
          <a:p>
            <a:pPr>
              <a:lnSpc>
                <a:spcPct val="90000"/>
              </a:lnSpc>
            </a:pPr>
            <a:endParaRPr lang="en-US" altLang="zh-CN" sz="1700"/>
          </a:p>
          <a:p>
            <a:pPr lvl="1">
              <a:lnSpc>
                <a:spcPct val="90000"/>
              </a:lnSpc>
            </a:pPr>
            <a:endParaRPr lang="zh-CN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Spring3.2 Jar</a:t>
            </a:r>
            <a:r>
              <a:rPr lang="zh-CN" altLang="en-US"/>
              <a:t>分析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/>
              <a:t>Spring</a:t>
            </a:r>
            <a:r>
              <a:rPr lang="zh-CN" altLang="en-US" sz="1800"/>
              <a:t>事务管理</a:t>
            </a:r>
          </a:p>
          <a:p>
            <a:pPr lvl="1"/>
            <a:r>
              <a:rPr lang="zh-CN" altLang="en-US" sz="1800"/>
              <a:t>spring-tx-3.2.0.RELEASE.jar</a:t>
            </a:r>
          </a:p>
          <a:p>
            <a:r>
              <a:rPr lang="en-US" altLang="zh-CN" sz="1800"/>
              <a:t>Spring</a:t>
            </a:r>
            <a:r>
              <a:rPr lang="zh-CN" altLang="en-US" sz="1800"/>
              <a:t>整合其他</a:t>
            </a:r>
            <a:r>
              <a:rPr lang="en-US" altLang="zh-CN" sz="1800"/>
              <a:t>ORM</a:t>
            </a:r>
            <a:r>
              <a:rPr lang="zh-CN" altLang="en-US" sz="1800"/>
              <a:t>框架</a:t>
            </a:r>
          </a:p>
          <a:p>
            <a:pPr lvl="1"/>
            <a:r>
              <a:rPr lang="zh-CN" altLang="en-US" sz="1800"/>
              <a:t>spring-orm-3.2.0.RELEASE.jar</a:t>
            </a:r>
          </a:p>
          <a:p>
            <a:r>
              <a:rPr lang="en-US" altLang="zh-CN" sz="1800"/>
              <a:t>Spring</a:t>
            </a:r>
            <a:r>
              <a:rPr lang="zh-CN" altLang="en-US" sz="1800"/>
              <a:t>在</a:t>
            </a:r>
            <a:r>
              <a:rPr lang="en-US" altLang="zh-CN" sz="1800"/>
              <a:t>web</a:t>
            </a:r>
            <a:r>
              <a:rPr lang="zh-CN" altLang="en-US" sz="1800"/>
              <a:t>中使用</a:t>
            </a:r>
          </a:p>
          <a:p>
            <a:pPr lvl="1"/>
            <a:r>
              <a:rPr lang="en-US" altLang="zh-CN" sz="1800"/>
              <a:t>spring-web-3.2.0.RELEASE.jar</a:t>
            </a:r>
          </a:p>
          <a:p>
            <a:r>
              <a:rPr lang="en-US" altLang="zh-CN" sz="1800"/>
              <a:t>Spring</a:t>
            </a:r>
            <a:r>
              <a:rPr lang="zh-CN" altLang="en-US" sz="1800"/>
              <a:t>整合</a:t>
            </a:r>
            <a:r>
              <a:rPr lang="en-US" altLang="zh-CN" sz="1800"/>
              <a:t>Junit</a:t>
            </a:r>
            <a:r>
              <a:rPr lang="zh-CN" altLang="en-US" sz="1800"/>
              <a:t>测试</a:t>
            </a:r>
          </a:p>
          <a:p>
            <a:pPr lvl="1"/>
            <a:r>
              <a:rPr lang="en-US" altLang="zh-CN" sz="1800"/>
              <a:t>spring-test-3.2.0.RELEASE.jar</a:t>
            </a:r>
          </a:p>
          <a:p>
            <a:pPr lvl="1"/>
            <a:endParaRPr lang="zh-CN" altLang="en-US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</a:t>
            </a:r>
            <a:r>
              <a:rPr lang="zh-CN" altLang="en-US"/>
              <a:t>框架使用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/>
              <a:t>在</a:t>
            </a:r>
            <a:r>
              <a:rPr lang="en-US" altLang="zh-CN" sz="2000"/>
              <a:t>src</a:t>
            </a:r>
            <a:r>
              <a:rPr lang="zh-CN" altLang="en-US" sz="2000"/>
              <a:t>或</a:t>
            </a:r>
            <a:r>
              <a:rPr lang="en-US" altLang="zh-CN" sz="2000"/>
              <a:t>WEB-INF</a:t>
            </a:r>
            <a:r>
              <a:rPr lang="zh-CN" altLang="en-US" sz="2000"/>
              <a:t>下创建</a:t>
            </a:r>
            <a:r>
              <a:rPr lang="en-US" altLang="zh-CN" sz="2000"/>
              <a:t>applicationContext.xml</a:t>
            </a:r>
          </a:p>
          <a:p>
            <a:pPr>
              <a:lnSpc>
                <a:spcPct val="90000"/>
              </a:lnSpc>
            </a:pPr>
            <a:r>
              <a:rPr lang="zh-CN" altLang="en-US" sz="2000"/>
              <a:t>配置</a:t>
            </a:r>
            <a:r>
              <a:rPr lang="en-US" altLang="zh-CN" sz="2000"/>
              <a:t>web.xml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600"/>
              <a:t>&lt;context-param&gt;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600"/>
              <a:t>  	&lt;param-name&gt;contextConfigLocation&lt;/param-name&gt;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600"/>
              <a:t>  	&lt;param-value&gt;classpath:applicationContext.xml&lt;/param-value&gt;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600"/>
              <a:t>  &lt;/context-param&gt;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600"/>
              <a:t>  &lt;listener&gt;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600"/>
              <a:t>  	&lt;listener-class&gt;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	</a:t>
            </a:r>
            <a:r>
              <a:rPr lang="zh-CN" altLang="en-US" sz="1600"/>
              <a:t>org.springframework.web.context.ContextLoaderListener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	</a:t>
            </a:r>
            <a:r>
              <a:rPr lang="zh-CN" altLang="en-US" sz="1600"/>
              <a:t>&lt;/listener-class&gt;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600"/>
              <a:t>  &lt;/listener&gt;</a:t>
            </a:r>
          </a:p>
          <a:p>
            <a:pPr>
              <a:lnSpc>
                <a:spcPct val="90000"/>
              </a:lnSpc>
            </a:pPr>
            <a:r>
              <a:rPr lang="zh-CN" altLang="en-US" sz="2000"/>
              <a:t>在</a:t>
            </a:r>
            <a:r>
              <a:rPr lang="en-US" altLang="zh-CN" sz="2000"/>
              <a:t>Servlet/Filter</a:t>
            </a:r>
            <a:r>
              <a:rPr lang="zh-CN" altLang="en-US" sz="2000"/>
              <a:t>中获得</a:t>
            </a:r>
            <a:r>
              <a:rPr lang="en-US" altLang="zh-CN" sz="2000"/>
              <a:t>Spring</a:t>
            </a:r>
            <a:r>
              <a:rPr lang="zh-CN" altLang="en-US" sz="2000"/>
              <a:t>上下文对象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WebApplicationContext context= WebApplicationContextUtils.getWebApplicationContext(servletContext);</a:t>
            </a:r>
            <a:endParaRPr lang="zh-CN" altLang="en-US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Hibernate3.6 Jar</a:t>
            </a:r>
            <a:r>
              <a:rPr lang="zh-CN" altLang="en-US"/>
              <a:t>分析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/>
              <a:t>解压根目录 </a:t>
            </a:r>
            <a:r>
              <a:rPr lang="en-US" altLang="zh-CN" sz="2000"/>
              <a:t>hibernate3.jar </a:t>
            </a:r>
          </a:p>
          <a:p>
            <a:r>
              <a:rPr lang="zh-CN" altLang="en-US" sz="2000"/>
              <a:t>解压根目录</a:t>
            </a:r>
            <a:r>
              <a:rPr lang="en-US" altLang="zh-CN" sz="2000"/>
              <a:t>\lib\required\*.jar</a:t>
            </a:r>
          </a:p>
          <a:p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解压根目录</a:t>
            </a:r>
            <a:r>
              <a:rPr lang="en-US" altLang="zh-CN" sz="2000"/>
              <a:t>\lib\jpa\hibernate-jpa-2.0-api-1.0.1.Final.jar</a:t>
            </a:r>
          </a:p>
          <a:p>
            <a:r>
              <a:rPr lang="zh-CN" altLang="en-US" sz="2000"/>
              <a:t>数据库连接池</a:t>
            </a:r>
            <a:r>
              <a:rPr lang="en-US" altLang="zh-CN" sz="2000"/>
              <a:t>c3p0</a:t>
            </a:r>
          </a:p>
          <a:p>
            <a:pPr lvl="1"/>
            <a:r>
              <a:rPr lang="zh-CN" altLang="en-US" sz="1600"/>
              <a:t>解压根目录</a:t>
            </a:r>
            <a:r>
              <a:rPr lang="en-US" altLang="zh-CN" sz="1600"/>
              <a:t>\lib\optional\c3p0\c3p0-0.9.1.jar</a:t>
            </a:r>
          </a:p>
          <a:p>
            <a:r>
              <a:rPr lang="zh-CN" altLang="en-US" sz="1900"/>
              <a:t>整合</a:t>
            </a:r>
            <a:r>
              <a:rPr lang="en-US" altLang="zh-CN" sz="1900"/>
              <a:t>log4j </a:t>
            </a:r>
            <a:r>
              <a:rPr lang="zh-CN" altLang="en-US" sz="1900"/>
              <a:t>：</a:t>
            </a:r>
            <a:r>
              <a:rPr lang="en-US" altLang="zh-CN" sz="1900"/>
              <a:t>slf4j-log4j12-1.7.2.jar </a:t>
            </a:r>
            <a:r>
              <a:rPr lang="zh-CN" altLang="en-US" sz="1900"/>
              <a:t>、</a:t>
            </a:r>
            <a:r>
              <a:rPr lang="en-US" altLang="zh-CN" sz="1900"/>
              <a:t>log4j-1.2.16.jar</a:t>
            </a:r>
          </a:p>
          <a:p>
            <a:r>
              <a:rPr lang="zh-CN" altLang="en-US" sz="1900"/>
              <a:t>使用二级缓存 </a:t>
            </a:r>
            <a:r>
              <a:rPr lang="en-US" altLang="zh-CN" sz="1900"/>
              <a:t>Ehcache</a:t>
            </a:r>
          </a:p>
          <a:p>
            <a:endParaRPr lang="en-US" altLang="zh-CN" sz="1900"/>
          </a:p>
          <a:p>
            <a:r>
              <a:rPr lang="zh-CN" altLang="en-US" sz="1900"/>
              <a:t>数据库驱动 </a:t>
            </a:r>
            <a:r>
              <a:rPr lang="en-US" altLang="zh-CN" sz="1900"/>
              <a:t>mysql-connector-java-5.0.8-bin.jar</a:t>
            </a:r>
          </a:p>
          <a:p>
            <a:pPr lvl="1"/>
            <a:endParaRPr lang="en-US" altLang="zh-CN" sz="1600"/>
          </a:p>
          <a:p>
            <a:pPr lvl="1"/>
            <a:endParaRPr lang="en-US" altLang="zh-CN" sz="1600"/>
          </a:p>
          <a:p>
            <a:endParaRPr lang="zh-CN" altLang="en-US"/>
          </a:p>
        </p:txBody>
      </p:sp>
      <p:graphicFrame>
        <p:nvGraphicFramePr>
          <p:cNvPr id="10244" name="Object 4"/>
          <p:cNvGraphicFramePr>
            <a:graphicFrameLocks/>
          </p:cNvGraphicFramePr>
          <p:nvPr/>
        </p:nvGraphicFramePr>
        <p:xfrm>
          <a:off x="4932363" y="2060575"/>
          <a:ext cx="1924050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BMP 图像" r:id="rId3" imgW="1924517" imgH="1381277" progId="Paint.Picture">
                  <p:embed/>
                </p:oleObj>
              </mc:Choice>
              <mc:Fallback>
                <p:oleObj name="BMP 图像" r:id="rId3" imgW="1924517" imgH="1381277" progId="Paint.Picture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060575"/>
                        <a:ext cx="1924050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/>
          </p:cNvGraphicFramePr>
          <p:nvPr/>
        </p:nvGraphicFramePr>
        <p:xfrm>
          <a:off x="3997325" y="4941888"/>
          <a:ext cx="1912938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BMP 图像" r:id="rId5" imgW="1914797" imgH="676757" progId="Paint.Picture">
                  <p:embed/>
                </p:oleObj>
              </mc:Choice>
              <mc:Fallback>
                <p:oleObj name="BMP 图像" r:id="rId5" imgW="1914797" imgH="676757" progId="Paint.Picture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7325" y="4941888"/>
                        <a:ext cx="1912938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Hibernate</a:t>
            </a:r>
            <a:r>
              <a:rPr lang="zh-CN" altLang="en-US"/>
              <a:t>框架使用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/>
              <a:t>在</a:t>
            </a:r>
            <a:r>
              <a:rPr lang="en-US" altLang="zh-CN" sz="2000"/>
              <a:t>src</a:t>
            </a:r>
            <a:r>
              <a:rPr lang="zh-CN" altLang="en-US" sz="2000"/>
              <a:t>下创建</a:t>
            </a:r>
            <a:r>
              <a:rPr lang="en-US" altLang="zh-CN" sz="2000"/>
              <a:t>hibernate.cfg.xml</a:t>
            </a:r>
          </a:p>
          <a:p>
            <a:pPr>
              <a:lnSpc>
                <a:spcPct val="90000"/>
              </a:lnSpc>
            </a:pPr>
            <a:r>
              <a:rPr lang="zh-CN" altLang="en-US" sz="2000"/>
              <a:t>在</a:t>
            </a:r>
            <a:r>
              <a:rPr lang="en-US" altLang="zh-CN" sz="2000"/>
              <a:t>PO</a:t>
            </a:r>
            <a:r>
              <a:rPr lang="zh-CN" altLang="en-US" sz="2000"/>
              <a:t>所在目录创建 类名</a:t>
            </a:r>
            <a:r>
              <a:rPr lang="en-US" altLang="zh-CN" sz="2000"/>
              <a:t>.hbm.xml</a:t>
            </a:r>
          </a:p>
          <a:p>
            <a:pPr>
              <a:lnSpc>
                <a:spcPct val="90000"/>
              </a:lnSpc>
            </a:pPr>
            <a:r>
              <a:rPr lang="zh-CN" altLang="en-US" sz="2000"/>
              <a:t>通过 </a:t>
            </a:r>
            <a:r>
              <a:rPr lang="en-US" altLang="zh-CN" sz="2000"/>
              <a:t>&lt;mapping&gt; </a:t>
            </a:r>
            <a:r>
              <a:rPr lang="zh-CN" altLang="en-US" sz="2000"/>
              <a:t>完成持久化类映射</a:t>
            </a:r>
          </a:p>
          <a:p>
            <a:pPr>
              <a:lnSpc>
                <a:spcPct val="90000"/>
              </a:lnSpc>
            </a:pPr>
            <a:endParaRPr lang="zh-CN" altLang="en-US" sz="2000"/>
          </a:p>
          <a:p>
            <a:pPr>
              <a:lnSpc>
                <a:spcPct val="90000"/>
              </a:lnSpc>
            </a:pPr>
            <a:r>
              <a:rPr lang="en-US" altLang="zh-CN" sz="1600"/>
              <a:t>Configuration configuration = new Configuration().configure();</a:t>
            </a:r>
          </a:p>
          <a:p>
            <a:pPr>
              <a:lnSpc>
                <a:spcPct val="90000"/>
              </a:lnSpc>
            </a:pPr>
            <a:r>
              <a:rPr lang="en-US" altLang="zh-CN" sz="1600"/>
              <a:t>SessionFactory sessionFactory = configuration.buildSessionFactory();</a:t>
            </a:r>
          </a:p>
          <a:p>
            <a:pPr>
              <a:lnSpc>
                <a:spcPct val="90000"/>
              </a:lnSpc>
            </a:pPr>
            <a:r>
              <a:rPr lang="en-US" altLang="zh-CN" sz="1600"/>
              <a:t>Session session = sessionFactory.openSession() / getCurrentSession();</a:t>
            </a:r>
          </a:p>
          <a:p>
            <a:pPr>
              <a:lnSpc>
                <a:spcPct val="90000"/>
              </a:lnSpc>
            </a:pPr>
            <a:r>
              <a:rPr lang="en-US" altLang="zh-CN" sz="1600"/>
              <a:t>Transaction transaction = session.beginTransaction();</a:t>
            </a:r>
          </a:p>
          <a:p>
            <a:pPr>
              <a:lnSpc>
                <a:spcPct val="90000"/>
              </a:lnSpc>
            </a:pPr>
            <a:r>
              <a:rPr lang="zh-CN" altLang="en-US" sz="1600"/>
              <a:t>数据库操作</a:t>
            </a:r>
          </a:p>
          <a:p>
            <a:pPr>
              <a:lnSpc>
                <a:spcPct val="90000"/>
              </a:lnSpc>
            </a:pPr>
            <a:r>
              <a:rPr lang="en-US" altLang="zh-CN" sz="1600"/>
              <a:t>transaction.commit();</a:t>
            </a:r>
            <a:endParaRPr lang="zh-CN" altLang="en-US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1916113"/>
            <a:ext cx="8064500" cy="936625"/>
          </a:xfrm>
          <a:noFill/>
          <a:ln/>
        </p:spPr>
        <p:txBody>
          <a:bodyPr lIns="92075" tIns="46038" rIns="92075" bIns="46038" anchorCtr="0"/>
          <a:lstStyle/>
          <a:p>
            <a:r>
              <a:rPr lang="en-US" altLang="zh-CN" b="1" i="0"/>
              <a:t>Struts2</a:t>
            </a:r>
            <a:r>
              <a:rPr lang="zh-CN" altLang="en-US" b="1" i="0"/>
              <a:t>整合</a:t>
            </a:r>
            <a:r>
              <a:rPr lang="en-US" altLang="zh-CN" b="1" i="0"/>
              <a:t>Spring3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979613" y="4508500"/>
            <a:ext cx="539908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 b="1">
                <a:latin typeface="Arial" panose="020B0604020202020204" pitchFamily="34" charset="0"/>
              </a:rPr>
              <a:t>姜   涛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1_Studio">
  <a:themeElements>
    <a:clrScheme name="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_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1065</Words>
  <Characters>0</Characters>
  <Application>Microsoft Office PowerPoint</Application>
  <DocSecurity>0</DocSecurity>
  <PresentationFormat>全屏显示(4:3)</PresentationFormat>
  <Lines>0</Lines>
  <Paragraphs>177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Arial</vt:lpstr>
      <vt:lpstr>宋体</vt:lpstr>
      <vt:lpstr>Wingdings</vt:lpstr>
      <vt:lpstr>Times New Roman</vt:lpstr>
      <vt:lpstr>Arial Black</vt:lpstr>
      <vt:lpstr>隶书</vt:lpstr>
      <vt:lpstr>1_Studio</vt:lpstr>
      <vt:lpstr>画笔图片</vt:lpstr>
      <vt:lpstr>Struts2+Spring3+Hibernate3 三大框架整合</vt:lpstr>
      <vt:lpstr>Struts2.3.7 Jar分析</vt:lpstr>
      <vt:lpstr>Struts2 框架使用</vt:lpstr>
      <vt:lpstr>Spring3.2 Jar分析</vt:lpstr>
      <vt:lpstr>Spring3.2 Jar分析</vt:lpstr>
      <vt:lpstr>Spring框架使用</vt:lpstr>
      <vt:lpstr>Hibernate3.6 Jar分析</vt:lpstr>
      <vt:lpstr>Hibernate框架使用</vt:lpstr>
      <vt:lpstr>Struts2整合Spring3</vt:lpstr>
      <vt:lpstr>方式一 Action自动装配Service</vt:lpstr>
      <vt:lpstr>方式二 Action由Spring创建管理</vt:lpstr>
      <vt:lpstr>Spring3整合Hibernate3</vt:lpstr>
      <vt:lpstr>方式一 零障碍整合</vt:lpstr>
      <vt:lpstr>方式一 零障碍整合</vt:lpstr>
      <vt:lpstr>方式一 零障碍整合</vt:lpstr>
      <vt:lpstr>方式二 将Hibernate参数配置到Spring中</vt:lpstr>
      <vt:lpstr>HibernateTemplte常用API</vt:lpstr>
      <vt:lpstr>延迟加载问题</vt:lpstr>
      <vt:lpstr>OpenSessionInView</vt:lpstr>
      <vt:lpstr>OpenSessionInView</vt:lpstr>
      <vt:lpstr>使用注解整合SSH</vt:lpstr>
      <vt:lpstr>使用Struts2注解编写Action</vt:lpstr>
      <vt:lpstr>编写Service通过@Transactional添加事务支持</vt:lpstr>
      <vt:lpstr>编写DAO注入HibernateTemplate</vt:lpstr>
      <vt:lpstr>配置applicationContext.xml</vt:lpstr>
      <vt:lpstr>配置applicationContext.xml</vt:lpstr>
      <vt:lpstr>配置applicationContext.xml</vt:lpstr>
    </vt:vector>
  </TitlesOfParts>
  <Manager/>
  <Company>ITCAST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Spring3.x开发入门</dc:title>
  <dc:subject>Spring3.x开发入门</dc:subject>
  <dc:creator>姜涛</dc:creator>
  <cp:keywords/>
  <dc:description/>
  <cp:lastModifiedBy>李欣</cp:lastModifiedBy>
  <cp:revision>1259</cp:revision>
  <dcterms:created xsi:type="dcterms:W3CDTF">2003-04-14T14:59:42Z</dcterms:created>
  <dcterms:modified xsi:type="dcterms:W3CDTF">2016-08-15T09:01:39Z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LCID">
    <vt:r8>2052</vt:r8>
  </property>
  <property fmtid="{D5CDD505-2E9C-101B-9397-08002B2CF9AE}" pid="4" name="KSOProductBuildVer">
    <vt:lpwstr>2052-9.1.0.4885</vt:lpwstr>
  </property>
</Properties>
</file>