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896" r:id="rId2"/>
  </p:sldMasterIdLst>
  <p:notesMasterIdLst>
    <p:notesMasterId r:id="rId42"/>
  </p:notesMasterIdLst>
  <p:sldIdLst>
    <p:sldId id="257" r:id="rId3"/>
    <p:sldId id="287" r:id="rId4"/>
    <p:sldId id="356" r:id="rId5"/>
    <p:sldId id="368" r:id="rId6"/>
    <p:sldId id="349" r:id="rId7"/>
    <p:sldId id="288" r:id="rId8"/>
    <p:sldId id="289" r:id="rId9"/>
    <p:sldId id="290" r:id="rId10"/>
    <p:sldId id="299" r:id="rId11"/>
    <p:sldId id="372" r:id="rId12"/>
    <p:sldId id="300" r:id="rId13"/>
    <p:sldId id="301" r:id="rId14"/>
    <p:sldId id="369" r:id="rId15"/>
    <p:sldId id="303" r:id="rId16"/>
    <p:sldId id="350" r:id="rId17"/>
    <p:sldId id="351" r:id="rId18"/>
    <p:sldId id="357" r:id="rId19"/>
    <p:sldId id="360" r:id="rId20"/>
    <p:sldId id="361" r:id="rId21"/>
    <p:sldId id="362" r:id="rId22"/>
    <p:sldId id="373" r:id="rId23"/>
    <p:sldId id="374" r:id="rId24"/>
    <p:sldId id="375" r:id="rId25"/>
    <p:sldId id="353" r:id="rId26"/>
    <p:sldId id="363" r:id="rId27"/>
    <p:sldId id="364" r:id="rId28"/>
    <p:sldId id="366" r:id="rId29"/>
    <p:sldId id="376" r:id="rId30"/>
    <p:sldId id="354" r:id="rId31"/>
    <p:sldId id="370" r:id="rId32"/>
    <p:sldId id="312" r:id="rId33"/>
    <p:sldId id="379" r:id="rId34"/>
    <p:sldId id="380" r:id="rId35"/>
    <p:sldId id="377" r:id="rId36"/>
    <p:sldId id="378" r:id="rId37"/>
    <p:sldId id="381" r:id="rId38"/>
    <p:sldId id="367" r:id="rId39"/>
    <p:sldId id="382" r:id="rId40"/>
    <p:sldId id="371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40" autoAdjust="0"/>
  </p:normalViewPr>
  <p:slideViewPr>
    <p:cSldViewPr>
      <p:cViewPr varScale="1">
        <p:scale>
          <a:sx n="95" d="100"/>
          <a:sy n="95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C703E6C-8FC3-40DE-8A0C-C683C2AA8F9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使用</a:t>
            </a:r>
            <a:r>
              <a:rPr lang="en-US" altLang="zh-CN"/>
              <a:t>ANT</a:t>
            </a:r>
            <a:r>
              <a:rPr lang="zh-CN" altLang="en-US"/>
              <a:t>发布一个</a:t>
            </a:r>
            <a:r>
              <a:rPr lang="en-US" altLang="zh-CN"/>
              <a:t>CXF</a:t>
            </a:r>
            <a:r>
              <a:rPr lang="zh-CN" altLang="en-US"/>
              <a:t>项目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使用</a:t>
            </a:r>
            <a:r>
              <a:rPr lang="en-US" altLang="zh-CN"/>
              <a:t>CXF</a:t>
            </a:r>
            <a:r>
              <a:rPr lang="zh-CN" altLang="en-US"/>
              <a:t>两个类对外发布服务及</a:t>
            </a:r>
            <a:r>
              <a:rPr lang="en-US" altLang="zh-CN"/>
              <a:t>SOAP1.2</a:t>
            </a:r>
          </a:p>
          <a:p>
            <a:r>
              <a:rPr lang="en-US" altLang="zh-CN"/>
              <a:t>3.</a:t>
            </a:r>
            <a:r>
              <a:rPr lang="zh-CN" altLang="en-US"/>
              <a:t>发布带有接口的服务及拦截器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、发布不带接口的</a:t>
            </a:r>
            <a:r>
              <a:rPr lang="en-US" altLang="zh-CN"/>
              <a:t>Web</a:t>
            </a:r>
            <a:r>
              <a:rPr lang="zh-CN" altLang="en-US"/>
              <a:t>服务</a:t>
            </a:r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修改配置文件位置及服务器启动加载配置文件</a:t>
            </a:r>
            <a:endParaRPr lang="en-US" altLang="zh-CN"/>
          </a:p>
          <a:p>
            <a:r>
              <a:rPr lang="en-US" altLang="zh-CN"/>
              <a:t>6.</a:t>
            </a:r>
            <a:r>
              <a:rPr lang="zh-CN" altLang="en-US"/>
              <a:t>发布一个带有接口服务及使用</a:t>
            </a:r>
            <a:r>
              <a:rPr lang="en-US" altLang="zh-CN"/>
              <a:t>spring</a:t>
            </a:r>
            <a:r>
              <a:rPr lang="zh-CN" altLang="en-US"/>
              <a:t>配置文件作为客户端调用</a:t>
            </a:r>
            <a:endParaRPr lang="en-US" altLang="zh-CN"/>
          </a:p>
          <a:p>
            <a:r>
              <a:rPr lang="en-US" altLang="zh-CN"/>
              <a:t>7.Jquery</a:t>
            </a:r>
            <a:r>
              <a:rPr lang="zh-CN" altLang="en-US"/>
              <a:t>调用</a:t>
            </a:r>
            <a:r>
              <a:rPr lang="en-US" altLang="zh-CN"/>
              <a:t>webService</a:t>
            </a:r>
          </a:p>
          <a:p>
            <a:r>
              <a:rPr lang="en-US" altLang="zh-CN"/>
              <a:t>8.Jquery</a:t>
            </a:r>
            <a:r>
              <a:rPr lang="zh-CN" altLang="en-US"/>
              <a:t>调用</a:t>
            </a:r>
            <a:r>
              <a:rPr lang="en-US" altLang="zh-CN"/>
              <a:t>webService</a:t>
            </a:r>
            <a:r>
              <a:rPr lang="zh-CN" altLang="en-US"/>
              <a:t>返回复杂类型</a:t>
            </a:r>
          </a:p>
        </p:txBody>
      </p:sp>
      <p:sp>
        <p:nvSpPr>
          <p:cNvPr id="512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F6C0997-B7E6-47EF-84E3-5A7790992152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71F203E-199D-4642-B979-4246D48C202D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1000"/>
              <a:t>1</a:t>
            </a:r>
            <a:r>
              <a:rPr lang="zh-CN" altLang="en-US" sz="1000"/>
              <a:t>、</a:t>
            </a:r>
            <a:r>
              <a:rPr lang="en-US" altLang="zh-CN" sz="1000"/>
              <a:t>ant client-servlet </a:t>
            </a:r>
            <a:r>
              <a:rPr lang="en-US" altLang="zh-CN" sz="1000">
                <a:latin typeface="Arial" panose="020B0604020202020204" pitchFamily="34" charset="0"/>
              </a:rPr>
              <a:t>–</a:t>
            </a:r>
            <a:r>
              <a:rPr lang="en-US" altLang="zh-CN" sz="1000"/>
              <a:t>Dbase.url=http://localhost:9999</a:t>
            </a:r>
            <a:r>
              <a:rPr lang="zh-CN" altLang="en-US" sz="1000"/>
              <a:t>的意思是在客户端调用布暑到</a:t>
            </a:r>
            <a:r>
              <a:rPr lang="en-US" altLang="zh-CN" sz="1000"/>
              <a:t>tomcat</a:t>
            </a:r>
            <a:r>
              <a:rPr lang="zh-CN" altLang="en-US" sz="1000"/>
              <a:t>服务器上的代码。</a:t>
            </a:r>
          </a:p>
          <a:p>
            <a:pPr lvl="1" eaLnBrk="1" hangingPunct="1"/>
            <a:endParaRPr lang="zh-CN" altLang="en-US" sz="1000"/>
          </a:p>
          <a:p>
            <a:pPr lvl="1" eaLnBrk="1" hangingPunct="1"/>
            <a:r>
              <a:rPr lang="en-US" altLang="zh-CN" sz="1000"/>
              <a:t>2</a:t>
            </a:r>
            <a:r>
              <a:rPr lang="zh-CN" altLang="en-US" sz="1000"/>
              <a:t>、让我们一块来看来下它发布到</a:t>
            </a:r>
            <a:r>
              <a:rPr lang="en-US" altLang="zh-CN" sz="1000"/>
              <a:t>tomcat</a:t>
            </a:r>
            <a:r>
              <a:rPr lang="zh-CN" altLang="en-US" sz="1000"/>
              <a:t>上以后的源代码及配置情况。</a:t>
            </a:r>
          </a:p>
          <a:p>
            <a:pPr lvl="1" eaLnBrk="1" hangingPunct="1"/>
            <a:endParaRPr lang="zh-CN" altLang="en-US" sz="1000"/>
          </a:p>
          <a:p>
            <a:pPr lvl="1" eaLnBrk="1" hangingPunct="1"/>
            <a:r>
              <a:rPr lang="en-US" altLang="zh-CN" sz="1000"/>
              <a:t>3</a:t>
            </a:r>
            <a:r>
              <a:rPr lang="zh-CN" altLang="en-US" sz="1000"/>
              <a:t>、通过观察它的源代码你会发现：</a:t>
            </a:r>
          </a:p>
          <a:p>
            <a:pPr lvl="1" eaLnBrk="1" hangingPunct="1"/>
            <a:r>
              <a:rPr lang="en-US" altLang="zh-CN" sz="1000"/>
              <a:t>     1</a:t>
            </a:r>
            <a:r>
              <a:rPr lang="zh-CN" altLang="en-US" sz="1000"/>
              <a:t>、在</a:t>
            </a:r>
            <a:r>
              <a:rPr lang="en-US" altLang="zh-CN" sz="1000"/>
              <a:t>web.xml</a:t>
            </a:r>
            <a:r>
              <a:rPr lang="zh-CN" altLang="en-US" sz="1000"/>
              <a:t>文件中配置了</a:t>
            </a:r>
            <a:r>
              <a:rPr lang="en-US" altLang="zh-CN" sz="1000"/>
              <a:t>Serlet</a:t>
            </a:r>
            <a:r>
              <a:rPr lang="zh-CN" altLang="en-US" sz="1000"/>
              <a:t>并读取</a:t>
            </a:r>
            <a:r>
              <a:rPr lang="en-US" altLang="zh-CN" sz="1000"/>
              <a:t>cxf-servlet.xml</a:t>
            </a:r>
            <a:r>
              <a:rPr lang="zh-CN" altLang="en-US" sz="1000"/>
              <a:t>文件。</a:t>
            </a:r>
          </a:p>
          <a:p>
            <a:pPr lvl="1" eaLnBrk="1" hangingPunct="1"/>
            <a:r>
              <a:rPr lang="zh-CN" altLang="en-US" sz="1000"/>
              <a:t>     </a:t>
            </a:r>
            <a:r>
              <a:rPr lang="en-US" altLang="zh-CN" sz="1000"/>
              <a:t>2</a:t>
            </a:r>
            <a:r>
              <a:rPr lang="zh-CN" altLang="en-US" sz="1000"/>
              <a:t>、</a:t>
            </a:r>
            <a:r>
              <a:rPr lang="en-US" altLang="zh-CN" sz="1000"/>
              <a:t>cxf-servlet.xml</a:t>
            </a:r>
            <a:r>
              <a:rPr lang="zh-CN" altLang="en-US" sz="1000"/>
              <a:t>其实是一个</a:t>
            </a:r>
            <a:r>
              <a:rPr lang="en-US" altLang="zh-CN" sz="1000"/>
              <a:t>spring</a:t>
            </a:r>
            <a:r>
              <a:rPr lang="zh-CN" altLang="en-US" sz="1000"/>
              <a:t>的配置文件。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、以下例开始在</a:t>
            </a:r>
            <a:r>
              <a:rPr lang="en-US" altLang="zh-CN"/>
              <a:t>cxf</a:t>
            </a:r>
            <a:r>
              <a:rPr lang="zh-CN" altLang="en-US"/>
              <a:t>项目下开始</a:t>
            </a:r>
            <a:r>
              <a:rPr lang="en-US" altLang="zh-CN"/>
              <a:t>WebService</a:t>
            </a:r>
            <a:r>
              <a:rPr lang="zh-CN" altLang="en-US"/>
              <a:t>的开发。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07F8EEF-6E12-490B-AA68-201D83508FF9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000" b="1"/>
              <a:t>package</a:t>
            </a:r>
            <a:r>
              <a:rPr lang="en-US" altLang="zh-CN" sz="1000"/>
              <a:t> cn.itcast.cxf2;</a:t>
            </a:r>
          </a:p>
          <a:p>
            <a:pPr eaLnBrk="1" hangingPunct="1"/>
            <a:endParaRPr lang="en-US" altLang="zh-CN" sz="1000"/>
          </a:p>
          <a:p>
            <a:pPr eaLnBrk="1" hangingPunct="1"/>
            <a:r>
              <a:rPr lang="en-US" altLang="zh-CN" sz="1000" b="1"/>
              <a:t>import</a:t>
            </a:r>
            <a:r>
              <a:rPr lang="en-US" altLang="zh-CN" sz="1000"/>
              <a:t> org.apache.cxf.jaxws.JaxWsProxyFactoryBean;</a:t>
            </a:r>
          </a:p>
          <a:p>
            <a:pPr eaLnBrk="1" hangingPunct="1"/>
            <a:endParaRPr lang="en-US" altLang="zh-CN" sz="1000"/>
          </a:p>
          <a:p>
            <a:pPr eaLnBrk="1" hangingPunct="1"/>
            <a:r>
              <a:rPr lang="en-US" altLang="zh-CN" sz="1000" b="1"/>
              <a:t>public</a:t>
            </a:r>
            <a:r>
              <a:rPr lang="en-US" altLang="zh-CN" sz="1000"/>
              <a:t> </a:t>
            </a:r>
            <a:r>
              <a:rPr lang="en-US" altLang="zh-CN" sz="1000" b="1"/>
              <a:t>class</a:t>
            </a:r>
            <a:r>
              <a:rPr lang="en-US" altLang="zh-CN" sz="1000"/>
              <a:t> A {</a:t>
            </a:r>
          </a:p>
          <a:p>
            <a:pPr eaLnBrk="1" hangingPunct="1"/>
            <a:r>
              <a:rPr lang="en-US" altLang="zh-CN" sz="1000" b="1"/>
              <a:t>public</a:t>
            </a:r>
            <a:r>
              <a:rPr lang="en-US" altLang="zh-CN" sz="1000"/>
              <a:t> </a:t>
            </a:r>
            <a:r>
              <a:rPr lang="en-US" altLang="zh-CN" sz="1000" b="1"/>
              <a:t>static</a:t>
            </a:r>
            <a:r>
              <a:rPr lang="en-US" altLang="zh-CN" sz="1000"/>
              <a:t> </a:t>
            </a:r>
            <a:r>
              <a:rPr lang="en-US" altLang="zh-CN" sz="1000" b="1"/>
              <a:t>void</a:t>
            </a:r>
            <a:r>
              <a:rPr lang="en-US" altLang="zh-CN" sz="1000"/>
              <a:t> main(String[] args) {</a:t>
            </a:r>
          </a:p>
          <a:p>
            <a:pPr eaLnBrk="1" hangingPunct="1"/>
            <a:r>
              <a:rPr lang="en-US" altLang="zh-CN" sz="1000"/>
              <a:t>//Cxf2Server t = </a:t>
            </a:r>
          </a:p>
          <a:p>
            <a:pPr eaLnBrk="1" hangingPunct="1"/>
            <a:r>
              <a:rPr lang="en-US" altLang="zh-CN" sz="1000"/>
              <a:t>//new Cxf2ServerService().getCxf2ServerPort();</a:t>
            </a:r>
          </a:p>
          <a:p>
            <a:pPr eaLnBrk="1" hangingPunct="1"/>
            <a:r>
              <a:rPr lang="en-US" altLang="zh-CN" sz="1000"/>
              <a:t>//String s = t.sayHello();</a:t>
            </a:r>
          </a:p>
          <a:p>
            <a:pPr eaLnBrk="1" hangingPunct="1"/>
            <a:r>
              <a:rPr lang="en-US" altLang="zh-CN" sz="1000"/>
              <a:t>//System.err.println(s);</a:t>
            </a:r>
          </a:p>
          <a:p>
            <a:pPr eaLnBrk="1" hangingPunct="1"/>
            <a:endParaRPr lang="en-US" altLang="zh-CN" sz="1000"/>
          </a:p>
          <a:p>
            <a:pPr eaLnBrk="1" hangingPunct="1"/>
            <a:r>
              <a:rPr lang="en-US" altLang="zh-CN" sz="1000"/>
              <a:t>JaxWsProxyFactoryBean bean = </a:t>
            </a:r>
          </a:p>
          <a:p>
            <a:pPr eaLnBrk="1" hangingPunct="1"/>
            <a:r>
              <a:rPr lang="en-US" altLang="zh-CN" sz="1000" b="1"/>
              <a:t>new</a:t>
            </a:r>
            <a:r>
              <a:rPr lang="en-US" altLang="zh-CN" sz="1000"/>
              <a:t> JaxWsProxyFactoryBean();</a:t>
            </a:r>
          </a:p>
          <a:p>
            <a:pPr eaLnBrk="1" hangingPunct="1"/>
            <a:r>
              <a:rPr lang="en-US" altLang="zh-CN" sz="1000"/>
              <a:t>bean.setAddress("http://localhost:9999/two");</a:t>
            </a:r>
          </a:p>
          <a:p>
            <a:pPr eaLnBrk="1" hangingPunct="1"/>
            <a:r>
              <a:rPr lang="en-US" altLang="zh-CN" sz="1000"/>
              <a:t>//</a:t>
            </a:r>
            <a:r>
              <a:rPr lang="zh-CN" altLang="en-US" sz="1000"/>
              <a:t>此外注册的必须是一个接口，否则将抛出异常信息</a:t>
            </a:r>
          </a:p>
          <a:p>
            <a:pPr eaLnBrk="1" hangingPunct="1"/>
            <a:r>
              <a:rPr lang="en-US" altLang="zh-CN" sz="1000"/>
              <a:t>bean.setServiceClass(Cxf2Server.</a:t>
            </a:r>
            <a:r>
              <a:rPr lang="en-US" altLang="zh-CN" sz="1000" b="1"/>
              <a:t>class</a:t>
            </a:r>
            <a:r>
              <a:rPr lang="en-US" altLang="zh-CN" sz="1000"/>
              <a:t>);</a:t>
            </a:r>
          </a:p>
          <a:p>
            <a:pPr eaLnBrk="1" hangingPunct="1"/>
            <a:r>
              <a:rPr lang="en-US" altLang="zh-CN" sz="1000"/>
              <a:t>Cxf2Server s = (Cxf2Server) bean.create();</a:t>
            </a:r>
          </a:p>
          <a:p>
            <a:pPr eaLnBrk="1" hangingPunct="1"/>
            <a:r>
              <a:rPr lang="en-US" altLang="zh-CN" sz="1000"/>
              <a:t>System.</a:t>
            </a:r>
            <a:r>
              <a:rPr lang="en-US" altLang="zh-CN" sz="1000" i="1"/>
              <a:t>err</a:t>
            </a:r>
            <a:r>
              <a:rPr lang="en-US" altLang="zh-CN" sz="1000"/>
              <a:t>.println(s.sayHello());</a:t>
            </a:r>
          </a:p>
          <a:p>
            <a:pPr eaLnBrk="1" hangingPunct="1"/>
            <a:r>
              <a:rPr lang="en-US" altLang="zh-CN" sz="1000"/>
              <a:t>}</a:t>
            </a:r>
          </a:p>
          <a:p>
            <a:pPr eaLnBrk="1" hangingPunct="1"/>
            <a:r>
              <a:rPr lang="en-US" altLang="zh-CN" sz="1000"/>
              <a:t>}</a:t>
            </a:r>
            <a:endParaRPr lang="zh-CN" altLang="en-US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F7A20B0-E360-4DAA-BE76-DFBDFCCE7443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、记得调整你的</a:t>
            </a:r>
            <a:r>
              <a:rPr lang="en-US" altLang="zh-CN"/>
              <a:t>jdk</a:t>
            </a:r>
            <a:r>
              <a:rPr lang="zh-CN" altLang="en-US"/>
              <a:t>版本为</a:t>
            </a:r>
            <a:r>
              <a:rPr lang="en-US" altLang="zh-CN"/>
              <a:t>jdk1.6.0_24.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、将所有</a:t>
            </a:r>
            <a:r>
              <a:rPr lang="en-US" altLang="zh-CN"/>
              <a:t>cxf</a:t>
            </a:r>
            <a:r>
              <a:rPr lang="zh-CN" altLang="en-US"/>
              <a:t>的</a:t>
            </a:r>
            <a:r>
              <a:rPr lang="en-US" altLang="zh-CN"/>
              <a:t>jar</a:t>
            </a:r>
            <a:r>
              <a:rPr lang="zh-CN" altLang="en-US"/>
              <a:t>包拷贝到项目中来。添加到</a:t>
            </a:r>
            <a:r>
              <a:rPr lang="en-US" altLang="zh-CN"/>
              <a:t>classpth</a:t>
            </a:r>
            <a:r>
              <a:rPr lang="zh-CN" altLang="en-US"/>
              <a:t>中。</a:t>
            </a:r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、在开发之前可以先阅读</a:t>
            </a:r>
            <a:r>
              <a:rPr lang="en-US" altLang="zh-CN"/>
              <a:t>CXF_HOME\lib\WATCH_JARS</a:t>
            </a:r>
            <a:r>
              <a:rPr lang="zh-CN" altLang="en-US"/>
              <a:t>文件，分析</a:t>
            </a:r>
            <a:r>
              <a:rPr lang="en-US" altLang="zh-CN"/>
              <a:t>jar</a:t>
            </a:r>
            <a:r>
              <a:rPr lang="zh-CN" altLang="en-US"/>
              <a:t>文件之间的依赖关系。鉴于简单开发，所以直接都拷贝过来。</a:t>
            </a:r>
          </a:p>
          <a:p>
            <a:pPr eaLnBrk="1" hangingPunct="1"/>
            <a:r>
              <a:rPr lang="zh-CN" altLang="en-US"/>
              <a:t>    （在我的项目当中已经去除了一些</a:t>
            </a:r>
            <a:r>
              <a:rPr lang="en-US" altLang="zh-CN"/>
              <a:t>jar</a:t>
            </a:r>
            <a:r>
              <a:rPr lang="zh-CN" altLang="en-US"/>
              <a:t>文件。）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</a:t>
            </a:r>
            <a:r>
              <a:rPr lang="zh-CN" altLang="en-US"/>
              <a:t>中使用</a:t>
            </a:r>
            <a:r>
              <a:rPr lang="en-US" altLang="zh-CN"/>
              <a:t>One</a:t>
            </a:r>
          </a:p>
          <a:p>
            <a:r>
              <a:rPr lang="en-US" altLang="zh-CN"/>
              <a:t>Three</a:t>
            </a:r>
            <a:r>
              <a:rPr lang="zh-CN" altLang="en-US"/>
              <a:t>中使用</a:t>
            </a:r>
            <a:r>
              <a:rPr lang="en-US" altLang="zh-CN"/>
              <a:t>Two</a:t>
            </a:r>
          </a:p>
          <a:p>
            <a:r>
              <a:rPr lang="zh-CN" altLang="en-US"/>
              <a:t>称</a:t>
            </a:r>
            <a:r>
              <a:rPr lang="en-US" altLang="zh-CN"/>
              <a:t>Two</a:t>
            </a:r>
            <a:r>
              <a:rPr lang="zh-CN" altLang="en-US"/>
              <a:t>是</a:t>
            </a:r>
            <a:r>
              <a:rPr lang="en-US" altLang="zh-CN"/>
              <a:t>Three</a:t>
            </a:r>
            <a:r>
              <a:rPr lang="zh-CN" altLang="en-US"/>
              <a:t>的直接依赖</a:t>
            </a:r>
          </a:p>
          <a:p>
            <a:r>
              <a:rPr lang="zh-CN" altLang="en-US"/>
              <a:t>称</a:t>
            </a:r>
            <a:r>
              <a:rPr lang="en-US" altLang="zh-CN"/>
              <a:t>One</a:t>
            </a:r>
            <a:r>
              <a:rPr lang="zh-CN" altLang="en-US"/>
              <a:t>是</a:t>
            </a:r>
            <a:r>
              <a:rPr lang="en-US" altLang="zh-CN"/>
              <a:t>Three</a:t>
            </a:r>
            <a:r>
              <a:rPr lang="zh-CN" altLang="en-US"/>
              <a:t>的间接依赖</a:t>
            </a:r>
          </a:p>
          <a:p>
            <a:r>
              <a:rPr lang="en-US" altLang="zh-CN"/>
              <a:t>C-&gt;B		B-&gt;A</a:t>
            </a:r>
          </a:p>
          <a:p>
            <a:r>
              <a:rPr lang="en-US" altLang="zh-CN"/>
              <a:t>C</a:t>
            </a:r>
            <a:r>
              <a:rPr lang="zh-CN" altLang="en-US"/>
              <a:t>直接依赖</a:t>
            </a:r>
            <a:r>
              <a:rPr lang="en-US" altLang="zh-CN"/>
              <a:t>B</a:t>
            </a:r>
          </a:p>
          <a:p>
            <a:r>
              <a:rPr lang="en-US" altLang="zh-CN"/>
              <a:t>C</a:t>
            </a:r>
            <a:r>
              <a:rPr lang="zh-CN" altLang="en-US"/>
              <a:t>间接依赖</a:t>
            </a:r>
            <a:r>
              <a:rPr lang="en-US" altLang="zh-CN"/>
              <a:t>A</a:t>
            </a:r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en-US" altLang="zh-CN">
                <a:sym typeface="Wingdings" panose="05000000000000000000" pitchFamily="2" charset="2"/>
              </a:rPr>
              <a:t>B:</a:t>
            </a:r>
            <a:r>
              <a:rPr lang="zh-CN" altLang="en-US">
                <a:sym typeface="Wingdings" panose="05000000000000000000" pitchFamily="2" charset="2"/>
              </a:rPr>
              <a:t>第一直接依赖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 altLang="zh-CN">
                <a:sym typeface="Wingdings" panose="05000000000000000000" pitchFamily="2" charset="2"/>
              </a:rPr>
              <a:t>BC</a:t>
            </a:r>
            <a:r>
              <a:rPr lang="zh-CN" altLang="en-US">
                <a:sym typeface="Wingdings" panose="05000000000000000000" pitchFamily="2" charset="2"/>
              </a:rPr>
              <a:t>：第二直接依赖</a:t>
            </a:r>
            <a:endParaRPr lang="en-US" altLang="zh-CN">
              <a:sym typeface="Wingdings" panose="05000000000000000000" pitchFamily="2" charset="2"/>
            </a:endParaRPr>
          </a:p>
          <a:p>
            <a:r>
              <a:rPr lang="en-US" altLang="zh-CN">
                <a:sym typeface="Wingdings" panose="05000000000000000000" pitchFamily="2" charset="2"/>
              </a:rPr>
              <a:t>AC: </a:t>
            </a:r>
            <a:r>
              <a:rPr lang="zh-CN" altLang="en-US">
                <a:sym typeface="Wingdings" panose="05000000000000000000" pitchFamily="2" charset="2"/>
              </a:rPr>
              <a:t>间接依赖的依赖范围受到第一直接依赖和第二直接依赖的影响，遵照于</a:t>
            </a:r>
            <a:r>
              <a:rPr lang="en-US" altLang="zh-CN">
                <a:sym typeface="Wingdings" panose="05000000000000000000" pitchFamily="2" charset="2"/>
              </a:rPr>
              <a:t>PPT</a:t>
            </a:r>
            <a:r>
              <a:rPr lang="zh-CN" altLang="en-US">
                <a:sym typeface="Wingdings" panose="05000000000000000000" pitchFamily="2" charset="2"/>
              </a:rPr>
              <a:t>的表格</a:t>
            </a:r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E89187B-C279-4957-84DB-DAB8AA3AF1E1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B3F9295-9B75-4027-9CBF-CFC2B75EF23B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000"/>
              <a:t>package cn.itcast.cxf1;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import org.apache.cxf.frontend.ClientProxyFactoryBean;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/**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 * </a:t>
            </a:r>
            <a:r>
              <a:rPr lang="zh-CN" altLang="en-US" sz="1000"/>
              <a:t>在同一项目中调用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 * </a:t>
            </a:r>
            <a:r>
              <a:rPr lang="en-US" altLang="zh-CN" sz="1000"/>
              <a:t>@author </a:t>
            </a:r>
            <a:r>
              <a:rPr lang="zh-CN" altLang="en-US" sz="1000"/>
              <a:t>王健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 * </a:t>
            </a:r>
            <a:r>
              <a:rPr lang="en-US" altLang="zh-CN" sz="1000"/>
              <a:t>@version 1.0 2011-11-15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 */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public class Client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public static void main(String[] args)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ClientProxyFactoryBean bean = //</a:t>
            </a:r>
            <a:r>
              <a:rPr lang="zh-CN" altLang="en-US" sz="1000"/>
              <a:t>创建客户端类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	</a:t>
            </a:r>
            <a:r>
              <a:rPr lang="en-US" altLang="zh-CN" sz="1000"/>
              <a:t>new ClientProxyFactoryBean();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设置访问地址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bean.setAddress("http://localhost:9999/one");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设置服务接口</a:t>
            </a:r>
            <a:r>
              <a:rPr lang="en-US" altLang="zh-CN" sz="1000"/>
              <a:t>,</a:t>
            </a:r>
            <a:r>
              <a:rPr lang="zh-CN" altLang="en-US" sz="1000"/>
              <a:t>直接使用本项目中的接口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bean.setServiceClass(CxfOne.class);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通过</a:t>
            </a:r>
            <a:r>
              <a:rPr lang="en-US" altLang="zh-CN" sz="1000"/>
              <a:t>create</a:t>
            </a:r>
            <a:r>
              <a:rPr lang="zh-CN" altLang="en-US" sz="1000"/>
              <a:t>方法返回接口实例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CxfOne s =   (CxfOne) bean.create();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String str = s.sayHi();//</a:t>
            </a:r>
            <a:r>
              <a:rPr lang="zh-CN" altLang="en-US" sz="1000"/>
              <a:t>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System.err.println(str);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}</a:t>
            </a:r>
          </a:p>
          <a:p>
            <a:pPr eaLnBrk="1" hangingPunct="1">
              <a:lnSpc>
                <a:spcPct val="90000"/>
              </a:lnSpc>
            </a:pPr>
            <a:endParaRPr lang="zh-CN" altLang="en-US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D5E098B-F18E-437F-8142-4D206095F5BD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25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000"/>
              <a:t>package cn.itcast.cxf1;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import org.apache.cxf.frontend.ClientProxyFactoryBean;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/**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 * </a:t>
            </a:r>
            <a:r>
              <a:rPr lang="zh-CN" altLang="en-US" sz="1000"/>
              <a:t>在同一项目中调用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 * </a:t>
            </a:r>
            <a:r>
              <a:rPr lang="en-US" altLang="zh-CN" sz="1000"/>
              <a:t>@author </a:t>
            </a:r>
            <a:r>
              <a:rPr lang="zh-CN" altLang="en-US" sz="1000"/>
              <a:t>王健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 * </a:t>
            </a:r>
            <a:r>
              <a:rPr lang="en-US" altLang="zh-CN" sz="1000"/>
              <a:t>@version 1.0 2011-11-15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 */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public class Client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public static void main(String[] args)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ClientProxyFactoryBean bean = //</a:t>
            </a:r>
            <a:r>
              <a:rPr lang="zh-CN" altLang="en-US" sz="1000"/>
              <a:t>创建客户端类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	</a:t>
            </a:r>
            <a:r>
              <a:rPr lang="en-US" altLang="zh-CN" sz="1000"/>
              <a:t>new ClientProxyFactoryBean();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设置访问地址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bean.setAddress("http://localhost:9999/one");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设置服务接口</a:t>
            </a:r>
            <a:r>
              <a:rPr lang="en-US" altLang="zh-CN" sz="1000"/>
              <a:t>,</a:t>
            </a:r>
            <a:r>
              <a:rPr lang="zh-CN" altLang="en-US" sz="1000"/>
              <a:t>直接使用本项目中的接口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bean.setServiceClass(CxfOne.class);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通过</a:t>
            </a:r>
            <a:r>
              <a:rPr lang="en-US" altLang="zh-CN" sz="1000"/>
              <a:t>create</a:t>
            </a:r>
            <a:r>
              <a:rPr lang="zh-CN" altLang="en-US" sz="1000"/>
              <a:t>方法返回接口实例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CxfOne s =   (CxfOne) bean.create();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String str = s.sayHi();//</a:t>
            </a:r>
            <a:r>
              <a:rPr lang="zh-CN" altLang="en-US" sz="1000"/>
              <a:t>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System.err.println(str);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}</a:t>
            </a:r>
          </a:p>
          <a:p>
            <a:pPr eaLnBrk="1" hangingPunct="1">
              <a:lnSpc>
                <a:spcPct val="90000"/>
              </a:lnSpc>
            </a:pPr>
            <a:endParaRPr lang="zh-CN" altLang="en-US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49669B5-ECC5-4A03-B911-708A0BBAE48B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000"/>
              <a:t>package cn.itcast.cxf1;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import org.apache.cxf.frontend.ClientProxyFactoryBean;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/**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 * </a:t>
            </a:r>
            <a:r>
              <a:rPr lang="zh-CN" altLang="en-US" sz="1000"/>
              <a:t>在同一项目中调用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 * </a:t>
            </a:r>
            <a:r>
              <a:rPr lang="en-US" altLang="zh-CN" sz="1000"/>
              <a:t>@author </a:t>
            </a:r>
            <a:r>
              <a:rPr lang="zh-CN" altLang="en-US" sz="1000"/>
              <a:t>王健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 * </a:t>
            </a:r>
            <a:r>
              <a:rPr lang="en-US" altLang="zh-CN" sz="1000"/>
              <a:t>@version 1.0 2011-11-15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 */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public class Client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public static void main(String[] args)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ClientProxyFactoryBean bean = //</a:t>
            </a:r>
            <a:r>
              <a:rPr lang="zh-CN" altLang="en-US" sz="1000"/>
              <a:t>创建客户端类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	</a:t>
            </a:r>
            <a:r>
              <a:rPr lang="en-US" altLang="zh-CN" sz="1000"/>
              <a:t>new ClientProxyFactoryBean();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设置访问地址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bean.setAddress("http://localhost:9999/one");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设置服务接口</a:t>
            </a:r>
            <a:r>
              <a:rPr lang="en-US" altLang="zh-CN" sz="1000"/>
              <a:t>,</a:t>
            </a:r>
            <a:r>
              <a:rPr lang="zh-CN" altLang="en-US" sz="1000"/>
              <a:t>直接使用本项目中的接口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bean.setServiceClass(CxfOne.class);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通过</a:t>
            </a:r>
            <a:r>
              <a:rPr lang="en-US" altLang="zh-CN" sz="1000"/>
              <a:t>create</a:t>
            </a:r>
            <a:r>
              <a:rPr lang="zh-CN" altLang="en-US" sz="1000"/>
              <a:t>方法返回接口实例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CxfOne s =   (CxfOne) bean.create();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String str = s.sayHi();//</a:t>
            </a:r>
            <a:r>
              <a:rPr lang="zh-CN" altLang="en-US" sz="1000"/>
              <a:t>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System.err.println(str);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}</a:t>
            </a:r>
          </a:p>
          <a:p>
            <a:pPr eaLnBrk="1" hangingPunct="1">
              <a:lnSpc>
                <a:spcPct val="90000"/>
              </a:lnSpc>
            </a:pPr>
            <a:endParaRPr lang="zh-CN" altLang="en-US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8592B3B-742D-42FE-B30D-E23E5379D9AE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27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000"/>
              <a:t>package cn.itcast.cxf1;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import org.apache.cxf.frontend.ClientProxyFactoryBean;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/**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 * </a:t>
            </a:r>
            <a:r>
              <a:rPr lang="zh-CN" altLang="en-US" sz="1000"/>
              <a:t>在同一项目中调用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 * </a:t>
            </a:r>
            <a:r>
              <a:rPr lang="en-US" altLang="zh-CN" sz="1000"/>
              <a:t>@author </a:t>
            </a:r>
            <a:r>
              <a:rPr lang="zh-CN" altLang="en-US" sz="1000"/>
              <a:t>王健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 * </a:t>
            </a:r>
            <a:r>
              <a:rPr lang="en-US" altLang="zh-CN" sz="1000"/>
              <a:t>@version 1.0 2011-11-15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 */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public class Client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public static void main(String[] args)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ClientProxyFactoryBean bean = //</a:t>
            </a:r>
            <a:r>
              <a:rPr lang="zh-CN" altLang="en-US" sz="1000"/>
              <a:t>创建客户端类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	</a:t>
            </a:r>
            <a:r>
              <a:rPr lang="en-US" altLang="zh-CN" sz="1000"/>
              <a:t>new ClientProxyFactoryBean();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设置访问地址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bean.setAddress("http://localhost:9999/one");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设置服务接口</a:t>
            </a:r>
            <a:r>
              <a:rPr lang="en-US" altLang="zh-CN" sz="1000"/>
              <a:t>,</a:t>
            </a:r>
            <a:r>
              <a:rPr lang="zh-CN" altLang="en-US" sz="1000"/>
              <a:t>直接使用本项目中的接口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bean.setServiceClass(CxfOne.class);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通过</a:t>
            </a:r>
            <a:r>
              <a:rPr lang="en-US" altLang="zh-CN" sz="1000"/>
              <a:t>create</a:t>
            </a:r>
            <a:r>
              <a:rPr lang="zh-CN" altLang="en-US" sz="1000"/>
              <a:t>方法返回接口实例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CxfOne s =   (CxfOne) bean.create();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String str = s.sayHi();//</a:t>
            </a:r>
            <a:r>
              <a:rPr lang="zh-CN" altLang="en-US" sz="1000"/>
              <a:t>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System.err.println(str);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}</a:t>
            </a:r>
          </a:p>
          <a:p>
            <a:pPr eaLnBrk="1" hangingPunct="1">
              <a:lnSpc>
                <a:spcPct val="90000"/>
              </a:lnSpc>
            </a:pPr>
            <a:endParaRPr lang="zh-CN" altLang="en-US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52F4CBA-1272-40AD-BF8C-302D6DF14322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000"/>
              <a:t>package cn.itcast.cxf1;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import org.apache.cxf.frontend.ClientProxyFactoryBean;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/**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 * </a:t>
            </a:r>
            <a:r>
              <a:rPr lang="zh-CN" altLang="en-US" sz="1000"/>
              <a:t>在同一项目中调用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 * </a:t>
            </a:r>
            <a:r>
              <a:rPr lang="en-US" altLang="zh-CN" sz="1000"/>
              <a:t>@author </a:t>
            </a:r>
            <a:r>
              <a:rPr lang="zh-CN" altLang="en-US" sz="1000"/>
              <a:t>王健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 * </a:t>
            </a:r>
            <a:r>
              <a:rPr lang="en-US" altLang="zh-CN" sz="1000"/>
              <a:t>@version 1.0 2011-11-15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 */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public class Client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public static void main(String[] args)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ClientProxyFactoryBean bean = //</a:t>
            </a:r>
            <a:r>
              <a:rPr lang="zh-CN" altLang="en-US" sz="1000"/>
              <a:t>创建客户端类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	</a:t>
            </a:r>
            <a:r>
              <a:rPr lang="en-US" altLang="zh-CN" sz="1000"/>
              <a:t>new ClientProxyFactoryBean();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设置访问地址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bean.setAddress("http://localhost:9999/one");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设置服务接口</a:t>
            </a:r>
            <a:r>
              <a:rPr lang="en-US" altLang="zh-CN" sz="1000"/>
              <a:t>,</a:t>
            </a:r>
            <a:r>
              <a:rPr lang="zh-CN" altLang="en-US" sz="1000"/>
              <a:t>直接使用本项目中的接口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bean.setServiceClass(CxfOne.class);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//</a:t>
            </a:r>
            <a:r>
              <a:rPr lang="zh-CN" altLang="en-US" sz="1000"/>
              <a:t>通过</a:t>
            </a:r>
            <a:r>
              <a:rPr lang="en-US" altLang="zh-CN" sz="1000"/>
              <a:t>create</a:t>
            </a:r>
            <a:r>
              <a:rPr lang="zh-CN" altLang="en-US" sz="1000"/>
              <a:t>方法返回接口实例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CxfOne s =   (CxfOne) bean.create();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	String str = s.sayHi();//</a:t>
            </a:r>
            <a:r>
              <a:rPr lang="zh-CN" altLang="en-US" sz="1000"/>
              <a:t>调用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000"/>
              <a:t>		</a:t>
            </a:r>
            <a:r>
              <a:rPr lang="en-US" altLang="zh-CN" sz="1000"/>
              <a:t>System.err.println(str);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	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000"/>
              <a:t>}</a:t>
            </a:r>
          </a:p>
          <a:p>
            <a:pPr eaLnBrk="1" hangingPunct="1">
              <a:lnSpc>
                <a:spcPct val="90000"/>
              </a:lnSpc>
            </a:pPr>
            <a:endParaRPr lang="zh-CN" altLang="en-US" sz="1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F01C0FC-957B-464C-B376-0F824D06B4AC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jax-ws</a:t>
            </a:r>
            <a:r>
              <a:rPr lang="zh-CN" altLang="en-US"/>
              <a:t>是</a:t>
            </a:r>
            <a:r>
              <a:rPr lang="en-US" altLang="zh-CN"/>
              <a:t>Sun</a:t>
            </a:r>
            <a:r>
              <a:rPr lang="zh-CN" altLang="en-US"/>
              <a:t>公司发布的一套开发</a:t>
            </a:r>
            <a:r>
              <a:rPr lang="en-US" altLang="zh-CN"/>
              <a:t>WebService</a:t>
            </a:r>
            <a:r>
              <a:rPr lang="zh-CN" altLang="en-US"/>
              <a:t>服务的标准。早期的标准如</a:t>
            </a:r>
            <a:r>
              <a:rPr lang="en-US" altLang="zh-CN"/>
              <a:t>jax-rpc</a:t>
            </a:r>
            <a:r>
              <a:rPr lang="zh-CN" altLang="en-US"/>
              <a:t>已经很少使用（在目前的</a:t>
            </a:r>
            <a:r>
              <a:rPr lang="en-US" altLang="zh-CN"/>
              <a:t>jdk</a:t>
            </a:r>
            <a:r>
              <a:rPr lang="zh-CN" altLang="en-US"/>
              <a:t>当中也没有附带这个工具，</a:t>
            </a:r>
            <a:r>
              <a:rPr lang="en-US" altLang="zh-CN"/>
              <a:t>axis</a:t>
            </a:r>
            <a:r>
              <a:rPr lang="zh-CN" altLang="en-US"/>
              <a:t>就是使用的这个标准。）。而</a:t>
            </a:r>
            <a:r>
              <a:rPr lang="en-US" altLang="zh-CN"/>
              <a:t>cxf</a:t>
            </a:r>
            <a:r>
              <a:rPr lang="zh-CN" altLang="en-US"/>
              <a:t>就是在新标准</a:t>
            </a:r>
            <a:r>
              <a:rPr lang="en-US" altLang="zh-CN"/>
              <a:t>jax-ws</a:t>
            </a:r>
            <a:r>
              <a:rPr lang="zh-CN" altLang="en-US"/>
              <a:t>下开发出来的</a:t>
            </a:r>
            <a:r>
              <a:rPr lang="en-US" altLang="zh-CN"/>
              <a:t>WebService</a:t>
            </a:r>
            <a:r>
              <a:rPr lang="zh-CN" altLang="en-US"/>
              <a:t>，</a:t>
            </a:r>
            <a:r>
              <a:rPr lang="en-US" altLang="zh-CN"/>
              <a:t>jax-ws</a:t>
            </a:r>
            <a:r>
              <a:rPr lang="zh-CN" altLang="en-US"/>
              <a:t>也内置到了</a:t>
            </a:r>
            <a:r>
              <a:rPr lang="en-US" altLang="zh-CN"/>
              <a:t>jdk1.6</a:t>
            </a:r>
            <a:r>
              <a:rPr lang="zh-CN" altLang="en-US"/>
              <a:t>当中。（对于</a:t>
            </a:r>
            <a:r>
              <a:rPr lang="en-US" altLang="zh-CN"/>
              <a:t>2006</a:t>
            </a:r>
            <a:r>
              <a:rPr lang="zh-CN" altLang="en-US"/>
              <a:t>年以前的</a:t>
            </a:r>
            <a:r>
              <a:rPr lang="en-US" altLang="zh-CN"/>
              <a:t>jax-rpc</a:t>
            </a:r>
            <a:r>
              <a:rPr lang="zh-CN" altLang="en-US"/>
              <a:t>（</a:t>
            </a:r>
            <a:r>
              <a:rPr lang="en-US" altLang="zh-CN"/>
              <a:t>remote process call</a:t>
            </a:r>
            <a:r>
              <a:rPr lang="zh-CN" altLang="en-US"/>
              <a:t>）就不要再去研究了）。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、关于更多</a:t>
            </a:r>
            <a:r>
              <a:rPr lang="en-US" altLang="zh-CN"/>
              <a:t>Jax-ws</a:t>
            </a:r>
            <a:r>
              <a:rPr lang="zh-CN" altLang="en-US"/>
              <a:t>规范的说明请见官方发布的文档：本目录下的</a:t>
            </a:r>
            <a:r>
              <a:rPr lang="en-US" altLang="zh-CN"/>
              <a:t>jax-ws.pdf</a:t>
            </a:r>
            <a:r>
              <a:rPr lang="zh-CN" altLang="en-US"/>
              <a:t>。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、关于与</a:t>
            </a:r>
            <a:r>
              <a:rPr lang="en-US" altLang="zh-CN"/>
              <a:t>Spring</a:t>
            </a:r>
            <a:r>
              <a:rPr lang="zh-CN" altLang="en-US"/>
              <a:t>的整合，将后后面的章节讲解。最终将我们的服部署到</a:t>
            </a:r>
            <a:r>
              <a:rPr lang="en-US" altLang="zh-CN"/>
              <a:t>Tomcat</a:t>
            </a:r>
            <a:r>
              <a:rPr lang="zh-CN" altLang="en-US"/>
              <a:t>服务器上。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4</a:t>
            </a:r>
            <a:r>
              <a:rPr lang="zh-CN" altLang="en-US"/>
              <a:t>、在</a:t>
            </a:r>
            <a:r>
              <a:rPr lang="en-US" altLang="zh-CN"/>
              <a:t>CXF</a:t>
            </a:r>
            <a:r>
              <a:rPr lang="zh-CN" altLang="en-US"/>
              <a:t>之前的许多</a:t>
            </a:r>
            <a:r>
              <a:rPr lang="en-US" altLang="zh-CN"/>
              <a:t>WebService</a:t>
            </a:r>
            <a:r>
              <a:rPr lang="zh-CN" altLang="en-US"/>
              <a:t>框架如：</a:t>
            </a:r>
            <a:r>
              <a:rPr lang="en-US" altLang="zh-CN"/>
              <a:t>axis,xFire</a:t>
            </a:r>
            <a:r>
              <a:rPr lang="zh-CN" altLang="en-US"/>
              <a:t>有兴趣的同学可以自己去了解一下。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CF967A1-A325-40E0-9413-95AE453417CA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/>
              <a:t>package cn.leaf.one;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javax.jws.WebService;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org.apache.cxf.jaxws.JaxWsServerFactoryBean;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/**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* </a:t>
            </a:r>
            <a:r>
              <a:rPr lang="zh-CN" altLang="en-US" sz="900"/>
              <a:t>使用</a:t>
            </a:r>
            <a:r>
              <a:rPr lang="en-US" altLang="zh-CN" sz="900"/>
              <a:t>CXF</a:t>
            </a:r>
            <a:r>
              <a:rPr lang="zh-CN" altLang="en-US" sz="900"/>
              <a:t>发布一个服务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必须要添加</a:t>
            </a:r>
            <a:r>
              <a:rPr lang="en-US" altLang="zh-CN" sz="900"/>
              <a:t>WebService</a:t>
            </a:r>
            <a:r>
              <a:rPr lang="zh-CN" altLang="en-US" sz="900"/>
              <a:t>注解。否则不会对外暴露任何一个方法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</a:t>
            </a:r>
            <a:r>
              <a:rPr lang="en-US" altLang="zh-CN" sz="900"/>
              <a:t>@author </a:t>
            </a:r>
            <a:r>
              <a:rPr lang="zh-CN" altLang="en-US" sz="900"/>
              <a:t>王健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</a:t>
            </a:r>
            <a:r>
              <a:rPr lang="en-US" altLang="zh-CN" sz="90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@WebService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public class OneService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String sayHi(){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return "Good";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static void main(String[] args) throws Exception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JaxWsServerFactoryBean bean  //</a:t>
            </a:r>
            <a:r>
              <a:rPr lang="zh-CN" altLang="en-US" sz="900"/>
              <a:t>使用</a:t>
            </a:r>
            <a:r>
              <a:rPr lang="en-US" altLang="zh-CN" sz="900"/>
              <a:t>jaxWs</a:t>
            </a:r>
            <a:r>
              <a:rPr lang="zh-CN" altLang="en-US" sz="900"/>
              <a:t>对其进行发布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		  </a:t>
            </a:r>
            <a:r>
              <a:rPr lang="en-US" altLang="zh-CN" sz="900"/>
              <a:t>= new JaxWsServerFactoryBean();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bean.setServiceBean(new OneService());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bean.setServiceClass(OneService.class);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bean.setAddress("http://localhost:4444/one");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bean.create();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System.err.println("</a:t>
            </a:r>
            <a:r>
              <a:rPr lang="zh-CN" altLang="en-US" sz="900"/>
              <a:t>服务启动成功。。</a:t>
            </a:r>
            <a:r>
              <a:rPr lang="en-US" altLang="zh-CN" sz="90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//Thread.sleep(1000*60*60);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//System.exit(0);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07759D6-A407-474C-8D5E-27846F7AEB0D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/>
              <a:t>package cn.leaf.one;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javax.jws.WebService;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org.apache.cxf.jaxws.JaxWsServerFactoryBean;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/**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* </a:t>
            </a:r>
            <a:r>
              <a:rPr lang="zh-CN" altLang="en-US" sz="900"/>
              <a:t>使用</a:t>
            </a:r>
            <a:r>
              <a:rPr lang="en-US" altLang="zh-CN" sz="900"/>
              <a:t>CXF</a:t>
            </a:r>
            <a:r>
              <a:rPr lang="zh-CN" altLang="en-US" sz="900"/>
              <a:t>发布一个服务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必须要添加</a:t>
            </a:r>
            <a:r>
              <a:rPr lang="en-US" altLang="zh-CN" sz="900"/>
              <a:t>WebService</a:t>
            </a:r>
            <a:r>
              <a:rPr lang="zh-CN" altLang="en-US" sz="900"/>
              <a:t>注解。否则不会对外暴露任何一个方法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</a:t>
            </a:r>
            <a:r>
              <a:rPr lang="en-US" altLang="zh-CN" sz="900"/>
              <a:t>@author </a:t>
            </a:r>
            <a:r>
              <a:rPr lang="zh-CN" altLang="en-US" sz="900"/>
              <a:t>王健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</a:t>
            </a:r>
            <a:r>
              <a:rPr lang="en-US" altLang="zh-CN" sz="90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@WebService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public class OneService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String sayHi(){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return "Good";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static void main(String[] args) throws Exception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JaxWsServerFactoryBean bean  //</a:t>
            </a:r>
            <a:r>
              <a:rPr lang="zh-CN" altLang="en-US" sz="900"/>
              <a:t>使用</a:t>
            </a:r>
            <a:r>
              <a:rPr lang="en-US" altLang="zh-CN" sz="900"/>
              <a:t>jaxWs</a:t>
            </a:r>
            <a:r>
              <a:rPr lang="zh-CN" altLang="en-US" sz="900"/>
              <a:t>对其进行发布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		  </a:t>
            </a:r>
            <a:r>
              <a:rPr lang="en-US" altLang="zh-CN" sz="900"/>
              <a:t>= new JaxWsServerFactoryBean();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bean.setServiceBean(new OneService());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bean.setServiceClass(OneService.class);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bean.setAddress("http://localhost:4444/one");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bean.create();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System.err.println("</a:t>
            </a:r>
            <a:r>
              <a:rPr lang="zh-CN" altLang="en-US" sz="900"/>
              <a:t>服务启动成功。。</a:t>
            </a:r>
            <a:r>
              <a:rPr lang="en-US" altLang="zh-CN" sz="90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//Thread.sleep(1000*60*60);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//System.exit(0);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E31F66D-2351-4AC4-86F9-50B39F9CA803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/>
              <a:t>package cn.leaf.one;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javax.jws.WebService;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org.apache.cxf.jaxws.JaxWsServerFactoryBean;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/**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* </a:t>
            </a:r>
            <a:r>
              <a:rPr lang="zh-CN" altLang="en-US" sz="900"/>
              <a:t>使用</a:t>
            </a:r>
            <a:r>
              <a:rPr lang="en-US" altLang="zh-CN" sz="900"/>
              <a:t>CXF</a:t>
            </a:r>
            <a:r>
              <a:rPr lang="zh-CN" altLang="en-US" sz="900"/>
              <a:t>发布一个服务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必须要添加</a:t>
            </a:r>
            <a:r>
              <a:rPr lang="en-US" altLang="zh-CN" sz="900"/>
              <a:t>WebService</a:t>
            </a:r>
            <a:r>
              <a:rPr lang="zh-CN" altLang="en-US" sz="900"/>
              <a:t>注解。否则不会对外暴露任何一个方法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</a:t>
            </a:r>
            <a:r>
              <a:rPr lang="en-US" altLang="zh-CN" sz="900"/>
              <a:t>@author </a:t>
            </a:r>
            <a:r>
              <a:rPr lang="zh-CN" altLang="en-US" sz="900"/>
              <a:t>王健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</a:t>
            </a:r>
            <a:r>
              <a:rPr lang="en-US" altLang="zh-CN" sz="90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@WebService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public class OneService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String sayHi(){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return "Good";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static void main(String[] args) throws Exception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JaxWsServerFactoryBean bean  //</a:t>
            </a:r>
            <a:r>
              <a:rPr lang="zh-CN" altLang="en-US" sz="900"/>
              <a:t>使用</a:t>
            </a:r>
            <a:r>
              <a:rPr lang="en-US" altLang="zh-CN" sz="900"/>
              <a:t>jaxWs</a:t>
            </a:r>
            <a:r>
              <a:rPr lang="zh-CN" altLang="en-US" sz="900"/>
              <a:t>对其进行发布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		  </a:t>
            </a:r>
            <a:r>
              <a:rPr lang="en-US" altLang="zh-CN" sz="900"/>
              <a:t>= new JaxWsServerFactoryBean();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bean.setServiceBean(new OneService());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bean.setServiceClass(OneService.class);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bean.setAddress("http://localhost:4444/one");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bean.create();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System.err.println("</a:t>
            </a:r>
            <a:r>
              <a:rPr lang="zh-CN" altLang="en-US" sz="900"/>
              <a:t>服务启动成功。。</a:t>
            </a:r>
            <a:r>
              <a:rPr lang="en-US" altLang="zh-CN" sz="90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//Thread.sleep(1000*60*60);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//System.exit(0);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D2612A3-9475-4C34-A242-E00F2254AC72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/>
              <a:t>package cn.leaf.one;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javax.jws.WebService;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org.apache.cxf.jaxws.JaxWsServerFactoryBean;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/**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* </a:t>
            </a:r>
            <a:r>
              <a:rPr lang="zh-CN" altLang="en-US" sz="900"/>
              <a:t>使用</a:t>
            </a:r>
            <a:r>
              <a:rPr lang="en-US" altLang="zh-CN" sz="900"/>
              <a:t>CXF</a:t>
            </a:r>
            <a:r>
              <a:rPr lang="zh-CN" altLang="en-US" sz="900"/>
              <a:t>发布一个服务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必须要添加</a:t>
            </a:r>
            <a:r>
              <a:rPr lang="en-US" altLang="zh-CN" sz="900"/>
              <a:t>WebService</a:t>
            </a:r>
            <a:r>
              <a:rPr lang="zh-CN" altLang="en-US" sz="900"/>
              <a:t>注解。否则不会对外暴露任何一个方法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</a:t>
            </a:r>
            <a:r>
              <a:rPr lang="en-US" altLang="zh-CN" sz="900"/>
              <a:t>@author </a:t>
            </a:r>
            <a:r>
              <a:rPr lang="zh-CN" altLang="en-US" sz="900"/>
              <a:t>王健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</a:t>
            </a:r>
            <a:r>
              <a:rPr lang="en-US" altLang="zh-CN" sz="90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@WebService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public class OneService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String sayHi(){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return "Good";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static void main(String[] args) throws Exception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JaxWsServerFactoryBean bean  //</a:t>
            </a:r>
            <a:r>
              <a:rPr lang="zh-CN" altLang="en-US" sz="900"/>
              <a:t>使用</a:t>
            </a:r>
            <a:r>
              <a:rPr lang="en-US" altLang="zh-CN" sz="900"/>
              <a:t>jaxWs</a:t>
            </a:r>
            <a:r>
              <a:rPr lang="zh-CN" altLang="en-US" sz="900"/>
              <a:t>对其进行发布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		  </a:t>
            </a:r>
            <a:r>
              <a:rPr lang="en-US" altLang="zh-CN" sz="900"/>
              <a:t>= new JaxWsServerFactoryBean();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bean.setServiceBean(new OneService());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bean.setServiceClass(OneService.class);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bean.setAddress("http://localhost:4444/one");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bean.create();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System.err.println("</a:t>
            </a:r>
            <a:r>
              <a:rPr lang="zh-CN" altLang="en-US" sz="900"/>
              <a:t>服务启动成功。。</a:t>
            </a:r>
            <a:r>
              <a:rPr lang="en-US" altLang="zh-CN" sz="90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//Thread.sleep(1000*60*60);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//System.exit(0);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A349B5E-9716-468C-ABE5-F674D25A7A85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/>
              <a:t>package cn.leaf.one;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javax.jws.WebService;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org.apache.cxf.jaxws.JaxWsServerFactoryBean;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/**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* </a:t>
            </a:r>
            <a:r>
              <a:rPr lang="zh-CN" altLang="en-US" sz="900"/>
              <a:t>使用</a:t>
            </a:r>
            <a:r>
              <a:rPr lang="en-US" altLang="zh-CN" sz="900"/>
              <a:t>CXF</a:t>
            </a:r>
            <a:r>
              <a:rPr lang="zh-CN" altLang="en-US" sz="900"/>
              <a:t>发布一个服务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必须要添加</a:t>
            </a:r>
            <a:r>
              <a:rPr lang="en-US" altLang="zh-CN" sz="900"/>
              <a:t>WebService</a:t>
            </a:r>
            <a:r>
              <a:rPr lang="zh-CN" altLang="en-US" sz="900"/>
              <a:t>注解。否则不会对外暴露任何一个方法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</a:t>
            </a:r>
            <a:r>
              <a:rPr lang="en-US" altLang="zh-CN" sz="900"/>
              <a:t>@author </a:t>
            </a:r>
            <a:r>
              <a:rPr lang="zh-CN" altLang="en-US" sz="900"/>
              <a:t>王健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</a:t>
            </a:r>
            <a:r>
              <a:rPr lang="en-US" altLang="zh-CN" sz="90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@WebService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public class OneService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String sayHi(){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return "Good";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static void main(String[] args) throws Exception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JaxWsServerFactoryBean bean  //</a:t>
            </a:r>
            <a:r>
              <a:rPr lang="zh-CN" altLang="en-US" sz="900"/>
              <a:t>使用</a:t>
            </a:r>
            <a:r>
              <a:rPr lang="en-US" altLang="zh-CN" sz="900"/>
              <a:t>jaxWs</a:t>
            </a:r>
            <a:r>
              <a:rPr lang="zh-CN" altLang="en-US" sz="900"/>
              <a:t>对其进行发布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		  </a:t>
            </a:r>
            <a:r>
              <a:rPr lang="en-US" altLang="zh-CN" sz="900"/>
              <a:t>= new JaxWsServerFactoryBean();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bean.setServiceBean(new OneService());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bean.setServiceClass(OneService.class);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bean.setAddress("http://localhost:4444/one");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bean.create();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System.err.println("</a:t>
            </a:r>
            <a:r>
              <a:rPr lang="zh-CN" altLang="en-US" sz="900"/>
              <a:t>服务启动成功。。</a:t>
            </a:r>
            <a:r>
              <a:rPr lang="en-US" altLang="zh-CN" sz="90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//Thread.sleep(1000*60*60);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//System.exit(0);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42962FE-6C5C-4AB7-9AC8-726B3A20A9ED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900"/>
              <a:t>package cn.itcast.cxf1;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java.util.Date;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import org.apache.cxf.frontend.ServerFactoryBean;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/**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 * </a:t>
            </a:r>
            <a:r>
              <a:rPr lang="zh-CN" altLang="en-US" sz="900"/>
              <a:t>使用</a:t>
            </a:r>
            <a:r>
              <a:rPr lang="en-US" altLang="zh-CN" sz="900"/>
              <a:t>ServerFactoryBean</a:t>
            </a:r>
            <a:r>
              <a:rPr lang="zh-CN" altLang="en-US" sz="900"/>
              <a:t>发布服务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使用</a:t>
            </a:r>
            <a:r>
              <a:rPr lang="en-US" altLang="zh-CN" sz="900"/>
              <a:t>CXF</a:t>
            </a:r>
            <a:r>
              <a:rPr lang="zh-CN" altLang="en-US" sz="900"/>
              <a:t>发布一个服务，与</a:t>
            </a:r>
            <a:r>
              <a:rPr lang="en-US" altLang="zh-CN" sz="900"/>
              <a:t>JDK6</a:t>
            </a:r>
            <a:r>
              <a:rPr lang="zh-CN" altLang="en-US" sz="900"/>
              <a:t>发布一个服务完全不同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即使是不使用</a:t>
            </a:r>
            <a:r>
              <a:rPr lang="en-US" altLang="zh-CN" sz="900"/>
              <a:t>@WebService</a:t>
            </a:r>
            <a:r>
              <a:rPr lang="zh-CN" altLang="en-US" sz="900"/>
              <a:t>注解，一样可以发布成功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 即使此类没有对外公布的方法一样可以发布成功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 *</a:t>
            </a:r>
            <a:r>
              <a:rPr lang="en-US" altLang="zh-CN" sz="900"/>
              <a:t>/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public class CxfOneServer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String sayHi(){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return "Hello:"+new Date();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public static void main(String[] args) {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ServerFactoryBean bean = //</a:t>
            </a:r>
            <a:r>
              <a:rPr lang="zh-CN" altLang="en-US" sz="900"/>
              <a:t>声明实例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			</a:t>
            </a:r>
            <a:r>
              <a:rPr lang="en-US" altLang="zh-CN" sz="900"/>
              <a:t>new ServerFactoryBean();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</a:t>
            </a:r>
            <a:r>
              <a:rPr lang="zh-CN" altLang="en-US" sz="900"/>
              <a:t>绑定到发布地址的端口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		</a:t>
            </a:r>
            <a:r>
              <a:rPr lang="en-US" altLang="zh-CN" sz="900"/>
              <a:t>bean.setAddress("http://127.0.0.1:9999/one");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</a:t>
            </a:r>
            <a:r>
              <a:rPr lang="zh-CN" altLang="en-US" sz="900"/>
              <a:t>设置服务接口，如果没有接口，则为本类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		</a:t>
            </a:r>
            <a:r>
              <a:rPr lang="en-US" altLang="zh-CN" sz="900"/>
              <a:t>bean.setServiceClass(CxfOneServer.class);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//</a:t>
            </a:r>
            <a:r>
              <a:rPr lang="zh-CN" altLang="en-US" sz="900"/>
              <a:t>设置接口实现类，即服务类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		</a:t>
            </a:r>
            <a:r>
              <a:rPr lang="en-US" altLang="zh-CN" sz="900"/>
              <a:t>bean.setServiceBean(new CxfOneServer());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	bean.create();//</a:t>
            </a:r>
            <a:r>
              <a:rPr lang="zh-CN" altLang="en-US" sz="900"/>
              <a:t>发布服务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900"/>
              <a:t>		</a:t>
            </a:r>
            <a:r>
              <a:rPr lang="en-US" altLang="zh-CN" sz="900"/>
              <a:t>System.err.println("</a:t>
            </a:r>
            <a:r>
              <a:rPr lang="zh-CN" altLang="en-US" sz="900"/>
              <a:t>启动成功</a:t>
            </a:r>
            <a:r>
              <a:rPr lang="en-US" altLang="zh-CN" sz="900"/>
              <a:t>");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	}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900"/>
              <a:t>}</a:t>
            </a:r>
          </a:p>
          <a:p>
            <a:pPr eaLnBrk="1" hangingPunct="1">
              <a:lnSpc>
                <a:spcPct val="80000"/>
              </a:lnSpc>
            </a:pPr>
            <a:endParaRPr lang="zh-CN" altLang="en-US" sz="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72E6D72-54DD-4E76-918B-ECA0A34B48B0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、在使用</a:t>
            </a:r>
            <a:r>
              <a:rPr lang="en-US" altLang="zh-CN"/>
              <a:t>CXF</a:t>
            </a:r>
            <a:r>
              <a:rPr lang="zh-CN" altLang="en-US"/>
              <a:t>发布服务时，</a:t>
            </a:r>
            <a:r>
              <a:rPr lang="zh-CN" altLang="en-US" b="1"/>
              <a:t>需要首先写一个接口</a:t>
            </a:r>
            <a:r>
              <a:rPr lang="zh-CN" altLang="en-US"/>
              <a:t>，用以声时服务类型。这有点类似于</a:t>
            </a:r>
            <a:r>
              <a:rPr lang="en-US" altLang="zh-CN"/>
              <a:t>Spring</a:t>
            </a:r>
            <a:r>
              <a:rPr lang="zh-CN" altLang="en-US"/>
              <a:t>中的服务层的实现。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、以下是不使用接口实现的类：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9868914-1CDF-4028-8A68-962E99C088A3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、在使用</a:t>
            </a:r>
            <a:r>
              <a:rPr lang="en-US" altLang="zh-CN"/>
              <a:t>CXF</a:t>
            </a:r>
            <a:r>
              <a:rPr lang="zh-CN" altLang="en-US"/>
              <a:t>发布服务时，</a:t>
            </a:r>
            <a:r>
              <a:rPr lang="zh-CN" altLang="en-US" b="1"/>
              <a:t>需要首先写一个接口</a:t>
            </a:r>
            <a:r>
              <a:rPr lang="zh-CN" altLang="en-US"/>
              <a:t>，用以声时服务类型。这有点类似于</a:t>
            </a:r>
            <a:r>
              <a:rPr lang="en-US" altLang="zh-CN"/>
              <a:t>Spring</a:t>
            </a:r>
            <a:r>
              <a:rPr lang="zh-CN" altLang="en-US"/>
              <a:t>中的服务层的实现。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、以下是不使用接口实现的类：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73877BA-AC6C-4244-99C4-FF3D8378B8BD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Pom.xml</a:t>
            </a:r>
          </a:p>
          <a:p>
            <a:endParaRPr lang="en-US" altLang="zh-CN"/>
          </a:p>
          <a:p>
            <a:r>
              <a:rPr lang="en-US" altLang="zh-CN"/>
              <a:t>&lt;project xmlns=</a:t>
            </a:r>
            <a:r>
              <a:rPr lang="en-US" altLang="zh-CN" i="1"/>
              <a:t>"http://maven.apache.org/POM/4.0.0" xmlns:xsi="http://www.w3.org/2001/XMLSchema-instance"</a:t>
            </a:r>
          </a:p>
          <a:p>
            <a:r>
              <a:rPr lang="en-US" altLang="zh-CN"/>
              <a:t>xsi:schemaLocation=</a:t>
            </a:r>
            <a:r>
              <a:rPr lang="en-US" altLang="zh-CN" i="1"/>
              <a:t>"http://maven.apache.org/POM/4.0.0 http://maven.apache.org/maven-v4_0_0.xsd"&gt;</a:t>
            </a:r>
          </a:p>
          <a:p>
            <a:r>
              <a:rPr lang="en-US" altLang="zh-CN"/>
              <a:t>&lt;modelVersion&gt;4.0.0&lt;/modelVersion&gt;</a:t>
            </a:r>
          </a:p>
          <a:p>
            <a:r>
              <a:rPr lang="en-US" altLang="zh-CN"/>
              <a:t>&lt;groupId&gt;cn.itcast.maven&lt;/groupId&gt;</a:t>
            </a:r>
          </a:p>
          <a:p>
            <a:r>
              <a:rPr lang="en-US" altLang="zh-CN"/>
              <a:t>&lt;artifactId&gt;sshnMaven&lt;/artifactId&gt;</a:t>
            </a:r>
          </a:p>
          <a:p>
            <a:r>
              <a:rPr lang="en-US" altLang="zh-CN"/>
              <a:t>&lt;packaging&gt;war&lt;/packaging&gt;</a:t>
            </a:r>
          </a:p>
          <a:p>
            <a:r>
              <a:rPr lang="en-US" altLang="zh-CN"/>
              <a:t>&lt;version&gt;0.0.1-SNAPSHOT&lt;/version&gt;</a:t>
            </a:r>
          </a:p>
          <a:p>
            <a:endParaRPr lang="zh-CN" altLang="en-US"/>
          </a:p>
          <a:p>
            <a:r>
              <a:rPr lang="en-US" altLang="zh-CN"/>
              <a:t>&lt;profiles&gt;</a:t>
            </a:r>
          </a:p>
          <a:p>
            <a:r>
              <a:rPr lang="en-US" altLang="zh-CN"/>
              <a:t>&lt;profile&gt;</a:t>
            </a:r>
          </a:p>
          <a:p>
            <a:r>
              <a:rPr lang="en-US" altLang="zh-CN"/>
              <a:t>&lt;id&gt;default-tools.jar&lt;/id&gt;</a:t>
            </a:r>
          </a:p>
          <a:p>
            <a:r>
              <a:rPr lang="en-US" altLang="zh-CN"/>
              <a:t>&lt;activation&gt;</a:t>
            </a:r>
          </a:p>
          <a:p>
            <a:r>
              <a:rPr lang="en-US" altLang="zh-CN"/>
              <a:t>&lt;property&gt;</a:t>
            </a:r>
          </a:p>
          <a:p>
            <a:r>
              <a:rPr lang="en-US" altLang="zh-CN"/>
              <a:t>&lt;name&gt;java.vendor&lt;/name&gt;</a:t>
            </a:r>
          </a:p>
          <a:p>
            <a:r>
              <a:rPr lang="en-US" altLang="zh-CN"/>
              <a:t>&lt;value&gt;Sun </a:t>
            </a:r>
            <a:r>
              <a:rPr lang="en-US" altLang="zh-CN" u="sng"/>
              <a:t>Microsystems Inc.&lt;/value&gt;</a:t>
            </a:r>
          </a:p>
          <a:p>
            <a:r>
              <a:rPr lang="en-US" altLang="zh-CN"/>
              <a:t>&lt;/property&gt;</a:t>
            </a:r>
          </a:p>
          <a:p>
            <a:r>
              <a:rPr lang="en-US" altLang="zh-CN"/>
              <a:t>&lt;/activation&gt;</a:t>
            </a:r>
          </a:p>
          <a:p>
            <a:r>
              <a:rPr lang="en-US" altLang="zh-CN"/>
              <a:t>&lt;dependencies&gt;</a:t>
            </a:r>
          </a:p>
          <a:p>
            <a:r>
              <a:rPr lang="en-US" altLang="zh-CN"/>
              <a:t>&lt;dependency&gt;</a:t>
            </a:r>
          </a:p>
          <a:p>
            <a:r>
              <a:rPr lang="en-US" altLang="zh-CN"/>
              <a:t>&lt;groupId&gt;com.sun&lt;/groupId&gt;</a:t>
            </a:r>
          </a:p>
          <a:p>
            <a:r>
              <a:rPr lang="en-US" altLang="zh-CN"/>
              <a:t>&lt;artifactId&gt;tools&lt;/artifactId&gt;</a:t>
            </a:r>
          </a:p>
          <a:p>
            <a:r>
              <a:rPr lang="en-US" altLang="zh-CN"/>
              <a:t>&lt;version&gt;1.5.0&lt;/version&gt;</a:t>
            </a:r>
          </a:p>
          <a:p>
            <a:r>
              <a:rPr lang="en-US" altLang="zh-CN"/>
              <a:t>&lt;scope&gt;system&lt;/scope&gt;</a:t>
            </a:r>
          </a:p>
          <a:p>
            <a:r>
              <a:rPr lang="en-US" altLang="zh-CN"/>
              <a:t>&lt;systemPath&gt;C:/Program Files/Java/jdk1.6.0_45/</a:t>
            </a:r>
            <a:r>
              <a:rPr lang="en-US" altLang="zh-CN" u="sng"/>
              <a:t>lib/tools.jar&lt;/systemPath&gt;</a:t>
            </a:r>
          </a:p>
          <a:p>
            <a:r>
              <a:rPr lang="en-US" altLang="zh-CN"/>
              <a:t>&lt;/dependency&gt;</a:t>
            </a:r>
          </a:p>
          <a:p>
            <a:r>
              <a:rPr lang="en-US" altLang="zh-CN"/>
              <a:t>&lt;/dependencies&gt;</a:t>
            </a:r>
          </a:p>
          <a:p>
            <a:r>
              <a:rPr lang="en-US" altLang="zh-CN"/>
              <a:t>&lt;/profile&gt;</a:t>
            </a:r>
          </a:p>
          <a:p>
            <a:r>
              <a:rPr lang="en-US" altLang="zh-CN"/>
              <a:t>&lt;/profiles&gt;</a:t>
            </a:r>
          </a:p>
          <a:p>
            <a:endParaRPr lang="zh-CN" altLang="en-US"/>
          </a:p>
          <a:p>
            <a:r>
              <a:rPr lang="en-US" altLang="zh-CN"/>
              <a:t>&lt;dependencies&gt;</a:t>
            </a:r>
          </a:p>
          <a:p>
            <a:r>
              <a:rPr lang="en-US" altLang="zh-CN"/>
              <a:t>&lt;dependency&gt;</a:t>
            </a:r>
          </a:p>
          <a:p>
            <a:r>
              <a:rPr lang="en-US" altLang="zh-CN"/>
              <a:t>  &lt;groupId&gt;org.springframework&lt;/groupId&gt;</a:t>
            </a:r>
          </a:p>
          <a:p>
            <a:r>
              <a:rPr lang="en-US" altLang="zh-CN"/>
              <a:t>  &lt;artifactId&gt;spring-core&lt;/artifactId&gt;</a:t>
            </a:r>
          </a:p>
          <a:p>
            <a:r>
              <a:rPr lang="en-US" altLang="zh-CN"/>
              <a:t>  &lt;version&gt;3.0.4.RELEASE&lt;/version&gt;</a:t>
            </a:r>
          </a:p>
          <a:p>
            <a:r>
              <a:rPr lang="zh-CN" altLang="en-US"/>
              <a:t> </a:t>
            </a:r>
          </a:p>
          <a:p>
            <a:r>
              <a:rPr lang="en-US" altLang="zh-CN"/>
              <a:t>&lt;/dependency&gt;</a:t>
            </a:r>
          </a:p>
          <a:p>
            <a:r>
              <a:rPr lang="en-US" altLang="zh-CN"/>
              <a:t>&lt;dependency&gt;</a:t>
            </a:r>
          </a:p>
          <a:p>
            <a:r>
              <a:rPr lang="en-US" altLang="zh-CN"/>
              <a:t>  &lt;groupId&gt;org.springframework&lt;/groupId&gt;</a:t>
            </a:r>
          </a:p>
          <a:p>
            <a:r>
              <a:rPr lang="en-US" altLang="zh-CN"/>
              <a:t>  &lt;artifactId&gt;spring-</a:t>
            </a:r>
            <a:r>
              <a:rPr lang="en-US" altLang="zh-CN" u="sng"/>
              <a:t>jdbc&lt;/artifactId&gt;</a:t>
            </a:r>
          </a:p>
          <a:p>
            <a:r>
              <a:rPr lang="en-US" altLang="zh-CN"/>
              <a:t>  &lt;version&gt;3.0.4.RELEASE&lt;/version&gt;</a:t>
            </a:r>
          </a:p>
          <a:p>
            <a:r>
              <a:rPr lang="en-US" altLang="zh-CN"/>
              <a:t>&lt;/dependency&gt;</a:t>
            </a:r>
          </a:p>
          <a:p>
            <a:r>
              <a:rPr lang="en-US" altLang="zh-CN"/>
              <a:t>&lt;dependency&gt;</a:t>
            </a:r>
          </a:p>
          <a:p>
            <a:r>
              <a:rPr lang="en-US" altLang="zh-CN"/>
              <a:t>  &lt;groupId&gt;org.springframework&lt;/groupId&gt;</a:t>
            </a:r>
          </a:p>
          <a:p>
            <a:r>
              <a:rPr lang="en-US" altLang="zh-CN"/>
              <a:t>  &lt;artifactId&gt;spring-beans&lt;/artifactId&gt;</a:t>
            </a:r>
          </a:p>
          <a:p>
            <a:r>
              <a:rPr lang="en-US" altLang="zh-CN"/>
              <a:t>  &lt;version&gt;3.0.4.RELEASE&lt;/version&gt;</a:t>
            </a:r>
          </a:p>
          <a:p>
            <a:r>
              <a:rPr lang="en-US" altLang="zh-CN"/>
              <a:t>&lt;/dependency&gt;</a:t>
            </a:r>
          </a:p>
          <a:p>
            <a:r>
              <a:rPr lang="en-US" altLang="zh-CN"/>
              <a:t>&lt;dependency&gt;</a:t>
            </a:r>
          </a:p>
          <a:p>
            <a:r>
              <a:rPr lang="en-US" altLang="zh-CN"/>
              <a:t>  &lt;groupId&gt;org.springframework&lt;/groupId&gt;</a:t>
            </a:r>
          </a:p>
          <a:p>
            <a:r>
              <a:rPr lang="en-US" altLang="zh-CN"/>
              <a:t>  &lt;artifactId&gt;spring-web&lt;/artifactId&gt;</a:t>
            </a:r>
          </a:p>
          <a:p>
            <a:r>
              <a:rPr lang="en-US" altLang="zh-CN"/>
              <a:t>  &lt;version&gt;3.0.4.RELEASE&lt;/version&gt;</a:t>
            </a:r>
          </a:p>
          <a:p>
            <a:r>
              <a:rPr lang="en-US" altLang="zh-CN"/>
              <a:t>&lt;/dependency&gt;</a:t>
            </a:r>
          </a:p>
          <a:p>
            <a:r>
              <a:rPr lang="en-US" altLang="zh-CN"/>
              <a:t>&lt;dependency&gt;</a:t>
            </a:r>
          </a:p>
          <a:p>
            <a:r>
              <a:rPr lang="en-US" altLang="zh-CN"/>
              <a:t>  &lt;groupId&gt;org.springframework&lt;/groupId&gt;</a:t>
            </a:r>
          </a:p>
          <a:p>
            <a:r>
              <a:rPr lang="en-US" altLang="zh-CN"/>
              <a:t>  &lt;artifactId&gt;spring-aspects&lt;/artifactId&gt;</a:t>
            </a:r>
          </a:p>
          <a:p>
            <a:r>
              <a:rPr lang="en-US" altLang="zh-CN"/>
              <a:t>  &lt;version&gt;3.0.4.RELEASE&lt;/version&gt;</a:t>
            </a:r>
          </a:p>
          <a:p>
            <a:r>
              <a:rPr lang="en-US" altLang="zh-CN"/>
              <a:t>&lt;/dependency&gt;</a:t>
            </a:r>
          </a:p>
          <a:p>
            <a:r>
              <a:rPr lang="en-US" altLang="zh-CN"/>
              <a:t>&lt;dependency&gt;</a:t>
            </a:r>
          </a:p>
          <a:p>
            <a:r>
              <a:rPr lang="en-US" altLang="zh-CN"/>
              <a:t>  &lt;groupId&gt;org.springframework&lt;/groupId&gt;</a:t>
            </a:r>
          </a:p>
          <a:p>
            <a:r>
              <a:rPr lang="en-US" altLang="zh-CN"/>
              <a:t>  &lt;artifactId&gt;spring-</a:t>
            </a:r>
            <a:r>
              <a:rPr lang="en-US" altLang="zh-CN" u="sng"/>
              <a:t>orm&lt;/artifactId&gt;</a:t>
            </a:r>
          </a:p>
          <a:p>
            <a:r>
              <a:rPr lang="en-US" altLang="zh-CN"/>
              <a:t>  &lt;version&gt;3.0.4.RELEASE&lt;/version&gt;</a:t>
            </a:r>
          </a:p>
          <a:p>
            <a:r>
              <a:rPr lang="en-US" altLang="zh-CN"/>
              <a:t>&lt;/dependency&gt;</a:t>
            </a:r>
          </a:p>
          <a:p>
            <a:r>
              <a:rPr lang="zh-CN" altLang="en-US"/>
              <a:t>        </a:t>
            </a:r>
          </a:p>
          <a:p>
            <a:r>
              <a:rPr lang="en-US" altLang="zh-CN"/>
              <a:t> &lt;dependency&gt;</a:t>
            </a:r>
          </a:p>
          <a:p>
            <a:r>
              <a:rPr lang="en-US" altLang="zh-CN"/>
              <a:t>  &lt;groupId&gt;commons-logging&lt;/groupId&gt;</a:t>
            </a:r>
          </a:p>
          <a:p>
            <a:r>
              <a:rPr lang="en-US" altLang="zh-CN"/>
              <a:t>  &lt;artifactId&gt;commons-logging&lt;/artifactId&gt;</a:t>
            </a:r>
          </a:p>
          <a:p>
            <a:r>
              <a:rPr lang="en-US" altLang="zh-CN"/>
              <a:t>  &lt;version&gt;1.0.4&lt;/version&gt;</a:t>
            </a:r>
          </a:p>
          <a:p>
            <a:r>
              <a:rPr lang="en-US" altLang="zh-CN"/>
              <a:t>&lt;/dependency&gt;</a:t>
            </a:r>
          </a:p>
          <a:p>
            <a:r>
              <a:rPr lang="en-US" altLang="zh-CN"/>
              <a:t>&lt;dependency&gt;</a:t>
            </a:r>
          </a:p>
          <a:p>
            <a:r>
              <a:rPr lang="en-US" altLang="zh-CN"/>
              <a:t>  &lt;groupId&gt;commons-</a:t>
            </a:r>
            <a:r>
              <a:rPr lang="en-US" altLang="zh-CN" u="sng"/>
              <a:t>dbcp&lt;/groupId&gt;</a:t>
            </a:r>
          </a:p>
          <a:p>
            <a:r>
              <a:rPr lang="en-US" altLang="zh-CN"/>
              <a:t>  &lt;artifactId&gt;commons-</a:t>
            </a:r>
            <a:r>
              <a:rPr lang="en-US" altLang="zh-CN" u="sng"/>
              <a:t>dbcp&lt;/artifactId&gt;</a:t>
            </a:r>
          </a:p>
          <a:p>
            <a:r>
              <a:rPr lang="en-US" altLang="zh-CN"/>
              <a:t>  &lt;version&gt;1.4&lt;/version&gt;</a:t>
            </a:r>
          </a:p>
          <a:p>
            <a:r>
              <a:rPr lang="en-US" altLang="zh-CN"/>
              <a:t>&lt;/dependency&gt;</a:t>
            </a:r>
          </a:p>
          <a:p>
            <a:endParaRPr lang="zh-CN" altLang="en-US"/>
          </a:p>
          <a:p>
            <a:r>
              <a:rPr lang="en-US" altLang="zh-CN"/>
              <a:t>&lt;dependency&gt;</a:t>
            </a:r>
          </a:p>
          <a:p>
            <a:r>
              <a:rPr lang="en-US" altLang="zh-CN"/>
              <a:t>  &lt;groupId&gt;</a:t>
            </a:r>
            <a:r>
              <a:rPr lang="en-US" altLang="zh-CN" u="sng"/>
              <a:t>mysql&lt;/groupId&gt;</a:t>
            </a:r>
          </a:p>
          <a:p>
            <a:r>
              <a:rPr lang="en-US" altLang="zh-CN"/>
              <a:t>  &lt;artifactId&gt;</a:t>
            </a:r>
            <a:r>
              <a:rPr lang="en-US" altLang="zh-CN" u="sng"/>
              <a:t>mysql-connector-java&lt;/artifactId&gt;</a:t>
            </a:r>
          </a:p>
          <a:p>
            <a:r>
              <a:rPr lang="en-US" altLang="zh-CN"/>
              <a:t>  &lt;version&gt;5.1.6&lt;/version&gt;</a:t>
            </a:r>
          </a:p>
          <a:p>
            <a:r>
              <a:rPr lang="en-US" altLang="zh-CN"/>
              <a:t>&lt;/dependency&gt;</a:t>
            </a:r>
          </a:p>
          <a:p>
            <a:endParaRPr lang="zh-CN" altLang="en-US"/>
          </a:p>
          <a:p>
            <a:r>
              <a:rPr lang="en-US" altLang="zh-CN"/>
              <a:t>&lt;dependency&gt;  </a:t>
            </a:r>
          </a:p>
          <a:p>
            <a:r>
              <a:rPr lang="en-US" altLang="zh-CN"/>
              <a:t>            &lt;groupId&gt;org.apache.struts&lt;/groupId&gt;  </a:t>
            </a:r>
          </a:p>
          <a:p>
            <a:r>
              <a:rPr lang="en-US" altLang="zh-CN"/>
              <a:t>            &lt;artifactId&gt;struts2-core&lt;/artifactId&gt;  </a:t>
            </a:r>
          </a:p>
          <a:p>
            <a:r>
              <a:rPr lang="en-US" altLang="zh-CN"/>
              <a:t>            &lt;version&gt;2.3.4&lt;/version&gt;  </a:t>
            </a:r>
          </a:p>
          <a:p>
            <a:r>
              <a:rPr lang="en-US" altLang="zh-CN"/>
              <a:t>        &lt;/dependency&gt;  </a:t>
            </a:r>
          </a:p>
          <a:p>
            <a:r>
              <a:rPr lang="en-US" altLang="zh-CN"/>
              <a:t>        &lt;dependency&gt;  </a:t>
            </a:r>
          </a:p>
          <a:p>
            <a:r>
              <a:rPr lang="en-US" altLang="zh-CN"/>
              <a:t>            &lt;groupId&gt;org.apache.struts&lt;/groupId&gt;  </a:t>
            </a:r>
          </a:p>
          <a:p>
            <a:r>
              <a:rPr lang="en-US" altLang="zh-CN"/>
              <a:t>            &lt;artifactId&gt;struts2-spring-</a:t>
            </a:r>
            <a:r>
              <a:rPr lang="en-US" altLang="zh-CN" u="sng"/>
              <a:t>plugin&lt;/artifactId&gt;  </a:t>
            </a:r>
          </a:p>
          <a:p>
            <a:r>
              <a:rPr lang="en-US" altLang="zh-CN"/>
              <a:t>            &lt;version&gt;2.3.4&lt;/version&gt;  </a:t>
            </a:r>
          </a:p>
          <a:p>
            <a:r>
              <a:rPr lang="en-US" altLang="zh-CN"/>
              <a:t>        &lt;/dependency&gt;  </a:t>
            </a:r>
          </a:p>
          <a:p>
            <a:r>
              <a:rPr lang="zh-CN" altLang="en-US"/>
              <a:t>        </a:t>
            </a:r>
            <a:r>
              <a:rPr lang="en-US" altLang="zh-CN"/>
              <a:t>&lt;!-- </a:t>
            </a:r>
            <a:r>
              <a:rPr lang="zh-CN" altLang="en-US"/>
              <a:t>在 </a:t>
            </a:r>
            <a:r>
              <a:rPr lang="en-US" altLang="zh-CN"/>
              <a:t>Struts2</a:t>
            </a:r>
            <a:r>
              <a:rPr lang="zh-CN" altLang="en-US"/>
              <a:t>中要使用 </a:t>
            </a:r>
            <a:r>
              <a:rPr lang="en-US" altLang="zh-CN" u="sng"/>
              <a:t>Ajax</a:t>
            </a:r>
            <a:r>
              <a:rPr lang="zh-CN" altLang="en-US" u="sng"/>
              <a:t>获得</a:t>
            </a:r>
            <a:r>
              <a:rPr lang="en-US" altLang="zh-CN" u="sng"/>
              <a:t>Json</a:t>
            </a:r>
            <a:r>
              <a:rPr lang="zh-CN" altLang="en-US" u="sng"/>
              <a:t>数据。要使用</a:t>
            </a:r>
            <a:r>
              <a:rPr lang="en-US" altLang="zh-CN" u="sng"/>
              <a:t>Ajax</a:t>
            </a:r>
            <a:r>
              <a:rPr lang="zh-CN" altLang="en-US" u="sng"/>
              <a:t>必须引用此</a:t>
            </a:r>
            <a:r>
              <a:rPr lang="en-US" altLang="zh-CN" u="sng"/>
              <a:t>Jar --&gt;  </a:t>
            </a:r>
          </a:p>
          <a:p>
            <a:r>
              <a:rPr lang="en-US" altLang="zh-CN"/>
              <a:t>        &lt;dependency&gt;  </a:t>
            </a:r>
          </a:p>
          <a:p>
            <a:r>
              <a:rPr lang="en-US" altLang="zh-CN"/>
              <a:t>            &lt;groupId&gt;org.apache.struts&lt;/groupId&gt;  </a:t>
            </a:r>
          </a:p>
          <a:p>
            <a:r>
              <a:rPr lang="en-US" altLang="zh-CN"/>
              <a:t>            &lt;artifactId&gt;struts2-</a:t>
            </a:r>
            <a:r>
              <a:rPr lang="en-US" altLang="zh-CN" u="sng"/>
              <a:t>json-plugin&lt;/artifactId&gt;  </a:t>
            </a:r>
          </a:p>
          <a:p>
            <a:r>
              <a:rPr lang="en-US" altLang="zh-CN"/>
              <a:t>            &lt;version&gt;2.3.4&lt;/version&gt;  </a:t>
            </a:r>
          </a:p>
          <a:p>
            <a:r>
              <a:rPr lang="en-US" altLang="zh-CN"/>
              <a:t>        &lt;/dependency&gt;  </a:t>
            </a:r>
          </a:p>
          <a:p>
            <a:r>
              <a:rPr lang="zh-CN" altLang="en-US"/>
              <a:t>  </a:t>
            </a:r>
          </a:p>
          <a:p>
            <a:r>
              <a:rPr lang="en-US" altLang="zh-CN"/>
              <a:t>        &lt;!-- </a:t>
            </a:r>
            <a:r>
              <a:rPr lang="en-US" altLang="zh-CN" u="sng"/>
              <a:t>Hibernate</a:t>
            </a:r>
            <a:r>
              <a:rPr lang="zh-CN" altLang="en-US" u="sng"/>
              <a:t>核心包 </a:t>
            </a:r>
            <a:r>
              <a:rPr lang="en-US" altLang="zh-CN" u="sng"/>
              <a:t>--&gt;</a:t>
            </a:r>
            <a:r>
              <a:rPr lang="zh-CN" altLang="en-US" u="sng"/>
              <a:t>  </a:t>
            </a:r>
          </a:p>
          <a:p>
            <a:r>
              <a:rPr lang="en-US" altLang="zh-CN"/>
              <a:t>        &lt;dependency&gt;  </a:t>
            </a:r>
          </a:p>
          <a:p>
            <a:r>
              <a:rPr lang="en-US" altLang="zh-CN"/>
              <a:t>            &lt;groupId&gt;org.hibernate&lt;/groupId&gt;  </a:t>
            </a:r>
          </a:p>
          <a:p>
            <a:r>
              <a:rPr lang="en-US" altLang="zh-CN"/>
              <a:t>            &lt;artifactId&gt;</a:t>
            </a:r>
            <a:r>
              <a:rPr lang="en-US" altLang="zh-CN" u="sng"/>
              <a:t>hibernate-core&lt;/artifactId&gt;  </a:t>
            </a:r>
          </a:p>
          <a:p>
            <a:r>
              <a:rPr lang="en-US" altLang="zh-CN"/>
              <a:t>            &lt;version&gt;3.5.6-Final&lt;/version&gt;  </a:t>
            </a:r>
          </a:p>
          <a:p>
            <a:r>
              <a:rPr lang="en-US" altLang="zh-CN"/>
              <a:t>        &lt;/dependency&gt;  </a:t>
            </a:r>
          </a:p>
          <a:p>
            <a:r>
              <a:rPr lang="en-US" altLang="zh-CN"/>
              <a:t>        &lt;!-- spring3</a:t>
            </a:r>
            <a:r>
              <a:rPr lang="zh-CN" altLang="en-US"/>
              <a:t>可选的依赖注入，不可缺少 </a:t>
            </a:r>
            <a:r>
              <a:rPr lang="en-US" altLang="zh-CN"/>
              <a:t>--&gt;</a:t>
            </a:r>
            <a:r>
              <a:rPr lang="zh-CN" altLang="en-US"/>
              <a:t>  </a:t>
            </a:r>
          </a:p>
          <a:p>
            <a:r>
              <a:rPr lang="en-US" altLang="zh-CN"/>
              <a:t>        &lt;dependency&gt;  </a:t>
            </a:r>
          </a:p>
          <a:p>
            <a:r>
              <a:rPr lang="en-US" altLang="zh-CN"/>
              <a:t>            &lt;groupId&gt;</a:t>
            </a:r>
            <a:r>
              <a:rPr lang="en-US" altLang="zh-CN" u="sng"/>
              <a:t>aspectj&lt;/groupId&gt;  </a:t>
            </a:r>
          </a:p>
          <a:p>
            <a:r>
              <a:rPr lang="en-US" altLang="zh-CN"/>
              <a:t>            &lt;artifactId&gt;</a:t>
            </a:r>
            <a:r>
              <a:rPr lang="en-US" altLang="zh-CN" u="sng"/>
              <a:t>aspectjweaver&lt;/artifactId&gt;  </a:t>
            </a:r>
          </a:p>
          <a:p>
            <a:r>
              <a:rPr lang="en-US" altLang="zh-CN"/>
              <a:t>            &lt;version&gt;1.5.3&lt;/version&gt;  </a:t>
            </a:r>
          </a:p>
          <a:p>
            <a:r>
              <a:rPr lang="en-US" altLang="zh-CN"/>
              <a:t>        &lt;/dependency&gt;  </a:t>
            </a:r>
          </a:p>
          <a:p>
            <a:r>
              <a:rPr lang="zh-CN" altLang="en-US"/>
              <a:t>        </a:t>
            </a:r>
            <a:r>
              <a:rPr lang="en-US" altLang="zh-CN"/>
              <a:t>&lt;!-- </a:t>
            </a:r>
            <a:r>
              <a:rPr lang="zh-CN" altLang="en-US"/>
              <a:t>扩展</a:t>
            </a:r>
            <a:r>
              <a:rPr lang="en-US" altLang="zh-CN"/>
              <a:t>Java</a:t>
            </a:r>
            <a:r>
              <a:rPr lang="zh-CN" altLang="en-US"/>
              <a:t>类与实现</a:t>
            </a:r>
            <a:r>
              <a:rPr lang="en-US" altLang="zh-CN"/>
              <a:t>Java</a:t>
            </a:r>
            <a:r>
              <a:rPr lang="zh-CN" altLang="en-US"/>
              <a:t>接口 </a:t>
            </a:r>
            <a:r>
              <a:rPr lang="en-US" altLang="zh-CN"/>
              <a:t>--&gt;</a:t>
            </a:r>
            <a:r>
              <a:rPr lang="zh-CN" altLang="en-US"/>
              <a:t>  </a:t>
            </a:r>
          </a:p>
          <a:p>
            <a:r>
              <a:rPr lang="en-US" altLang="zh-CN"/>
              <a:t>        &lt;dependency&gt;  </a:t>
            </a:r>
          </a:p>
          <a:p>
            <a:r>
              <a:rPr lang="en-US" altLang="zh-CN"/>
              <a:t>            &lt;groupId&gt;</a:t>
            </a:r>
            <a:r>
              <a:rPr lang="en-US" altLang="zh-CN" u="sng"/>
              <a:t>cglib&lt;/groupId&gt;  </a:t>
            </a:r>
          </a:p>
          <a:p>
            <a:r>
              <a:rPr lang="en-US" altLang="zh-CN"/>
              <a:t>            &lt;artifactId&gt;</a:t>
            </a:r>
            <a:r>
              <a:rPr lang="en-US" altLang="zh-CN" u="sng"/>
              <a:t>cglib&lt;/artifactId&gt;  </a:t>
            </a:r>
          </a:p>
          <a:p>
            <a:r>
              <a:rPr lang="en-US" altLang="zh-CN"/>
              <a:t>            &lt;version&gt;2.1_3&lt;/version&gt;  </a:t>
            </a:r>
          </a:p>
          <a:p>
            <a:r>
              <a:rPr lang="en-US" altLang="zh-CN"/>
              <a:t>        &lt;/dependency&gt;  </a:t>
            </a:r>
          </a:p>
          <a:p>
            <a:r>
              <a:rPr lang="zh-CN" altLang="en-US"/>
              <a:t>        </a:t>
            </a:r>
            <a:r>
              <a:rPr lang="en-US" altLang="zh-CN"/>
              <a:t>&lt;!-- </a:t>
            </a:r>
            <a:r>
              <a:rPr lang="zh-CN" altLang="en-US"/>
              <a:t>运用</a:t>
            </a:r>
            <a:r>
              <a:rPr lang="en-US" altLang="zh-CN"/>
              <a:t>Log4j</a:t>
            </a:r>
            <a:r>
              <a:rPr lang="zh-CN" altLang="en-US"/>
              <a:t>必须用到这个包 </a:t>
            </a:r>
            <a:r>
              <a:rPr lang="en-US" altLang="zh-CN"/>
              <a:t>--&gt;</a:t>
            </a:r>
            <a:r>
              <a:rPr lang="zh-CN" altLang="en-US"/>
              <a:t>  </a:t>
            </a:r>
          </a:p>
          <a:p>
            <a:r>
              <a:rPr lang="en-US" altLang="zh-CN"/>
              <a:t>        &lt;dependency&gt;  </a:t>
            </a:r>
          </a:p>
          <a:p>
            <a:r>
              <a:rPr lang="en-US" altLang="zh-CN"/>
              <a:t>            &lt;groupId&gt;org.slf4j&lt;/groupId&gt;  </a:t>
            </a:r>
          </a:p>
          <a:p>
            <a:r>
              <a:rPr lang="en-US" altLang="zh-CN"/>
              <a:t>            &lt;artifactId&gt;slf4j-</a:t>
            </a:r>
            <a:r>
              <a:rPr lang="en-US" altLang="zh-CN" u="sng"/>
              <a:t>api&lt;/artifactId&gt;  </a:t>
            </a:r>
          </a:p>
          <a:p>
            <a:r>
              <a:rPr lang="en-US" altLang="zh-CN"/>
              <a:t>            &lt;version&gt;1.6.1&lt;/version&gt;  </a:t>
            </a:r>
          </a:p>
          <a:p>
            <a:r>
              <a:rPr lang="en-US" altLang="zh-CN"/>
              <a:t>            &lt;scope&gt;compile&lt;/scope&gt;  </a:t>
            </a:r>
          </a:p>
          <a:p>
            <a:r>
              <a:rPr lang="en-US" altLang="zh-CN"/>
              <a:t>        &lt;/dependency&gt;  </a:t>
            </a:r>
          </a:p>
          <a:p>
            <a:r>
              <a:rPr lang="zh-CN" altLang="en-US"/>
              <a:t>  </a:t>
            </a:r>
          </a:p>
          <a:p>
            <a:r>
              <a:rPr lang="en-US" altLang="zh-CN"/>
              <a:t>        &lt;!-- Spring</a:t>
            </a:r>
            <a:r>
              <a:rPr lang="zh-CN" altLang="en-US"/>
              <a:t>包 </a:t>
            </a:r>
            <a:r>
              <a:rPr lang="en-US" altLang="zh-CN"/>
              <a:t>--&gt;</a:t>
            </a:r>
            <a:r>
              <a:rPr lang="zh-CN" altLang="en-US"/>
              <a:t>  </a:t>
            </a:r>
          </a:p>
          <a:p>
            <a:r>
              <a:rPr lang="zh-CN" altLang="en-US"/>
              <a:t>        </a:t>
            </a:r>
            <a:r>
              <a:rPr lang="en-US" altLang="zh-CN"/>
              <a:t>&lt;!-- </a:t>
            </a:r>
            <a:r>
              <a:rPr lang="zh-CN" altLang="en-US"/>
              <a:t>数据源、驱动、日志、工具类包 </a:t>
            </a:r>
            <a:r>
              <a:rPr lang="en-US" altLang="zh-CN"/>
              <a:t>--&gt;</a:t>
            </a:r>
            <a:r>
              <a:rPr lang="zh-CN" altLang="en-US"/>
              <a:t>  </a:t>
            </a:r>
          </a:p>
          <a:p>
            <a:r>
              <a:rPr lang="en-US" altLang="zh-CN"/>
              <a:t>        &lt;!-- log4j</a:t>
            </a:r>
            <a:r>
              <a:rPr lang="zh-CN" altLang="en-US"/>
              <a:t>日志包 </a:t>
            </a:r>
            <a:r>
              <a:rPr lang="en-US" altLang="zh-CN"/>
              <a:t>--&gt;</a:t>
            </a:r>
            <a:r>
              <a:rPr lang="zh-CN" altLang="en-US"/>
              <a:t>  </a:t>
            </a:r>
          </a:p>
          <a:p>
            <a:r>
              <a:rPr lang="en-US" altLang="zh-CN"/>
              <a:t>        &lt;dependency&gt;  </a:t>
            </a:r>
          </a:p>
          <a:p>
            <a:r>
              <a:rPr lang="en-US" altLang="zh-CN"/>
              <a:t>            &lt;groupId&gt;log4j&lt;/groupId&gt;  </a:t>
            </a:r>
          </a:p>
          <a:p>
            <a:r>
              <a:rPr lang="en-US" altLang="zh-CN"/>
              <a:t>            &lt;artifactId&gt;log4j&lt;/artifactId&gt;  </a:t>
            </a:r>
          </a:p>
          <a:p>
            <a:r>
              <a:rPr lang="en-US" altLang="zh-CN"/>
              <a:t>            &lt;version&gt;1.2.16&lt;/version&gt;  </a:t>
            </a:r>
          </a:p>
          <a:p>
            <a:r>
              <a:rPr lang="en-US" altLang="zh-CN"/>
              <a:t>            &lt;scope&gt;compile&lt;/scope&gt;  </a:t>
            </a:r>
          </a:p>
          <a:p>
            <a:r>
              <a:rPr lang="en-US" altLang="zh-CN"/>
              <a:t>        &lt;/dependency&gt;  </a:t>
            </a:r>
          </a:p>
          <a:p>
            <a:r>
              <a:rPr lang="zh-CN" altLang="en-US"/>
              <a:t>          </a:t>
            </a:r>
          </a:p>
          <a:p>
            <a:r>
              <a:rPr lang="en-US" altLang="zh-CN"/>
              <a:t>        &lt;!-- </a:t>
            </a:r>
            <a:r>
              <a:rPr lang="en-US" altLang="zh-CN" u="sng"/>
              <a:t>jsp</a:t>
            </a:r>
            <a:r>
              <a:rPr lang="zh-CN" altLang="en-US" u="sng"/>
              <a:t>接口 </a:t>
            </a:r>
            <a:r>
              <a:rPr lang="en-US" altLang="zh-CN" u="sng"/>
              <a:t>--&gt;</a:t>
            </a:r>
            <a:r>
              <a:rPr lang="zh-CN" altLang="en-US" u="sng"/>
              <a:t>  </a:t>
            </a:r>
          </a:p>
          <a:p>
            <a:r>
              <a:rPr lang="en-US" altLang="zh-CN"/>
              <a:t>        &lt;dependency&gt;  </a:t>
            </a:r>
          </a:p>
          <a:p>
            <a:r>
              <a:rPr lang="en-US" altLang="zh-CN"/>
              <a:t>            &lt;groupId&gt;javax.servlet.jsp&lt;/groupId&gt;  </a:t>
            </a:r>
          </a:p>
          <a:p>
            <a:r>
              <a:rPr lang="en-US" altLang="zh-CN"/>
              <a:t>            &lt;artifactId&gt;</a:t>
            </a:r>
            <a:r>
              <a:rPr lang="en-US" altLang="zh-CN" u="sng"/>
              <a:t>jsp-api&lt;/artifactId&gt;  </a:t>
            </a:r>
          </a:p>
          <a:p>
            <a:r>
              <a:rPr lang="en-US" altLang="zh-CN"/>
              <a:t>            &lt;version&gt;2.1&lt;/version&gt;  </a:t>
            </a:r>
          </a:p>
          <a:p>
            <a:r>
              <a:rPr lang="en-US" altLang="zh-CN"/>
              <a:t>            &lt;scope&gt;provided&lt;/scope&gt;  </a:t>
            </a:r>
          </a:p>
          <a:p>
            <a:r>
              <a:rPr lang="en-US" altLang="zh-CN"/>
              <a:t>        &lt;/dependency&gt;  </a:t>
            </a:r>
          </a:p>
          <a:p>
            <a:r>
              <a:rPr lang="en-US" altLang="zh-CN"/>
              <a:t>        &lt;!-- JDBC</a:t>
            </a:r>
            <a:r>
              <a:rPr lang="zh-CN" altLang="en-US"/>
              <a:t>连接池 </a:t>
            </a:r>
            <a:r>
              <a:rPr lang="en-US" altLang="zh-CN"/>
              <a:t>--&gt;</a:t>
            </a:r>
            <a:r>
              <a:rPr lang="zh-CN" altLang="en-US"/>
              <a:t>  </a:t>
            </a:r>
          </a:p>
          <a:p>
            <a:r>
              <a:rPr lang="en-US" altLang="zh-CN"/>
              <a:t>        &lt;dependency&gt;  </a:t>
            </a:r>
          </a:p>
          <a:p>
            <a:r>
              <a:rPr lang="en-US" altLang="zh-CN"/>
              <a:t>            &lt;groupId&gt;c3p0&lt;/groupId&gt;  </a:t>
            </a:r>
          </a:p>
          <a:p>
            <a:r>
              <a:rPr lang="en-US" altLang="zh-CN"/>
              <a:t>            &lt;artifactId&gt;c3p0&lt;/artifactId&gt;  </a:t>
            </a:r>
          </a:p>
          <a:p>
            <a:r>
              <a:rPr lang="en-US" altLang="zh-CN"/>
              <a:t>            &lt;version&gt;0.9.1.2&lt;/version&gt;  </a:t>
            </a:r>
          </a:p>
          <a:p>
            <a:r>
              <a:rPr lang="en-US" altLang="zh-CN"/>
              <a:t>        &lt;/dependency&gt;  </a:t>
            </a:r>
          </a:p>
          <a:p>
            <a:endParaRPr lang="zh-CN" altLang="en-US"/>
          </a:p>
          <a:p>
            <a:r>
              <a:rPr lang="en-US" altLang="zh-CN"/>
              <a:t>        &lt;!-- </a:t>
            </a:r>
            <a:r>
              <a:rPr lang="en-US" altLang="zh-CN" u="sng"/>
              <a:t>servlet</a:t>
            </a:r>
            <a:r>
              <a:rPr lang="zh-CN" altLang="en-US" u="sng"/>
              <a:t>接口 </a:t>
            </a:r>
            <a:r>
              <a:rPr lang="en-US" altLang="zh-CN" u="sng"/>
              <a:t>--&gt;</a:t>
            </a:r>
            <a:r>
              <a:rPr lang="zh-CN" altLang="en-US" u="sng"/>
              <a:t>  </a:t>
            </a:r>
          </a:p>
          <a:p>
            <a:r>
              <a:rPr lang="en-US" altLang="zh-CN"/>
              <a:t>        &lt;dependency&gt;  </a:t>
            </a:r>
          </a:p>
          <a:p>
            <a:r>
              <a:rPr lang="en-US" altLang="zh-CN"/>
              <a:t>            &lt;groupId&gt;javax.servlet&lt;/groupId&gt;  </a:t>
            </a:r>
          </a:p>
          <a:p>
            <a:r>
              <a:rPr lang="en-US" altLang="zh-CN"/>
              <a:t>            &lt;artifactId&gt;</a:t>
            </a:r>
            <a:r>
              <a:rPr lang="en-US" altLang="zh-CN" u="sng"/>
              <a:t>servlet-api&lt;/artifactId&gt;  </a:t>
            </a:r>
          </a:p>
          <a:p>
            <a:r>
              <a:rPr lang="en-US" altLang="zh-CN"/>
              <a:t>            &lt;version&gt;2.4&lt;/version&gt;  </a:t>
            </a:r>
          </a:p>
          <a:p>
            <a:r>
              <a:rPr lang="en-US" altLang="zh-CN"/>
              <a:t>            &lt;scope&gt;provided&lt;/scope&gt;  </a:t>
            </a:r>
          </a:p>
          <a:p>
            <a:r>
              <a:rPr lang="en-US" altLang="zh-CN"/>
              <a:t>        &lt;/dependency&gt;</a:t>
            </a:r>
          </a:p>
          <a:p>
            <a:endParaRPr lang="zh-CN" altLang="en-US"/>
          </a:p>
          <a:p>
            <a:r>
              <a:rPr lang="en-US" altLang="zh-CN"/>
              <a:t>&lt;/dependencies&gt;</a:t>
            </a:r>
          </a:p>
          <a:p>
            <a:endParaRPr lang="zh-CN" altLang="en-US"/>
          </a:p>
          <a:p>
            <a:r>
              <a:rPr lang="en-US" altLang="zh-CN"/>
              <a:t>&lt;/project&gt;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1.web.xml</a:t>
            </a:r>
          </a:p>
          <a:p>
            <a:pPr eaLnBrk="1" hangingPunct="1"/>
            <a:endParaRPr lang="en-US" altLang="zh-CN"/>
          </a:p>
          <a:p>
            <a:r>
              <a:rPr lang="en-US" altLang="zh-CN"/>
              <a:t>&lt;!DOCTYPE web-app PUBLIC</a:t>
            </a:r>
          </a:p>
          <a:p>
            <a:r>
              <a:rPr lang="en-US" altLang="zh-CN"/>
              <a:t> "-//Sun Microsystems, Inc.//DTD Web Application 2.3//EN"</a:t>
            </a:r>
          </a:p>
          <a:p>
            <a:r>
              <a:rPr lang="en-US" altLang="zh-CN"/>
              <a:t> "http://java.sun.com/dtd/web-app_2_3.dtd" &gt;</a:t>
            </a:r>
          </a:p>
          <a:p>
            <a:endParaRPr lang="zh-CN" altLang="en-US"/>
          </a:p>
          <a:p>
            <a:r>
              <a:rPr lang="en-US" altLang="zh-CN"/>
              <a:t>&lt;</a:t>
            </a:r>
            <a:r>
              <a:rPr lang="en-US" altLang="zh-CN" u="sng"/>
              <a:t>web-app&gt;</a:t>
            </a:r>
          </a:p>
          <a:p>
            <a:endParaRPr lang="zh-CN" altLang="en-US"/>
          </a:p>
          <a:p>
            <a:r>
              <a:rPr lang="en-US" altLang="zh-CN"/>
              <a:t>&lt;listener&gt;</a:t>
            </a:r>
          </a:p>
          <a:p>
            <a:r>
              <a:rPr lang="en-US" altLang="zh-CN"/>
              <a:t>&lt;listener-class&gt;org.springframework.web.context.ContextLoaderListener&lt;/listener-class&gt;</a:t>
            </a:r>
          </a:p>
          <a:p>
            <a:r>
              <a:rPr lang="en-US" altLang="zh-CN"/>
              <a:t>&lt;/listener&gt;</a:t>
            </a:r>
          </a:p>
          <a:p>
            <a:r>
              <a:rPr lang="en-US" altLang="zh-CN"/>
              <a:t>&lt;context-param&gt;</a:t>
            </a:r>
          </a:p>
          <a:p>
            <a:r>
              <a:rPr lang="en-US" altLang="zh-CN"/>
              <a:t>&lt;param-name&gt;contextConfigLocation&lt;/param-name&gt;</a:t>
            </a:r>
          </a:p>
          <a:p>
            <a:r>
              <a:rPr lang="en-US" altLang="zh-CN"/>
              <a:t>&lt;param-value&gt;classpath:beans.xml&lt;/param-value&gt;</a:t>
            </a:r>
          </a:p>
          <a:p>
            <a:r>
              <a:rPr lang="en-US" altLang="zh-CN"/>
              <a:t>&lt;/context-param&gt;</a:t>
            </a:r>
          </a:p>
          <a:p>
            <a:r>
              <a:rPr lang="en-US" altLang="zh-CN"/>
              <a:t>&lt;filter&gt;</a:t>
            </a:r>
          </a:p>
          <a:p>
            <a:r>
              <a:rPr lang="en-US" altLang="zh-CN"/>
              <a:t>&lt;filter-name&gt;struts2&lt;/filter-name&gt;</a:t>
            </a:r>
          </a:p>
          <a:p>
            <a:r>
              <a:rPr lang="en-US" altLang="zh-CN"/>
              <a:t>&lt;filter-class&gt;org.apache.struts2.dispatcher.FilterDispatcher&lt;/filter-class&gt;</a:t>
            </a:r>
          </a:p>
          <a:p>
            <a:r>
              <a:rPr lang="en-US" altLang="zh-CN"/>
              <a:t>&lt;/filter&gt;</a:t>
            </a:r>
          </a:p>
          <a:p>
            <a:r>
              <a:rPr lang="en-US" altLang="zh-CN"/>
              <a:t>&lt;filter-mapping&gt;</a:t>
            </a:r>
          </a:p>
          <a:p>
            <a:r>
              <a:rPr lang="en-US" altLang="zh-CN"/>
              <a:t>&lt;filter-name&gt;struts2&lt;/filter-name&gt;</a:t>
            </a:r>
          </a:p>
          <a:p>
            <a:r>
              <a:rPr lang="en-US" altLang="zh-CN"/>
              <a:t>&lt;url-pattern&gt;/*&lt;/url-pattern&gt;</a:t>
            </a:r>
          </a:p>
          <a:p>
            <a:r>
              <a:rPr lang="en-US" altLang="zh-CN"/>
              <a:t>&lt;/filter-mapping&gt;</a:t>
            </a:r>
          </a:p>
          <a:p>
            <a:endParaRPr lang="zh-CN" altLang="en-US"/>
          </a:p>
          <a:p>
            <a:r>
              <a:rPr lang="en-US" altLang="zh-CN"/>
              <a:t>&lt;/web-app&gt;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2.beans.xml</a:t>
            </a:r>
          </a:p>
          <a:p>
            <a:pPr eaLnBrk="1" hangingPunct="1"/>
            <a:endParaRPr lang="en-US" altLang="zh-CN"/>
          </a:p>
          <a:p>
            <a:r>
              <a:rPr lang="en-US" altLang="zh-CN"/>
              <a:t>&lt;?xml version=</a:t>
            </a:r>
            <a:r>
              <a:rPr lang="en-US" altLang="zh-CN" i="1"/>
              <a:t>"1.0" encoding="UTF-8"?&gt;</a:t>
            </a:r>
          </a:p>
          <a:p>
            <a:r>
              <a:rPr lang="en-US" altLang="zh-CN"/>
              <a:t>&lt;beans xmlns=</a:t>
            </a:r>
            <a:r>
              <a:rPr lang="en-US" altLang="zh-CN" i="1"/>
              <a:t>"http://www.springframework.org/schema/beans"</a:t>
            </a:r>
          </a:p>
          <a:p>
            <a:r>
              <a:rPr lang="en-US" altLang="zh-CN"/>
              <a:t>xmlns:xsi=</a:t>
            </a:r>
            <a:r>
              <a:rPr lang="en-US" altLang="zh-CN" i="1"/>
              <a:t>"http://www.w3.org/2001/XMLSchema-instance" xmlns:context="http://www.springframework.org/schema/context"</a:t>
            </a:r>
          </a:p>
          <a:p>
            <a:r>
              <a:rPr lang="en-US" altLang="zh-CN"/>
              <a:t>xmlns:aop=</a:t>
            </a:r>
            <a:r>
              <a:rPr lang="en-US" altLang="zh-CN" i="1"/>
              <a:t>"http://www.springframework.org/schema/aop" xmlns:tx="http://www.springframework.org/schema/tx"</a:t>
            </a:r>
          </a:p>
          <a:p>
            <a:r>
              <a:rPr lang="en-US" altLang="zh-CN"/>
              <a:t>xsi:schemaLocation=</a:t>
            </a:r>
            <a:r>
              <a:rPr lang="en-US" altLang="zh-CN" i="1"/>
              <a:t>"http://www.springframework.org/schema/beans </a:t>
            </a:r>
          </a:p>
          <a:p>
            <a:r>
              <a:rPr lang="en-US" altLang="zh-CN" i="1"/>
              <a:t>http://www.springframework.org/schema/beans/spring-beans-3.0.xsd </a:t>
            </a:r>
          </a:p>
          <a:p>
            <a:r>
              <a:rPr lang="en-US" altLang="zh-CN" i="1"/>
              <a:t>http://www.springframework.org/schema/context </a:t>
            </a:r>
          </a:p>
          <a:p>
            <a:r>
              <a:rPr lang="en-US" altLang="zh-CN" i="1"/>
              <a:t>http://www.springframework.org/schema/context/spring-context-3.0.xsd </a:t>
            </a:r>
          </a:p>
          <a:p>
            <a:r>
              <a:rPr lang="en-US" altLang="zh-CN" i="1"/>
              <a:t>http://www.springframework.org/schema/aop </a:t>
            </a:r>
          </a:p>
          <a:p>
            <a:r>
              <a:rPr lang="en-US" altLang="zh-CN" i="1"/>
              <a:t>http://www.springframework.org/schema/aop/spring-aop-3.0.xsd </a:t>
            </a:r>
          </a:p>
          <a:p>
            <a:r>
              <a:rPr lang="en-US" altLang="zh-CN" i="1"/>
              <a:t>http://www.springframework.org/schema/tx </a:t>
            </a:r>
          </a:p>
          <a:p>
            <a:r>
              <a:rPr lang="en-US" altLang="zh-CN" i="1"/>
              <a:t>http://www.springframework.org/schema/tx/spring-tx-3.0.xsd"&gt;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&lt;bean id=</a:t>
            </a:r>
            <a:r>
              <a:rPr lang="en-US" altLang="zh-CN" i="1"/>
              <a:t>"dataSource" class="org.apache.commons.dbcp.BasicDataSource"&gt;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"driverClassName" value="com.mysql.jdbc.Driver"&gt;&lt;/property&gt;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"url" value="jdbc:mysql://localhost:3306/maven"&gt;&lt;/property&gt;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"username" value="root"&gt;&lt;/property&gt;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"password" value="root"&gt;&lt;/property&gt;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"maxActive" value="100"&gt;&lt;/property&gt;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"maxIdle" value="30"&gt;&lt;/property&gt;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"maxWait" value="500"&gt;&lt;/property&gt;</a:t>
            </a:r>
          </a:p>
          <a:p>
            <a:r>
              <a:rPr lang="en-US" altLang="zh-CN"/>
              <a:t>&lt;/bean&gt;</a:t>
            </a:r>
          </a:p>
          <a:p>
            <a:endParaRPr lang="zh-CN" altLang="en-US"/>
          </a:p>
          <a:p>
            <a:r>
              <a:rPr lang="en-US" altLang="zh-CN"/>
              <a:t>&lt;bean id=</a:t>
            </a:r>
            <a:r>
              <a:rPr lang="en-US" altLang="zh-CN" i="1"/>
              <a:t>"sessionFactory" class="org.springframework.orm.hibernate3.LocalSessionFactoryBean"&gt;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"dataSource" ref="dataSource"&gt;&lt;/property&gt;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"hibernateProperties"&gt;</a:t>
            </a:r>
          </a:p>
          <a:p>
            <a:r>
              <a:rPr lang="en-US" altLang="zh-CN"/>
              <a:t>&lt;props&gt;</a:t>
            </a:r>
          </a:p>
          <a:p>
            <a:r>
              <a:rPr lang="en-US" altLang="zh-CN"/>
              <a:t>&lt;prop key=</a:t>
            </a:r>
            <a:r>
              <a:rPr lang="en-US" altLang="zh-CN" i="1"/>
              <a:t>"hibernate.dialect"&gt;org.hibernate.dialect.MySQLDialect&lt;/prop&gt;</a:t>
            </a:r>
          </a:p>
          <a:p>
            <a:r>
              <a:rPr lang="en-US" altLang="zh-CN"/>
              <a:t>&lt;prop key=</a:t>
            </a:r>
            <a:r>
              <a:rPr lang="en-US" altLang="zh-CN" i="1"/>
              <a:t>"hibernate.show_sql"&gt;true&lt;/prop&gt;</a:t>
            </a:r>
          </a:p>
          <a:p>
            <a:r>
              <a:rPr lang="en-US" altLang="zh-CN"/>
              <a:t>&lt;/props&gt;</a:t>
            </a:r>
          </a:p>
          <a:p>
            <a:r>
              <a:rPr lang="en-US" altLang="zh-CN"/>
              <a:t>&lt;/property&gt;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"mappingResources"&gt;</a:t>
            </a:r>
          </a:p>
          <a:p>
            <a:r>
              <a:rPr lang="en-US" altLang="zh-CN"/>
              <a:t>&lt;list&gt;</a:t>
            </a:r>
          </a:p>
          <a:p>
            <a:r>
              <a:rPr lang="en-US" altLang="zh-CN"/>
              <a:t>&lt;value&gt;</a:t>
            </a:r>
            <a:r>
              <a:rPr lang="en-US" altLang="zh-CN" u="sng"/>
              <a:t>cn/itcast/maven/model/Person.hbm.xml&lt;/value&gt;</a:t>
            </a:r>
          </a:p>
          <a:p>
            <a:r>
              <a:rPr lang="en-US" altLang="zh-CN"/>
              <a:t>&lt;/list&gt;</a:t>
            </a:r>
          </a:p>
          <a:p>
            <a:r>
              <a:rPr lang="en-US" altLang="zh-CN"/>
              <a:t>&lt;/property&gt;</a:t>
            </a:r>
          </a:p>
          <a:p>
            <a:r>
              <a:rPr lang="en-US" altLang="zh-CN"/>
              <a:t>&lt;/bean&gt;</a:t>
            </a:r>
          </a:p>
          <a:p>
            <a:endParaRPr lang="zh-CN" altLang="en-US"/>
          </a:p>
          <a:p>
            <a:r>
              <a:rPr lang="en-US" altLang="zh-CN"/>
              <a:t>&lt;bean id=</a:t>
            </a:r>
            <a:r>
              <a:rPr lang="en-US" altLang="zh-CN" i="1"/>
              <a:t>"txManager" class="org.springframework.orm.hibernate3.HibernateTransactionManager"&gt;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"sessionFactory" ref="sessionFactory"&gt;&lt;/property&gt;</a:t>
            </a:r>
          </a:p>
          <a:p>
            <a:r>
              <a:rPr lang="en-US" altLang="zh-CN"/>
              <a:t>&lt;/bean&gt;</a:t>
            </a:r>
          </a:p>
          <a:p>
            <a:endParaRPr lang="zh-CN" altLang="en-US"/>
          </a:p>
          <a:p>
            <a:r>
              <a:rPr lang="en-US" altLang="zh-CN"/>
              <a:t>&lt;tx:advice id=</a:t>
            </a:r>
            <a:r>
              <a:rPr lang="en-US" altLang="zh-CN" i="1"/>
              <a:t>"txAdvice" transaction-manager="txManager"&gt;</a:t>
            </a:r>
          </a:p>
          <a:p>
            <a:r>
              <a:rPr lang="en-US" altLang="zh-CN"/>
              <a:t>&lt;tx:attributes&gt;</a:t>
            </a:r>
          </a:p>
          <a:p>
            <a:r>
              <a:rPr lang="en-US" altLang="zh-CN"/>
              <a:t>&lt;tx:method name=</a:t>
            </a:r>
            <a:r>
              <a:rPr lang="en-US" altLang="zh-CN" i="1"/>
              <a:t>"save*" propagation="REQUIRED"/&gt;</a:t>
            </a:r>
          </a:p>
          <a:p>
            <a:r>
              <a:rPr lang="en-US" altLang="zh-CN"/>
              <a:t>&lt;tx:method name=</a:t>
            </a:r>
            <a:r>
              <a:rPr lang="en-US" altLang="zh-CN" i="1"/>
              <a:t>"update*" propagation="REQUIRED"/&gt;</a:t>
            </a:r>
          </a:p>
          <a:p>
            <a:r>
              <a:rPr lang="en-US" altLang="zh-CN"/>
              <a:t>&lt;tx:method name=</a:t>
            </a:r>
            <a:r>
              <a:rPr lang="en-US" altLang="zh-CN" i="1"/>
              <a:t>"delete*" propagation="REQUIRED"/&gt;</a:t>
            </a:r>
          </a:p>
          <a:p>
            <a:r>
              <a:rPr lang="en-US" altLang="zh-CN"/>
              <a:t>&lt;tx:method name=</a:t>
            </a:r>
            <a:r>
              <a:rPr lang="en-US" altLang="zh-CN" i="1"/>
              <a:t>"get*" propagation="NEVER" read-only="true"/&gt;</a:t>
            </a:r>
          </a:p>
          <a:p>
            <a:r>
              <a:rPr lang="en-US" altLang="zh-CN"/>
              <a:t>&lt;tx:method name=</a:t>
            </a:r>
            <a:r>
              <a:rPr lang="en-US" altLang="zh-CN" i="1"/>
              <a:t>"query*" propagation="NEVER" read-only="true"/&gt;</a:t>
            </a:r>
          </a:p>
          <a:p>
            <a:r>
              <a:rPr lang="en-US" altLang="zh-CN"/>
              <a:t>&lt;/tx:attributes&gt;</a:t>
            </a:r>
          </a:p>
          <a:p>
            <a:r>
              <a:rPr lang="en-US" altLang="zh-CN"/>
              <a:t>&lt;/tx:advice&gt;</a:t>
            </a:r>
          </a:p>
          <a:p>
            <a:endParaRPr lang="zh-CN" altLang="en-US"/>
          </a:p>
          <a:p>
            <a:r>
              <a:rPr lang="en-US" altLang="zh-CN"/>
              <a:t>&lt;aop:config&gt;</a:t>
            </a:r>
          </a:p>
          <a:p>
            <a:r>
              <a:rPr lang="en-US" altLang="zh-CN"/>
              <a:t>&lt;aop:advisor advice-ref=</a:t>
            </a:r>
            <a:r>
              <a:rPr lang="en-US" altLang="zh-CN" i="1"/>
              <a:t>"txAdvice" pointcut="execution(* cn.itcast.maven.service..*.*(..))"/&gt;</a:t>
            </a:r>
          </a:p>
          <a:p>
            <a:r>
              <a:rPr lang="en-US" altLang="zh-CN"/>
              <a:t>&lt;/aop:config&gt;</a:t>
            </a:r>
          </a:p>
          <a:p>
            <a:endParaRPr lang="zh-CN" altLang="en-US"/>
          </a:p>
          <a:p>
            <a:r>
              <a:rPr lang="en-US" altLang="zh-CN"/>
              <a:t>&lt;bean id=</a:t>
            </a:r>
            <a:r>
              <a:rPr lang="en-US" altLang="zh-CN" i="1"/>
              <a:t>"personDao" class="cn.itcast.maven.dao.impl.PersonDaoImpl"&gt;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"sessionFactory" ref="sessionFactory"&gt;&lt;/property&gt;</a:t>
            </a:r>
          </a:p>
          <a:p>
            <a:r>
              <a:rPr lang="en-US" altLang="zh-CN"/>
              <a:t>&lt;/bean&gt;</a:t>
            </a:r>
          </a:p>
          <a:p>
            <a:endParaRPr lang="zh-CN" altLang="en-US"/>
          </a:p>
          <a:p>
            <a:r>
              <a:rPr lang="en-US" altLang="zh-CN"/>
              <a:t>&lt;bean id=</a:t>
            </a:r>
            <a:r>
              <a:rPr lang="en-US" altLang="zh-CN" i="1"/>
              <a:t>"personService" class="cn.itcast.maven.service.impl.PersonServiceImpl"&gt;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"personDao" ref="personDao"&gt;&lt;/property&gt;</a:t>
            </a:r>
          </a:p>
          <a:p>
            <a:r>
              <a:rPr lang="en-US" altLang="zh-CN"/>
              <a:t>&lt;/bean&gt;</a:t>
            </a:r>
          </a:p>
          <a:p>
            <a:endParaRPr lang="zh-CN" altLang="en-US"/>
          </a:p>
          <a:p>
            <a:r>
              <a:rPr lang="en-US" altLang="zh-CN"/>
              <a:t>&lt;bean id=</a:t>
            </a:r>
            <a:r>
              <a:rPr lang="en-US" altLang="zh-CN" i="1"/>
              <a:t>"personSave" class="cn.itcast.maven.action.PersonAction"&gt;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"personService" ref="personService"&gt;&lt;/property&gt;</a:t>
            </a:r>
          </a:p>
          <a:p>
            <a:r>
              <a:rPr lang="en-US" altLang="zh-CN"/>
              <a:t>&lt;/bean&gt;</a:t>
            </a:r>
          </a:p>
          <a:p>
            <a:endParaRPr lang="zh-CN" altLang="en-US"/>
          </a:p>
          <a:p>
            <a:r>
              <a:rPr lang="en-US" altLang="zh-CN"/>
              <a:t>&lt;/beans&gt;</a:t>
            </a:r>
          </a:p>
          <a:p>
            <a:endParaRPr lang="en-US" altLang="zh-CN"/>
          </a:p>
          <a:p>
            <a:r>
              <a:rPr lang="en-US" altLang="zh-CN"/>
              <a:t>3. Struts.xml</a:t>
            </a:r>
          </a:p>
          <a:p>
            <a:endParaRPr lang="en-US" altLang="zh-CN"/>
          </a:p>
          <a:p>
            <a:r>
              <a:rPr lang="en-US" altLang="zh-CN"/>
              <a:t>&lt;?xml version=</a:t>
            </a:r>
            <a:r>
              <a:rPr lang="en-US" altLang="zh-CN" i="1"/>
              <a:t>"1.0" encoding="UTF-8" ?&gt;</a:t>
            </a:r>
          </a:p>
          <a:p>
            <a:r>
              <a:rPr lang="en-US" altLang="zh-CN"/>
              <a:t>&lt;!DOCTYPE struts PUBLIC</a:t>
            </a:r>
          </a:p>
          <a:p>
            <a:r>
              <a:rPr lang="en-US" altLang="zh-CN"/>
              <a:t>    "-//Apache Software Foundation//DTD Struts Configuration 2.0//EN"</a:t>
            </a:r>
          </a:p>
          <a:p>
            <a:r>
              <a:rPr lang="en-US" altLang="zh-CN"/>
              <a:t>    "http://struts.apache.org/dtds/struts-2.0.dtd"&gt;</a:t>
            </a:r>
          </a:p>
          <a:p>
            <a:endParaRPr lang="zh-CN" altLang="en-US"/>
          </a:p>
          <a:p>
            <a:r>
              <a:rPr lang="en-US" altLang="zh-CN"/>
              <a:t>&lt;struts&gt;</a:t>
            </a:r>
          </a:p>
          <a:p>
            <a:r>
              <a:rPr lang="en-US" altLang="zh-CN"/>
              <a:t>&lt;package name=</a:t>
            </a:r>
            <a:r>
              <a:rPr lang="en-US" altLang="zh-CN" i="1"/>
              <a:t>"person" extends="struts-default"&gt;</a:t>
            </a:r>
          </a:p>
          <a:p>
            <a:r>
              <a:rPr lang="en-US" altLang="zh-CN"/>
              <a:t>&lt;action name=</a:t>
            </a:r>
            <a:r>
              <a:rPr lang="en-US" altLang="zh-CN" i="1"/>
              <a:t>"personSave" class="personSave"&gt;</a:t>
            </a:r>
          </a:p>
          <a:p>
            <a:r>
              <a:rPr lang="en-US" altLang="zh-CN"/>
              <a:t>&lt;result name=</a:t>
            </a:r>
            <a:r>
              <a:rPr lang="en-US" altLang="zh-CN" i="1"/>
              <a:t>"success"&gt;/success.jsp&lt;/result&gt;</a:t>
            </a:r>
          </a:p>
          <a:p>
            <a:r>
              <a:rPr lang="en-US" altLang="zh-CN"/>
              <a:t>&lt;/action&gt;</a:t>
            </a:r>
          </a:p>
          <a:p>
            <a:r>
              <a:rPr lang="en-US" altLang="zh-CN"/>
              <a:t>&lt;/package&gt;</a:t>
            </a:r>
          </a:p>
          <a:p>
            <a:r>
              <a:rPr lang="en-US" altLang="zh-CN"/>
              <a:t>&lt;/struts&gt;</a:t>
            </a:r>
          </a:p>
          <a:p>
            <a:endParaRPr lang="en-US" altLang="zh-CN"/>
          </a:p>
          <a:p>
            <a:r>
              <a:rPr lang="en-US" altLang="zh-CN"/>
              <a:t>4.person.hbm.xml</a:t>
            </a:r>
          </a:p>
          <a:p>
            <a:endParaRPr lang="en-US" altLang="zh-CN"/>
          </a:p>
          <a:p>
            <a:r>
              <a:rPr lang="en-US" altLang="zh-CN"/>
              <a:t>&lt;?xml version=</a:t>
            </a:r>
            <a:r>
              <a:rPr lang="en-US" altLang="zh-CN" i="1"/>
              <a:t>"1.0" encoding="utf-8"?&gt;</a:t>
            </a:r>
          </a:p>
          <a:p>
            <a:r>
              <a:rPr lang="en-US" altLang="zh-CN"/>
              <a:t>&lt;!DOCTYPE hibernate-mapping PUBLIC "-//Hibernate/Hibernate Mapping DTD 3.0//EN"</a:t>
            </a:r>
          </a:p>
          <a:p>
            <a:r>
              <a:rPr lang="en-US" altLang="zh-CN"/>
              <a:t>"http://hibernate.sourceforge.net/hibernate-mapping-3.0.dtd"&gt;</a:t>
            </a:r>
          </a:p>
          <a:p>
            <a:endParaRPr lang="zh-CN" altLang="en-US"/>
          </a:p>
          <a:p>
            <a:r>
              <a:rPr lang="en-US" altLang="zh-CN"/>
              <a:t>&lt;hibernate-mapping&gt;</a:t>
            </a:r>
          </a:p>
          <a:p>
            <a:r>
              <a:rPr lang="en-US" altLang="zh-CN"/>
              <a:t>&lt;class name=</a:t>
            </a:r>
            <a:r>
              <a:rPr lang="en-US" altLang="zh-CN" i="1"/>
              <a:t>"cn.itcast.maven.model.Person" table="person"&gt;</a:t>
            </a:r>
          </a:p>
          <a:p>
            <a:r>
              <a:rPr lang="en-US" altLang="zh-CN"/>
              <a:t>&lt;id name=</a:t>
            </a:r>
            <a:r>
              <a:rPr lang="en-US" altLang="zh-CN" i="1"/>
              <a:t>"id" type="java.lang.Integer" column="id"&gt;</a:t>
            </a:r>
          </a:p>
          <a:p>
            <a:r>
              <a:rPr lang="en-US" altLang="zh-CN"/>
              <a:t>&lt;generator class=</a:t>
            </a:r>
            <a:r>
              <a:rPr lang="en-US" altLang="zh-CN" i="1"/>
              <a:t>"increment"&gt;&lt;/generator&gt;</a:t>
            </a:r>
          </a:p>
          <a:p>
            <a:r>
              <a:rPr lang="en-US" altLang="zh-CN"/>
              <a:t>&lt;/id&gt;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"name" type="string" column="name"</a:t>
            </a:r>
          </a:p>
          <a:p>
            <a:r>
              <a:rPr lang="en-US" altLang="zh-CN"/>
              <a:t>length=</a:t>
            </a:r>
            <a:r>
              <a:rPr lang="en-US" altLang="zh-CN" i="1"/>
              <a:t>"10"&gt;</a:t>
            </a:r>
          </a:p>
          <a:p>
            <a:r>
              <a:rPr lang="en-US" altLang="zh-CN"/>
              <a:t>&lt;/property&gt;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"age" type="java.lang.Integer" column="age"</a:t>
            </a:r>
          </a:p>
          <a:p>
            <a:r>
              <a:rPr lang="en-US" altLang="zh-CN"/>
              <a:t>length=</a:t>
            </a:r>
            <a:r>
              <a:rPr lang="en-US" altLang="zh-CN" i="1"/>
              <a:t>"10"&gt;</a:t>
            </a:r>
          </a:p>
          <a:p>
            <a:r>
              <a:rPr lang="en-US" altLang="zh-CN"/>
              <a:t>&lt;/property&gt;</a:t>
            </a:r>
          </a:p>
          <a:p>
            <a:r>
              <a:rPr lang="en-US" altLang="zh-CN"/>
              <a:t>&lt;property name=</a:t>
            </a:r>
            <a:r>
              <a:rPr lang="en-US" altLang="zh-CN" i="1"/>
              <a:t>"address" type="java.lang.String" column="address"&gt;&lt;/property&gt;</a:t>
            </a:r>
          </a:p>
          <a:p>
            <a:r>
              <a:rPr lang="en-US" altLang="zh-CN"/>
              <a:t>&lt;/class&gt;</a:t>
            </a:r>
          </a:p>
          <a:p>
            <a:r>
              <a:rPr lang="en-US" altLang="zh-CN"/>
              <a:t>&lt;/hibernate-mapping&gt;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9309665-5082-4E50-A20F-780BE7D1F8FC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jax-ws</a:t>
            </a:r>
            <a:r>
              <a:rPr lang="zh-CN" altLang="en-US"/>
              <a:t>是</a:t>
            </a:r>
            <a:r>
              <a:rPr lang="en-US" altLang="zh-CN"/>
              <a:t>Sun</a:t>
            </a:r>
            <a:r>
              <a:rPr lang="zh-CN" altLang="en-US"/>
              <a:t>公司发布的一套开发</a:t>
            </a:r>
            <a:r>
              <a:rPr lang="en-US" altLang="zh-CN"/>
              <a:t>WebService</a:t>
            </a:r>
            <a:r>
              <a:rPr lang="zh-CN" altLang="en-US"/>
              <a:t>服务的标准。早期的标准如</a:t>
            </a:r>
            <a:r>
              <a:rPr lang="en-US" altLang="zh-CN"/>
              <a:t>jax-rpc</a:t>
            </a:r>
            <a:r>
              <a:rPr lang="zh-CN" altLang="en-US"/>
              <a:t>已经很少使用（在目前的</a:t>
            </a:r>
            <a:r>
              <a:rPr lang="en-US" altLang="zh-CN"/>
              <a:t>jdk</a:t>
            </a:r>
            <a:r>
              <a:rPr lang="zh-CN" altLang="en-US"/>
              <a:t>当中也没有附带这个工具，</a:t>
            </a:r>
            <a:r>
              <a:rPr lang="en-US" altLang="zh-CN"/>
              <a:t>axis</a:t>
            </a:r>
            <a:r>
              <a:rPr lang="zh-CN" altLang="en-US"/>
              <a:t>就是使用的这个标准。）。而</a:t>
            </a:r>
            <a:r>
              <a:rPr lang="en-US" altLang="zh-CN"/>
              <a:t>cxf</a:t>
            </a:r>
            <a:r>
              <a:rPr lang="zh-CN" altLang="en-US"/>
              <a:t>就是在新标准</a:t>
            </a:r>
            <a:r>
              <a:rPr lang="en-US" altLang="zh-CN"/>
              <a:t>jax-ws</a:t>
            </a:r>
            <a:r>
              <a:rPr lang="zh-CN" altLang="en-US"/>
              <a:t>下开发出来的</a:t>
            </a:r>
            <a:r>
              <a:rPr lang="en-US" altLang="zh-CN"/>
              <a:t>WebService</a:t>
            </a:r>
            <a:r>
              <a:rPr lang="zh-CN" altLang="en-US"/>
              <a:t>，</a:t>
            </a:r>
            <a:r>
              <a:rPr lang="en-US" altLang="zh-CN"/>
              <a:t>jax-ws</a:t>
            </a:r>
            <a:r>
              <a:rPr lang="zh-CN" altLang="en-US"/>
              <a:t>也内置到了</a:t>
            </a:r>
            <a:r>
              <a:rPr lang="en-US" altLang="zh-CN"/>
              <a:t>jdk1.6</a:t>
            </a:r>
            <a:r>
              <a:rPr lang="zh-CN" altLang="en-US"/>
              <a:t>当中。（对于</a:t>
            </a:r>
            <a:r>
              <a:rPr lang="en-US" altLang="zh-CN"/>
              <a:t>2006</a:t>
            </a:r>
            <a:r>
              <a:rPr lang="zh-CN" altLang="en-US"/>
              <a:t>年以前的</a:t>
            </a:r>
            <a:r>
              <a:rPr lang="en-US" altLang="zh-CN"/>
              <a:t>jax-rpc</a:t>
            </a:r>
            <a:r>
              <a:rPr lang="zh-CN" altLang="en-US"/>
              <a:t>（</a:t>
            </a:r>
            <a:r>
              <a:rPr lang="en-US" altLang="zh-CN"/>
              <a:t>remote process call</a:t>
            </a:r>
            <a:r>
              <a:rPr lang="zh-CN" altLang="en-US"/>
              <a:t>）就不要再去研究了）。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、关于更多</a:t>
            </a:r>
            <a:r>
              <a:rPr lang="en-US" altLang="zh-CN"/>
              <a:t>Jax-ws</a:t>
            </a:r>
            <a:r>
              <a:rPr lang="zh-CN" altLang="en-US"/>
              <a:t>规范的说明请见官方发布的文档：本目录下的</a:t>
            </a:r>
            <a:r>
              <a:rPr lang="en-US" altLang="zh-CN"/>
              <a:t>jax-ws.pdf</a:t>
            </a:r>
            <a:r>
              <a:rPr lang="zh-CN" altLang="en-US"/>
              <a:t>。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、关于与</a:t>
            </a:r>
            <a:r>
              <a:rPr lang="en-US" altLang="zh-CN"/>
              <a:t>Spring</a:t>
            </a:r>
            <a:r>
              <a:rPr lang="zh-CN" altLang="en-US"/>
              <a:t>的整合，将后后面的章节讲解。最终将我们的服部署到</a:t>
            </a:r>
            <a:r>
              <a:rPr lang="en-US" altLang="zh-CN"/>
              <a:t>Tomcat</a:t>
            </a:r>
            <a:r>
              <a:rPr lang="zh-CN" altLang="en-US"/>
              <a:t>服务器上。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4</a:t>
            </a:r>
            <a:r>
              <a:rPr lang="zh-CN" altLang="en-US"/>
              <a:t>、在</a:t>
            </a:r>
            <a:r>
              <a:rPr lang="en-US" altLang="zh-CN"/>
              <a:t>CXF</a:t>
            </a:r>
            <a:r>
              <a:rPr lang="zh-CN" altLang="en-US"/>
              <a:t>之前的许多</a:t>
            </a:r>
            <a:r>
              <a:rPr lang="en-US" altLang="zh-CN"/>
              <a:t>WebService</a:t>
            </a:r>
            <a:r>
              <a:rPr lang="zh-CN" altLang="en-US"/>
              <a:t>框架如：</a:t>
            </a:r>
            <a:r>
              <a:rPr lang="en-US" altLang="zh-CN"/>
              <a:t>axis,xFire</a:t>
            </a:r>
            <a:r>
              <a:rPr lang="zh-CN" altLang="en-US"/>
              <a:t>有兴趣的同学可以自己去了解一下。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516CF79-E83D-4A5F-BD2A-89F72CFD8DB9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jax-ws</a:t>
            </a:r>
            <a:r>
              <a:rPr lang="zh-CN" altLang="en-US"/>
              <a:t>是</a:t>
            </a:r>
            <a:r>
              <a:rPr lang="en-US" altLang="zh-CN"/>
              <a:t>Sun</a:t>
            </a:r>
            <a:r>
              <a:rPr lang="zh-CN" altLang="en-US"/>
              <a:t>公司发布的一套开发</a:t>
            </a:r>
            <a:r>
              <a:rPr lang="en-US" altLang="zh-CN"/>
              <a:t>WebService</a:t>
            </a:r>
            <a:r>
              <a:rPr lang="zh-CN" altLang="en-US"/>
              <a:t>服务的标准。早期的标准如</a:t>
            </a:r>
            <a:r>
              <a:rPr lang="en-US" altLang="zh-CN"/>
              <a:t>jax-rpc</a:t>
            </a:r>
            <a:r>
              <a:rPr lang="zh-CN" altLang="en-US"/>
              <a:t>已经很少使用（在目前的</a:t>
            </a:r>
            <a:r>
              <a:rPr lang="en-US" altLang="zh-CN"/>
              <a:t>jdk</a:t>
            </a:r>
            <a:r>
              <a:rPr lang="zh-CN" altLang="en-US"/>
              <a:t>当中也没有附带这个工具，</a:t>
            </a:r>
            <a:r>
              <a:rPr lang="en-US" altLang="zh-CN"/>
              <a:t>axis</a:t>
            </a:r>
            <a:r>
              <a:rPr lang="zh-CN" altLang="en-US"/>
              <a:t>就是使用的这个标准。）。而</a:t>
            </a:r>
            <a:r>
              <a:rPr lang="en-US" altLang="zh-CN"/>
              <a:t>cxf</a:t>
            </a:r>
            <a:r>
              <a:rPr lang="zh-CN" altLang="en-US"/>
              <a:t>就是在新标准</a:t>
            </a:r>
            <a:r>
              <a:rPr lang="en-US" altLang="zh-CN"/>
              <a:t>jax-ws</a:t>
            </a:r>
            <a:r>
              <a:rPr lang="zh-CN" altLang="en-US"/>
              <a:t>下开发出来的</a:t>
            </a:r>
            <a:r>
              <a:rPr lang="en-US" altLang="zh-CN"/>
              <a:t>WebService</a:t>
            </a:r>
            <a:r>
              <a:rPr lang="zh-CN" altLang="en-US"/>
              <a:t>，</a:t>
            </a:r>
            <a:r>
              <a:rPr lang="en-US" altLang="zh-CN"/>
              <a:t>jax-ws</a:t>
            </a:r>
            <a:r>
              <a:rPr lang="zh-CN" altLang="en-US"/>
              <a:t>也内置到了</a:t>
            </a:r>
            <a:r>
              <a:rPr lang="en-US" altLang="zh-CN"/>
              <a:t>jdk1.6</a:t>
            </a:r>
            <a:r>
              <a:rPr lang="zh-CN" altLang="en-US"/>
              <a:t>当中。（对于</a:t>
            </a:r>
            <a:r>
              <a:rPr lang="en-US" altLang="zh-CN"/>
              <a:t>2006</a:t>
            </a:r>
            <a:r>
              <a:rPr lang="zh-CN" altLang="en-US"/>
              <a:t>年以前的</a:t>
            </a:r>
            <a:r>
              <a:rPr lang="en-US" altLang="zh-CN"/>
              <a:t>jax-rpc</a:t>
            </a:r>
            <a:r>
              <a:rPr lang="zh-CN" altLang="en-US"/>
              <a:t>（</a:t>
            </a:r>
            <a:r>
              <a:rPr lang="en-US" altLang="zh-CN"/>
              <a:t>remote process call</a:t>
            </a:r>
            <a:r>
              <a:rPr lang="zh-CN" altLang="en-US"/>
              <a:t>）就不要再去研究了）。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、关于更多</a:t>
            </a:r>
            <a:r>
              <a:rPr lang="en-US" altLang="zh-CN"/>
              <a:t>Jax-ws</a:t>
            </a:r>
            <a:r>
              <a:rPr lang="zh-CN" altLang="en-US"/>
              <a:t>规范的说明请见官方发布的文档：本目录下的</a:t>
            </a:r>
            <a:r>
              <a:rPr lang="en-US" altLang="zh-CN"/>
              <a:t>jax-ws.pdf</a:t>
            </a:r>
            <a:r>
              <a:rPr lang="zh-CN" altLang="en-US"/>
              <a:t>。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、关于与</a:t>
            </a:r>
            <a:r>
              <a:rPr lang="en-US" altLang="zh-CN"/>
              <a:t>Spring</a:t>
            </a:r>
            <a:r>
              <a:rPr lang="zh-CN" altLang="en-US"/>
              <a:t>的整合，将后后面的章节讲解。最终将我们的服部署到</a:t>
            </a:r>
            <a:r>
              <a:rPr lang="en-US" altLang="zh-CN"/>
              <a:t>Tomcat</a:t>
            </a:r>
            <a:r>
              <a:rPr lang="zh-CN" altLang="en-US"/>
              <a:t>服务器上。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4</a:t>
            </a:r>
            <a:r>
              <a:rPr lang="zh-CN" altLang="en-US"/>
              <a:t>、在</a:t>
            </a:r>
            <a:r>
              <a:rPr lang="en-US" altLang="zh-CN"/>
              <a:t>CXF</a:t>
            </a:r>
            <a:r>
              <a:rPr lang="zh-CN" altLang="en-US"/>
              <a:t>之前的许多</a:t>
            </a:r>
            <a:r>
              <a:rPr lang="en-US" altLang="zh-CN"/>
              <a:t>WebService</a:t>
            </a:r>
            <a:r>
              <a:rPr lang="zh-CN" altLang="en-US"/>
              <a:t>框架如：</a:t>
            </a:r>
            <a:r>
              <a:rPr lang="en-US" altLang="zh-CN"/>
              <a:t>axis,xFire</a:t>
            </a:r>
            <a:r>
              <a:rPr lang="zh-CN" altLang="en-US"/>
              <a:t>有兴趣的同学可以自己去了解一下。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8F5FF46-DDFA-466E-BCF0-D177927136A1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、需要说明的是：我下载的是最新版本的</a:t>
            </a:r>
            <a:r>
              <a:rPr lang="en-US" altLang="zh-CN"/>
              <a:t>cxf</a:t>
            </a:r>
            <a:r>
              <a:rPr lang="zh-CN" altLang="en-US"/>
              <a:t>框架，它基于</a:t>
            </a:r>
            <a:r>
              <a:rPr lang="en-US" altLang="zh-CN"/>
              <a:t>jdk1.7</a:t>
            </a:r>
            <a:r>
              <a:rPr lang="zh-CN" altLang="en-US"/>
              <a:t>创建，目前我们机上安装的都是</a:t>
            </a:r>
            <a:r>
              <a:rPr lang="en-US" altLang="zh-CN"/>
              <a:t>jdk1.6.</a:t>
            </a:r>
          </a:p>
          <a:p>
            <a:pPr eaLnBrk="1" hangingPunct="1"/>
            <a:r>
              <a:rPr lang="zh-CN" altLang="en-US"/>
              <a:t>等一会儿对于使用</a:t>
            </a:r>
            <a:r>
              <a:rPr lang="en-US" altLang="zh-CN"/>
              <a:t>cxf2.4</a:t>
            </a:r>
            <a:r>
              <a:rPr lang="zh-CN" altLang="en-US"/>
              <a:t>生成的客户端代码要进行适当的调整，如果大家感觉麻烦，可以使用</a:t>
            </a:r>
            <a:r>
              <a:rPr lang="en-US" altLang="zh-CN"/>
              <a:t>cxf2.3</a:t>
            </a:r>
            <a:r>
              <a:rPr lang="zh-CN" altLang="en-US"/>
              <a:t>版本。</a:t>
            </a:r>
          </a:p>
          <a:p>
            <a:pPr eaLnBrk="1" hangingPunct="1"/>
            <a:r>
              <a:rPr lang="zh-CN" altLang="en-US"/>
              <a:t>我一并发给大家。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831FC3D-518E-4F2A-BED9-364AE8A57094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、为什么要用到</a:t>
            </a:r>
            <a:r>
              <a:rPr lang="en-US" altLang="zh-CN"/>
              <a:t>ant</a:t>
            </a:r>
            <a:r>
              <a:rPr lang="zh-CN" altLang="en-US"/>
              <a:t>这个工具呢？</a:t>
            </a:r>
            <a:r>
              <a:rPr lang="en-US" altLang="zh-CN"/>
              <a:t>Ant</a:t>
            </a:r>
            <a:r>
              <a:rPr lang="zh-CN" altLang="en-US"/>
              <a:t>做为一种工具已经广泛被使用，并且历史悠久。使用</a:t>
            </a:r>
            <a:r>
              <a:rPr lang="en-US" altLang="zh-CN"/>
              <a:t>ant</a:t>
            </a:r>
            <a:r>
              <a:rPr lang="zh-CN" altLang="en-US"/>
              <a:t>的内置命令，可以编译</a:t>
            </a:r>
            <a:r>
              <a:rPr lang="en-US" altLang="zh-CN"/>
              <a:t>java</a:t>
            </a:r>
            <a:r>
              <a:rPr lang="zh-CN" altLang="en-US"/>
              <a:t>源文件</a:t>
            </a:r>
            <a:r>
              <a:rPr lang="en-US" altLang="zh-CN"/>
              <a:t>(javac),</a:t>
            </a:r>
            <a:r>
              <a:rPr lang="zh-CN" altLang="en-US"/>
              <a:t>运行</a:t>
            </a:r>
            <a:r>
              <a:rPr lang="en-US" altLang="zh-CN"/>
              <a:t>java</a:t>
            </a:r>
            <a:r>
              <a:rPr lang="zh-CN" altLang="en-US"/>
              <a:t>文件（</a:t>
            </a:r>
            <a:r>
              <a:rPr lang="en-US" altLang="zh-CN"/>
              <a:t>java</a:t>
            </a:r>
            <a:r>
              <a:rPr lang="zh-CN" altLang="en-US"/>
              <a:t>），给</a:t>
            </a:r>
            <a:r>
              <a:rPr lang="en-US" altLang="zh-CN"/>
              <a:t>class</a:t>
            </a:r>
            <a:r>
              <a:rPr lang="zh-CN" altLang="en-US"/>
              <a:t>文件打包</a:t>
            </a:r>
            <a:r>
              <a:rPr lang="en-US" altLang="zh-CN"/>
              <a:t>(jar</a:t>
            </a:r>
            <a:r>
              <a:rPr lang="zh-CN" altLang="en-US"/>
              <a:t>、</a:t>
            </a:r>
            <a:r>
              <a:rPr lang="en-US" altLang="zh-CN"/>
              <a:t>war</a:t>
            </a:r>
            <a:r>
              <a:rPr lang="zh-CN" altLang="en-US"/>
              <a:t>、</a:t>
            </a:r>
            <a:r>
              <a:rPr lang="en-US" altLang="zh-CN"/>
              <a:t>ear),</a:t>
            </a:r>
            <a:r>
              <a:rPr lang="zh-CN" altLang="en-US"/>
              <a:t>也可以创建（</a:t>
            </a:r>
            <a:r>
              <a:rPr lang="en-US" altLang="zh-CN"/>
              <a:t>mkdir</a:t>
            </a:r>
            <a:r>
              <a:rPr lang="zh-CN" altLang="en-US"/>
              <a:t>）、删除（</a:t>
            </a:r>
            <a:r>
              <a:rPr lang="en-US" altLang="zh-CN"/>
              <a:t>del</a:t>
            </a:r>
            <a:r>
              <a:rPr lang="zh-CN" altLang="en-US"/>
              <a:t>）、拷贝（</a:t>
            </a:r>
            <a:r>
              <a:rPr lang="en-US" altLang="zh-CN"/>
              <a:t>copy</a:t>
            </a:r>
            <a:r>
              <a:rPr lang="zh-CN" altLang="en-US"/>
              <a:t>），甚至可以使用</a:t>
            </a:r>
            <a:r>
              <a:rPr lang="en-US" altLang="zh-CN"/>
              <a:t>ant</a:t>
            </a:r>
            <a:r>
              <a:rPr lang="zh-CN" altLang="en-US"/>
              <a:t>执行</a:t>
            </a:r>
            <a:r>
              <a:rPr lang="en-US" altLang="zh-CN"/>
              <a:t>sql</a:t>
            </a:r>
            <a:r>
              <a:rPr lang="zh-CN" altLang="en-US"/>
              <a:t>文件。由于</a:t>
            </a:r>
            <a:r>
              <a:rPr lang="en-US" altLang="zh-CN"/>
              <a:t>ant</a:t>
            </a:r>
            <a:r>
              <a:rPr lang="zh-CN" altLang="en-US"/>
              <a:t>是用</a:t>
            </a:r>
            <a:r>
              <a:rPr lang="en-US" altLang="zh-CN"/>
              <a:t>xml</a:t>
            </a:r>
            <a:r>
              <a:rPr lang="zh-CN" altLang="en-US"/>
              <a:t>语言写成的文件，并取默认名为</a:t>
            </a:r>
            <a:r>
              <a:rPr lang="en-US" altLang="zh-CN"/>
              <a:t>build.xml</a:t>
            </a:r>
            <a:r>
              <a:rPr lang="zh-CN" altLang="en-US"/>
              <a:t>文件。所以，今后大家应该在见到名为</a:t>
            </a:r>
            <a:r>
              <a:rPr lang="en-US" altLang="zh-CN"/>
              <a:t>build.xml</a:t>
            </a:r>
            <a:r>
              <a:rPr lang="zh-CN" altLang="en-US"/>
              <a:t>文件时知道这是一个</a:t>
            </a:r>
            <a:r>
              <a:rPr lang="en-US" altLang="zh-CN"/>
              <a:t>ant</a:t>
            </a:r>
            <a:r>
              <a:rPr lang="zh-CN" altLang="en-US"/>
              <a:t>的文件。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、默认在</a:t>
            </a:r>
            <a:r>
              <a:rPr lang="en-US" altLang="zh-CN"/>
              <a:t>Eclipse</a:t>
            </a:r>
            <a:r>
              <a:rPr lang="zh-CN" altLang="en-US"/>
              <a:t>和</a:t>
            </a:r>
            <a:r>
              <a:rPr lang="en-US" altLang="zh-CN"/>
              <a:t>MyEclipse</a:t>
            </a:r>
            <a:r>
              <a:rPr lang="zh-CN" altLang="en-US"/>
              <a:t>的对</a:t>
            </a:r>
            <a:r>
              <a:rPr lang="en-US" altLang="zh-CN"/>
              <a:t>ant</a:t>
            </a:r>
            <a:r>
              <a:rPr lang="zh-CN" altLang="en-US"/>
              <a:t>有内建的支持。大家可以在</a:t>
            </a:r>
            <a:r>
              <a:rPr lang="en-US" altLang="zh-CN"/>
              <a:t>MyEclipse</a:t>
            </a:r>
            <a:r>
              <a:rPr lang="zh-CN" altLang="en-US"/>
              <a:t>中任意项目中建立一个文件叫</a:t>
            </a:r>
            <a:r>
              <a:rPr lang="en-US" altLang="zh-CN"/>
              <a:t>build.xml</a:t>
            </a:r>
            <a:r>
              <a:rPr lang="zh-CN" altLang="en-US"/>
              <a:t>文件，你会发现它有不同的图标（上面有个小蚂蚁）。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7A19A00-95F7-4EF5-89DF-6F85CB86B549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 </a:t>
            </a:r>
            <a:r>
              <a:rPr lang="en-US" altLang="zh-CN"/>
              <a:t>java_frist_pojo</a:t>
            </a:r>
            <a:r>
              <a:rPr lang="zh-CN" altLang="en-US"/>
              <a:t>是位于</a:t>
            </a:r>
            <a:r>
              <a:rPr lang="en-US" altLang="zh-CN"/>
              <a:t>samples</a:t>
            </a:r>
            <a:r>
              <a:rPr lang="zh-CN" altLang="en-US"/>
              <a:t>下的最简单的一个项目。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ant server,</a:t>
            </a:r>
            <a:r>
              <a:rPr lang="zh-CN" altLang="en-US"/>
              <a:t>是通过</a:t>
            </a:r>
            <a:r>
              <a:rPr lang="en-US" altLang="zh-CN"/>
              <a:t>ant</a:t>
            </a:r>
            <a:r>
              <a:rPr lang="zh-CN" altLang="en-US"/>
              <a:t>来执行</a:t>
            </a:r>
            <a:r>
              <a:rPr lang="en-US" altLang="zh-CN"/>
              <a:t>build.xml</a:t>
            </a:r>
            <a:r>
              <a:rPr lang="zh-CN" altLang="en-US"/>
              <a:t>配置文件中的一段代码，就的工作就是编译</a:t>
            </a:r>
            <a:r>
              <a:rPr lang="en-US" altLang="zh-CN"/>
              <a:t>Java</a:t>
            </a:r>
            <a:r>
              <a:rPr lang="zh-CN" altLang="en-US"/>
              <a:t>类并启动服务。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ant client</a:t>
            </a:r>
            <a:r>
              <a:rPr lang="zh-CN" altLang="en-US"/>
              <a:t>是访问服务。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4</a:t>
            </a:r>
            <a:r>
              <a:rPr lang="zh-CN" altLang="en-US"/>
              <a:t>、让我们一块来看一下它的源代码。由三个类组成：接口</a:t>
            </a:r>
            <a:r>
              <a:rPr lang="en-US" altLang="zh-CN"/>
              <a:t>HelloWorld,</a:t>
            </a:r>
            <a:r>
              <a:rPr lang="zh-CN" altLang="en-US"/>
              <a:t>实现类</a:t>
            </a:r>
            <a:r>
              <a:rPr lang="en-US" altLang="zh-CN"/>
              <a:t>HelloWorldImpl</a:t>
            </a:r>
            <a:r>
              <a:rPr lang="zh-CN" altLang="en-US"/>
              <a:t>和服务发布类</a:t>
            </a:r>
            <a:r>
              <a:rPr lang="en-US" altLang="zh-CN"/>
              <a:t>Server</a:t>
            </a:r>
          </a:p>
          <a:p>
            <a:pPr eaLnBrk="1" hangingPunct="1"/>
            <a:r>
              <a:rPr lang="en-US" altLang="zh-CN"/>
              <a:t>     </a:t>
            </a:r>
            <a:r>
              <a:rPr lang="zh-CN" altLang="en-US"/>
              <a:t>在另一端则只有一个</a:t>
            </a:r>
            <a:r>
              <a:rPr lang="en-US" altLang="zh-CN"/>
              <a:t>Client.java</a:t>
            </a:r>
            <a:r>
              <a:rPr lang="zh-CN" altLang="en-US"/>
              <a:t>文件。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执行</a:t>
            </a:r>
            <a:r>
              <a:rPr lang="en-US" altLang="zh-CN"/>
              <a:t>ant </a:t>
            </a:r>
            <a:r>
              <a:rPr lang="zh-CN" altLang="en-US"/>
              <a:t>是重新编译。</a:t>
            </a:r>
          </a:p>
          <a:p>
            <a:pPr eaLnBrk="1" hangingPunct="1"/>
            <a:r>
              <a:rPr lang="en-US" altLang="zh-CN"/>
              <a:t>Ant server</a:t>
            </a:r>
            <a:r>
              <a:rPr lang="zh-CN" altLang="en-US"/>
              <a:t>是启动服务。</a:t>
            </a:r>
          </a:p>
          <a:p>
            <a:pPr eaLnBrk="1" hangingPunct="1"/>
            <a:r>
              <a:rPr lang="en-US" altLang="zh-CN"/>
              <a:t>Ant client</a:t>
            </a:r>
            <a:r>
              <a:rPr lang="zh-CN" altLang="en-US"/>
              <a:t>是运行客户端。</a:t>
            </a:r>
          </a:p>
          <a:p>
            <a:pPr eaLnBrk="1" hangingPunct="1"/>
            <a:r>
              <a:rPr lang="en-US" altLang="zh-CN"/>
              <a:t>Ant deploy </a:t>
            </a:r>
            <a:r>
              <a:rPr lang="en-US" altLang="zh-CN">
                <a:latin typeface="Arial" panose="020B0604020202020204" pitchFamily="34" charset="0"/>
              </a:rPr>
              <a:t>–</a:t>
            </a:r>
            <a:r>
              <a:rPr lang="en-US" altLang="zh-CN"/>
              <a:t>Dtomcat=true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2E80A19-4EEA-4FB4-833E-EAA762F600D8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 </a:t>
            </a:r>
            <a:r>
              <a:rPr lang="en-US" altLang="zh-CN"/>
              <a:t>java_frist_pojo</a:t>
            </a:r>
            <a:r>
              <a:rPr lang="zh-CN" altLang="en-US"/>
              <a:t>是位于</a:t>
            </a:r>
            <a:r>
              <a:rPr lang="en-US" altLang="zh-CN"/>
              <a:t>samples</a:t>
            </a:r>
            <a:r>
              <a:rPr lang="zh-CN" altLang="en-US"/>
              <a:t>下的最简单的一个项目。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ant server,</a:t>
            </a:r>
            <a:r>
              <a:rPr lang="zh-CN" altLang="en-US"/>
              <a:t>是通过</a:t>
            </a:r>
            <a:r>
              <a:rPr lang="en-US" altLang="zh-CN"/>
              <a:t>ant</a:t>
            </a:r>
            <a:r>
              <a:rPr lang="zh-CN" altLang="en-US"/>
              <a:t>来执行</a:t>
            </a:r>
            <a:r>
              <a:rPr lang="en-US" altLang="zh-CN"/>
              <a:t>build.xml</a:t>
            </a:r>
            <a:r>
              <a:rPr lang="zh-CN" altLang="en-US"/>
              <a:t>配置文件中的一段代码，就的工作就是编译</a:t>
            </a:r>
            <a:r>
              <a:rPr lang="en-US" altLang="zh-CN"/>
              <a:t>Java</a:t>
            </a:r>
            <a:r>
              <a:rPr lang="zh-CN" altLang="en-US"/>
              <a:t>类并启动服务。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ant client</a:t>
            </a:r>
            <a:r>
              <a:rPr lang="zh-CN" altLang="en-US"/>
              <a:t>是访问服务。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4</a:t>
            </a:r>
            <a:r>
              <a:rPr lang="zh-CN" altLang="en-US"/>
              <a:t>、让我们一块来看一下它的源代码。由三个类组成：接口</a:t>
            </a:r>
            <a:r>
              <a:rPr lang="en-US" altLang="zh-CN"/>
              <a:t>HelloWorld,</a:t>
            </a:r>
            <a:r>
              <a:rPr lang="zh-CN" altLang="en-US"/>
              <a:t>实现类</a:t>
            </a:r>
            <a:r>
              <a:rPr lang="en-US" altLang="zh-CN"/>
              <a:t>HelloWorldImpl</a:t>
            </a:r>
            <a:r>
              <a:rPr lang="zh-CN" altLang="en-US"/>
              <a:t>和服务发布类</a:t>
            </a:r>
            <a:r>
              <a:rPr lang="en-US" altLang="zh-CN"/>
              <a:t>Server</a:t>
            </a:r>
          </a:p>
          <a:p>
            <a:pPr eaLnBrk="1" hangingPunct="1"/>
            <a:r>
              <a:rPr lang="en-US" altLang="zh-CN"/>
              <a:t>     </a:t>
            </a:r>
            <a:r>
              <a:rPr lang="zh-CN" altLang="en-US"/>
              <a:t>在另一端则只有一个</a:t>
            </a:r>
            <a:r>
              <a:rPr lang="en-US" altLang="zh-CN"/>
              <a:t>Client.java</a:t>
            </a:r>
            <a:r>
              <a:rPr lang="zh-CN" altLang="en-US"/>
              <a:t>文件。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执行</a:t>
            </a:r>
            <a:r>
              <a:rPr lang="en-US" altLang="zh-CN"/>
              <a:t>ant </a:t>
            </a:r>
            <a:r>
              <a:rPr lang="zh-CN" altLang="en-US"/>
              <a:t>是重新编译。</a:t>
            </a:r>
          </a:p>
          <a:p>
            <a:pPr eaLnBrk="1" hangingPunct="1"/>
            <a:r>
              <a:rPr lang="en-US" altLang="zh-CN"/>
              <a:t>Ant server</a:t>
            </a:r>
            <a:r>
              <a:rPr lang="zh-CN" altLang="en-US"/>
              <a:t>是启动服务。</a:t>
            </a:r>
          </a:p>
          <a:p>
            <a:pPr eaLnBrk="1" hangingPunct="1"/>
            <a:r>
              <a:rPr lang="en-US" altLang="zh-CN"/>
              <a:t>Ant client</a:t>
            </a:r>
            <a:r>
              <a:rPr lang="zh-CN" altLang="en-US"/>
              <a:t>是运行客户端。</a:t>
            </a:r>
          </a:p>
          <a:p>
            <a:pPr eaLnBrk="1" hangingPunct="1"/>
            <a:r>
              <a:rPr lang="en-US" altLang="zh-CN"/>
              <a:t>Ant deploy </a:t>
            </a:r>
            <a:r>
              <a:rPr lang="en-US" altLang="zh-CN">
                <a:latin typeface="Arial" panose="020B0604020202020204" pitchFamily="34" charset="0"/>
              </a:rPr>
              <a:t>–</a:t>
            </a:r>
            <a:r>
              <a:rPr lang="en-US" altLang="zh-CN"/>
              <a:t>Dtomcat=true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88E995F-CB72-4587-B476-C35BE406C428}" type="slidenum">
              <a:rPr lang="zh-CN" altLang="en-US" sz="1200">
                <a:latin typeface="Times New Roman" panose="02020603050405020304" pitchFamily="18" charset="0"/>
              </a:rPr>
              <a:pPr algn="r" eaLnBrk="1" hangingPunct="1"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、注意，修改了它的源代码后，必须要使用</a:t>
            </a:r>
            <a:r>
              <a:rPr lang="en-US" altLang="zh-CN"/>
              <a:t>ant build</a:t>
            </a:r>
            <a:r>
              <a:rPr lang="zh-CN" altLang="en-US"/>
              <a:t>重新编译。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220DA-B262-46AF-8AD7-550C2B7BD2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92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38771-8048-4BDB-9F37-FB20787839C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34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6E102-4524-49D3-A550-603B85CF94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979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0FF08-537A-4C2B-B4F8-4955275A9F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67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0ED1E-941F-466C-A16C-59353B0415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297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5068C-F016-4E0A-A3AD-B1C20008C0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90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6BF8C-BFA2-4F88-80DF-F0688ABB35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85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9D01E-1359-4E67-B951-F3061FBFD8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008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C8D26-E5F6-46C7-BF62-1DB3EED319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344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BB2D1-757D-4C3E-B1AD-1EF87A481C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332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F5A9E-84CF-40F9-B0DB-BC129F5C60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60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4ED2B-287F-4D88-9628-57D08CDE03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71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EE2F8-6C0C-4F99-8E86-7968691E5A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734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C0134-8CDF-4E7C-8F4B-7612B082D4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70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8A51F-2E01-4161-B0B4-5796CF0B1D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26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0323E-C783-484D-B431-55087217F1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29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DD4C93-4D50-4FA9-9865-75AF96655E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88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01A5C-D02C-42EE-A1CD-378935366F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41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446B9-0854-4663-BE26-A3AF1438DD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66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6A3D8-4B12-4796-BA00-FFA27D7999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64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F7110-44F1-476D-9664-25D33360D4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68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DF35A-71C3-49F3-B0A1-4B036A620B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06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E3C59981-A3CA-4F0D-AFB8-66E54991BEA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103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/>
          </a:p>
        </p:txBody>
      </p:sp>
      <p:pic>
        <p:nvPicPr>
          <p:cNvPr id="2053" name="Picture 10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11"/>
          <p:cNvSpPr>
            <a:spLocks noChangeArrowheads="1"/>
          </p:cNvSpPr>
          <p:nvPr userDrawn="1"/>
        </p:nvSpPr>
        <p:spPr bwMode="auto">
          <a:xfrm>
            <a:off x="2555875" y="836613"/>
            <a:ext cx="5761038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55" name="Line 12"/>
          <p:cNvSpPr>
            <a:spLocks noChangeShapeType="1"/>
          </p:cNvSpPr>
          <p:nvPr userDrawn="1"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8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059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60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9127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EF164D87-17A2-4DC6-ADE5-8006BABAE39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 txBox="1">
            <a:spLocks noGrp="1" noChangeArrowheads="1"/>
          </p:cNvSpPr>
          <p:nvPr/>
        </p:nvSpPr>
        <p:spPr bwMode="auto">
          <a:xfrm>
            <a:off x="2987675" y="6021388"/>
            <a:ext cx="311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 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50" y="1916113"/>
            <a:ext cx="8064500" cy="1512887"/>
          </a:xfrm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CN" sz="3200" b="1">
                <a:latin typeface="宋体" panose="02010600030101010101" pitchFamily="2" charset="-122"/>
              </a:rPr>
              <a:t>MAVEN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571750" y="4500563"/>
            <a:ext cx="38893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ea typeface="华文行楷" panose="02010800040101010101" pitchFamily="2" charset="-122"/>
              </a:rPr>
              <a:t>传智</a:t>
            </a:r>
            <a:r>
              <a:rPr lang="en-US" altLang="zh-CN" sz="3200" b="1">
                <a:ea typeface="华文行楷" panose="02010800040101010101" pitchFamily="2" charset="-122"/>
              </a:rPr>
              <a:t>·</a:t>
            </a:r>
            <a:r>
              <a:rPr lang="zh-CN" altLang="en-US" sz="3200" b="1">
                <a:ea typeface="华文行楷" panose="02010800040101010101" pitchFamily="2" charset="-122"/>
              </a:rPr>
              <a:t>赵云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1800" b="1"/>
              <a:t>初始配置</a:t>
            </a:r>
            <a:r>
              <a:rPr lang="zh-CN" altLang="zh-CN" sz="1800"/>
              <a:t>：</a:t>
            </a:r>
          </a:p>
        </p:txBody>
      </p:sp>
      <p:sp>
        <p:nvSpPr>
          <p:cNvPr id="20484" name="内容占位符 2"/>
          <p:cNvSpPr>
            <a:spLocks noGrp="1"/>
          </p:cNvSpPr>
          <p:nvPr>
            <p:ph idx="4294967295"/>
          </p:nvPr>
        </p:nvSpPr>
        <p:spPr>
          <a:xfrm>
            <a:off x="323850" y="1989138"/>
            <a:ext cx="8540750" cy="4376737"/>
          </a:xfrm>
        </p:spPr>
        <p:txBody>
          <a:bodyPr/>
          <a:lstStyle/>
          <a:p>
            <a:pPr lvl="1"/>
            <a:r>
              <a:rPr lang="zh-CN" altLang="en-US"/>
              <a:t>用户</a:t>
            </a:r>
            <a:r>
              <a:rPr lang="en-US" altLang="zh-CN"/>
              <a:t>Maven</a:t>
            </a:r>
            <a:r>
              <a:rPr lang="zh-CN" altLang="en-US"/>
              <a:t>依赖包路径层次目录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2"/>
            <a:r>
              <a:rPr lang="en-US" altLang="zh-CN"/>
              <a:t>settings.xml</a:t>
            </a:r>
            <a:r>
              <a:rPr lang="zh-CN" altLang="en-US"/>
              <a:t>文件必须与</a:t>
            </a:r>
            <a:r>
              <a:rPr lang="en-US" altLang="zh-CN"/>
              <a:t>maven</a:t>
            </a:r>
            <a:r>
              <a:rPr lang="zh-CN" altLang="en-US"/>
              <a:t>安装路径下的内容保持一致</a:t>
            </a:r>
          </a:p>
          <a:p>
            <a:pPr lvl="2"/>
            <a:r>
              <a:rPr lang="zh-CN" altLang="en-US"/>
              <a:t>配置中设置路径指向仓库目录</a:t>
            </a:r>
          </a:p>
          <a:p>
            <a:pPr lvl="2"/>
            <a:r>
              <a:rPr lang="en-US" altLang="zh-CN" sz="1800"/>
              <a:t>&lt;localRepository&gt;</a:t>
            </a:r>
            <a:r>
              <a:rPr lang="en-US" altLang="zh-CN" sz="1800" b="1">
                <a:solidFill>
                  <a:srgbClr val="FF0000"/>
                </a:solidFill>
              </a:rPr>
              <a:t>D:\maven\repository&lt;/</a:t>
            </a:r>
            <a:r>
              <a:rPr lang="en-US" altLang="zh-CN" sz="1800"/>
              <a:t>localRepository&gt;</a:t>
            </a:r>
          </a:p>
          <a:p>
            <a:pPr lvl="2"/>
            <a:r>
              <a:rPr lang="zh-CN" altLang="en-US"/>
              <a:t>注意：</a:t>
            </a:r>
          </a:p>
          <a:p>
            <a:pPr lvl="3"/>
            <a:r>
              <a:rPr lang="zh-CN" altLang="en-US"/>
              <a:t>用户级别的仓库在全局配置中一旦设置，全局配置将不再生效，转用用户所设置的仓库，否则使用默认路径仓库</a:t>
            </a:r>
          </a:p>
          <a:p>
            <a:pPr lvl="2"/>
            <a:endParaRPr lang="zh-CN" altLang="en-US" sz="1800"/>
          </a:p>
          <a:p>
            <a:pPr lvl="2"/>
            <a:endParaRPr lang="zh-CN" altLang="en-US" sz="1800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92375"/>
            <a:ext cx="4538663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遵从</a:t>
            </a:r>
            <a:r>
              <a:rPr lang="en-US" altLang="zh-CN" sz="2000"/>
              <a:t>Maven</a:t>
            </a:r>
            <a:r>
              <a:rPr lang="zh-CN" altLang="en-US" sz="2000"/>
              <a:t>约定：</a:t>
            </a:r>
          </a:p>
        </p:txBody>
      </p:sp>
      <p:sp>
        <p:nvSpPr>
          <p:cNvPr id="22532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1"/>
            <a:r>
              <a:rPr lang="en-US" altLang="zh-CN"/>
              <a:t>src/main/java —— </a:t>
            </a:r>
            <a:r>
              <a:rPr lang="zh-CN" altLang="en-US"/>
              <a:t>存放项目的</a:t>
            </a:r>
            <a:r>
              <a:rPr lang="en-US" altLang="zh-CN"/>
              <a:t>.java</a:t>
            </a:r>
            <a:r>
              <a:rPr lang="zh-CN" altLang="en-US"/>
              <a:t>文件</a:t>
            </a:r>
            <a:endParaRPr lang="en-US" altLang="zh-CN"/>
          </a:p>
          <a:p>
            <a:pPr lvl="1"/>
            <a:r>
              <a:rPr lang="en-US" altLang="zh-CN"/>
              <a:t>src/main/resources —— </a:t>
            </a:r>
            <a:r>
              <a:rPr lang="zh-CN" altLang="en-US"/>
              <a:t>存放项目资源文件，如</a:t>
            </a:r>
            <a:r>
              <a:rPr lang="en-US" altLang="zh-CN"/>
              <a:t>spring, hibernate</a:t>
            </a:r>
            <a:r>
              <a:rPr lang="zh-CN" altLang="en-US"/>
              <a:t>配置文件</a:t>
            </a:r>
            <a:endParaRPr lang="en-US" altLang="zh-CN"/>
          </a:p>
          <a:p>
            <a:pPr lvl="1"/>
            <a:r>
              <a:rPr lang="en-US" altLang="zh-CN"/>
              <a:t>src/test/java —— </a:t>
            </a:r>
            <a:r>
              <a:rPr lang="zh-CN" altLang="en-US"/>
              <a:t>存放所有测试</a:t>
            </a:r>
            <a:r>
              <a:rPr lang="en-US" altLang="zh-CN"/>
              <a:t>.java</a:t>
            </a:r>
            <a:r>
              <a:rPr lang="zh-CN" altLang="en-US"/>
              <a:t>文件，如</a:t>
            </a:r>
            <a:r>
              <a:rPr lang="en-US" altLang="zh-CN"/>
              <a:t>JUnit</a:t>
            </a:r>
            <a:r>
              <a:rPr lang="zh-CN" altLang="en-US"/>
              <a:t>测试类</a:t>
            </a:r>
            <a:endParaRPr lang="en-US" altLang="zh-CN"/>
          </a:p>
          <a:p>
            <a:pPr lvl="1"/>
            <a:r>
              <a:rPr lang="en-US" altLang="zh-CN"/>
              <a:t>src/test/resources —— </a:t>
            </a:r>
            <a:r>
              <a:rPr lang="zh-CN" altLang="en-US"/>
              <a:t>测试资源文件</a:t>
            </a:r>
            <a:endParaRPr lang="en-US" altLang="zh-CN"/>
          </a:p>
          <a:p>
            <a:pPr lvl="1"/>
            <a:r>
              <a:rPr lang="en-US" altLang="zh-CN"/>
              <a:t>target —— </a:t>
            </a:r>
            <a:r>
              <a:rPr lang="zh-CN" altLang="en-US"/>
              <a:t>项目输出位置</a:t>
            </a:r>
            <a:endParaRPr lang="en-US" altLang="zh-CN"/>
          </a:p>
          <a:p>
            <a:pPr lvl="1"/>
            <a:r>
              <a:rPr lang="en-US" altLang="zh-CN"/>
              <a:t>pom.xml——maven</a:t>
            </a:r>
            <a:r>
              <a:rPr lang="zh-CN" altLang="en-US"/>
              <a:t>项目核心配置文件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600"/>
              <a:t>Maven</a:t>
            </a:r>
            <a:r>
              <a:rPr lang="zh-CN" altLang="en-US" sz="1600"/>
              <a:t>项目：</a:t>
            </a:r>
            <a:endParaRPr lang="en-US" altLang="zh-CN" sz="160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16113"/>
            <a:ext cx="7696200" cy="4392612"/>
          </a:xfrm>
        </p:spPr>
        <p:txBody>
          <a:bodyPr/>
          <a:lstStyle/>
          <a:p>
            <a:r>
              <a:rPr lang="zh-CN" altLang="en-US" sz="1600"/>
              <a:t>详见第一个</a:t>
            </a:r>
            <a:r>
              <a:rPr lang="en-US" altLang="zh-CN" sz="1600"/>
              <a:t>Maven</a:t>
            </a:r>
            <a:r>
              <a:rPr lang="zh-CN" altLang="en-US" sz="1600"/>
              <a:t>项目</a:t>
            </a:r>
            <a:endParaRPr lang="en-US" altLang="zh-CN" sz="1600"/>
          </a:p>
          <a:p>
            <a:pPr>
              <a:buFont typeface="Wingdings" panose="05000000000000000000" pitchFamily="2" charset="2"/>
              <a:buNone/>
            </a:pPr>
            <a:endParaRPr lang="en-US" altLang="zh-CN" sz="1600"/>
          </a:p>
          <a:p>
            <a:r>
              <a:rPr lang="zh-CN" altLang="en-US" sz="1600"/>
              <a:t>详见第二个</a:t>
            </a:r>
            <a:r>
              <a:rPr lang="en-US" altLang="zh-CN" sz="1600"/>
              <a:t>Maven</a:t>
            </a:r>
            <a:r>
              <a:rPr lang="zh-CN" altLang="en-US" sz="1600"/>
              <a:t>项目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600"/>
              <a:t>Maven</a:t>
            </a:r>
            <a:r>
              <a:rPr lang="zh-CN" altLang="en-US" sz="1600"/>
              <a:t>与</a:t>
            </a:r>
            <a:r>
              <a:rPr lang="en-US" altLang="zh-CN" sz="1600"/>
              <a:t>Eclipse</a:t>
            </a:r>
            <a:r>
              <a:rPr lang="zh-CN" altLang="en-US" sz="1600"/>
              <a:t>整合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628" name="内容占位符 6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2400"/>
              <a:t>如何使用？</a:t>
            </a:r>
            <a:endParaRPr lang="en-US" altLang="zh-CN" sz="2400"/>
          </a:p>
          <a:p>
            <a:pPr lvl="1"/>
            <a:r>
              <a:rPr lang="zh-CN" altLang="en-US" sz="2400"/>
              <a:t>新建项目</a:t>
            </a:r>
            <a:endParaRPr lang="en-US" altLang="zh-CN" sz="2400"/>
          </a:p>
          <a:p>
            <a:pPr lvl="1"/>
            <a:r>
              <a:rPr lang="zh-CN" altLang="en-US" sz="2400"/>
              <a:t>导入</a:t>
            </a:r>
            <a:r>
              <a:rPr lang="en-US" altLang="zh-CN" sz="2400"/>
              <a:t>Maven</a:t>
            </a:r>
            <a:r>
              <a:rPr lang="zh-CN" altLang="en-US" sz="2400"/>
              <a:t>项目</a:t>
            </a:r>
            <a:endParaRPr lang="en-US" altLang="zh-CN" sz="2400"/>
          </a:p>
          <a:p>
            <a:pPr lvl="1"/>
            <a:r>
              <a:rPr lang="zh-CN" altLang="en-US" sz="2400"/>
              <a:t>执行</a:t>
            </a:r>
            <a:r>
              <a:rPr lang="en-US" altLang="zh-CN" sz="2400"/>
              <a:t>mvn</a:t>
            </a:r>
            <a:r>
              <a:rPr lang="zh-CN" altLang="en-US" sz="2400"/>
              <a:t>命令</a:t>
            </a:r>
            <a:endParaRPr lang="en-US" altLang="zh-CN" sz="24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600"/>
              <a:t>Maven</a:t>
            </a:r>
            <a:r>
              <a:rPr lang="zh-CN" altLang="en-US" sz="1600"/>
              <a:t>核心概念</a:t>
            </a:r>
            <a:r>
              <a:rPr lang="en-US" altLang="zh-CN" sz="1600"/>
              <a:t> </a:t>
            </a:r>
            <a:r>
              <a:rPr lang="zh-CN" altLang="en-US" sz="1600"/>
              <a:t>：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6530975" cy="3940175"/>
          </a:xfrm>
        </p:spPr>
        <p:txBody>
          <a:bodyPr/>
          <a:lstStyle/>
          <a:p>
            <a:r>
              <a:rPr lang="zh-CN" altLang="en-US" sz="2800"/>
              <a:t>坐标</a:t>
            </a:r>
            <a:endParaRPr lang="en-US" altLang="zh-CN" sz="2800"/>
          </a:p>
          <a:p>
            <a:r>
              <a:rPr lang="zh-CN" altLang="en-US" sz="2800"/>
              <a:t>依赖管理</a:t>
            </a:r>
            <a:endParaRPr lang="en-US" altLang="zh-CN" sz="2800"/>
          </a:p>
          <a:p>
            <a:r>
              <a:rPr lang="zh-CN" altLang="en-US" sz="2800"/>
              <a:t>仓库管理</a:t>
            </a:r>
            <a:endParaRPr lang="en-US" altLang="zh-CN" sz="2800"/>
          </a:p>
          <a:p>
            <a:r>
              <a:rPr lang="zh-CN" altLang="en-US" sz="2800"/>
              <a:t>生命周期</a:t>
            </a:r>
            <a:endParaRPr lang="en-US" altLang="zh-CN" sz="2800"/>
          </a:p>
          <a:p>
            <a:r>
              <a:rPr lang="zh-CN" altLang="en-US" sz="2800"/>
              <a:t>插件和目标</a:t>
            </a:r>
            <a:endParaRPr lang="en-US" altLang="zh-CN" sz="2800"/>
          </a:p>
          <a:p>
            <a:r>
              <a:rPr lang="zh-CN" altLang="en-US" sz="2800"/>
              <a:t>聚合继承</a:t>
            </a:r>
            <a:endParaRPr lang="en-US" altLang="zh-CN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600"/>
              <a:t>Maven </a:t>
            </a:r>
            <a:r>
              <a:rPr lang="zh-CN" altLang="en-US" sz="1600"/>
              <a:t>坐标：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989138"/>
            <a:ext cx="7959725" cy="4583112"/>
          </a:xfrm>
        </p:spPr>
        <p:txBody>
          <a:bodyPr/>
          <a:lstStyle/>
          <a:p>
            <a:r>
              <a:rPr lang="zh-CN" altLang="en-US" sz="2000"/>
              <a:t>什么是坐标？</a:t>
            </a:r>
            <a:endParaRPr lang="en-US" altLang="zh-CN" sz="2000"/>
          </a:p>
          <a:p>
            <a:pPr lvl="1"/>
            <a:r>
              <a:rPr lang="zh-CN" altLang="en-US" sz="2000"/>
              <a:t>在平面几何中坐标（</a:t>
            </a:r>
            <a:r>
              <a:rPr lang="en-US" altLang="zh-CN" sz="2000"/>
              <a:t>x,y</a:t>
            </a:r>
            <a:r>
              <a:rPr lang="zh-CN" altLang="en-US" sz="2000"/>
              <a:t>）可以标识平面中唯一的一点</a:t>
            </a:r>
            <a:endParaRPr lang="en-US" altLang="zh-CN" sz="2000"/>
          </a:p>
          <a:p>
            <a:r>
              <a:rPr lang="en-US" altLang="zh-CN" sz="2000"/>
              <a:t>Maven</a:t>
            </a:r>
            <a:r>
              <a:rPr lang="zh-CN" altLang="en-US" sz="2000"/>
              <a:t>坐标主要组成</a:t>
            </a:r>
            <a:endParaRPr lang="en-US" altLang="zh-CN" sz="2000"/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groupId</a:t>
            </a:r>
            <a:r>
              <a:rPr lang="zh-CN" altLang="en-US" sz="2000">
                <a:solidFill>
                  <a:srgbClr val="FF0000"/>
                </a:solidFill>
              </a:rPr>
              <a:t>：定义当前</a:t>
            </a:r>
            <a:r>
              <a:rPr lang="en-US" altLang="zh-CN" sz="2000">
                <a:solidFill>
                  <a:srgbClr val="FF0000"/>
                </a:solidFill>
              </a:rPr>
              <a:t>Maven</a:t>
            </a:r>
            <a:r>
              <a:rPr lang="zh-CN" altLang="en-US" sz="2000">
                <a:solidFill>
                  <a:srgbClr val="FF0000"/>
                </a:solidFill>
              </a:rPr>
              <a:t>项目隶属项目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artifactId</a:t>
            </a:r>
            <a:r>
              <a:rPr lang="zh-CN" altLang="en-US" sz="2000">
                <a:solidFill>
                  <a:srgbClr val="FF0000"/>
                </a:solidFill>
              </a:rPr>
              <a:t>：定义实际项目中的一个模块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version</a:t>
            </a:r>
            <a:r>
              <a:rPr lang="zh-CN" altLang="en-US" sz="2000">
                <a:solidFill>
                  <a:srgbClr val="FF0000"/>
                </a:solidFill>
              </a:rPr>
              <a:t>：定义当前项目的当前版本</a:t>
            </a:r>
            <a:endParaRPr lang="en-US" altLang="zh-CN" sz="2000">
              <a:solidFill>
                <a:srgbClr val="FF0000"/>
              </a:solidFill>
            </a:endParaRPr>
          </a:p>
          <a:p>
            <a:pPr lvl="1"/>
            <a:r>
              <a:rPr lang="en-US" altLang="zh-CN" sz="2000"/>
              <a:t>packaging</a:t>
            </a:r>
            <a:r>
              <a:rPr lang="zh-CN" altLang="en-US" sz="2000"/>
              <a:t>：定义该项目的打包方式</a:t>
            </a:r>
            <a:endParaRPr lang="en-US" altLang="zh-CN" sz="2000"/>
          </a:p>
          <a:p>
            <a:r>
              <a:rPr lang="en-US" altLang="zh-CN" sz="2000"/>
              <a:t>Maven</a:t>
            </a:r>
            <a:r>
              <a:rPr lang="zh-CN" altLang="en-US" sz="2000"/>
              <a:t>为什么使用坐标？</a:t>
            </a:r>
            <a:endParaRPr lang="en-US" altLang="zh-CN" sz="2000"/>
          </a:p>
          <a:p>
            <a:pPr lvl="1"/>
            <a:r>
              <a:rPr lang="en-US" altLang="zh-CN" sz="2000"/>
              <a:t>Maven</a:t>
            </a:r>
            <a:r>
              <a:rPr lang="zh-CN" altLang="en-US" sz="2000"/>
              <a:t>世界拥有大量构建，我们需要找一个用来唯一标识一个构建的统一规范</a:t>
            </a:r>
            <a:endParaRPr lang="en-US" altLang="zh-CN" sz="2000"/>
          </a:p>
          <a:p>
            <a:pPr lvl="1"/>
            <a:r>
              <a:rPr lang="zh-CN" altLang="en-US" sz="2000"/>
              <a:t>拥有了统一规范，就可以把查找工作交给机器</a:t>
            </a:r>
            <a:endParaRPr lang="en-US" altLang="zh-CN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依赖管理</a:t>
            </a:r>
            <a:r>
              <a:rPr lang="en-US" altLang="zh-CN" sz="2000"/>
              <a:t>-</a:t>
            </a:r>
            <a:r>
              <a:rPr lang="zh-CN" altLang="en-US" sz="2000"/>
              <a:t>依赖范围：</a:t>
            </a:r>
          </a:p>
        </p:txBody>
      </p:sp>
      <p:sp>
        <p:nvSpPr>
          <p:cNvPr id="31748" name="矩形 13"/>
          <p:cNvSpPr>
            <a:spLocks noChangeArrowheads="1"/>
          </p:cNvSpPr>
          <p:nvPr/>
        </p:nvSpPr>
        <p:spPr bwMode="auto">
          <a:xfrm>
            <a:off x="1143000" y="2071688"/>
            <a:ext cx="657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2400"/>
          </a:p>
        </p:txBody>
      </p:sp>
      <p:pic>
        <p:nvPicPr>
          <p:cNvPr id="31749" name="Picture 2" descr="E:\工作\java\课件\17-Maven\讲义\依赖范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857375"/>
            <a:ext cx="80867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依赖管理：</a:t>
            </a:r>
          </a:p>
        </p:txBody>
      </p:sp>
      <p:sp>
        <p:nvSpPr>
          <p:cNvPr id="32772" name="矩形 13"/>
          <p:cNvSpPr>
            <a:spLocks noChangeArrowheads="1"/>
          </p:cNvSpPr>
          <p:nvPr/>
        </p:nvSpPr>
        <p:spPr bwMode="auto">
          <a:xfrm>
            <a:off x="1143000" y="2071688"/>
            <a:ext cx="65722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/>
              <a:t>如何进行依赖配置？</a:t>
            </a:r>
            <a:endParaRPr lang="en-US" altLang="zh-CN" sz="2400"/>
          </a:p>
          <a:p>
            <a:pPr lvl="1" eaLnBrk="1" hangingPunct="1"/>
            <a:endParaRPr lang="en-US" altLang="zh-CN" sz="2400"/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传递性依赖</a:t>
            </a:r>
            <a:r>
              <a:rPr lang="zh-CN" altLang="en-US" sz="2400"/>
              <a:t>和可选依赖</a:t>
            </a:r>
            <a:r>
              <a:rPr lang="en-US" altLang="zh-CN" sz="2400"/>
              <a:t>,</a:t>
            </a:r>
            <a:r>
              <a:rPr lang="zh-CN" altLang="en-US" sz="2400"/>
              <a:t>排除依赖</a:t>
            </a:r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http://mvnrepository.com/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依赖管理</a:t>
            </a:r>
            <a:r>
              <a:rPr lang="en-US" altLang="zh-CN" sz="2000"/>
              <a:t>-</a:t>
            </a:r>
            <a:r>
              <a:rPr lang="zh-CN" altLang="en-US" sz="2000"/>
              <a:t>依赖范围：</a:t>
            </a:r>
          </a:p>
        </p:txBody>
      </p:sp>
      <p:sp>
        <p:nvSpPr>
          <p:cNvPr id="33796" name="矩形 13"/>
          <p:cNvSpPr>
            <a:spLocks noChangeArrowheads="1"/>
          </p:cNvSpPr>
          <p:nvPr/>
        </p:nvSpPr>
        <p:spPr bwMode="auto">
          <a:xfrm>
            <a:off x="1143000" y="2071688"/>
            <a:ext cx="657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2400"/>
          </a:p>
        </p:txBody>
      </p:sp>
      <p:sp>
        <p:nvSpPr>
          <p:cNvPr id="33797" name="矩形 5"/>
          <p:cNvSpPr>
            <a:spLocks noChangeArrowheads="1"/>
          </p:cNvSpPr>
          <p:nvPr/>
        </p:nvSpPr>
        <p:spPr bwMode="auto">
          <a:xfrm>
            <a:off x="357188" y="2500313"/>
            <a:ext cx="8572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其中依赖范围</a:t>
            </a:r>
            <a:r>
              <a:rPr lang="en-US" altLang="zh-CN"/>
              <a:t>scope </a:t>
            </a:r>
            <a:r>
              <a:rPr lang="zh-CN" altLang="en-US"/>
              <a:t>用来控制依赖和编译，测试，运行的</a:t>
            </a:r>
            <a:r>
              <a:rPr lang="en-US" altLang="zh-CN"/>
              <a:t>classpath</a:t>
            </a:r>
            <a:r>
              <a:rPr lang="zh-CN" altLang="en-US"/>
              <a:t>的关系</a:t>
            </a:r>
            <a:r>
              <a:rPr lang="en-US" altLang="zh-CN"/>
              <a:t>. </a:t>
            </a:r>
            <a:r>
              <a:rPr lang="zh-CN" altLang="en-US"/>
              <a:t>主要的是三种依赖关系如下：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1.compile</a:t>
            </a:r>
            <a:r>
              <a:rPr lang="zh-CN" altLang="en-US"/>
              <a:t>： 默认编译依赖范围。对于编译，测试，运行三种</a:t>
            </a:r>
            <a:r>
              <a:rPr lang="en-US" altLang="zh-CN"/>
              <a:t>classpath</a:t>
            </a:r>
            <a:r>
              <a:rPr lang="zh-CN" altLang="en-US"/>
              <a:t>都有效</a:t>
            </a:r>
          </a:p>
          <a:p>
            <a:pPr eaLnBrk="1" hangingPunct="1"/>
            <a:r>
              <a:rPr lang="en-US" altLang="zh-CN"/>
              <a:t>2.test</a:t>
            </a:r>
            <a:r>
              <a:rPr lang="zh-CN" altLang="en-US"/>
              <a:t>：测试依赖范围。只对于测试</a:t>
            </a:r>
            <a:r>
              <a:rPr lang="en-US" altLang="zh-CN"/>
              <a:t>classpath</a:t>
            </a:r>
            <a:r>
              <a:rPr lang="zh-CN" altLang="en-US"/>
              <a:t>有效</a:t>
            </a:r>
          </a:p>
          <a:p>
            <a:pPr eaLnBrk="1" hangingPunct="1"/>
            <a:r>
              <a:rPr lang="en-US" altLang="zh-CN"/>
              <a:t>3.provided</a:t>
            </a:r>
            <a:r>
              <a:rPr lang="zh-CN" altLang="en-US"/>
              <a:t>：已提供依赖范围。对于编译，测试的</a:t>
            </a:r>
            <a:r>
              <a:rPr lang="en-US" altLang="zh-CN"/>
              <a:t>classpath</a:t>
            </a:r>
            <a:r>
              <a:rPr lang="zh-CN" altLang="en-US"/>
              <a:t>都有效，但对于运行无效。因为由容器已经提供，例如</a:t>
            </a:r>
            <a:r>
              <a:rPr lang="en-US" altLang="zh-CN"/>
              <a:t>servlet-api</a:t>
            </a:r>
          </a:p>
          <a:p>
            <a:pPr eaLnBrk="1" hangingPunct="1"/>
            <a:r>
              <a:rPr lang="en-US" altLang="zh-CN"/>
              <a:t>4.runtime:</a:t>
            </a:r>
            <a:r>
              <a:rPr lang="zh-CN" altLang="en-US"/>
              <a:t>运行时提供。例如</a:t>
            </a:r>
            <a:r>
              <a:rPr lang="en-US" altLang="zh-CN"/>
              <a:t>:jdbc</a:t>
            </a:r>
            <a:r>
              <a:rPr lang="zh-CN" altLang="en-US"/>
              <a:t>驱动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依赖管理</a:t>
            </a:r>
            <a:r>
              <a:rPr lang="en-US" altLang="zh-CN" sz="2000"/>
              <a:t>-</a:t>
            </a:r>
            <a:r>
              <a:rPr lang="zh-CN" altLang="en-US" sz="2000"/>
              <a:t>传递依赖：</a:t>
            </a:r>
          </a:p>
        </p:txBody>
      </p:sp>
      <p:sp>
        <p:nvSpPr>
          <p:cNvPr id="34820" name="矩形 13"/>
          <p:cNvSpPr>
            <a:spLocks noChangeArrowheads="1"/>
          </p:cNvSpPr>
          <p:nvPr/>
        </p:nvSpPr>
        <p:spPr bwMode="auto">
          <a:xfrm>
            <a:off x="1143000" y="2071688"/>
            <a:ext cx="657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 sz="2400"/>
          </a:p>
        </p:txBody>
      </p:sp>
      <p:pic>
        <p:nvPicPr>
          <p:cNvPr id="34821" name="Picture 3" descr="E:\工作\java\课件\17-Maven\讲义\传递性依赖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00250"/>
            <a:ext cx="5643563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什么是</a:t>
            </a:r>
            <a:r>
              <a:rPr lang="en-US" altLang="zh-CN" sz="2000"/>
              <a:t>maven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翻译为“专家”，“内行”</a:t>
            </a:r>
            <a:endParaRPr lang="en-US" altLang="zh-CN" sz="2400"/>
          </a:p>
          <a:p>
            <a:pPr eaLnBrk="1" hangingPunct="1"/>
            <a:r>
              <a:rPr lang="en-US" altLang="zh-CN" sz="2400"/>
              <a:t>Maven</a:t>
            </a:r>
            <a:r>
              <a:rPr lang="zh-CN" altLang="en-US" sz="2400"/>
              <a:t>是跨平台的项目管理工具。主要服务于基于</a:t>
            </a:r>
            <a:r>
              <a:rPr lang="en-US" altLang="zh-CN" sz="2400"/>
              <a:t>Java</a:t>
            </a:r>
            <a:r>
              <a:rPr lang="zh-CN" altLang="en-US" sz="2400"/>
              <a:t>平台的</a:t>
            </a:r>
            <a:r>
              <a:rPr lang="zh-CN" altLang="en-US" sz="2400" b="1">
                <a:solidFill>
                  <a:srgbClr val="FF0000"/>
                </a:solidFill>
              </a:rPr>
              <a:t>项目构建</a:t>
            </a:r>
            <a:r>
              <a:rPr lang="zh-CN" altLang="en-US" sz="2400"/>
              <a:t>，</a:t>
            </a:r>
            <a:r>
              <a:rPr lang="zh-CN" altLang="en-US" sz="2400" b="1">
                <a:solidFill>
                  <a:srgbClr val="FF0000"/>
                </a:solidFill>
              </a:rPr>
              <a:t>依赖管理</a:t>
            </a:r>
            <a:r>
              <a:rPr lang="zh-CN" altLang="en-US" sz="2400"/>
              <a:t>和项目信息管理。</a:t>
            </a:r>
            <a:endParaRPr lang="en-US" altLang="zh-CN" sz="2400"/>
          </a:p>
          <a:p>
            <a:pPr eaLnBrk="1" hangingPunct="1"/>
            <a:r>
              <a:rPr lang="zh-CN" altLang="en-US" sz="2400"/>
              <a:t>什么是理想的项目构建？</a:t>
            </a:r>
            <a:endParaRPr lang="en-US" altLang="zh-CN" sz="2400"/>
          </a:p>
          <a:p>
            <a:pPr lvl="1" eaLnBrk="1" hangingPunct="1"/>
            <a:r>
              <a:rPr lang="zh-CN" altLang="en-US" sz="2000"/>
              <a:t>高度自动化，跨平台，可重用的组件，标准化的</a:t>
            </a:r>
            <a:endParaRPr lang="en-US" altLang="zh-CN" sz="2000"/>
          </a:p>
          <a:p>
            <a:pPr eaLnBrk="1" hangingPunct="1"/>
            <a:r>
              <a:rPr lang="zh-CN" altLang="en-US" sz="2400"/>
              <a:t>什么是依赖？为什么要进行依赖管理？</a:t>
            </a:r>
            <a:endParaRPr lang="en-US" altLang="zh-CN" sz="2400"/>
          </a:p>
          <a:p>
            <a:pPr lvl="1" eaLnBrk="1" hangingPunct="1"/>
            <a:r>
              <a:rPr lang="zh-CN" altLang="en-US" sz="2000"/>
              <a:t>自动下载，统一依赖管理</a:t>
            </a:r>
            <a:endParaRPr lang="en-US" altLang="zh-CN" sz="2000"/>
          </a:p>
          <a:p>
            <a:pPr eaLnBrk="1" hangingPunct="1"/>
            <a:r>
              <a:rPr lang="zh-CN" altLang="en-US" sz="2400"/>
              <a:t>有哪些项目信息？</a:t>
            </a:r>
            <a:endParaRPr lang="en-US" altLang="zh-CN" sz="2400"/>
          </a:p>
          <a:p>
            <a:pPr lvl="1" eaLnBrk="1" hangingPunct="1"/>
            <a:r>
              <a:rPr lang="zh-CN" altLang="en-US" sz="2000"/>
              <a:t>项目名称描述等，开发人员信息，开发者信息等</a:t>
            </a:r>
            <a:endParaRPr lang="en-US" altLang="zh-CN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依赖管理</a:t>
            </a:r>
            <a:r>
              <a:rPr lang="en-US" altLang="zh-CN" sz="2000"/>
              <a:t>-</a:t>
            </a:r>
            <a:r>
              <a:rPr lang="zh-CN" altLang="en-US" sz="2000"/>
              <a:t>依赖范围对传递依赖的影响：</a:t>
            </a:r>
          </a:p>
        </p:txBody>
      </p:sp>
      <p:sp>
        <p:nvSpPr>
          <p:cNvPr id="36868" name="矩形 13"/>
          <p:cNvSpPr>
            <a:spLocks noChangeArrowheads="1"/>
          </p:cNvSpPr>
          <p:nvPr/>
        </p:nvSpPr>
        <p:spPr bwMode="auto">
          <a:xfrm>
            <a:off x="1143000" y="2071688"/>
            <a:ext cx="657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/>
              <a:t>列是第一直接依赖，行是第二间接依赖</a:t>
            </a:r>
            <a:endParaRPr lang="en-US" altLang="zh-CN" sz="2400"/>
          </a:p>
        </p:txBody>
      </p:sp>
      <p:pic>
        <p:nvPicPr>
          <p:cNvPr id="36869" name="Picture 2" descr="E:\工作\java\课件\17-Maven\讲义\传递性依赖影响范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500313"/>
            <a:ext cx="74009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依赖管理：</a:t>
            </a:r>
          </a:p>
        </p:txBody>
      </p:sp>
      <p:sp>
        <p:nvSpPr>
          <p:cNvPr id="38916" name="矩形 13"/>
          <p:cNvSpPr>
            <a:spLocks noChangeArrowheads="1"/>
          </p:cNvSpPr>
          <p:nvPr/>
        </p:nvSpPr>
        <p:spPr bwMode="auto">
          <a:xfrm>
            <a:off x="1143000" y="2071688"/>
            <a:ext cx="657225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/>
              <a:t>如何进行依赖配置？</a:t>
            </a:r>
            <a:endParaRPr lang="en-US" altLang="zh-CN" sz="2400"/>
          </a:p>
          <a:p>
            <a:pPr lvl="1" eaLnBrk="1" hangingPunct="1"/>
            <a:endParaRPr lang="en-US" altLang="zh-CN" sz="2400"/>
          </a:p>
          <a:p>
            <a:pPr eaLnBrk="1" hangingPunct="1"/>
            <a:r>
              <a:rPr lang="zh-CN" altLang="en-US" sz="2400"/>
              <a:t>传递性依赖和</a:t>
            </a:r>
            <a:r>
              <a:rPr lang="zh-CN" altLang="en-US" sz="2400" b="1">
                <a:solidFill>
                  <a:srgbClr val="FF0000"/>
                </a:solidFill>
              </a:rPr>
              <a:t>可选依赖</a:t>
            </a:r>
            <a:r>
              <a:rPr lang="en-US" altLang="zh-CN" sz="2400"/>
              <a:t>,</a:t>
            </a:r>
            <a:r>
              <a:rPr lang="zh-CN" altLang="en-US" sz="2400"/>
              <a:t>排除依赖</a:t>
            </a:r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&lt;optional&gt; true/false </a:t>
            </a:r>
            <a:r>
              <a:rPr lang="zh-CN" altLang="en-US" sz="2400"/>
              <a:t>是否向下传递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依赖管理：</a:t>
            </a:r>
          </a:p>
        </p:txBody>
      </p:sp>
      <p:sp>
        <p:nvSpPr>
          <p:cNvPr id="39940" name="矩形 13"/>
          <p:cNvSpPr>
            <a:spLocks noChangeArrowheads="1"/>
          </p:cNvSpPr>
          <p:nvPr/>
        </p:nvSpPr>
        <p:spPr bwMode="auto">
          <a:xfrm>
            <a:off x="1143000" y="2071688"/>
            <a:ext cx="65722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/>
              <a:t>如何进行依赖配置？</a:t>
            </a:r>
            <a:endParaRPr lang="en-US" altLang="zh-CN" sz="2400"/>
          </a:p>
          <a:p>
            <a:pPr lvl="1" eaLnBrk="1" hangingPunct="1"/>
            <a:endParaRPr lang="en-US" altLang="zh-CN" sz="2400"/>
          </a:p>
          <a:p>
            <a:pPr eaLnBrk="1" hangingPunct="1"/>
            <a:r>
              <a:rPr lang="zh-CN" altLang="en-US" sz="2400"/>
              <a:t>传递性依赖和可选依赖</a:t>
            </a:r>
            <a:r>
              <a:rPr lang="en-US" altLang="zh-CN" sz="2400"/>
              <a:t>,</a:t>
            </a:r>
            <a:r>
              <a:rPr lang="zh-CN" altLang="en-US" sz="2400" b="1">
                <a:solidFill>
                  <a:srgbClr val="FF0000"/>
                </a:solidFill>
              </a:rPr>
              <a:t>排除依赖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&lt;exclusions&gt;</a:t>
            </a:r>
          </a:p>
          <a:p>
            <a:pPr eaLnBrk="1" hangingPunct="1"/>
            <a:r>
              <a:rPr lang="zh-CN" altLang="en-US" sz="2400"/>
              <a:t>	</a:t>
            </a:r>
            <a:r>
              <a:rPr lang="en-US" altLang="zh-CN" sz="2400"/>
              <a:t>&lt;exclusion&gt;</a:t>
            </a:r>
          </a:p>
          <a:p>
            <a:pPr eaLnBrk="1" hangingPunct="1"/>
            <a:r>
              <a:rPr lang="en-US" altLang="zh-CN" sz="2400"/>
              <a:t>		</a:t>
            </a:r>
            <a:r>
              <a:rPr lang="zh-CN" altLang="en-US" sz="2400"/>
              <a:t>所包含坐标</a:t>
            </a:r>
          </a:p>
          <a:p>
            <a:pPr eaLnBrk="1" hangingPunct="1"/>
            <a:r>
              <a:rPr lang="zh-CN" altLang="en-US" sz="2400"/>
              <a:t>排除依赖包中所包含的依赖关系</a:t>
            </a:r>
          </a:p>
          <a:p>
            <a:pPr eaLnBrk="1" hangingPunct="1"/>
            <a:r>
              <a:rPr lang="zh-CN" altLang="en-US" sz="2400"/>
              <a:t>不需要添加版本，直接类别排除</a:t>
            </a:r>
          </a:p>
          <a:p>
            <a:pPr eaLnBrk="1" hangingPunct="1"/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依赖管理：</a:t>
            </a:r>
          </a:p>
        </p:txBody>
      </p:sp>
      <p:sp>
        <p:nvSpPr>
          <p:cNvPr id="40964" name="矩形 13"/>
          <p:cNvSpPr>
            <a:spLocks noChangeArrowheads="1"/>
          </p:cNvSpPr>
          <p:nvPr/>
        </p:nvSpPr>
        <p:spPr bwMode="auto">
          <a:xfrm>
            <a:off x="1143000" y="2071688"/>
            <a:ext cx="657225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/>
              <a:t>依赖冲突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如果直接与间接依赖中包含有同一个坐标不同版本的资源依赖，以直接依赖的版本为准（就近原则）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如果直接依赖中包含有同一个坐标不同版本的资源依赖，以配置顺序下方的版本为准（就近原则）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生命周期</a:t>
            </a:r>
            <a:r>
              <a:rPr lang="zh-CN" altLang="zh-CN" sz="1600"/>
              <a:t>：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844675"/>
            <a:ext cx="7921625" cy="2016125"/>
          </a:xfrm>
        </p:spPr>
        <p:txBody>
          <a:bodyPr/>
          <a:lstStyle/>
          <a:p>
            <a:r>
              <a:rPr lang="zh-CN" altLang="en-US"/>
              <a:t>何为生命周期？</a:t>
            </a:r>
            <a:endParaRPr lang="en-US" altLang="zh-CN"/>
          </a:p>
          <a:p>
            <a:pPr lvl="1"/>
            <a:r>
              <a:rPr lang="en-US" altLang="zh-CN"/>
              <a:t>Maven</a:t>
            </a:r>
            <a:r>
              <a:rPr lang="zh-CN" altLang="en-US"/>
              <a:t>生命周期就是为了对所有的构建过程进行抽象和统一</a:t>
            </a:r>
            <a:endParaRPr lang="en-US" altLang="zh-CN"/>
          </a:p>
          <a:p>
            <a:pPr lvl="1"/>
            <a:r>
              <a:rPr lang="zh-CN" altLang="en-US"/>
              <a:t>包括项目清理，初始化，编译，打包，测试，部署等几乎所有构建步骤</a:t>
            </a:r>
            <a:endParaRPr lang="en-US" altLang="zh-CN"/>
          </a:p>
          <a:p>
            <a:r>
              <a:rPr lang="en-US" altLang="zh-CN"/>
              <a:t>Maven</a:t>
            </a:r>
            <a:r>
              <a:rPr lang="zh-CN" altLang="en-US"/>
              <a:t>三大生命周期</a:t>
            </a:r>
            <a:endParaRPr lang="en-US" altLang="zh-CN"/>
          </a:p>
          <a:p>
            <a:pPr lvl="1"/>
            <a:r>
              <a:rPr lang="en-US" altLang="zh-CN"/>
              <a:t>clean</a:t>
            </a:r>
            <a:r>
              <a:rPr lang="zh-CN" altLang="en-US"/>
              <a:t>：清理项目的</a:t>
            </a:r>
            <a:endParaRPr lang="en-US" altLang="zh-CN"/>
          </a:p>
          <a:p>
            <a:pPr lvl="1"/>
            <a:r>
              <a:rPr lang="en-US" altLang="zh-CN"/>
              <a:t>default</a:t>
            </a:r>
            <a:r>
              <a:rPr lang="zh-CN" altLang="en-US"/>
              <a:t>：构建项目的</a:t>
            </a:r>
            <a:endParaRPr lang="en-US" altLang="zh-CN"/>
          </a:p>
          <a:p>
            <a:pPr lvl="1"/>
            <a:r>
              <a:rPr lang="en-US" altLang="zh-CN"/>
              <a:t>site</a:t>
            </a:r>
            <a:r>
              <a:rPr lang="zh-CN" altLang="en-US"/>
              <a:t>：生成项目站点的</a:t>
            </a:r>
            <a:endParaRPr lang="en-US" altLang="zh-CN"/>
          </a:p>
          <a:p>
            <a:pPr lvl="1"/>
            <a:endParaRPr lang="en-US" altLang="zh-CN"/>
          </a:p>
          <a:p>
            <a:pPr eaLnBrk="1" hangingPunct="1"/>
            <a:endParaRPr lang="zh-CN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生命周期</a:t>
            </a:r>
            <a:r>
              <a:rPr lang="zh-CN" altLang="zh-CN" sz="1600"/>
              <a:t>：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2214563"/>
            <a:ext cx="7921625" cy="4013200"/>
          </a:xfrm>
        </p:spPr>
        <p:txBody>
          <a:bodyPr/>
          <a:lstStyle/>
          <a:p>
            <a:pPr lvl="1"/>
            <a:r>
              <a:rPr lang="zh-CN" altLang="en-US" sz="2000"/>
              <a:t>生命周期</a:t>
            </a:r>
            <a:r>
              <a:rPr lang="en-US" altLang="zh-CN" sz="2000"/>
              <a:t>Maven</a:t>
            </a:r>
            <a:r>
              <a:rPr lang="zh-CN" altLang="en-US" sz="2000"/>
              <a:t>有三套相互独立的生命周期，请注意这里说的是“三套”，而且“相互独立”，这三套生命周期分别是： </a:t>
            </a:r>
          </a:p>
          <a:p>
            <a:pPr lvl="1"/>
            <a:endParaRPr lang="zh-CN" altLang="en-US" sz="2000"/>
          </a:p>
          <a:p>
            <a:pPr lvl="1"/>
            <a:r>
              <a:rPr lang="en-US" altLang="zh-CN" sz="2000"/>
              <a:t>Clean Lifecycle </a:t>
            </a:r>
            <a:r>
              <a:rPr lang="zh-CN" altLang="en-US" sz="2000"/>
              <a:t>在进行真正的构建之前进行一些清理工作。 </a:t>
            </a:r>
          </a:p>
          <a:p>
            <a:pPr lvl="1"/>
            <a:r>
              <a:rPr lang="en-US" altLang="zh-CN" sz="2000"/>
              <a:t>Default Lifecycle </a:t>
            </a:r>
            <a:r>
              <a:rPr lang="zh-CN" altLang="en-US" sz="2000"/>
              <a:t>构建的核心部分，编译，测试，打包，部署等等。 </a:t>
            </a:r>
          </a:p>
          <a:p>
            <a:pPr lvl="1"/>
            <a:r>
              <a:rPr lang="en-US" altLang="zh-CN" sz="2000"/>
              <a:t>Site Lifecycle </a:t>
            </a:r>
            <a:r>
              <a:rPr lang="zh-CN" altLang="en-US" sz="2000"/>
              <a:t>生成项目报告，站点，发布站点。 </a:t>
            </a:r>
          </a:p>
          <a:p>
            <a:pPr lvl="1"/>
            <a:r>
              <a:rPr lang="zh-CN" altLang="en-US" sz="2000"/>
              <a:t>再次强调一下它们是相互独立的，你可以仅仅调用</a:t>
            </a:r>
            <a:r>
              <a:rPr lang="en-US" altLang="zh-CN" sz="2000"/>
              <a:t>clean</a:t>
            </a:r>
            <a:r>
              <a:rPr lang="zh-CN" altLang="en-US" sz="2000"/>
              <a:t>来清理工作目录，仅仅调用</a:t>
            </a:r>
            <a:r>
              <a:rPr lang="en-US" altLang="zh-CN" sz="2000"/>
              <a:t>site</a:t>
            </a:r>
            <a:r>
              <a:rPr lang="zh-CN" altLang="en-US" sz="2000"/>
              <a:t>来生成站点。当然你也可以直接运行 </a:t>
            </a:r>
            <a:r>
              <a:rPr lang="en-US" altLang="zh-CN" sz="2000"/>
              <a:t>mvn clean install site </a:t>
            </a:r>
            <a:r>
              <a:rPr lang="zh-CN" altLang="en-US" sz="2000"/>
              <a:t>运行所有这三套生命周期。</a:t>
            </a:r>
            <a:endParaRPr lang="en-US" altLang="zh-CN" sz="2000"/>
          </a:p>
          <a:p>
            <a:pPr eaLnBrk="1" hangingPunct="1"/>
            <a:endParaRPr lang="zh-CN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生命周期</a:t>
            </a:r>
            <a:r>
              <a:rPr lang="en-US" altLang="zh-CN" sz="2000"/>
              <a:t>clean</a:t>
            </a:r>
            <a:r>
              <a:rPr lang="zh-CN" altLang="en-US" sz="1600"/>
              <a:t>：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2214563"/>
            <a:ext cx="7921625" cy="4013200"/>
          </a:xfrm>
        </p:spPr>
        <p:txBody>
          <a:bodyPr/>
          <a:lstStyle/>
          <a:p>
            <a:pPr eaLnBrk="1" hangingPunct="1"/>
            <a:r>
              <a:rPr lang="en-US" altLang="zh-CN" sz="1800"/>
              <a:t>clean</a:t>
            </a:r>
            <a:r>
              <a:rPr lang="zh-CN" altLang="en-US" sz="1800"/>
              <a:t>生命周期每套生命周期都由一组阶段</a:t>
            </a:r>
            <a:r>
              <a:rPr lang="en-US" altLang="zh-CN" sz="1800"/>
              <a:t>(Phase)</a:t>
            </a:r>
            <a:r>
              <a:rPr lang="zh-CN" altLang="en-US" sz="1800"/>
              <a:t>组成，我们平时在命令行输入的命令总会对应于一个特定的阶段。比如，运行</a:t>
            </a:r>
            <a:r>
              <a:rPr lang="en-US" altLang="zh-CN" sz="1800"/>
              <a:t>mvn clean </a:t>
            </a:r>
            <a:r>
              <a:rPr lang="zh-CN" altLang="en-US" sz="1800"/>
              <a:t>，这个的</a:t>
            </a:r>
            <a:r>
              <a:rPr lang="en-US" altLang="zh-CN" sz="1800"/>
              <a:t>clean</a:t>
            </a:r>
            <a:r>
              <a:rPr lang="zh-CN" altLang="en-US" sz="1800"/>
              <a:t>是</a:t>
            </a:r>
            <a:r>
              <a:rPr lang="en-US" altLang="zh-CN" sz="1800"/>
              <a:t>Clean</a:t>
            </a:r>
            <a:r>
              <a:rPr lang="zh-CN" altLang="en-US" sz="1800"/>
              <a:t>生命周期的一个阶段。有</a:t>
            </a:r>
            <a:r>
              <a:rPr lang="en-US" altLang="zh-CN" sz="1800"/>
              <a:t>Clean</a:t>
            </a:r>
            <a:r>
              <a:rPr lang="zh-CN" altLang="en-US" sz="1800"/>
              <a:t>生命周期，也有</a:t>
            </a:r>
            <a:r>
              <a:rPr lang="en-US" altLang="zh-CN" sz="1800"/>
              <a:t>clean</a:t>
            </a:r>
            <a:r>
              <a:rPr lang="zh-CN" altLang="en-US" sz="1800"/>
              <a:t>阶段。</a:t>
            </a:r>
            <a:r>
              <a:rPr lang="en-US" altLang="zh-CN" sz="1800"/>
              <a:t>Clean</a:t>
            </a:r>
            <a:r>
              <a:rPr lang="zh-CN" altLang="en-US" sz="1800"/>
              <a:t>生命周期一共包含了三个阶段： </a:t>
            </a:r>
          </a:p>
          <a:p>
            <a:pPr eaLnBrk="1" hangingPunct="1"/>
            <a:endParaRPr lang="zh-CN" altLang="en-US" sz="1800"/>
          </a:p>
          <a:p>
            <a:pPr eaLnBrk="1" hangingPunct="1"/>
            <a:r>
              <a:rPr lang="en-US" altLang="zh-CN" sz="1800"/>
              <a:t>pre-clean </a:t>
            </a:r>
            <a:r>
              <a:rPr lang="zh-CN" altLang="en-US" sz="1800"/>
              <a:t>执行一些需要在</a:t>
            </a:r>
            <a:r>
              <a:rPr lang="en-US" altLang="zh-CN" sz="1800"/>
              <a:t>clean</a:t>
            </a:r>
            <a:r>
              <a:rPr lang="zh-CN" altLang="en-US" sz="1800"/>
              <a:t>之前完成的工作 </a:t>
            </a:r>
          </a:p>
          <a:p>
            <a:pPr eaLnBrk="1" hangingPunct="1"/>
            <a:r>
              <a:rPr lang="en-US" altLang="zh-CN" sz="1800"/>
              <a:t>clean </a:t>
            </a:r>
            <a:r>
              <a:rPr lang="zh-CN" altLang="en-US" sz="1800"/>
              <a:t>移除所有上一次构建生成的文件 </a:t>
            </a:r>
          </a:p>
          <a:p>
            <a:pPr eaLnBrk="1" hangingPunct="1"/>
            <a:r>
              <a:rPr lang="en-US" altLang="zh-CN" sz="1800"/>
              <a:t>post-clean </a:t>
            </a:r>
            <a:r>
              <a:rPr lang="zh-CN" altLang="en-US" sz="1800"/>
              <a:t>执行一些需要在</a:t>
            </a:r>
            <a:r>
              <a:rPr lang="en-US" altLang="zh-CN" sz="1800"/>
              <a:t>clean</a:t>
            </a:r>
            <a:r>
              <a:rPr lang="zh-CN" altLang="en-US" sz="1800"/>
              <a:t>之后立刻完成的工作 </a:t>
            </a:r>
          </a:p>
          <a:p>
            <a:pPr eaLnBrk="1" hangingPunct="1"/>
            <a:r>
              <a:rPr lang="en-US" altLang="zh-CN" sz="1800"/>
              <a:t>mvn clean </a:t>
            </a:r>
            <a:r>
              <a:rPr lang="zh-CN" altLang="en-US" sz="1800"/>
              <a:t>中的</a:t>
            </a:r>
            <a:r>
              <a:rPr lang="en-US" altLang="zh-CN" sz="1800"/>
              <a:t>clean</a:t>
            </a:r>
            <a:r>
              <a:rPr lang="zh-CN" altLang="en-US" sz="1800"/>
              <a:t>就是上面的</a:t>
            </a:r>
            <a:r>
              <a:rPr lang="en-US" altLang="zh-CN" sz="1800"/>
              <a:t>clean</a:t>
            </a:r>
            <a:r>
              <a:rPr lang="zh-CN" altLang="en-US" sz="1800"/>
              <a:t>，在一个生命周期中，运行某个阶段的时候，它之前的所有阶段都会被运行，也就是说，</a:t>
            </a:r>
            <a:r>
              <a:rPr lang="en-US" altLang="zh-CN" sz="1800"/>
              <a:t>mvn clean </a:t>
            </a:r>
            <a:r>
              <a:rPr lang="zh-CN" altLang="en-US" sz="1800"/>
              <a:t>等同于 </a:t>
            </a:r>
            <a:r>
              <a:rPr lang="en-US" altLang="zh-CN" sz="1800"/>
              <a:t>mvn pre-clean clean </a:t>
            </a:r>
            <a:r>
              <a:rPr lang="zh-CN" altLang="en-US" sz="1800"/>
              <a:t>，如果我们运行 </a:t>
            </a:r>
            <a:r>
              <a:rPr lang="en-US" altLang="zh-CN" sz="1800"/>
              <a:t>mvn post-clean </a:t>
            </a:r>
            <a:r>
              <a:rPr lang="zh-CN" altLang="en-US" sz="1800"/>
              <a:t>，那么 </a:t>
            </a:r>
            <a:r>
              <a:rPr lang="en-US" altLang="zh-CN" sz="1800"/>
              <a:t>pre-clean</a:t>
            </a:r>
            <a:r>
              <a:rPr lang="zh-CN" altLang="en-US" sz="1800"/>
              <a:t>，</a:t>
            </a:r>
            <a:r>
              <a:rPr lang="en-US" altLang="zh-CN" sz="1800"/>
              <a:t>clean </a:t>
            </a:r>
            <a:r>
              <a:rPr lang="zh-CN" altLang="en-US" sz="1800"/>
              <a:t>都会被运行。这是</a:t>
            </a:r>
            <a:r>
              <a:rPr lang="en-US" altLang="zh-CN" sz="1800"/>
              <a:t>Maven</a:t>
            </a:r>
            <a:r>
              <a:rPr lang="zh-CN" altLang="en-US" sz="1800"/>
              <a:t>很重要的一个规则，可以大大简化命令行的输入。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生命周期</a:t>
            </a:r>
            <a:r>
              <a:rPr lang="en-US" altLang="zh-CN" sz="2000"/>
              <a:t>default</a:t>
            </a:r>
            <a:r>
              <a:rPr lang="zh-CN" altLang="en-US" sz="1600"/>
              <a:t>：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805" y="1914962"/>
            <a:ext cx="7921625" cy="4298950"/>
          </a:xfrm>
        </p:spPr>
        <p:txBody>
          <a:bodyPr/>
          <a:lstStyle/>
          <a:p>
            <a:pPr eaLnBrk="1" hangingPunct="1"/>
            <a:r>
              <a:rPr lang="en-US" altLang="zh-CN" sz="1000"/>
              <a:t>Default</a:t>
            </a:r>
            <a:r>
              <a:rPr lang="zh-CN" altLang="en-US" sz="1000"/>
              <a:t>生命周期</a:t>
            </a:r>
            <a:r>
              <a:rPr lang="en-US" altLang="zh-CN" sz="1000"/>
              <a:t>Default</a:t>
            </a:r>
            <a:r>
              <a:rPr lang="zh-CN" altLang="en-US" sz="1000"/>
              <a:t>生命周期是</a:t>
            </a:r>
            <a:r>
              <a:rPr lang="en-US" altLang="zh-CN" sz="1000"/>
              <a:t>Maven</a:t>
            </a:r>
            <a:r>
              <a:rPr lang="zh-CN" altLang="en-US" sz="1000"/>
              <a:t>生命周期中最重要的一个，绝大部分工作都发生在这个生命周期中。这里，只解释一些比较重要和常用的阶段： </a:t>
            </a:r>
          </a:p>
          <a:p>
            <a:pPr eaLnBrk="1" hangingPunct="1"/>
            <a:r>
              <a:rPr lang="en-US" altLang="zh-CN" sz="1000"/>
              <a:t>validate </a:t>
            </a:r>
          </a:p>
          <a:p>
            <a:pPr eaLnBrk="1" hangingPunct="1"/>
            <a:r>
              <a:rPr lang="en-US" altLang="zh-CN" sz="1000"/>
              <a:t>generate-sources </a:t>
            </a:r>
          </a:p>
          <a:p>
            <a:pPr eaLnBrk="1" hangingPunct="1"/>
            <a:r>
              <a:rPr lang="en-US" altLang="zh-CN" sz="1000"/>
              <a:t>process-sources </a:t>
            </a:r>
          </a:p>
          <a:p>
            <a:pPr eaLnBrk="1" hangingPunct="1"/>
            <a:r>
              <a:rPr lang="en-US" altLang="zh-CN" sz="1000"/>
              <a:t>generate-resources </a:t>
            </a:r>
          </a:p>
          <a:p>
            <a:pPr eaLnBrk="1" hangingPunct="1"/>
            <a:r>
              <a:rPr lang="en-US" altLang="zh-CN" sz="1000"/>
              <a:t>process-resources </a:t>
            </a:r>
            <a:r>
              <a:rPr lang="zh-CN" altLang="en-US" sz="1000"/>
              <a:t>复制并处理资源文件，至目标目录，准备打包。 </a:t>
            </a:r>
          </a:p>
          <a:p>
            <a:pPr eaLnBrk="1" hangingPunct="1"/>
            <a:r>
              <a:rPr lang="en-US" altLang="zh-CN" sz="1000" b="1"/>
              <a:t>compile</a:t>
            </a:r>
            <a:r>
              <a:rPr lang="en-US" altLang="zh-CN" sz="1000"/>
              <a:t> </a:t>
            </a:r>
            <a:r>
              <a:rPr lang="zh-CN" altLang="en-US" sz="1000"/>
              <a:t>编译项目的源代码。 </a:t>
            </a:r>
          </a:p>
          <a:p>
            <a:pPr eaLnBrk="1" hangingPunct="1"/>
            <a:r>
              <a:rPr lang="en-US" altLang="zh-CN" sz="1000"/>
              <a:t>process-classes </a:t>
            </a:r>
          </a:p>
          <a:p>
            <a:pPr eaLnBrk="1" hangingPunct="1"/>
            <a:r>
              <a:rPr lang="en-US" altLang="zh-CN" sz="1000"/>
              <a:t>generate-test-sources </a:t>
            </a:r>
          </a:p>
          <a:p>
            <a:pPr eaLnBrk="1" hangingPunct="1"/>
            <a:r>
              <a:rPr lang="en-US" altLang="zh-CN" sz="1000"/>
              <a:t>process-test-sources </a:t>
            </a:r>
          </a:p>
          <a:p>
            <a:pPr eaLnBrk="1" hangingPunct="1"/>
            <a:r>
              <a:rPr lang="en-US" altLang="zh-CN" sz="1000"/>
              <a:t>generate-test-resources </a:t>
            </a:r>
          </a:p>
          <a:p>
            <a:pPr eaLnBrk="1" hangingPunct="1"/>
            <a:r>
              <a:rPr lang="en-US" altLang="zh-CN" sz="1000"/>
              <a:t>process-test-resources </a:t>
            </a:r>
            <a:r>
              <a:rPr lang="zh-CN" altLang="en-US" sz="1000"/>
              <a:t>复制并处理资源文件，至目标测试目录。 </a:t>
            </a:r>
          </a:p>
          <a:p>
            <a:pPr eaLnBrk="1" hangingPunct="1"/>
            <a:r>
              <a:rPr lang="en-US" altLang="zh-CN" sz="1000"/>
              <a:t>test-compile </a:t>
            </a:r>
            <a:r>
              <a:rPr lang="zh-CN" altLang="en-US" sz="1000"/>
              <a:t>编译测试源代码。 </a:t>
            </a:r>
          </a:p>
          <a:p>
            <a:pPr eaLnBrk="1" hangingPunct="1"/>
            <a:r>
              <a:rPr lang="en-US" altLang="zh-CN" sz="1000"/>
              <a:t>process-test-classes </a:t>
            </a:r>
          </a:p>
          <a:p>
            <a:pPr eaLnBrk="1" hangingPunct="1"/>
            <a:r>
              <a:rPr lang="en-US" altLang="zh-CN" sz="1000" b="1"/>
              <a:t>test</a:t>
            </a:r>
            <a:r>
              <a:rPr lang="en-US" altLang="zh-CN" sz="1000"/>
              <a:t> </a:t>
            </a:r>
            <a:r>
              <a:rPr lang="zh-CN" altLang="en-US" sz="1000"/>
              <a:t>使用合适的单元测试框架运行测试。这些测试代码不会被打包或部署。 </a:t>
            </a:r>
          </a:p>
          <a:p>
            <a:pPr eaLnBrk="1" hangingPunct="1"/>
            <a:r>
              <a:rPr lang="en-US" altLang="zh-CN" sz="1000"/>
              <a:t>prepare-package </a:t>
            </a:r>
          </a:p>
          <a:p>
            <a:pPr eaLnBrk="1" hangingPunct="1"/>
            <a:r>
              <a:rPr lang="en-US" altLang="zh-CN" sz="1000"/>
              <a:t>package </a:t>
            </a:r>
            <a:r>
              <a:rPr lang="zh-CN" altLang="en-US" sz="1000"/>
              <a:t>接受编译好的代码，打包成可发布的格式，如 </a:t>
            </a:r>
            <a:r>
              <a:rPr lang="en-US" altLang="zh-CN" sz="1000"/>
              <a:t>JAR </a:t>
            </a:r>
            <a:r>
              <a:rPr lang="zh-CN" altLang="en-US" sz="1000"/>
              <a:t>。 </a:t>
            </a:r>
          </a:p>
          <a:p>
            <a:pPr eaLnBrk="1" hangingPunct="1"/>
            <a:r>
              <a:rPr lang="en-US" altLang="zh-CN" sz="1000"/>
              <a:t>pre-integration-test </a:t>
            </a:r>
          </a:p>
          <a:p>
            <a:pPr eaLnBrk="1" hangingPunct="1"/>
            <a:r>
              <a:rPr lang="en-US" altLang="zh-CN" sz="1000"/>
              <a:t>integration-test </a:t>
            </a:r>
          </a:p>
          <a:p>
            <a:pPr eaLnBrk="1" hangingPunct="1"/>
            <a:r>
              <a:rPr lang="en-US" altLang="zh-CN" sz="1000"/>
              <a:t>post-integration-test </a:t>
            </a:r>
          </a:p>
          <a:p>
            <a:pPr eaLnBrk="1" hangingPunct="1"/>
            <a:r>
              <a:rPr lang="en-US" altLang="zh-CN" sz="1000"/>
              <a:t>verify </a:t>
            </a:r>
          </a:p>
          <a:p>
            <a:pPr eaLnBrk="1" hangingPunct="1"/>
            <a:r>
              <a:rPr lang="en-US" altLang="zh-CN" sz="1000" b="1"/>
              <a:t>install</a:t>
            </a:r>
            <a:r>
              <a:rPr lang="en-US" altLang="zh-CN" sz="1000"/>
              <a:t> </a:t>
            </a:r>
            <a:r>
              <a:rPr lang="zh-CN" altLang="en-US" sz="1000"/>
              <a:t>将包安装至本地仓库，以让其它项目依赖。 </a:t>
            </a:r>
          </a:p>
          <a:p>
            <a:pPr eaLnBrk="1" hangingPunct="1"/>
            <a:r>
              <a:rPr lang="en-US" altLang="zh-CN" sz="1000"/>
              <a:t>deploy </a:t>
            </a:r>
            <a:r>
              <a:rPr lang="zh-CN" altLang="en-US" sz="1000"/>
              <a:t>将最终的包复制到远程的仓库，以让其它开发人员与项目共享。 </a:t>
            </a:r>
          </a:p>
          <a:p>
            <a:pPr eaLnBrk="1" hangingPunct="1"/>
            <a:r>
              <a:rPr lang="zh-CN" altLang="en-US" sz="1000"/>
              <a:t>运行任何一个阶段的时候，它前面的所有阶段都会被运行，这也就是为什么我们运行</a:t>
            </a:r>
            <a:r>
              <a:rPr lang="en-US" altLang="zh-CN" sz="1000"/>
              <a:t>mvn install </a:t>
            </a:r>
            <a:r>
              <a:rPr lang="zh-CN" altLang="en-US" sz="1000"/>
              <a:t>的时候，代码会被编译，测试，打包。此外，</a:t>
            </a:r>
            <a:r>
              <a:rPr lang="en-US" altLang="zh-CN" sz="1000"/>
              <a:t>Maven</a:t>
            </a:r>
            <a:r>
              <a:rPr lang="zh-CN" altLang="en-US" sz="1000"/>
              <a:t>的插件机制是完全依赖</a:t>
            </a:r>
            <a:r>
              <a:rPr lang="en-US" altLang="zh-CN" sz="1000"/>
              <a:t>Maven</a:t>
            </a:r>
            <a:r>
              <a:rPr lang="zh-CN" altLang="en-US" sz="1000"/>
              <a:t>的生命周期的，因此理解生命周期至关重要。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生命周期</a:t>
            </a:r>
            <a:r>
              <a:rPr lang="en-US" altLang="zh-CN" sz="2000"/>
              <a:t>site</a:t>
            </a:r>
            <a:r>
              <a:rPr lang="zh-CN" altLang="en-US" sz="1600"/>
              <a:t>：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2214563"/>
            <a:ext cx="7921625" cy="4013200"/>
          </a:xfrm>
        </p:spPr>
        <p:txBody>
          <a:bodyPr/>
          <a:lstStyle/>
          <a:p>
            <a:pPr eaLnBrk="1" hangingPunct="1"/>
            <a:r>
              <a:rPr lang="en-US" altLang="zh-CN" sz="1800"/>
              <a:t>Site</a:t>
            </a:r>
            <a:r>
              <a:rPr lang="zh-CN" altLang="en-US" sz="1800"/>
              <a:t>生命周期</a:t>
            </a:r>
            <a:r>
              <a:rPr lang="en-US" altLang="zh-CN" sz="1800"/>
              <a:t>pre-site </a:t>
            </a:r>
            <a:r>
              <a:rPr lang="zh-CN" altLang="en-US" sz="1800"/>
              <a:t>执行一些需要在生成站点文档之前完成的工作 </a:t>
            </a:r>
          </a:p>
          <a:p>
            <a:pPr eaLnBrk="1" hangingPunct="1"/>
            <a:r>
              <a:rPr lang="en-US" altLang="zh-CN" sz="1800"/>
              <a:t>site </a:t>
            </a:r>
            <a:r>
              <a:rPr lang="zh-CN" altLang="en-US" sz="1800"/>
              <a:t>生成项目的站点文档 </a:t>
            </a:r>
          </a:p>
          <a:p>
            <a:pPr eaLnBrk="1" hangingPunct="1"/>
            <a:r>
              <a:rPr lang="en-US" altLang="zh-CN" sz="1800"/>
              <a:t>post-site </a:t>
            </a:r>
            <a:r>
              <a:rPr lang="zh-CN" altLang="en-US" sz="1800"/>
              <a:t>执行一些需要在生成站点文档之后完成的工作，并且为部署做准备 </a:t>
            </a:r>
          </a:p>
          <a:p>
            <a:pPr eaLnBrk="1" hangingPunct="1"/>
            <a:r>
              <a:rPr lang="en-US" altLang="zh-CN" sz="1800"/>
              <a:t>site-deploy </a:t>
            </a:r>
            <a:r>
              <a:rPr lang="zh-CN" altLang="en-US" sz="1800"/>
              <a:t>将生成的站点文档部署到特定的服务器上 </a:t>
            </a:r>
          </a:p>
          <a:p>
            <a:pPr eaLnBrk="1" hangingPunct="1"/>
            <a:r>
              <a:rPr lang="zh-CN" altLang="en-US" sz="1800"/>
              <a:t>这里经常用到的是</a:t>
            </a:r>
            <a:r>
              <a:rPr lang="en-US" altLang="zh-CN" sz="1800"/>
              <a:t>site</a:t>
            </a:r>
            <a:r>
              <a:rPr lang="zh-CN" altLang="en-US" sz="1800"/>
              <a:t>阶段和</a:t>
            </a:r>
            <a:r>
              <a:rPr lang="en-US" altLang="zh-CN" sz="1800"/>
              <a:t>site-deploy</a:t>
            </a:r>
            <a:r>
              <a:rPr lang="zh-CN" altLang="en-US" sz="1800"/>
              <a:t>阶段，用以生成和发布</a:t>
            </a:r>
            <a:r>
              <a:rPr lang="en-US" altLang="zh-CN" sz="1800"/>
              <a:t>Maven</a:t>
            </a:r>
            <a:r>
              <a:rPr lang="zh-CN" altLang="en-US" sz="1800"/>
              <a:t>站点，这可是</a:t>
            </a:r>
            <a:r>
              <a:rPr lang="en-US" altLang="zh-CN" sz="1800"/>
              <a:t>Maven</a:t>
            </a:r>
            <a:r>
              <a:rPr lang="zh-CN" altLang="en-US" sz="1800"/>
              <a:t>相当强大的功能，</a:t>
            </a:r>
            <a:r>
              <a:rPr lang="en-US" altLang="zh-CN" sz="1800"/>
              <a:t>Manager</a:t>
            </a:r>
            <a:r>
              <a:rPr lang="zh-CN" altLang="en-US" sz="1800"/>
              <a:t>比较喜欢，文档及统计数据自动生成，很好看。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000"/>
              <a:t>插件目标</a:t>
            </a:r>
            <a:endParaRPr lang="en-US" altLang="zh-CN" sz="200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989138"/>
            <a:ext cx="7880350" cy="2725737"/>
          </a:xfrm>
        </p:spPr>
        <p:txBody>
          <a:bodyPr/>
          <a:lstStyle/>
          <a:p>
            <a:pPr lvl="1"/>
            <a:r>
              <a:rPr lang="en-US" altLang="zh-CN" sz="2000"/>
              <a:t>Maven</a:t>
            </a:r>
            <a:r>
              <a:rPr lang="zh-CN" altLang="en-US" sz="2000"/>
              <a:t>的核心仅仅定义了抽象的生命周期，具体的任务都是交由插件完成的</a:t>
            </a:r>
            <a:endParaRPr lang="en-US" altLang="zh-CN" sz="2000"/>
          </a:p>
          <a:p>
            <a:pPr lvl="1"/>
            <a:r>
              <a:rPr lang="zh-CN" altLang="en-US" sz="2000"/>
              <a:t>每个插件都能实现多个功能，每个功能就是一个插件目标</a:t>
            </a:r>
            <a:endParaRPr lang="en-US" altLang="zh-CN" sz="2000"/>
          </a:p>
          <a:p>
            <a:pPr lvl="1"/>
            <a:r>
              <a:rPr lang="en-US" altLang="zh-CN" sz="2000"/>
              <a:t>Maven</a:t>
            </a:r>
            <a:r>
              <a:rPr lang="zh-CN" altLang="en-US" sz="2000"/>
              <a:t>的生命周期与插件目标相互绑定，以完成某个具体的构建任务</a:t>
            </a:r>
            <a:endParaRPr lang="en-US" altLang="zh-CN" sz="2000"/>
          </a:p>
          <a:p>
            <a:pPr lvl="2"/>
            <a:r>
              <a:rPr lang="zh-CN" altLang="en-US" sz="2000"/>
              <a:t>例如</a:t>
            </a:r>
            <a:r>
              <a:rPr lang="en-US" altLang="zh-CN" sz="2000"/>
              <a:t>compile</a:t>
            </a:r>
            <a:r>
              <a:rPr lang="zh-CN" altLang="en-US" sz="2000"/>
              <a:t>就是插件</a:t>
            </a:r>
            <a:r>
              <a:rPr lang="en-US" altLang="zh-CN" sz="2000"/>
              <a:t>maven-compiler-plugin</a:t>
            </a:r>
            <a:r>
              <a:rPr lang="zh-CN" altLang="en-US" sz="2000"/>
              <a:t>的一个插件目标</a:t>
            </a:r>
            <a:endParaRPr lang="en-US" altLang="zh-CN" sz="2000"/>
          </a:p>
          <a:p>
            <a:pPr lvl="2"/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什么是构建</a:t>
            </a:r>
            <a:endParaRPr lang="en-US" altLang="zh-CN" sz="2000"/>
          </a:p>
        </p:txBody>
      </p:sp>
      <p:pic>
        <p:nvPicPr>
          <p:cNvPr id="8196" name="Picture 2" descr="E:\工作\java\课件\17-Maven\讲义\项目构建过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5038"/>
            <a:ext cx="8429625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000"/>
              <a:t>插件目标</a:t>
            </a:r>
            <a:endParaRPr lang="en-US" altLang="zh-CN" sz="200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989138"/>
            <a:ext cx="8166100" cy="45354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&lt;build&gt;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	&lt;plugins&gt;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		&lt;plugin&gt;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	 		&lt;groupId&gt;org.apache.maven.plugins&lt;/groupId&gt;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			&lt;artifactId&gt;</a:t>
            </a:r>
            <a:r>
              <a:rPr lang="en-US" altLang="zh-CN" sz="1600" u="sng"/>
              <a:t>maven-source-plugin&lt;/artifactId&gt;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		&lt;version&gt;2.2.1&lt;/version&gt;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		&lt;executions&gt;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     			&lt;execution&gt;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					&lt;goals&gt;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						&lt;goal&gt;jar-no-fork&lt;/goal&gt;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     				&lt;/goals&gt;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        				&lt;phase&gt;verify&lt;/phase&gt;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				&lt;/execution&gt;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  			&lt;/executions&gt;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  		&lt;/plugin&gt;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	&lt;/plugins&gt;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/>
              <a:t>&lt;/build&gt;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继承</a:t>
            </a:r>
            <a:r>
              <a:rPr lang="zh-CN" altLang="zh-CN" sz="1600"/>
              <a:t>：</a:t>
            </a:r>
          </a:p>
        </p:txBody>
      </p:sp>
      <p:sp>
        <p:nvSpPr>
          <p:cNvPr id="54276" name="矩形 7"/>
          <p:cNvSpPr>
            <a:spLocks noChangeArrowheads="1"/>
          </p:cNvSpPr>
          <p:nvPr/>
        </p:nvSpPr>
        <p:spPr bwMode="auto">
          <a:xfrm>
            <a:off x="785813" y="2000250"/>
            <a:ext cx="72866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何为继承？</a:t>
            </a:r>
            <a:endParaRPr lang="en-US" altLang="zh-CN"/>
          </a:p>
          <a:p>
            <a:pPr lvl="1" eaLnBrk="1" hangingPunct="1"/>
            <a:r>
              <a:rPr lang="zh-CN" altLang="en-US"/>
              <a:t>继承为了消除重复，我们把很多相同的配置提取出来</a:t>
            </a:r>
            <a:endParaRPr lang="en-US" altLang="zh-CN"/>
          </a:p>
          <a:p>
            <a:pPr lvl="1" eaLnBrk="1" hangingPunct="1"/>
            <a:r>
              <a:rPr lang="zh-CN" altLang="en-US"/>
              <a:t>例如：</a:t>
            </a:r>
            <a:r>
              <a:rPr lang="en-US" altLang="zh-CN"/>
              <a:t>grouptId</a:t>
            </a:r>
            <a:r>
              <a:rPr lang="zh-CN" altLang="en-US"/>
              <a:t>，</a:t>
            </a:r>
            <a:r>
              <a:rPr lang="en-US" altLang="zh-CN"/>
              <a:t>version</a:t>
            </a:r>
            <a:r>
              <a:rPr lang="zh-CN" altLang="en-US"/>
              <a:t>等</a:t>
            </a:r>
          </a:p>
          <a:p>
            <a:pPr lvl="1" eaLnBrk="1" hangingPunct="1"/>
            <a:r>
              <a:rPr lang="zh-CN" altLang="en-US"/>
              <a:t>父工程设置为被继承</a:t>
            </a:r>
          </a:p>
          <a:p>
            <a:pPr lvl="1" eaLnBrk="1" hangingPunct="1"/>
            <a:r>
              <a:rPr lang="en-US" altLang="zh-CN"/>
              <a:t>&lt;packaging&gt;pom&lt;/packaging&gt;</a:t>
            </a:r>
          </a:p>
          <a:p>
            <a:pPr lvl="1" eaLnBrk="1" hangingPunct="1"/>
            <a:r>
              <a:rPr lang="zh-CN" altLang="en-US"/>
              <a:t>子工程继承父工程</a:t>
            </a:r>
          </a:p>
          <a:p>
            <a:pPr lvl="1" eaLnBrk="1" hangingPunct="1"/>
            <a:r>
              <a:rPr lang="zh-CN" altLang="en-US"/>
              <a:t>省略父工程中定义的坐标除访问名称中的所有设定，添加继承父工程</a:t>
            </a:r>
          </a:p>
          <a:p>
            <a:pPr lvl="1" eaLnBrk="1" hangingPunct="1"/>
            <a:r>
              <a:rPr lang="en-US" altLang="zh-CN"/>
              <a:t>&lt;parent&gt;</a:t>
            </a:r>
          </a:p>
          <a:p>
            <a:pPr lvl="1" eaLnBrk="1" hangingPunct="1"/>
            <a:r>
              <a:rPr lang="en-US" altLang="zh-CN"/>
              <a:t>	&lt;groupId&gt;…&lt;/groupId&gt;</a:t>
            </a:r>
          </a:p>
          <a:p>
            <a:pPr lvl="1" eaLnBrk="1" hangingPunct="1"/>
            <a:r>
              <a:rPr lang="en-US" altLang="zh-CN"/>
              <a:t>	&lt;artifactId&gt;… &lt;/artifactId&gt;</a:t>
            </a:r>
          </a:p>
          <a:p>
            <a:pPr lvl="1" eaLnBrk="1" hangingPunct="1"/>
            <a:r>
              <a:rPr lang="en-US" altLang="zh-CN"/>
              <a:t>	&lt;version&gt;… &lt;/version&gt;</a:t>
            </a:r>
          </a:p>
          <a:p>
            <a:pPr lvl="1" eaLnBrk="1" hangingPunct="1"/>
            <a:r>
              <a:rPr lang="en-US" altLang="zh-CN"/>
              <a:t>	</a:t>
            </a:r>
            <a:r>
              <a:rPr lang="en-US" altLang="zh-CN" b="1">
                <a:solidFill>
                  <a:srgbClr val="0000FF"/>
                </a:solidFill>
              </a:rPr>
              <a:t>&lt;relativePath&gt;</a:t>
            </a:r>
            <a:r>
              <a:rPr lang="en-US" altLang="zh-CN" b="1">
                <a:solidFill>
                  <a:srgbClr val="FF0000"/>
                </a:solidFill>
              </a:rPr>
              <a:t>../</a:t>
            </a:r>
            <a:r>
              <a:rPr lang="zh-CN" altLang="en-US" b="1">
                <a:solidFill>
                  <a:srgbClr val="FF0000"/>
                </a:solidFill>
              </a:rPr>
              <a:t>父工程项目名</a:t>
            </a:r>
            <a:r>
              <a:rPr lang="en-US" altLang="zh-CN" b="1">
                <a:solidFill>
                  <a:srgbClr val="0000FF"/>
                </a:solidFill>
              </a:rPr>
              <a:t>&lt;/relativePath&gt;</a:t>
            </a:r>
          </a:p>
          <a:p>
            <a:pPr lvl="1" eaLnBrk="1" hangingPunct="1"/>
            <a:r>
              <a:rPr lang="en-US" altLang="zh-CN"/>
              <a:t>&lt;/parent&gt;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继承</a:t>
            </a:r>
            <a:r>
              <a:rPr lang="zh-CN" altLang="zh-CN" sz="1600"/>
              <a:t>：</a:t>
            </a:r>
          </a:p>
        </p:txBody>
      </p:sp>
      <p:sp>
        <p:nvSpPr>
          <p:cNvPr id="56324" name="矩形 7"/>
          <p:cNvSpPr>
            <a:spLocks noChangeArrowheads="1"/>
          </p:cNvSpPr>
          <p:nvPr/>
        </p:nvSpPr>
        <p:spPr bwMode="auto">
          <a:xfrm>
            <a:off x="785813" y="2000250"/>
            <a:ext cx="76739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父工程统一管理子工程依赖版本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&lt;dependencyManagement&gt;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&lt;dependencies&gt;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//</a:t>
            </a:r>
            <a:r>
              <a:rPr lang="zh-CN" altLang="en-US"/>
              <a:t>添加公共依赖包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&lt;/dependencies&gt;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&lt;/dependencyManagement&gt;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子工程仅仅添加依赖包，无需添加版本，版本由父工程继承而来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为了进一步便于管理，将所有的版本管理设置在一起，设置为系统属性值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&lt;properties&gt;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&lt;junit.version&gt;4.9&lt;/junit.version&gt;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……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&lt;/properties&gt;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引用使用</a:t>
            </a:r>
            <a:r>
              <a:rPr lang="en-US" altLang="zh-CN"/>
              <a:t>${junit.version}</a:t>
            </a:r>
            <a:r>
              <a:rPr lang="zh-CN" altLang="en-US"/>
              <a:t>格式进行，</a:t>
            </a:r>
            <a:r>
              <a:rPr lang="zh-CN" altLang="en-US" b="1">
                <a:solidFill>
                  <a:srgbClr val="FF0000"/>
                </a:solidFill>
              </a:rPr>
              <a:t>只能在依赖范围设置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继承</a:t>
            </a:r>
            <a:r>
              <a:rPr lang="zh-CN" altLang="zh-CN" sz="1600"/>
              <a:t>：</a:t>
            </a:r>
          </a:p>
        </p:txBody>
      </p:sp>
      <p:sp>
        <p:nvSpPr>
          <p:cNvPr id="58372" name="矩形 7"/>
          <p:cNvSpPr>
            <a:spLocks noChangeArrowheads="1"/>
          </p:cNvSpPr>
          <p:nvPr/>
        </p:nvSpPr>
        <p:spPr bwMode="auto">
          <a:xfrm>
            <a:off x="785813" y="2000250"/>
            <a:ext cx="76739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父工程统一管理子工程依赖关系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如果所有子工程都需要依赖某些包，父工程可以通过设置依赖，将依赖关系传递到子工程中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&lt;dependencies&gt;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//</a:t>
            </a:r>
            <a:r>
              <a:rPr lang="zh-CN" altLang="en-US"/>
              <a:t>添加公共依赖包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&lt;/dependencies&gt;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聚合</a:t>
            </a:r>
            <a:r>
              <a:rPr lang="zh-CN" altLang="zh-CN" sz="1600"/>
              <a:t>：</a:t>
            </a:r>
          </a:p>
        </p:txBody>
      </p:sp>
      <p:sp>
        <p:nvSpPr>
          <p:cNvPr id="60420" name="矩形 7"/>
          <p:cNvSpPr>
            <a:spLocks noChangeArrowheads="1"/>
          </p:cNvSpPr>
          <p:nvPr/>
        </p:nvSpPr>
        <p:spPr bwMode="auto">
          <a:xfrm>
            <a:off x="785813" y="2000250"/>
            <a:ext cx="72866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何为聚合？</a:t>
            </a:r>
            <a:endParaRPr lang="en-US" altLang="zh-CN"/>
          </a:p>
          <a:p>
            <a:pPr lvl="1" eaLnBrk="1" hangingPunct="1"/>
            <a:r>
              <a:rPr lang="zh-CN" altLang="en-US"/>
              <a:t>如果我们想一次构建多个项目模块，那我们就需要对多个项目模块进行聚合</a:t>
            </a:r>
            <a:endParaRPr lang="en-US" altLang="zh-CN"/>
          </a:p>
          <a:p>
            <a:pPr lvl="1" eaLnBrk="1" hangingPunct="1"/>
            <a:r>
              <a:rPr lang="en-US" altLang="zh-CN"/>
              <a:t>&lt;modules&gt;</a:t>
            </a:r>
          </a:p>
          <a:p>
            <a:pPr lvl="1" eaLnBrk="1" hangingPunct="1"/>
            <a:r>
              <a:rPr lang="en-US" altLang="zh-CN"/>
              <a:t>	&lt;module&gt;../</a:t>
            </a:r>
            <a:r>
              <a:rPr lang="zh-CN" altLang="en-US"/>
              <a:t>子项目名称</a:t>
            </a:r>
            <a:r>
              <a:rPr lang="en-US" altLang="zh-CN"/>
              <a:t>1&lt;/module&gt;</a:t>
            </a:r>
          </a:p>
          <a:p>
            <a:pPr lvl="1" eaLnBrk="1" hangingPunct="1"/>
            <a:r>
              <a:rPr lang="en-US" altLang="zh-CN"/>
              <a:t>	&lt;module&gt;../</a:t>
            </a:r>
            <a:r>
              <a:rPr lang="zh-CN" altLang="en-US"/>
              <a:t>子项目名称</a:t>
            </a:r>
            <a:r>
              <a:rPr lang="en-US" altLang="zh-CN"/>
              <a:t>2&lt;/module&gt;</a:t>
            </a:r>
          </a:p>
          <a:p>
            <a:pPr lvl="1" eaLnBrk="1" hangingPunct="1"/>
            <a:r>
              <a:rPr lang="en-US" altLang="zh-CN"/>
              <a:t>	 &lt;module&gt;../</a:t>
            </a:r>
            <a:r>
              <a:rPr lang="zh-CN" altLang="en-US"/>
              <a:t>子项目名称</a:t>
            </a:r>
            <a:r>
              <a:rPr lang="en-US" altLang="zh-CN"/>
              <a:t>3&lt;/module&gt;</a:t>
            </a:r>
          </a:p>
          <a:p>
            <a:pPr lvl="1" eaLnBrk="1" hangingPunct="1"/>
            <a:r>
              <a:rPr lang="en-US" altLang="zh-CN"/>
              <a:t>&lt;/modules&gt;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2000"/>
              <a:t>继承与聚合</a:t>
            </a:r>
            <a:r>
              <a:rPr lang="zh-CN" altLang="zh-CN" sz="1600"/>
              <a:t>：</a:t>
            </a:r>
          </a:p>
        </p:txBody>
      </p:sp>
      <p:sp>
        <p:nvSpPr>
          <p:cNvPr id="62468" name="矩形 7"/>
          <p:cNvSpPr>
            <a:spLocks noChangeArrowheads="1"/>
          </p:cNvSpPr>
          <p:nvPr/>
        </p:nvSpPr>
        <p:spPr bwMode="auto">
          <a:xfrm>
            <a:off x="785813" y="2000250"/>
            <a:ext cx="7286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聚合与继承的关系</a:t>
            </a:r>
            <a:endParaRPr lang="en-US" altLang="zh-CN"/>
          </a:p>
          <a:p>
            <a:pPr lvl="1" eaLnBrk="1" hangingPunct="1"/>
            <a:r>
              <a:rPr lang="zh-CN" altLang="en-US" sz="1600"/>
              <a:t>聚合主要为了快速构建项目</a:t>
            </a:r>
            <a:endParaRPr lang="en-US" altLang="zh-CN" sz="1600"/>
          </a:p>
          <a:p>
            <a:pPr lvl="1" eaLnBrk="1" hangingPunct="1"/>
            <a:r>
              <a:rPr lang="zh-CN" altLang="en-US" sz="1600"/>
              <a:t>继承主要为了消除重复</a:t>
            </a:r>
            <a:endParaRPr lang="en-US" altLang="zh-CN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7696200" cy="1495425"/>
          </a:xfrm>
        </p:spPr>
        <p:txBody>
          <a:bodyPr/>
          <a:lstStyle/>
          <a:p>
            <a:pPr eaLnBrk="1" hangingPunct="1"/>
            <a:r>
              <a:rPr lang="zh-CN" altLang="zh-CN" sz="2000"/>
              <a:t>仓库管理</a:t>
            </a:r>
            <a:r>
              <a:rPr lang="zh-CN" altLang="zh-CN" sz="1400"/>
              <a:t>：</a:t>
            </a:r>
          </a:p>
        </p:txBody>
      </p:sp>
      <p:sp>
        <p:nvSpPr>
          <p:cNvPr id="64516" name="内容占位符 6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z="1600"/>
              <a:t>何为</a:t>
            </a:r>
            <a:r>
              <a:rPr lang="en-US" altLang="zh-CN" sz="1600"/>
              <a:t>Maven</a:t>
            </a:r>
            <a:r>
              <a:rPr lang="zh-CN" altLang="en-US" sz="1600"/>
              <a:t>仓库？</a:t>
            </a:r>
            <a:endParaRPr lang="en-US" altLang="zh-CN" sz="1600"/>
          </a:p>
          <a:p>
            <a:pPr lvl="1"/>
            <a:r>
              <a:rPr lang="zh-CN" altLang="en-US" sz="1600"/>
              <a:t>用来统一存储所有</a:t>
            </a:r>
            <a:r>
              <a:rPr lang="en-US" altLang="zh-CN" sz="1600"/>
              <a:t>Maven</a:t>
            </a:r>
            <a:r>
              <a:rPr lang="zh-CN" altLang="en-US" sz="1600"/>
              <a:t>共享构建的位置就是仓库</a:t>
            </a:r>
            <a:endParaRPr lang="en-US" altLang="zh-CN" sz="1600"/>
          </a:p>
          <a:p>
            <a:r>
              <a:rPr lang="en-US" altLang="zh-CN" sz="1600"/>
              <a:t>Maven</a:t>
            </a:r>
            <a:r>
              <a:rPr lang="zh-CN" altLang="en-US" sz="1600"/>
              <a:t>仓库布局</a:t>
            </a:r>
            <a:endParaRPr lang="en-US" altLang="zh-CN" sz="1600"/>
          </a:p>
          <a:p>
            <a:pPr lvl="1"/>
            <a:r>
              <a:rPr lang="zh-CN" altLang="en-US" sz="1600"/>
              <a:t>根据</a:t>
            </a:r>
            <a:r>
              <a:rPr lang="en-US" altLang="zh-CN" sz="1600"/>
              <a:t>Maven</a:t>
            </a:r>
            <a:r>
              <a:rPr lang="zh-CN" altLang="en-US" sz="1600"/>
              <a:t>坐标定义每个构建在仓库中唯一存储路径</a:t>
            </a:r>
            <a:endParaRPr lang="en-US" altLang="zh-CN" sz="1600"/>
          </a:p>
          <a:p>
            <a:pPr lvl="1"/>
            <a:r>
              <a:rPr lang="zh-CN" altLang="en-US" sz="1600"/>
              <a:t>大致为：</a:t>
            </a:r>
            <a:r>
              <a:rPr lang="en-US" altLang="zh-CN" sz="1600"/>
              <a:t>groupId/artifactId/version/artifactId-version.packaging</a:t>
            </a:r>
          </a:p>
          <a:p>
            <a:r>
              <a:rPr lang="zh-CN" altLang="en-US" sz="1600"/>
              <a:t>仓库的分类</a:t>
            </a:r>
            <a:endParaRPr lang="en-US" altLang="zh-CN" sz="1600"/>
          </a:p>
          <a:p>
            <a:pPr lvl="1"/>
            <a:r>
              <a:rPr lang="zh-CN" altLang="en-US" sz="1600"/>
              <a:t>本地仓库</a:t>
            </a:r>
            <a:endParaRPr lang="en-US" altLang="zh-CN" sz="1600"/>
          </a:p>
          <a:p>
            <a:pPr lvl="2"/>
            <a:r>
              <a:rPr lang="en-US" altLang="zh-CN" sz="1600"/>
              <a:t>~/.m2/repository/</a:t>
            </a:r>
          </a:p>
          <a:p>
            <a:pPr lvl="2"/>
            <a:r>
              <a:rPr lang="zh-CN" altLang="en-US" sz="1600"/>
              <a:t>每个用户只有一个本地仓库</a:t>
            </a:r>
            <a:endParaRPr lang="en-US" altLang="zh-CN" sz="1600"/>
          </a:p>
          <a:p>
            <a:pPr lvl="1"/>
            <a:r>
              <a:rPr lang="zh-CN" altLang="en-US" sz="1600"/>
              <a:t>远程仓库</a:t>
            </a:r>
            <a:endParaRPr lang="en-US" altLang="zh-CN" sz="1600"/>
          </a:p>
          <a:p>
            <a:pPr lvl="2"/>
            <a:r>
              <a:rPr lang="zh-CN" altLang="en-US" sz="1600"/>
              <a:t>中央仓库：</a:t>
            </a:r>
            <a:r>
              <a:rPr lang="en-US" altLang="zh-CN" sz="1600"/>
              <a:t>Maven</a:t>
            </a:r>
            <a:r>
              <a:rPr lang="zh-CN" altLang="en-US" sz="1600"/>
              <a:t>默认的远程仓库，不包含版权资源</a:t>
            </a:r>
          </a:p>
          <a:p>
            <a:pPr lvl="3"/>
            <a:r>
              <a:rPr lang="en-US" altLang="zh-CN" sz="1600"/>
              <a:t>http://repo1.maven.org/maven2</a:t>
            </a:r>
          </a:p>
          <a:p>
            <a:pPr lvl="2"/>
            <a:r>
              <a:rPr lang="zh-CN" altLang="en-US" sz="1600"/>
              <a:t>私服：是一种特殊的远程仓库，它是架设在局域网内的仓库</a:t>
            </a:r>
            <a:endParaRPr lang="en-US" altLang="zh-CN" sz="1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Maven</a:t>
            </a:r>
            <a:r>
              <a:rPr lang="zh-CN" altLang="en-US" sz="2400"/>
              <a:t>私服：</a:t>
            </a:r>
            <a:endParaRPr lang="en-US" altLang="zh-CN" sz="2400"/>
          </a:p>
        </p:txBody>
      </p:sp>
      <p:pic>
        <p:nvPicPr>
          <p:cNvPr id="66564" name="Picture 2" descr="E:\工作\java\课件\17-Maven\讲义\Nexus架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914525"/>
            <a:ext cx="80867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Maven</a:t>
            </a:r>
            <a:r>
              <a:rPr lang="zh-CN" altLang="en-US" sz="2400"/>
              <a:t>私服：</a:t>
            </a:r>
            <a:endParaRPr lang="en-US" altLang="zh-CN" sz="2400"/>
          </a:p>
        </p:txBody>
      </p:sp>
      <p:sp>
        <p:nvSpPr>
          <p:cNvPr id="68612" name="Rectangle 7"/>
          <p:cNvSpPr>
            <a:spLocks noChangeArrowheads="1"/>
          </p:cNvSpPr>
          <p:nvPr/>
        </p:nvSpPr>
        <p:spPr bwMode="auto">
          <a:xfrm>
            <a:off x="395288" y="1941513"/>
            <a:ext cx="82486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/>
              <a:t> 什么是私服？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/>
              <a:t> 为什么使用</a:t>
            </a:r>
            <a:r>
              <a:rPr lang="en-US" altLang="zh-CN" sz="2400"/>
              <a:t>Nexus</a:t>
            </a:r>
            <a:r>
              <a:rPr lang="zh-CN" altLang="en-US" sz="2400"/>
              <a:t>私服软件？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/>
              <a:t>  Nexus</a:t>
            </a:r>
            <a:r>
              <a:rPr lang="zh-CN" altLang="en-US" sz="2400"/>
              <a:t>安装与使用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sz="2400"/>
              <a:t>  Nexus</a:t>
            </a:r>
            <a:r>
              <a:rPr lang="zh-CN" altLang="en-US" sz="2400"/>
              <a:t>的仓库和仓库组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宿主仓库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代理仓库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仓库组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sz="2400"/>
              <a:t>配置</a:t>
            </a:r>
            <a:r>
              <a:rPr lang="en-US" altLang="zh-CN" sz="2400"/>
              <a:t>Maven</a:t>
            </a:r>
            <a:r>
              <a:rPr lang="zh-CN" altLang="en-US" sz="2400"/>
              <a:t>从</a:t>
            </a:r>
            <a:r>
              <a:rPr lang="en-US" altLang="zh-CN" sz="2400"/>
              <a:t>Nexus</a:t>
            </a:r>
            <a:r>
              <a:rPr lang="zh-CN" altLang="en-US" sz="2400"/>
              <a:t>下载，部署构建</a:t>
            </a:r>
            <a:endParaRPr lang="en-US" altLang="zh-CN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Struts2+spring+hibernate+nexus+maven</a:t>
            </a:r>
            <a:r>
              <a:rPr lang="zh-CN" altLang="en-US" sz="2400"/>
              <a:t>整合：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Maven</a:t>
            </a:r>
            <a:r>
              <a:rPr lang="zh-CN" altLang="en-US" sz="2000"/>
              <a:t>模型</a:t>
            </a:r>
            <a:endParaRPr lang="en-US" altLang="zh-CN" sz="2000"/>
          </a:p>
        </p:txBody>
      </p:sp>
      <p:pic>
        <p:nvPicPr>
          <p:cNvPr id="10244" name="Picture 2" descr="E:\工作\java\课件\17-Maven\讲义\maven模型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000250"/>
            <a:ext cx="6096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主要内容</a:t>
            </a:r>
            <a:r>
              <a:rPr lang="en-US" altLang="zh-CN" sz="2000"/>
              <a:t>:</a:t>
            </a:r>
          </a:p>
        </p:txBody>
      </p:sp>
      <p:sp>
        <p:nvSpPr>
          <p:cNvPr id="12292" name="矩形 4"/>
          <p:cNvSpPr>
            <a:spLocks noChangeArrowheads="1"/>
          </p:cNvSpPr>
          <p:nvPr/>
        </p:nvSpPr>
        <p:spPr bwMode="auto">
          <a:xfrm>
            <a:off x="928688" y="2071688"/>
            <a:ext cx="7358062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 为什么使用</a:t>
            </a:r>
            <a:r>
              <a:rPr lang="en-US" altLang="zh-CN"/>
              <a:t>Maven</a:t>
            </a:r>
          </a:p>
          <a:p>
            <a:pPr algn="just" eaLnBrk="1" hangingPunct="1">
              <a:lnSpc>
                <a:spcPct val="80000"/>
              </a:lnSpc>
            </a:pPr>
            <a:endParaRPr lang="zh-CN" altLang="en-US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  Maven</a:t>
            </a:r>
            <a:r>
              <a:rPr lang="zh-CN" altLang="en-US"/>
              <a:t>安装与配置</a:t>
            </a:r>
            <a:endParaRPr lang="en-US" altLang="zh-CN"/>
          </a:p>
          <a:p>
            <a:pPr eaLnBrk="1" hangingPunct="1">
              <a:lnSpc>
                <a:spcPct val="80000"/>
              </a:lnSpc>
            </a:pPr>
            <a:endParaRPr lang="en-US" altLang="zh-CN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 第一个</a:t>
            </a:r>
            <a:r>
              <a:rPr lang="en-US" altLang="zh-CN"/>
              <a:t>Maven</a:t>
            </a:r>
            <a:r>
              <a:rPr lang="zh-CN" altLang="en-US"/>
              <a:t>项目</a:t>
            </a:r>
            <a:endParaRPr lang="en-US" altLang="zh-CN"/>
          </a:p>
          <a:p>
            <a:pPr eaLnBrk="1" hangingPunct="1">
              <a:lnSpc>
                <a:spcPct val="80000"/>
              </a:lnSpc>
            </a:pPr>
            <a:endParaRPr lang="en-US" altLang="zh-CN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 Maven</a:t>
            </a:r>
            <a:r>
              <a:rPr lang="zh-CN" altLang="en-US"/>
              <a:t>相关概念介绍</a:t>
            </a:r>
            <a:endParaRPr lang="en-US" altLang="zh-CN"/>
          </a:p>
          <a:p>
            <a:pPr eaLnBrk="1" hangingPunct="1">
              <a:lnSpc>
                <a:spcPct val="80000"/>
              </a:lnSpc>
            </a:pPr>
            <a:endParaRPr lang="en-US" altLang="zh-CN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CN"/>
              <a:t> Maven</a:t>
            </a:r>
            <a:r>
              <a:rPr lang="zh-CN" altLang="en-US"/>
              <a:t>与</a:t>
            </a:r>
            <a:r>
              <a:rPr lang="en-US" altLang="zh-CN"/>
              <a:t>Eclipse</a:t>
            </a:r>
            <a:r>
              <a:rPr lang="zh-CN" altLang="en-US"/>
              <a:t>整合</a:t>
            </a:r>
            <a:endParaRPr lang="en-US" altLang="zh-CN"/>
          </a:p>
          <a:p>
            <a:pPr eaLnBrk="1" hangingPunct="1">
              <a:lnSpc>
                <a:spcPct val="80000"/>
              </a:lnSpc>
            </a:pPr>
            <a:endParaRPr lang="en-US" altLang="zh-CN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 建立</a:t>
            </a:r>
            <a:r>
              <a:rPr lang="en-US" altLang="zh-CN"/>
              <a:t>Maven</a:t>
            </a:r>
            <a:r>
              <a:rPr lang="zh-CN" altLang="en-US"/>
              <a:t>私服</a:t>
            </a:r>
            <a:r>
              <a:rPr lang="en-US" altLang="zh-CN"/>
              <a:t>-Nexus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 部署构建至</a:t>
            </a:r>
            <a:r>
              <a:rPr lang="en-US" altLang="zh-CN"/>
              <a:t>Nexus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357188"/>
            <a:ext cx="7696200" cy="1439862"/>
          </a:xfrm>
        </p:spPr>
        <p:txBody>
          <a:bodyPr/>
          <a:lstStyle/>
          <a:p>
            <a:pPr eaLnBrk="1" hangingPunct="1"/>
            <a:r>
              <a:rPr lang="zh-CN" altLang="en-US" sz="2000"/>
              <a:t>为什么使用</a:t>
            </a:r>
            <a:r>
              <a:rPr lang="en-US" altLang="zh-CN" sz="2000"/>
              <a:t>Maven</a:t>
            </a:r>
            <a:r>
              <a:rPr lang="zh-CN" altLang="en-US" sz="2000"/>
              <a:t>？</a:t>
            </a:r>
            <a:endParaRPr lang="en-US" altLang="zh-CN" sz="2000"/>
          </a:p>
        </p:txBody>
      </p:sp>
      <p:sp>
        <p:nvSpPr>
          <p:cNvPr id="13316" name="内容占位符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IDE</a:t>
            </a:r>
            <a:r>
              <a:rPr lang="zh-CN" altLang="en-US" sz="2000"/>
              <a:t>？</a:t>
            </a:r>
            <a:r>
              <a:rPr lang="en-US" altLang="zh-CN" sz="2000"/>
              <a:t>Eclipse</a:t>
            </a:r>
            <a:r>
              <a:rPr lang="zh-CN" altLang="en-US" sz="2000"/>
              <a:t>？</a:t>
            </a:r>
            <a:endParaRPr lang="en-US" altLang="zh-CN" sz="2000"/>
          </a:p>
          <a:p>
            <a:pPr lvl="1" eaLnBrk="1" hangingPunct="1"/>
            <a:r>
              <a:rPr lang="zh-CN" altLang="en-US" sz="1600"/>
              <a:t>手工操作较多，编译、测试、部署等工作都是独立的，很难一步完成</a:t>
            </a:r>
            <a:endParaRPr lang="en-US" altLang="zh-CN" sz="1600"/>
          </a:p>
          <a:p>
            <a:pPr lvl="1" eaLnBrk="1" hangingPunct="1"/>
            <a:r>
              <a:rPr lang="zh-CN" altLang="en-US" sz="1600"/>
              <a:t>每个人的</a:t>
            </a:r>
            <a:r>
              <a:rPr lang="en-US" altLang="zh-CN" sz="1600"/>
              <a:t>IDE</a:t>
            </a:r>
            <a:r>
              <a:rPr lang="zh-CN" altLang="en-US" sz="1600"/>
              <a:t>配置都不同，很容易出现本地代码换个地方编译就出错</a:t>
            </a:r>
            <a:endParaRPr lang="en-US" altLang="zh-CN" sz="2000"/>
          </a:p>
          <a:p>
            <a:pPr eaLnBrk="1" hangingPunct="1"/>
            <a:r>
              <a:rPr lang="en-US" altLang="zh-CN" sz="2000"/>
              <a:t>Ant</a:t>
            </a:r>
            <a:r>
              <a:rPr lang="zh-CN" altLang="en-US" sz="2000"/>
              <a:t>？</a:t>
            </a:r>
            <a:endParaRPr lang="en-US" altLang="zh-CN" sz="2000"/>
          </a:p>
          <a:p>
            <a:pPr lvl="1" eaLnBrk="1" hangingPunct="1"/>
            <a:r>
              <a:rPr lang="zh-CN" altLang="en-US" sz="1600"/>
              <a:t>没有一个约定的目录结构</a:t>
            </a:r>
          </a:p>
          <a:p>
            <a:pPr lvl="1" eaLnBrk="1" hangingPunct="1"/>
            <a:r>
              <a:rPr lang="zh-CN" altLang="en-US" sz="1600"/>
              <a:t>必须明确让</a:t>
            </a:r>
            <a:r>
              <a:rPr lang="en-US" altLang="zh-CN" sz="1600"/>
              <a:t>ant</a:t>
            </a:r>
            <a:r>
              <a:rPr lang="zh-CN" altLang="en-US" sz="1600"/>
              <a:t>做什么，什么时候做，然后编译，打包</a:t>
            </a:r>
          </a:p>
          <a:p>
            <a:pPr lvl="1" eaLnBrk="1" hangingPunct="1"/>
            <a:r>
              <a:rPr lang="zh-CN" altLang="en-US" sz="1600"/>
              <a:t>没有生命周期，必须定义目标及其实现的任务序列</a:t>
            </a:r>
            <a:endParaRPr lang="en-US" altLang="zh-CN" sz="1600"/>
          </a:p>
          <a:p>
            <a:pPr lvl="1" eaLnBrk="1" hangingPunct="1"/>
            <a:r>
              <a:rPr lang="zh-CN" altLang="en-US" sz="1600"/>
              <a:t>没有集成依赖管理</a:t>
            </a:r>
            <a:endParaRPr lang="en-US" altLang="zh-CN" sz="1600"/>
          </a:p>
          <a:p>
            <a:pPr eaLnBrk="1" hangingPunct="1"/>
            <a:r>
              <a:rPr lang="en-US" altLang="zh-CN" sz="2000"/>
              <a:t>Maven</a:t>
            </a:r>
            <a:r>
              <a:rPr lang="zh-CN" altLang="en-US" sz="2000"/>
              <a:t>？</a:t>
            </a:r>
            <a:endParaRPr lang="en-US" altLang="zh-CN" sz="2000"/>
          </a:p>
          <a:p>
            <a:pPr lvl="1" eaLnBrk="1" hangingPunct="1"/>
            <a:r>
              <a:rPr lang="zh-CN" altLang="en-US" sz="1600"/>
              <a:t>拥有约定，知道你的代码在哪里，放到哪里去</a:t>
            </a:r>
          </a:p>
          <a:p>
            <a:pPr lvl="1" eaLnBrk="1" hangingPunct="1"/>
            <a:r>
              <a:rPr lang="zh-CN" altLang="en-US" sz="1600"/>
              <a:t>拥有一个生命周期，例如执行 </a:t>
            </a:r>
            <a:r>
              <a:rPr lang="en-US" altLang="zh-CN" sz="1600"/>
              <a:t>mvn install </a:t>
            </a:r>
            <a:r>
              <a:rPr lang="zh-CN" altLang="en-US" sz="1600"/>
              <a:t>就可以自动执行编译，测试，打包等构建过程</a:t>
            </a:r>
          </a:p>
          <a:p>
            <a:pPr lvl="1" eaLnBrk="1" hangingPunct="1"/>
            <a:r>
              <a:rPr lang="zh-CN" altLang="en-US" sz="1600"/>
              <a:t>只需要定义一个</a:t>
            </a:r>
            <a:r>
              <a:rPr lang="en-US" altLang="zh-CN" sz="1600"/>
              <a:t>pom.xml,</a:t>
            </a:r>
            <a:r>
              <a:rPr lang="zh-CN" altLang="en-US" sz="1600"/>
              <a:t>然后把源码放到默认的目录，</a:t>
            </a:r>
            <a:r>
              <a:rPr lang="en-US" altLang="zh-CN" sz="1600"/>
              <a:t>Maven</a:t>
            </a:r>
            <a:r>
              <a:rPr lang="zh-CN" altLang="en-US" sz="1600"/>
              <a:t>帮你处理其他事情</a:t>
            </a:r>
          </a:p>
          <a:p>
            <a:pPr lvl="1" eaLnBrk="1" hangingPunct="1"/>
            <a:r>
              <a:rPr lang="zh-CN" altLang="en-US" sz="1600"/>
              <a:t>拥有依赖管理，仓库管理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2400"/>
              <a:t>安装</a:t>
            </a:r>
            <a:r>
              <a:rPr lang="en-US" altLang="zh-CN" sz="2400"/>
              <a:t>Maven</a:t>
            </a:r>
          </a:p>
        </p:txBody>
      </p:sp>
      <p:sp>
        <p:nvSpPr>
          <p:cNvPr id="15364" name="内容占位符 4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1"/>
            <a:r>
              <a:rPr lang="zh-CN" altLang="en-US"/>
              <a:t>确认</a:t>
            </a:r>
            <a:r>
              <a:rPr lang="en-US" altLang="zh-CN"/>
              <a:t>jdk</a:t>
            </a:r>
            <a:r>
              <a:rPr lang="zh-CN" altLang="en-US"/>
              <a:t>是否已安装？</a:t>
            </a:r>
            <a:endParaRPr lang="en-US" altLang="zh-CN"/>
          </a:p>
          <a:p>
            <a:pPr lvl="1"/>
            <a:r>
              <a:rPr lang="zh-CN" altLang="en-US"/>
              <a:t>下载</a:t>
            </a:r>
            <a:r>
              <a:rPr lang="en-US" altLang="zh-CN"/>
              <a:t>Maven</a:t>
            </a:r>
          </a:p>
          <a:p>
            <a:pPr lvl="2"/>
            <a:r>
              <a:rPr lang="zh-CN" altLang="en-US"/>
              <a:t>地址：</a:t>
            </a:r>
            <a:r>
              <a:rPr lang="en-US" altLang="zh-CN">
                <a:hlinkClick r:id="rId2"/>
              </a:rPr>
              <a:t>http://maven.apache.org/download.html</a:t>
            </a:r>
            <a:endParaRPr lang="en-US" altLang="zh-CN"/>
          </a:p>
          <a:p>
            <a:pPr lvl="2"/>
            <a:r>
              <a:rPr lang="zh-CN" altLang="en-US"/>
              <a:t>版本：</a:t>
            </a:r>
            <a:r>
              <a:rPr lang="en-US" altLang="zh-CN"/>
              <a:t>Maven3.0.5</a:t>
            </a:r>
          </a:p>
          <a:p>
            <a:pPr lvl="1"/>
            <a:r>
              <a:rPr lang="zh-CN" altLang="en-US"/>
              <a:t>安装</a:t>
            </a:r>
            <a:r>
              <a:rPr lang="en-US" altLang="zh-CN"/>
              <a:t>Maven</a:t>
            </a:r>
          </a:p>
          <a:p>
            <a:pPr lvl="2"/>
            <a:r>
              <a:rPr lang="zh-CN" altLang="en-US"/>
              <a:t>见</a:t>
            </a:r>
            <a:r>
              <a:rPr lang="en-US" altLang="zh-CN"/>
              <a:t>Maven</a:t>
            </a:r>
            <a:r>
              <a:rPr lang="zh-CN" altLang="en-US"/>
              <a:t>安装过程文档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000"/>
              <a:t>Maven</a:t>
            </a:r>
            <a:r>
              <a:rPr lang="zh-CN" altLang="en-US" sz="2000"/>
              <a:t>安装目录分析</a:t>
            </a:r>
            <a:endParaRPr lang="en-US" altLang="zh-CN" sz="200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773238"/>
            <a:ext cx="7777163" cy="4535487"/>
          </a:xfrm>
        </p:spPr>
        <p:txBody>
          <a:bodyPr/>
          <a:lstStyle/>
          <a:p>
            <a:pPr lvl="1"/>
            <a:endParaRPr lang="en-US" altLang="zh-CN" sz="2400"/>
          </a:p>
          <a:p>
            <a:pPr lvl="1"/>
            <a:r>
              <a:rPr lang="en-US" altLang="zh-CN" sz="2400"/>
              <a:t>bin</a:t>
            </a:r>
            <a:r>
              <a:rPr lang="zh-CN" altLang="en-US" sz="2400"/>
              <a:t>：含有</a:t>
            </a:r>
            <a:r>
              <a:rPr lang="en-US" altLang="zh-CN" sz="2400"/>
              <a:t>mvn</a:t>
            </a:r>
            <a:r>
              <a:rPr lang="zh-CN" altLang="en-US" sz="2400"/>
              <a:t>运行的脚本</a:t>
            </a:r>
            <a:endParaRPr lang="en-US" altLang="zh-CN" sz="2400"/>
          </a:p>
          <a:p>
            <a:pPr lvl="1"/>
            <a:r>
              <a:rPr lang="en-US" altLang="zh-CN" sz="2400"/>
              <a:t>boot</a:t>
            </a:r>
            <a:r>
              <a:rPr lang="zh-CN" altLang="en-US" sz="2400"/>
              <a:t>：含有</a:t>
            </a:r>
            <a:r>
              <a:rPr lang="en-US" altLang="zh-CN" sz="2400"/>
              <a:t>plexus-classworlds</a:t>
            </a:r>
            <a:r>
              <a:rPr lang="zh-CN" altLang="en-US" sz="2400"/>
              <a:t>类加载器框架</a:t>
            </a:r>
            <a:endParaRPr lang="en-US" altLang="zh-CN" sz="2400"/>
          </a:p>
          <a:p>
            <a:pPr lvl="1"/>
            <a:r>
              <a:rPr lang="en-US" altLang="zh-CN" sz="2400"/>
              <a:t>conf</a:t>
            </a:r>
            <a:r>
              <a:rPr lang="zh-CN" altLang="en-US" sz="2400"/>
              <a:t>：含有</a:t>
            </a:r>
            <a:r>
              <a:rPr lang="en-US" altLang="zh-CN" sz="2400"/>
              <a:t>settings.xml</a:t>
            </a:r>
            <a:r>
              <a:rPr lang="zh-CN" altLang="en-US" sz="2400"/>
              <a:t>配置文件</a:t>
            </a:r>
            <a:endParaRPr lang="en-US" altLang="zh-CN" sz="2400"/>
          </a:p>
          <a:p>
            <a:pPr lvl="1"/>
            <a:r>
              <a:rPr lang="en-US" altLang="zh-CN" sz="2400"/>
              <a:t>lib</a:t>
            </a:r>
            <a:r>
              <a:rPr lang="zh-CN" altLang="en-US" sz="2400"/>
              <a:t>：含有</a:t>
            </a:r>
            <a:r>
              <a:rPr lang="en-US" altLang="zh-CN" sz="2400"/>
              <a:t>Maven</a:t>
            </a:r>
            <a:r>
              <a:rPr lang="zh-CN" altLang="en-US" sz="2400"/>
              <a:t>运行时所需要的</a:t>
            </a:r>
            <a:r>
              <a:rPr lang="en-US" altLang="zh-CN" sz="2400"/>
              <a:t>java</a:t>
            </a:r>
            <a:r>
              <a:rPr lang="zh-CN" altLang="en-US" sz="2400"/>
              <a:t>类库</a:t>
            </a:r>
            <a:endParaRPr lang="en-US" altLang="zh-CN" sz="2400"/>
          </a:p>
          <a:p>
            <a:pPr lvl="1"/>
            <a:r>
              <a:rPr lang="en-US" altLang="zh-CN" sz="2400"/>
              <a:t>LICENSE.txt, NOTICE.txt, README.txt</a:t>
            </a:r>
            <a:r>
              <a:rPr lang="zh-CN" altLang="en-US" sz="2400"/>
              <a:t>针对</a:t>
            </a:r>
            <a:r>
              <a:rPr lang="en-US" altLang="zh-CN" sz="2400"/>
              <a:t>Maven</a:t>
            </a:r>
            <a:r>
              <a:rPr lang="zh-CN" altLang="en-US" sz="2400"/>
              <a:t>版本，第三方软件等简要介绍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zh-CN" sz="1800" b="1"/>
              <a:t>初始配置</a:t>
            </a:r>
            <a:r>
              <a:rPr lang="zh-CN" altLang="zh-CN" sz="1800"/>
              <a:t>：</a:t>
            </a:r>
          </a:p>
        </p:txBody>
      </p:sp>
      <p:sp>
        <p:nvSpPr>
          <p:cNvPr id="18436" name="内容占位符 2"/>
          <p:cNvSpPr>
            <a:spLocks noGrp="1"/>
          </p:cNvSpPr>
          <p:nvPr>
            <p:ph idx="4294967295"/>
          </p:nvPr>
        </p:nvSpPr>
        <p:spPr>
          <a:xfrm>
            <a:off x="304800" y="1981200"/>
            <a:ext cx="8540750" cy="4376738"/>
          </a:xfrm>
        </p:spPr>
        <p:txBody>
          <a:bodyPr/>
          <a:lstStyle/>
          <a:p>
            <a:pPr lvl="1"/>
            <a:r>
              <a:rPr lang="zh-CN" altLang="en-US"/>
              <a:t>设置</a:t>
            </a:r>
            <a:r>
              <a:rPr lang="en-US" altLang="zh-CN"/>
              <a:t>MAVEN_HOME</a:t>
            </a:r>
            <a:r>
              <a:rPr lang="zh-CN" altLang="en-US"/>
              <a:t>环境变量</a:t>
            </a:r>
            <a:endParaRPr lang="en-US" altLang="zh-CN"/>
          </a:p>
          <a:p>
            <a:pPr lvl="2"/>
            <a:r>
              <a:rPr lang="zh-CN" altLang="en-US"/>
              <a:t>升级时只需要下载最新版本，解压缩后重新设置</a:t>
            </a:r>
            <a:r>
              <a:rPr lang="en-US" altLang="zh-CN"/>
              <a:t>MAVEN_HOME</a:t>
            </a:r>
            <a:r>
              <a:rPr lang="zh-CN" altLang="en-US"/>
              <a:t>环境变量即可</a:t>
            </a:r>
            <a:endParaRPr lang="en-US" altLang="zh-CN"/>
          </a:p>
          <a:p>
            <a:pPr lvl="1"/>
            <a:r>
              <a:rPr lang="zh-CN" altLang="en-US"/>
              <a:t>设置</a:t>
            </a:r>
            <a:r>
              <a:rPr lang="en-US" altLang="zh-CN"/>
              <a:t>MAVEN_OPTS</a:t>
            </a:r>
            <a:r>
              <a:rPr lang="zh-CN" altLang="en-US"/>
              <a:t>环境变量</a:t>
            </a:r>
            <a:endParaRPr lang="en-US" altLang="zh-CN"/>
          </a:p>
          <a:p>
            <a:pPr lvl="2"/>
            <a:r>
              <a:rPr lang="en-US" altLang="zh-CN"/>
              <a:t>-Xms128m -Xmx512m</a:t>
            </a:r>
          </a:p>
          <a:p>
            <a:pPr lvl="1"/>
            <a:r>
              <a:rPr lang="zh-CN" altLang="en-US"/>
              <a:t>配置用户范围的</a:t>
            </a:r>
            <a:r>
              <a:rPr lang="en-US" altLang="zh-CN"/>
              <a:t>settings.xml</a:t>
            </a:r>
          </a:p>
          <a:p>
            <a:pPr lvl="2"/>
            <a:r>
              <a:rPr lang="en-US" altLang="zh-CN"/>
              <a:t>MAVEN_HOME/conf/settings.xml </a:t>
            </a:r>
            <a:r>
              <a:rPr lang="zh-CN" altLang="en-US"/>
              <a:t>全局的</a:t>
            </a:r>
          </a:p>
          <a:p>
            <a:pPr lvl="2"/>
            <a:r>
              <a:rPr lang="en-US" altLang="zh-CN"/>
              <a:t>~/.m2/settings.xml </a:t>
            </a:r>
          </a:p>
          <a:p>
            <a:pPr lvl="3"/>
            <a:r>
              <a:rPr lang="zh-CN" altLang="en-US"/>
              <a:t>默认仓库：当前用户路径</a:t>
            </a:r>
            <a:r>
              <a:rPr lang="en-US" altLang="zh-CN"/>
              <a:t>C:\Users\[UserName]\.m2</a:t>
            </a:r>
          </a:p>
          <a:p>
            <a:pPr lvl="3"/>
            <a:r>
              <a:rPr lang="en-US" altLang="zh-CN"/>
              <a:t>localRepository</a:t>
            </a:r>
            <a:r>
              <a:rPr lang="zh-CN" altLang="en-US"/>
              <a:t>：用户仓库，用于检索依赖包路径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tudio">
  <a:themeElements>
    <a:clrScheme name="2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2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Pages>0</Pages>
  <Words>5650</Words>
  <Characters>0</Characters>
  <Application>Microsoft Office PowerPoint</Application>
  <DocSecurity>0</DocSecurity>
  <PresentationFormat>全屏显示(4:3)</PresentationFormat>
  <Lines>0</Lines>
  <Paragraphs>1032</Paragraphs>
  <Slides>39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华文行楷</vt:lpstr>
      <vt:lpstr>隶书</vt:lpstr>
      <vt:lpstr>宋体</vt:lpstr>
      <vt:lpstr>Arial</vt:lpstr>
      <vt:lpstr>Arial Black</vt:lpstr>
      <vt:lpstr>Times New Roman</vt:lpstr>
      <vt:lpstr>Wingdings</vt:lpstr>
      <vt:lpstr>1_Studio</vt:lpstr>
      <vt:lpstr>2_Studio</vt:lpstr>
      <vt:lpstr>MAVEN</vt:lpstr>
      <vt:lpstr>什么是maven</vt:lpstr>
      <vt:lpstr>什么是构建</vt:lpstr>
      <vt:lpstr>Maven模型</vt:lpstr>
      <vt:lpstr>主要内容:</vt:lpstr>
      <vt:lpstr>为什么使用Maven？</vt:lpstr>
      <vt:lpstr>安装Maven</vt:lpstr>
      <vt:lpstr>Maven安装目录分析</vt:lpstr>
      <vt:lpstr>初始配置：</vt:lpstr>
      <vt:lpstr>初始配置：</vt:lpstr>
      <vt:lpstr>遵从Maven约定：</vt:lpstr>
      <vt:lpstr>Maven项目：</vt:lpstr>
      <vt:lpstr>Maven与Eclipse整合</vt:lpstr>
      <vt:lpstr>Maven核心概念 ：</vt:lpstr>
      <vt:lpstr>Maven 坐标：</vt:lpstr>
      <vt:lpstr>依赖管理-依赖范围：</vt:lpstr>
      <vt:lpstr>依赖管理：</vt:lpstr>
      <vt:lpstr>依赖管理-依赖范围：</vt:lpstr>
      <vt:lpstr>依赖管理-传递依赖：</vt:lpstr>
      <vt:lpstr>依赖管理-依赖范围对传递依赖的影响：</vt:lpstr>
      <vt:lpstr>依赖管理：</vt:lpstr>
      <vt:lpstr>依赖管理：</vt:lpstr>
      <vt:lpstr>依赖管理：</vt:lpstr>
      <vt:lpstr>生命周期：</vt:lpstr>
      <vt:lpstr>生命周期：</vt:lpstr>
      <vt:lpstr>生命周期clean：</vt:lpstr>
      <vt:lpstr>生命周期default：</vt:lpstr>
      <vt:lpstr>生命周期site：</vt:lpstr>
      <vt:lpstr>插件目标</vt:lpstr>
      <vt:lpstr>插件目标</vt:lpstr>
      <vt:lpstr>继承：</vt:lpstr>
      <vt:lpstr>继承：</vt:lpstr>
      <vt:lpstr>继承：</vt:lpstr>
      <vt:lpstr>聚合：</vt:lpstr>
      <vt:lpstr>继承与聚合：</vt:lpstr>
      <vt:lpstr>仓库管理：</vt:lpstr>
      <vt:lpstr>Maven私服：</vt:lpstr>
      <vt:lpstr>Maven私服：</vt:lpstr>
      <vt:lpstr>Struts2+spring+hibernate+nexus+maven整合：</vt:lpstr>
    </vt:vector>
  </TitlesOfParts>
  <Manager/>
  <Company>IT315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subject/>
  <dc:creator>李若亮</dc:creator>
  <cp:keywords/>
  <dc:description/>
  <cp:lastModifiedBy>李欣</cp:lastModifiedBy>
  <cp:revision>1915</cp:revision>
  <dcterms:created xsi:type="dcterms:W3CDTF">2003-04-14T14:59:42Z</dcterms:created>
  <dcterms:modified xsi:type="dcterms:W3CDTF">2016-08-12T11:04:12Z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2052-9.1.0.4716</vt:lpwstr>
  </property>
</Properties>
</file>