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  <p:sldMasterId id="2147483814" r:id="rId2"/>
    <p:sldMasterId id="2147483816" r:id="rId3"/>
    <p:sldMasterId id="2147483817" r:id="rId4"/>
  </p:sldMasterIdLst>
  <p:notesMasterIdLst>
    <p:notesMasterId r:id="rId52"/>
  </p:notesMasterIdLst>
  <p:sldIdLst>
    <p:sldId id="330" r:id="rId5"/>
    <p:sldId id="364" r:id="rId6"/>
    <p:sldId id="365" r:id="rId7"/>
    <p:sldId id="366" r:id="rId8"/>
    <p:sldId id="367" r:id="rId9"/>
    <p:sldId id="368" r:id="rId10"/>
    <p:sldId id="369" r:id="rId11"/>
    <p:sldId id="408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447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anose="05000000000000000000" pitchFamily="2" charset="2"/>
      <a:buChar char="l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anose="05000000000000000000" pitchFamily="2" charset="2"/>
      <a:buChar char="l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anose="05000000000000000000" pitchFamily="2" charset="2"/>
      <a:buChar char="l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anose="05000000000000000000" pitchFamily="2" charset="2"/>
      <a:buChar char="l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anose="05000000000000000000" pitchFamily="2" charset="2"/>
      <a:buChar char="l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333399"/>
    <a:srgbClr val="009900"/>
    <a:srgbClr val="CC0000"/>
    <a:srgbClr val="FFFF00"/>
    <a:srgbClr val="F0EFE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8A6379D8-A4E4-4338-8785-D66811F6607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48177DAB-5B58-4DCA-A6CC-0FD2C87519B7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zh-CN" altLang="en-US">
                <a:ea typeface="宋体" panose="02010600030101010101" pitchFamily="2" charset="-122"/>
              </a:rPr>
              <a:t>注意</a:t>
            </a:r>
            <a:r>
              <a:rPr lang="en-US" altLang="zh-CN">
                <a:ea typeface="宋体" panose="02010600030101010101" pitchFamily="2" charset="-122"/>
              </a:rPr>
              <a:t>: </a:t>
            </a:r>
          </a:p>
          <a:p>
            <a:r>
              <a:rPr lang="en-US" altLang="zh-CN">
                <a:ea typeface="宋体" panose="02010600030101010101" pitchFamily="2" charset="-122"/>
              </a:rPr>
              <a:t>1. $("#one + div") </a:t>
            </a:r>
            <a:r>
              <a:rPr lang="zh-CN" altLang="en-US">
                <a:ea typeface="宋体" panose="02010600030101010101" pitchFamily="2" charset="-122"/>
              </a:rPr>
              <a:t>选择 </a:t>
            </a:r>
            <a:r>
              <a:rPr lang="en-US" altLang="zh-CN">
                <a:ea typeface="宋体" panose="02010600030101010101" pitchFamily="2" charset="-122"/>
              </a:rPr>
              <a:t>id </a:t>
            </a:r>
            <a:r>
              <a:rPr lang="zh-CN" altLang="en-US">
                <a:ea typeface="宋体" panose="02010600030101010101" pitchFamily="2" charset="-122"/>
              </a:rPr>
              <a:t>为 </a:t>
            </a:r>
            <a:r>
              <a:rPr lang="en-US" altLang="zh-CN">
                <a:ea typeface="宋体" panose="02010600030101010101" pitchFamily="2" charset="-122"/>
              </a:rPr>
              <a:t>one </a:t>
            </a:r>
            <a:r>
              <a:rPr lang="zh-CN" altLang="en-US">
                <a:ea typeface="宋体" panose="02010600030101010101" pitchFamily="2" charset="-122"/>
              </a:rPr>
              <a:t>的下一个 </a:t>
            </a:r>
            <a:r>
              <a:rPr lang="en-US" altLang="zh-CN">
                <a:ea typeface="宋体" panose="02010600030101010101" pitchFamily="2" charset="-122"/>
              </a:rPr>
              <a:t>div </a:t>
            </a:r>
            <a:r>
              <a:rPr lang="zh-CN" altLang="en-US">
                <a:ea typeface="宋体" panose="02010600030101010101" pitchFamily="2" charset="-122"/>
              </a:rPr>
              <a:t>元素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zh-CN" altLang="en-US">
                <a:ea typeface="宋体" panose="02010600030101010101" pitchFamily="2" charset="-122"/>
              </a:rPr>
              <a:t>必须是</a:t>
            </a:r>
            <a:r>
              <a:rPr lang="zh-CN" altLang="en-US" b="1">
                <a:ea typeface="宋体" panose="02010600030101010101" pitchFamily="2" charset="-122"/>
              </a:rPr>
              <a:t>近邻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!</a:t>
            </a:r>
          </a:p>
          <a:p>
            <a:r>
              <a:rPr lang="en-US" altLang="zh-CN">
                <a:ea typeface="宋体" panose="02010600030101010101" pitchFamily="2" charset="-122"/>
              </a:rPr>
              <a:t>2. $(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>
                <a:ea typeface="宋体" panose="02010600030101010101" pitchFamily="2" charset="-122"/>
              </a:rPr>
              <a:t>#two ~ div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r>
              <a:rPr lang="zh-CN" altLang="en-US">
                <a:ea typeface="宋体" panose="02010600030101010101" pitchFamily="2" charset="-122"/>
              </a:rPr>
              <a:t>选择 </a:t>
            </a:r>
            <a:r>
              <a:rPr lang="en-US" altLang="zh-CN">
                <a:ea typeface="宋体" panose="02010600030101010101" pitchFamily="2" charset="-122"/>
              </a:rPr>
              <a:t>id </a:t>
            </a:r>
            <a:r>
              <a:rPr lang="zh-CN" altLang="en-US">
                <a:ea typeface="宋体" panose="02010600030101010101" pitchFamily="2" charset="-122"/>
              </a:rPr>
              <a:t>为 </a:t>
            </a:r>
            <a:r>
              <a:rPr lang="en-US" altLang="zh-CN">
                <a:ea typeface="宋体" panose="02010600030101010101" pitchFamily="2" charset="-122"/>
              </a:rPr>
              <a:t>two </a:t>
            </a:r>
            <a:r>
              <a:rPr lang="zh-CN" altLang="en-US">
                <a:ea typeface="宋体" panose="02010600030101010101" pitchFamily="2" charset="-122"/>
              </a:rPr>
              <a:t>的元素 </a:t>
            </a:r>
            <a:r>
              <a:rPr lang="zh-CN" altLang="en-US" b="1">
                <a:ea typeface="宋体" panose="02010600030101010101" pitchFamily="2" charset="-122"/>
              </a:rPr>
              <a:t>后面</a:t>
            </a:r>
            <a:r>
              <a:rPr lang="zh-CN" altLang="en-US">
                <a:ea typeface="宋体" panose="02010600030101010101" pitchFamily="2" charset="-122"/>
              </a:rPr>
              <a:t> 的所有 </a:t>
            </a:r>
            <a:r>
              <a:rPr lang="en-US" altLang="zh-CN">
                <a:ea typeface="宋体" panose="02010600030101010101" pitchFamily="2" charset="-122"/>
              </a:rPr>
              <a:t>div </a:t>
            </a:r>
            <a:r>
              <a:rPr lang="zh-CN" altLang="en-US" b="1">
                <a:ea typeface="宋体" panose="02010600030101010101" pitchFamily="2" charset="-122"/>
              </a:rPr>
              <a:t>兄弟</a:t>
            </a:r>
            <a:r>
              <a:rPr lang="zh-CN" altLang="en-US">
                <a:ea typeface="宋体" panose="02010600030101010101" pitchFamily="2" charset="-122"/>
              </a:rPr>
              <a:t>元素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4C8404A5-0559-4B3C-BF5F-0F0331B5BD2E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zh-CN" altLang="en-US">
                <a:ea typeface="宋体" panose="02010600030101010101" pitchFamily="2" charset="-122"/>
              </a:rPr>
              <a:t>需要注意</a:t>
            </a:r>
            <a:r>
              <a:rPr lang="en-US" altLang="zh-CN">
                <a:ea typeface="宋体" panose="02010600030101010101" pitchFamily="2" charset="-122"/>
              </a:rPr>
              <a:t>: $(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>
                <a:ea typeface="宋体" panose="02010600030101010101" pitchFamily="2" charset="-122"/>
              </a:rPr>
              <a:t>div:first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r>
              <a:rPr lang="zh-CN" altLang="en-US">
                <a:ea typeface="宋体" panose="02010600030101010101" pitchFamily="2" charset="-122"/>
              </a:rPr>
              <a:t>和 </a:t>
            </a:r>
            <a:r>
              <a:rPr lang="en-US" altLang="zh-CN">
                <a:ea typeface="宋体" panose="02010600030101010101" pitchFamily="2" charset="-122"/>
              </a:rPr>
              <a:t>$(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>
                <a:ea typeface="宋体" panose="02010600030101010101" pitchFamily="2" charset="-122"/>
              </a:rPr>
              <a:t>div :first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r>
              <a:rPr lang="zh-CN" altLang="en-US">
                <a:ea typeface="宋体" panose="02010600030101010101" pitchFamily="2" charset="-122"/>
              </a:rPr>
              <a:t>的区别</a:t>
            </a:r>
            <a:r>
              <a:rPr lang="en-US" altLang="zh-CN">
                <a:ea typeface="宋体" panose="02010600030101010101" pitchFamily="2" charset="-122"/>
              </a:rPr>
              <a:t>!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1A042DBA-4A0E-45F9-8165-AD912A205532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zh-CN" altLang="en-US">
                <a:ea typeface="宋体" panose="02010600030101010101" pitchFamily="2" charset="-122"/>
              </a:rPr>
              <a:t>需要注意</a:t>
            </a:r>
            <a:r>
              <a:rPr lang="en-US" altLang="zh-CN">
                <a:ea typeface="宋体" panose="02010600030101010101" pitchFamily="2" charset="-122"/>
              </a:rPr>
              <a:t>: $(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>
                <a:ea typeface="宋体" panose="02010600030101010101" pitchFamily="2" charset="-122"/>
              </a:rPr>
              <a:t>div:first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r>
              <a:rPr lang="zh-CN" altLang="en-US">
                <a:ea typeface="宋体" panose="02010600030101010101" pitchFamily="2" charset="-122"/>
              </a:rPr>
              <a:t>和 </a:t>
            </a:r>
            <a:r>
              <a:rPr lang="en-US" altLang="zh-CN">
                <a:ea typeface="宋体" panose="02010600030101010101" pitchFamily="2" charset="-122"/>
              </a:rPr>
              <a:t>$(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>
                <a:ea typeface="宋体" panose="02010600030101010101" pitchFamily="2" charset="-122"/>
              </a:rPr>
              <a:t>div :first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r>
              <a:rPr lang="zh-CN" altLang="en-US">
                <a:ea typeface="宋体" panose="02010600030101010101" pitchFamily="2" charset="-122"/>
              </a:rPr>
              <a:t>的区别</a:t>
            </a:r>
            <a:r>
              <a:rPr lang="en-US" altLang="zh-CN">
                <a:ea typeface="宋体" panose="02010600030101010101" pitchFamily="2" charset="-122"/>
              </a:rPr>
              <a:t>!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A8A3F840-4DAD-4931-89FC-1FA5EEF74989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zh-CN" altLang="en-US">
                <a:ea typeface="宋体" panose="02010600030101010101" pitchFamily="2" charset="-122"/>
              </a:rPr>
              <a:t>注意：没有其它子节点是 </a:t>
            </a:r>
            <a:r>
              <a:rPr lang="en-US" altLang="zh-CN">
                <a:ea typeface="宋体" panose="02010600030101010101" pitchFamily="2" charset="-122"/>
              </a:rPr>
              <a:t>:empty, </a:t>
            </a:r>
            <a:r>
              <a:rPr lang="zh-CN" altLang="en-US">
                <a:ea typeface="宋体" panose="02010600030101010101" pitchFamily="2" charset="-122"/>
              </a:rPr>
              <a:t>相反的是 </a:t>
            </a:r>
            <a:r>
              <a:rPr lang="en-US" altLang="zh-CN">
                <a:ea typeface="宋体" panose="02010600030101010101" pitchFamily="2" charset="-122"/>
              </a:rPr>
              <a:t>:parent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FB00B403-AEC7-443E-96C2-11A69AF7359E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zh-CN" altLang="en-US">
                <a:ea typeface="宋体" panose="02010600030101010101" pitchFamily="2" charset="-122"/>
              </a:rPr>
              <a:t>该选择器不是以 </a:t>
            </a:r>
            <a:r>
              <a:rPr lang="en-US" altLang="zh-CN">
                <a:ea typeface="宋体" panose="02010600030101010101" pitchFamily="2" charset="-122"/>
              </a:rPr>
              <a:t>: </a:t>
            </a:r>
            <a:r>
              <a:rPr lang="zh-CN" altLang="en-US">
                <a:ea typeface="宋体" panose="02010600030101010101" pitchFamily="2" charset="-122"/>
              </a:rPr>
              <a:t>开头</a:t>
            </a:r>
            <a:r>
              <a:rPr lang="en-US" altLang="zh-CN">
                <a:ea typeface="宋体" panose="02010600030101010101" pitchFamily="2" charset="-122"/>
              </a:rPr>
              <a:t>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A6403C35-EA6A-4014-AEF1-5481DCC98A76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20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zh-CN" altLang="en-US">
                <a:ea typeface="宋体" panose="02010600030101010101" pitchFamily="2" charset="-122"/>
              </a:rPr>
              <a:t>该选择器不是以 </a:t>
            </a:r>
            <a:r>
              <a:rPr lang="en-US" altLang="zh-CN">
                <a:ea typeface="宋体" panose="02010600030101010101" pitchFamily="2" charset="-122"/>
              </a:rPr>
              <a:t>: </a:t>
            </a:r>
            <a:r>
              <a:rPr lang="zh-CN" altLang="en-US">
                <a:ea typeface="宋体" panose="02010600030101010101" pitchFamily="2" charset="-122"/>
              </a:rPr>
              <a:t>开头</a:t>
            </a:r>
            <a:r>
              <a:rPr lang="en-US" altLang="zh-CN">
                <a:ea typeface="宋体" panose="02010600030101010101" pitchFamily="2" charset="-122"/>
              </a:rPr>
              <a:t>!$('#classdiv').animate({"margin-left": 0, opacity: 'hide' });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CADC16BB-FA0C-4658-8C33-0154384FF25D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21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zh-CN" altLang="en-US">
                <a:ea typeface="宋体" panose="02010600030101010101" pitchFamily="2" charset="-122"/>
              </a:rPr>
              <a:t>子元素需要加空格</a:t>
            </a:r>
            <a:r>
              <a:rPr lang="en-US" altLang="zh-CN">
                <a:ea typeface="宋体" panose="02010600030101010101" pitchFamily="2" charset="-122"/>
              </a:rPr>
              <a:t>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02A18B93-BEA9-45DD-8035-C014D08B8D07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22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zh-CN" altLang="en-US">
                <a:ea typeface="宋体" panose="02010600030101010101" pitchFamily="2" charset="-122"/>
              </a:rPr>
              <a:t>注意 </a:t>
            </a:r>
            <a:r>
              <a:rPr lang="en-US" altLang="zh-CN">
                <a:ea typeface="宋体" panose="02010600030101010101" pitchFamily="2" charset="-122"/>
              </a:rPr>
              <a:t>select </a:t>
            </a:r>
            <a:r>
              <a:rPr lang="zh-CN" altLang="en-US">
                <a:ea typeface="宋体" panose="02010600030101010101" pitchFamily="2" charset="-122"/>
              </a:rPr>
              <a:t>标签中的 </a:t>
            </a:r>
            <a:r>
              <a:rPr lang="en-US" altLang="zh-CN">
                <a:ea typeface="宋体" panose="02010600030101010101" pitchFamily="2" charset="-122"/>
              </a:rPr>
              <a:t>option </a:t>
            </a:r>
            <a:r>
              <a:rPr lang="zh-CN" altLang="en-US">
                <a:ea typeface="宋体" panose="02010600030101010101" pitchFamily="2" charset="-122"/>
              </a:rPr>
              <a:t>是 </a:t>
            </a:r>
            <a:r>
              <a:rPr lang="en-US" altLang="zh-CN">
                <a:ea typeface="宋体" panose="02010600030101010101" pitchFamily="2" charset="-122"/>
              </a:rPr>
              <a:t>select </a:t>
            </a:r>
            <a:r>
              <a:rPr lang="zh-CN" altLang="en-US">
                <a:ea typeface="宋体" panose="02010600030101010101" pitchFamily="2" charset="-122"/>
              </a:rPr>
              <a:t>的子元素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原生的dom 操作：3种方法</a:t>
            </a:r>
            <a:endParaRPr lang="zh-CN" altLang="en-US"/>
          </a:p>
          <a:p>
            <a:r>
              <a:rPr lang="zh-CN" altLang="en-US">
                <a:ea typeface="宋体" panose="02010600030101010101" pitchFamily="2" charset="-122"/>
              </a:rPr>
              <a:t>怎么去记忆jquery dom 操作，对比元素的dom 操作</a:t>
            </a:r>
            <a:endParaRPr lang="zh-CN" altLang="en-US"/>
          </a:p>
          <a:p>
            <a:r>
              <a:rPr lang="zh-CN" altLang="en-US">
                <a:ea typeface="宋体" panose="02010600030101010101" pitchFamily="2" charset="-122"/>
              </a:rPr>
              <a:t>jquery 的第一个，如何查找节点</a:t>
            </a:r>
            <a:endParaRPr lang="zh-CN" altLang="en-US"/>
          </a:p>
          <a:p>
            <a:r>
              <a:rPr lang="zh-CN" altLang="en-US">
                <a:ea typeface="宋体" panose="02010600030101010101" pitchFamily="2" charset="-122"/>
              </a:rPr>
              <a:t>三种节点：</a:t>
            </a:r>
          </a:p>
          <a:p>
            <a:r>
              <a:rPr lang="zh-CN" altLang="en-US">
                <a:ea typeface="宋体" panose="02010600030101010101" pitchFamily="2" charset="-122"/>
              </a:rPr>
              <a:t>1：元素节点</a:t>
            </a:r>
          </a:p>
          <a:p>
            <a:r>
              <a:rPr lang="zh-CN" altLang="en-US">
                <a:ea typeface="宋体" panose="02010600030101010101" pitchFamily="2" charset="-122"/>
              </a:rPr>
              <a:t>2：文本节点</a:t>
            </a:r>
          </a:p>
          <a:p>
            <a:r>
              <a:rPr lang="zh-CN" altLang="en-US">
                <a:ea typeface="宋体" panose="02010600030101010101" pitchFamily="2" charset="-122"/>
              </a:rPr>
              <a:t>3：属性节点</a:t>
            </a: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节点与元素的区别</a:t>
            </a:r>
          </a:p>
          <a:p>
            <a:r>
              <a:rPr lang="zh-CN" altLang="en-US">
                <a:ea typeface="宋体" panose="02010600030101010101" pitchFamily="2" charset="-122"/>
              </a:rPr>
              <a:t>元素：html 的页面的标签内容，元素（标签）的属性，元素的文本内容</a:t>
            </a:r>
          </a:p>
          <a:p>
            <a:r>
              <a:rPr lang="zh-CN" altLang="en-US">
                <a:ea typeface="宋体" panose="02010600030101010101" pitchFamily="2" charset="-122"/>
              </a:rPr>
              <a:t>节点：dom 将html 页面的内容分成了：元素节点，属性节点，文本节点</a:t>
            </a:r>
          </a:p>
          <a:p>
            <a:r>
              <a:rPr lang="zh-CN" altLang="en-US">
                <a:ea typeface="宋体" panose="02010600030101010101" pitchFamily="2" charset="-122"/>
              </a:rPr>
              <a:t>用元素解析html ，只有元素，而属性与文本都是元素的内容</a:t>
            </a:r>
          </a:p>
          <a:p>
            <a:r>
              <a:rPr lang="zh-CN" altLang="en-US">
                <a:ea typeface="宋体" panose="02010600030101010101" pitchFamily="2" charset="-122"/>
              </a:rPr>
              <a:t>而变成节点之后：元素，节点，文本属于并列的内容</a:t>
            </a: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99DCB-1E0F-464B-A267-4AB2D51B85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331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08646-619B-4D72-A653-7FE280BC98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25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4FD41-A800-4C97-904A-1DB7D571E2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918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29B26-4FC3-48A8-B62D-AD8B89DEC88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569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6B091-0B23-495E-B842-65AFFDD357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052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47C5E-9B9D-4771-89D2-14779EB451E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421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BC666-5DDA-4DC6-A72B-C893376E8AB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437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41D56-A658-4EA6-961F-8AB8589190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158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9929F-3285-4E97-871B-04D0C7B1D9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0074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B6129-92DF-4571-8548-DAE68C7E63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079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9E796-3672-4060-BBB3-1AAA6B12A4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16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C74772-FD22-4EF5-A742-705A22415B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650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6CF3D-589A-461E-8A78-18CDAC9F7F0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324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66117-999C-49B7-9C2F-78FD1E3C1C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589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29D97-3189-450B-A00F-FC46580831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413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C28C3-A87C-428D-AC67-95A5864F9D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8559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7A02D-0F24-4D91-B809-98A937797C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79763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BA9F9-6A50-4961-80A4-EA6FE022DF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28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A1B77-CF00-4476-9D71-EFA963AA3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6288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CEFD50-64A1-4CC0-8CDE-0E0AEFF204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7527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2ABB8-9463-4A47-9FB8-57367F1434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269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958B1-BC5D-4398-83A7-7FF8408505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94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06EDE-25B3-4DAC-9157-38D7DE297E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3334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B4F3D-198C-47A4-8611-5869AE1CAD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835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F1994-0166-443B-820E-9914D64015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2094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CA477-46E1-4650-8C55-2104355A3E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1973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D280BF-E7AA-41C5-9F1F-BFF569A5BF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962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036A1-8B6F-4BA4-AE0D-3E827B4002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56907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76DD2-24D8-4D82-9D1D-6DAC0C9ED5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8140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39ED6-B265-4E7F-BF80-B4D671DBF7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1248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8EAA94-36A5-422B-9F3E-A3FD47D758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050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1A128D-817D-4D1F-BBBC-752B1057E9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2749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105508-7CE5-4233-B5D0-B4D033BC42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86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1135A-CD99-4D42-BDC9-F292635D29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5777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9A7CE9-1DCD-4BB4-96A9-6838449A98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0817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C5B98-A634-4D1E-BBA7-F0D03926C9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815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F554E-1293-4420-A1A5-4AF62174EF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7979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AA8C2-A0F5-4A3D-8403-3FB04C3650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4361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9CF3F-154A-4290-B6A2-F141F6BA55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30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CDA1D-4BDF-46D1-B027-A04BD4E2C7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57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55D6C1-82CB-4608-8995-5BF032DDC1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2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2D1E7-B3BA-4DD5-B68C-F497DB1A53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813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E8EC8-CB3B-4357-88BB-DE63EFC0F9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70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2D219-FACF-487E-B629-8B3D101586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7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mpd="sng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800"/>
          </a:p>
        </p:txBody>
      </p:sp>
      <p:pic>
        <p:nvPicPr>
          <p:cNvPr id="1029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1031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1035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 sz="1400"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1036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 sz="1400"/>
            </a:lvl1pPr>
          </a:lstStyle>
          <a:p>
            <a:fld id="{1E24F67E-AD0F-4F30-9CFB-05C6E19CF7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 sz="1400"/>
            </a:lvl1pPr>
          </a:lstStyle>
          <a:p>
            <a:fld id="{3F15877B-7238-48BE-8CA7-CE5C32643C0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7" name="Picture 9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555875" y="333375"/>
            <a:ext cx="5761038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mpd="sng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800"/>
          </a:p>
        </p:txBody>
      </p:sp>
      <p:pic>
        <p:nvPicPr>
          <p:cNvPr id="3077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13"/>
          <p:cNvSpPr>
            <a:spLocks noChangeArrowheads="1"/>
          </p:cNvSpPr>
          <p:nvPr/>
        </p:nvSpPr>
        <p:spPr bwMode="auto">
          <a:xfrm>
            <a:off x="2555875" y="836613"/>
            <a:ext cx="5761038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3079" name="Line 14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8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308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 sz="1400"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3084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 sz="1400"/>
            </a:lvl1pPr>
          </a:lstStyle>
          <a:p>
            <a:fld id="{BA170C12-EE15-4A90-99F8-0DED28526F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 sz="1400"/>
            </a:lvl1pPr>
          </a:lstStyle>
          <a:p>
            <a:fld id="{1E8E90DC-F8DC-4535-B0EC-2E3698C2BBA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105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Rectangle 12"/>
          <p:cNvSpPr>
            <a:spLocks noChangeArrowheads="1"/>
          </p:cNvSpPr>
          <p:nvPr/>
        </p:nvSpPr>
        <p:spPr bwMode="auto">
          <a:xfrm>
            <a:off x="2555875" y="333375"/>
            <a:ext cx="5761038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open.com/" TargetMode="Externa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flex.joelove.cn/jquery-selectors-basicfilters/#u_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an.edwards.name/packer/" TargetMode="Externa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2"/>
          <p:cNvSpPr txBox="1">
            <a:spLocks noGrp="1" noChangeArrowheads="1"/>
          </p:cNvSpPr>
          <p:nvPr/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  </a:t>
            </a:r>
            <a:r>
              <a:rPr lang="en-US" altLang="zh-CN" sz="1400"/>
              <a:t>www.itcast.cn</a:t>
            </a:r>
          </a:p>
        </p:txBody>
      </p:sp>
      <p:sp>
        <p:nvSpPr>
          <p:cNvPr id="6147" name="Rectangle 8"/>
          <p:cNvSpPr txBox="1">
            <a:spLocks noGrp="1" noChangeArrowheads="1"/>
          </p:cNvSpPr>
          <p:nvPr/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  </a:t>
            </a:r>
            <a:r>
              <a:rPr lang="en-US" altLang="zh-CN" sz="1400"/>
              <a:t>www.itcast.cn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750" y="1916113"/>
            <a:ext cx="8064500" cy="936625"/>
          </a:xfrm>
        </p:spPr>
        <p:txBody>
          <a:bodyPr lIns="92075" tIns="46038" rIns="92075" bIns="46038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</a:pPr>
            <a:r>
              <a:rPr lang="en-US" altLang="zh-CN" sz="5400" b="1">
                <a:solidFill>
                  <a:srgbClr val="000000"/>
                </a:solidFill>
                <a:ea typeface="黑体" panose="02010609060101010101" pitchFamily="49" charset="-122"/>
              </a:rPr>
              <a:t>jQuery</a:t>
            </a:r>
            <a:endParaRPr lang="zh-CN" altLang="en-US" sz="5400" b="1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2286000" y="4114800"/>
            <a:ext cx="4679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00"/>
                </a:solidFill>
              </a:rPr>
              <a:t>     传智小旋风  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5325" y="344488"/>
            <a:ext cx="7696200" cy="1439862"/>
          </a:xfrm>
        </p:spPr>
        <p:txBody>
          <a:bodyPr/>
          <a:lstStyle/>
          <a:p>
            <a:r>
              <a:rPr lang="en-US" altLang="zh-CN"/>
              <a:t>jQuery</a:t>
            </a:r>
            <a:r>
              <a:rPr lang="zh-CN" altLang="en-US"/>
              <a:t>对象转成</a:t>
            </a:r>
            <a:r>
              <a:rPr lang="en-US" altLang="zh-CN"/>
              <a:t>DOM</a:t>
            </a:r>
            <a:r>
              <a:rPr lang="zh-CN" altLang="en-US"/>
              <a:t>对象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878013"/>
            <a:ext cx="8686800" cy="3638550"/>
          </a:xfrm>
        </p:spPr>
        <p:txBody>
          <a:bodyPr/>
          <a:lstStyle/>
          <a:p>
            <a:r>
              <a:rPr lang="zh-CN" altLang="en-US" sz="2000"/>
              <a:t>两种转换方式将一个</a:t>
            </a:r>
            <a:r>
              <a:rPr lang="en-US" altLang="zh-CN" sz="2000"/>
              <a:t>jQuery</a:t>
            </a:r>
            <a:r>
              <a:rPr lang="zh-CN" altLang="en-US" sz="2000"/>
              <a:t>对象转换成</a:t>
            </a:r>
            <a:r>
              <a:rPr lang="en-US" altLang="zh-CN" sz="2000"/>
              <a:t>DOM</a:t>
            </a:r>
            <a:r>
              <a:rPr lang="zh-CN" altLang="en-US" sz="2000"/>
              <a:t>对象：</a:t>
            </a:r>
            <a:r>
              <a:rPr lang="en-US" altLang="zh-CN" sz="2000"/>
              <a:t>[index]</a:t>
            </a:r>
            <a:r>
              <a:rPr lang="zh-CN" altLang="en-US" sz="2000"/>
              <a:t>和</a:t>
            </a:r>
            <a:r>
              <a:rPr lang="en-US" altLang="zh-CN" sz="2000"/>
              <a:t>.get(index); 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(1)  jQuery</a:t>
            </a:r>
            <a:r>
              <a:rPr lang="zh-CN" altLang="en-US" sz="2000"/>
              <a:t>对象是一个数组对象，可以通过</a:t>
            </a:r>
            <a:r>
              <a:rPr lang="en-US" altLang="zh-CN" sz="2000"/>
              <a:t>[index]</a:t>
            </a:r>
            <a:r>
              <a:rPr lang="zh-CN" altLang="en-US" sz="2000"/>
              <a:t>的方法，来得到相应的</a:t>
            </a:r>
            <a:r>
              <a:rPr lang="en-US" altLang="zh-CN" sz="2000"/>
              <a:t>DOM</a:t>
            </a:r>
            <a:r>
              <a:rPr lang="zh-CN" altLang="en-US" sz="2000"/>
              <a:t>对象</a:t>
            </a:r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000"/>
          </a:p>
          <a:p>
            <a:pPr>
              <a:lnSpc>
                <a:spcPct val="150000"/>
              </a:lnSpc>
            </a:pPr>
            <a:r>
              <a:rPr lang="en-US" altLang="zh-CN" sz="2000"/>
              <a:t>(2) jQuery</a:t>
            </a:r>
            <a:r>
              <a:rPr lang="zh-CN" altLang="en-US" sz="2000"/>
              <a:t>本身提供，通过</a:t>
            </a:r>
            <a:r>
              <a:rPr lang="en-US" altLang="zh-CN" sz="2000"/>
              <a:t>.get(index)</a:t>
            </a:r>
            <a:r>
              <a:rPr lang="zh-CN" altLang="en-US" sz="2000"/>
              <a:t>方法，得到相应的</a:t>
            </a:r>
            <a:r>
              <a:rPr lang="en-US" altLang="zh-CN" sz="2000"/>
              <a:t>DOM</a:t>
            </a:r>
            <a:r>
              <a:rPr lang="zh-CN" altLang="en-US" sz="2000"/>
              <a:t>对象                        </a:t>
            </a:r>
          </a:p>
        </p:txBody>
      </p:sp>
      <p:pic>
        <p:nvPicPr>
          <p:cNvPr id="1536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213100"/>
            <a:ext cx="7272337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445125"/>
            <a:ext cx="4103688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7" name="Rectangle 10"/>
          <p:cNvSpPr>
            <a:spLocks noChangeArrowheads="1"/>
          </p:cNvSpPr>
          <p:nvPr/>
        </p:nvSpPr>
        <p:spPr bwMode="auto">
          <a:xfrm>
            <a:off x="609600" y="3221038"/>
            <a:ext cx="7561263" cy="1512887"/>
          </a:xfrm>
          <a:prstGeom prst="rect">
            <a:avLst/>
          </a:prstGeom>
          <a:noFill/>
          <a:ln w="9525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8" name="Rectangle 11"/>
          <p:cNvSpPr>
            <a:spLocks noChangeArrowheads="1"/>
          </p:cNvSpPr>
          <p:nvPr/>
        </p:nvSpPr>
        <p:spPr bwMode="auto">
          <a:xfrm>
            <a:off x="609600" y="5373688"/>
            <a:ext cx="7561263" cy="1008062"/>
          </a:xfrm>
          <a:prstGeom prst="rect">
            <a:avLst/>
          </a:prstGeom>
          <a:noFill/>
          <a:ln w="9525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jQuery</a:t>
            </a:r>
            <a:r>
              <a:rPr lang="zh-CN" altLang="en-US"/>
              <a:t>选择器</a:t>
            </a:r>
            <a:endParaRPr lang="en-US" altLang="zh-CN"/>
          </a:p>
        </p:txBody>
      </p: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228600" y="1905000"/>
            <a:ext cx="86868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565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/>
              <a:t>什么是</a:t>
            </a:r>
            <a:r>
              <a:rPr lang="en-US" altLang="zh-CN"/>
              <a:t>jQuery</a:t>
            </a:r>
            <a:r>
              <a:rPr lang="zh-CN" altLang="en-US"/>
              <a:t>选择器</a:t>
            </a:r>
            <a:endParaRPr lang="en-US" altLang="zh-CN"/>
          </a:p>
          <a:p>
            <a:pPr lvl="1" algn="l">
              <a:lnSpc>
                <a:spcPct val="100000"/>
              </a:lnSpc>
            </a:pPr>
            <a:r>
              <a:rPr lang="en-US" altLang="zh-CN" sz="1800"/>
              <a:t>jQuery</a:t>
            </a:r>
            <a:r>
              <a:rPr lang="zh-CN" altLang="en-US" sz="1800"/>
              <a:t>中的选择器完全集成了</a:t>
            </a:r>
            <a:r>
              <a:rPr lang="en-US" altLang="zh-CN" sz="1800"/>
              <a:t>CSS</a:t>
            </a:r>
            <a:r>
              <a:rPr lang="zh-CN" altLang="en-US" sz="1800"/>
              <a:t>的风格。</a:t>
            </a:r>
            <a:endParaRPr lang="en-US" altLang="zh-CN" sz="1800"/>
          </a:p>
          <a:p>
            <a:pPr lvl="1" algn="l">
              <a:lnSpc>
                <a:spcPct val="100000"/>
              </a:lnSpc>
            </a:pPr>
            <a:r>
              <a:rPr lang="zh-CN" altLang="en-US" sz="1800"/>
              <a:t>利用</a:t>
            </a:r>
            <a:r>
              <a:rPr lang="en-US" altLang="zh-CN" sz="1800"/>
              <a:t>jQuery</a:t>
            </a:r>
            <a:r>
              <a:rPr lang="zh-CN" altLang="en-US" sz="1800"/>
              <a:t>选择器，可以非常便捷和快速地找出特定的</a:t>
            </a:r>
            <a:r>
              <a:rPr lang="en-US" altLang="zh-CN" sz="1800"/>
              <a:t>DOM</a:t>
            </a:r>
            <a:r>
              <a:rPr lang="zh-CN" altLang="en-US" sz="1800"/>
              <a:t>元素。</a:t>
            </a:r>
            <a:endParaRPr lang="en-US" altLang="zh-CN" sz="1800"/>
          </a:p>
          <a:p>
            <a:pPr lvl="1" algn="l">
              <a:lnSpc>
                <a:spcPct val="100000"/>
              </a:lnSpc>
            </a:pPr>
            <a:r>
              <a:rPr lang="zh-CN" altLang="en-US" sz="1800"/>
              <a:t>学会使用选择器是学习</a:t>
            </a:r>
            <a:r>
              <a:rPr lang="en-US" altLang="zh-CN" sz="1800"/>
              <a:t>jQuery</a:t>
            </a:r>
            <a:r>
              <a:rPr lang="zh-CN" altLang="en-US" sz="1800"/>
              <a:t>的基础。</a:t>
            </a:r>
            <a:endParaRPr lang="en-US" altLang="zh-CN" sz="1800"/>
          </a:p>
          <a:p>
            <a:pPr algn="l">
              <a:lnSpc>
                <a:spcPct val="100000"/>
              </a:lnSpc>
            </a:pPr>
            <a:r>
              <a:rPr lang="en-US" altLang="zh-CN"/>
              <a:t>jQuery</a:t>
            </a:r>
            <a:r>
              <a:rPr lang="zh-CN" altLang="en-US"/>
              <a:t>选择器的优势</a:t>
            </a:r>
            <a:endParaRPr lang="en-US" altLang="zh-CN"/>
          </a:p>
          <a:p>
            <a:pPr lvl="1" algn="l">
              <a:lnSpc>
                <a:spcPct val="100000"/>
              </a:lnSpc>
            </a:pPr>
            <a:r>
              <a:rPr lang="zh-CN" altLang="en-US" sz="1800"/>
              <a:t>简介的写法：</a:t>
            </a:r>
            <a:endParaRPr lang="en-US" altLang="zh-CN" sz="1800"/>
          </a:p>
          <a:p>
            <a:pPr lvl="1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en-US" altLang="zh-CN" sz="1600"/>
              <a:t>$( ) </a:t>
            </a:r>
            <a:r>
              <a:rPr lang="zh-CN" altLang="en-US" sz="1600"/>
              <a:t>函数在很多</a:t>
            </a:r>
            <a:r>
              <a:rPr lang="en-US" altLang="zh-CN" sz="1600"/>
              <a:t>javascript</a:t>
            </a:r>
            <a:r>
              <a:rPr lang="zh-CN" altLang="en-US" sz="1600"/>
              <a:t>类库中都被作为一个选择器函数来使用，在</a:t>
            </a:r>
            <a:r>
              <a:rPr lang="en-US" altLang="zh-CN" sz="1600"/>
              <a:t>jQuery</a:t>
            </a:r>
            <a:r>
              <a:rPr lang="zh-CN" altLang="en-US" sz="1600"/>
              <a:t>中也不例外。</a:t>
            </a:r>
            <a:endParaRPr lang="en-US" altLang="zh-CN" sz="1600"/>
          </a:p>
          <a:p>
            <a:pPr lvl="1" algn="l">
              <a:lnSpc>
                <a:spcPct val="100000"/>
              </a:lnSpc>
            </a:pPr>
            <a:r>
              <a:rPr lang="zh-CN" altLang="en-US" sz="1800"/>
              <a:t>支持</a:t>
            </a:r>
            <a:r>
              <a:rPr lang="en-US" altLang="zh-CN" sz="1800"/>
              <a:t>CSS1</a:t>
            </a:r>
            <a:r>
              <a:rPr lang="zh-CN" altLang="en-US" sz="1800"/>
              <a:t>到</a:t>
            </a:r>
            <a:r>
              <a:rPr lang="en-US" altLang="zh-CN" sz="1800"/>
              <a:t>CSS3</a:t>
            </a:r>
            <a:r>
              <a:rPr lang="zh-CN" altLang="en-US" sz="1800"/>
              <a:t>选择器  </a:t>
            </a:r>
            <a:r>
              <a:rPr lang="en-US" altLang="zh-CN"/>
              <a:t>	</a:t>
            </a:r>
            <a:r>
              <a:rPr lang="en-US" altLang="zh-CN" sz="1600"/>
              <a:t>jQuery</a:t>
            </a:r>
            <a:r>
              <a:rPr lang="zh-CN" altLang="en-US" sz="1600"/>
              <a:t>选择器支持</a:t>
            </a:r>
            <a:r>
              <a:rPr lang="en-US" altLang="zh-CN" sz="1600"/>
              <a:t>CSS1</a:t>
            </a:r>
            <a:r>
              <a:rPr lang="zh-CN" altLang="en-US" sz="1600"/>
              <a:t>、</a:t>
            </a:r>
            <a:r>
              <a:rPr lang="en-US" altLang="zh-CN" sz="1600"/>
              <a:t>CSS2</a:t>
            </a:r>
            <a:r>
              <a:rPr lang="zh-CN" altLang="en-US" sz="1600"/>
              <a:t>的全部和</a:t>
            </a:r>
            <a:r>
              <a:rPr lang="en-US" altLang="zh-CN" sz="1600"/>
              <a:t>CSS3</a:t>
            </a:r>
            <a:r>
              <a:rPr lang="zh-CN" altLang="en-US" sz="1600"/>
              <a:t>的部分选择器，同时拥有少量独有的选择器。</a:t>
            </a:r>
          </a:p>
          <a:p>
            <a:pPr lvl="1" algn="l">
              <a:lnSpc>
                <a:spcPct val="100000"/>
              </a:lnSpc>
            </a:pPr>
            <a:endParaRPr lang="en-US" altLang="zh-CN" sz="1600"/>
          </a:p>
          <a:p>
            <a:pPr lvl="1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	</a:t>
            </a:r>
            <a:r>
              <a:rPr lang="zh-CN" altLang="en-US" sz="1600"/>
              <a:t>使用</a:t>
            </a:r>
            <a:r>
              <a:rPr lang="en-US" altLang="zh-CN" sz="1600"/>
              <a:t>jQuery</a:t>
            </a:r>
            <a:r>
              <a:rPr lang="zh-CN" altLang="en-US" sz="1600"/>
              <a:t>选择器时无需考虑浏览器是否支持这些选择器。</a:t>
            </a:r>
            <a:endParaRPr lang="en-US" altLang="zh-CN" sz="1600"/>
          </a:p>
          <a:p>
            <a:pPr lvl="1" algn="l">
              <a:lnSpc>
                <a:spcPct val="100000"/>
              </a:lnSpc>
            </a:pPr>
            <a:r>
              <a:rPr lang="zh-CN" altLang="en-US" sz="1800"/>
              <a:t>完善的处理机制</a:t>
            </a:r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6438" y="344488"/>
            <a:ext cx="7696200" cy="1439862"/>
          </a:xfrm>
        </p:spPr>
        <p:txBody>
          <a:bodyPr/>
          <a:lstStyle/>
          <a:p>
            <a:r>
              <a:rPr lang="zh-CN" altLang="en-US" b="1"/>
              <a:t>基本选择器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844675"/>
            <a:ext cx="8686800" cy="432117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</a:t>
            </a:r>
            <a:r>
              <a:rPr lang="zh-CN" altLang="en-US" sz="1800"/>
              <a:t>基本选择器是 </a:t>
            </a:r>
            <a:r>
              <a:rPr lang="en-US" altLang="zh-CN" sz="1800"/>
              <a:t>jQuery </a:t>
            </a:r>
            <a:r>
              <a:rPr lang="zh-CN" altLang="en-US" sz="1800"/>
              <a:t>中最常用的选择器</a:t>
            </a:r>
            <a:r>
              <a:rPr lang="en-US" altLang="zh-CN" sz="1800"/>
              <a:t>, </a:t>
            </a:r>
            <a:r>
              <a:rPr lang="zh-CN" altLang="en-US" sz="1800"/>
              <a:t>也是最简单的选择器</a:t>
            </a:r>
            <a:r>
              <a:rPr lang="en-US" altLang="zh-CN" sz="1800"/>
              <a:t>, </a:t>
            </a:r>
            <a:r>
              <a:rPr lang="zh-CN" altLang="en-US" sz="1800"/>
              <a:t>它通过元素 </a:t>
            </a:r>
            <a:r>
              <a:rPr lang="en-US" altLang="zh-CN" sz="1800"/>
              <a:t>id, class </a:t>
            </a:r>
            <a:r>
              <a:rPr lang="zh-CN" altLang="en-US" sz="1800"/>
              <a:t>和标签名来查找 </a:t>
            </a:r>
            <a:r>
              <a:rPr lang="en-US" altLang="zh-CN" sz="1800"/>
              <a:t>DOM </a:t>
            </a:r>
            <a:r>
              <a:rPr lang="zh-CN" altLang="en-US" sz="1800"/>
              <a:t>元素</a:t>
            </a:r>
            <a:r>
              <a:rPr lang="en-US" altLang="zh-CN" sz="1800"/>
              <a:t>(</a:t>
            </a:r>
            <a:r>
              <a:rPr lang="zh-CN" altLang="en-US" sz="1800"/>
              <a:t>在网页中 </a:t>
            </a:r>
            <a:r>
              <a:rPr lang="en-US" altLang="zh-CN" sz="1800"/>
              <a:t>id </a:t>
            </a:r>
            <a:r>
              <a:rPr lang="zh-CN" altLang="en-US" sz="1800"/>
              <a:t>只能使用一次</a:t>
            </a:r>
            <a:r>
              <a:rPr lang="en-US" altLang="zh-CN" sz="1800"/>
              <a:t>, class </a:t>
            </a:r>
            <a:r>
              <a:rPr lang="zh-CN" altLang="en-US" sz="1800"/>
              <a:t>允许重复使用</a:t>
            </a:r>
            <a:r>
              <a:rPr lang="en-US" altLang="zh-CN" sz="1800"/>
              <a:t>).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1800">
                <a:solidFill>
                  <a:srgbClr val="0000FF"/>
                </a:solidFill>
              </a:rPr>
              <a:t>1</a:t>
            </a:r>
            <a:r>
              <a:rPr lang="zh-CN" altLang="en-US" sz="1800">
                <a:solidFill>
                  <a:srgbClr val="0000FF"/>
                </a:solidFill>
              </a:rPr>
              <a:t>、</a:t>
            </a:r>
            <a:r>
              <a:rPr lang="en-US" altLang="zh-CN" sz="1800">
                <a:solidFill>
                  <a:srgbClr val="0000FF"/>
                </a:solidFill>
              </a:rPr>
              <a:t>#id     </a:t>
            </a:r>
            <a:r>
              <a:rPr lang="zh-CN" altLang="en-US" sz="1800">
                <a:solidFill>
                  <a:srgbClr val="0000FF"/>
                </a:solidFill>
              </a:rPr>
              <a:t>用法</a:t>
            </a:r>
            <a:r>
              <a:rPr lang="en-US" altLang="zh-CN" sz="1800">
                <a:solidFill>
                  <a:srgbClr val="0000FF"/>
                </a:solidFill>
              </a:rPr>
              <a:t>: </a:t>
            </a:r>
            <a:r>
              <a:rPr lang="en-US" altLang="zh-CN" sz="1800" i="1">
                <a:solidFill>
                  <a:srgbClr val="0000FF"/>
                </a:solidFill>
              </a:rPr>
              <a:t>$(”#myDiv”);    </a:t>
            </a:r>
            <a:r>
              <a:rPr lang="zh-CN" altLang="en-US" sz="1800">
                <a:solidFill>
                  <a:srgbClr val="0000FF"/>
                </a:solidFill>
              </a:rPr>
              <a:t>返回值  单个元素的组成的集合</a:t>
            </a:r>
            <a:endParaRPr lang="zh-CN" altLang="en-US" sz="1800" i="1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 说明</a:t>
            </a:r>
            <a:r>
              <a:rPr lang="en-US" altLang="zh-CN" sz="1800"/>
              <a:t>: </a:t>
            </a:r>
            <a:r>
              <a:rPr lang="zh-CN" altLang="en-US" sz="1800"/>
              <a:t>这个就是直接选择</a:t>
            </a:r>
            <a:r>
              <a:rPr lang="en-US" altLang="zh-CN" sz="1800"/>
              <a:t>html</a:t>
            </a:r>
            <a:r>
              <a:rPr lang="zh-CN" altLang="en-US" sz="1800"/>
              <a:t>中的</a:t>
            </a:r>
            <a:r>
              <a:rPr lang="en-US" altLang="zh-CN" sz="1800" i="1"/>
              <a:t>id=”myDiv”</a:t>
            </a:r>
            <a:endParaRPr lang="en-US" altLang="zh-CN" sz="1800"/>
          </a:p>
          <a:p>
            <a:pPr marL="0" indent="0">
              <a:lnSpc>
                <a:spcPct val="80000"/>
              </a:lnSpc>
            </a:pPr>
            <a:r>
              <a:rPr lang="en-US" altLang="zh-CN" sz="1800">
                <a:solidFill>
                  <a:srgbClr val="0000FF"/>
                </a:solidFill>
              </a:rPr>
              <a:t>2</a:t>
            </a:r>
            <a:r>
              <a:rPr lang="zh-CN" altLang="en-US" sz="1800">
                <a:solidFill>
                  <a:srgbClr val="0000FF"/>
                </a:solidFill>
              </a:rPr>
              <a:t>、</a:t>
            </a:r>
            <a:r>
              <a:rPr lang="en-US" altLang="zh-CN" sz="1800">
                <a:solidFill>
                  <a:srgbClr val="0000FF"/>
                </a:solidFill>
              </a:rPr>
              <a:t>Element       </a:t>
            </a:r>
            <a:r>
              <a:rPr lang="zh-CN" altLang="en-US" sz="1800">
                <a:solidFill>
                  <a:srgbClr val="0000FF"/>
                </a:solidFill>
              </a:rPr>
              <a:t>用法</a:t>
            </a:r>
            <a:r>
              <a:rPr lang="en-US" altLang="zh-CN" sz="1800">
                <a:solidFill>
                  <a:srgbClr val="0000FF"/>
                </a:solidFill>
              </a:rPr>
              <a:t>: </a:t>
            </a:r>
            <a:r>
              <a:rPr lang="en-US" altLang="zh-CN" sz="1800" i="1">
                <a:solidFill>
                  <a:srgbClr val="0000FF"/>
                </a:solidFill>
              </a:rPr>
              <a:t>$(”div”)     </a:t>
            </a:r>
            <a:r>
              <a:rPr lang="zh-CN" altLang="en-US" sz="1800">
                <a:solidFill>
                  <a:srgbClr val="0000FF"/>
                </a:solidFill>
              </a:rPr>
              <a:t>返回值  集合元素</a:t>
            </a:r>
            <a:endParaRPr lang="zh-CN" altLang="en-US" sz="1800" i="1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 说明</a:t>
            </a:r>
            <a:r>
              <a:rPr lang="en-US" altLang="zh-CN" sz="1800"/>
              <a:t>: element</a:t>
            </a:r>
            <a:r>
              <a:rPr lang="zh-CN" altLang="en-US" sz="1800"/>
              <a:t>的英文翻译过来是”元素”</a:t>
            </a:r>
            <a:r>
              <a:rPr lang="en-US" altLang="zh-CN" sz="1800"/>
              <a:t>,</a:t>
            </a:r>
            <a:r>
              <a:rPr lang="zh-CN" altLang="en-US" sz="1800"/>
              <a:t>所以</a:t>
            </a:r>
            <a:r>
              <a:rPr lang="en-US" altLang="zh-CN" sz="1800"/>
              <a:t>element</a:t>
            </a:r>
            <a:r>
              <a:rPr lang="zh-CN" altLang="en-US" sz="1800"/>
              <a:t>其实就是</a:t>
            </a:r>
            <a:r>
              <a:rPr lang="en-US" altLang="zh-CN" sz="1800"/>
              <a:t>html</a:t>
            </a:r>
            <a:r>
              <a:rPr lang="zh-CN" altLang="en-US" sz="1800"/>
              <a:t>已经定义的标签元素</a:t>
            </a:r>
            <a:r>
              <a:rPr lang="en-US" altLang="zh-CN" sz="1800"/>
              <a:t>,</a:t>
            </a:r>
            <a:r>
              <a:rPr lang="zh-CN" altLang="en-US" sz="1800"/>
              <a:t>例如 </a:t>
            </a:r>
            <a:r>
              <a:rPr lang="en-US" altLang="zh-CN" sz="1800"/>
              <a:t>div, input, a</a:t>
            </a:r>
            <a:r>
              <a:rPr lang="zh-CN" altLang="en-US" sz="1800"/>
              <a:t>等等</a:t>
            </a:r>
            <a:r>
              <a:rPr lang="en-US" altLang="zh-CN" sz="1800"/>
              <a:t>.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1800">
                <a:solidFill>
                  <a:srgbClr val="0000FF"/>
                </a:solidFill>
              </a:rPr>
              <a:t>3</a:t>
            </a:r>
            <a:r>
              <a:rPr lang="zh-CN" altLang="en-US" sz="1800">
                <a:solidFill>
                  <a:srgbClr val="0000FF"/>
                </a:solidFill>
              </a:rPr>
              <a:t>、</a:t>
            </a:r>
            <a:r>
              <a:rPr lang="en-US" altLang="zh-CN" sz="1800">
                <a:solidFill>
                  <a:srgbClr val="0000FF"/>
                </a:solidFill>
              </a:rPr>
              <a:t>class          </a:t>
            </a:r>
            <a:r>
              <a:rPr lang="zh-CN" altLang="en-US" sz="1800">
                <a:solidFill>
                  <a:srgbClr val="0000FF"/>
                </a:solidFill>
              </a:rPr>
              <a:t>用法</a:t>
            </a:r>
            <a:r>
              <a:rPr lang="en-US" altLang="zh-CN" sz="1800">
                <a:solidFill>
                  <a:srgbClr val="0000FF"/>
                </a:solidFill>
              </a:rPr>
              <a:t>: </a:t>
            </a:r>
            <a:r>
              <a:rPr lang="en-US" altLang="zh-CN" sz="1800" i="1">
                <a:solidFill>
                  <a:srgbClr val="0000FF"/>
                </a:solidFill>
              </a:rPr>
              <a:t>$(”.myClass”)      </a:t>
            </a:r>
            <a:r>
              <a:rPr lang="zh-CN" altLang="en-US" sz="1800">
                <a:solidFill>
                  <a:srgbClr val="0000FF"/>
                </a:solidFill>
              </a:rPr>
              <a:t>返回值  集合元素</a:t>
            </a:r>
            <a:endParaRPr lang="zh-CN" altLang="en-US" sz="1800" i="1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 说明</a:t>
            </a:r>
            <a:r>
              <a:rPr lang="en-US" altLang="zh-CN" sz="1800"/>
              <a:t>: </a:t>
            </a:r>
            <a:r>
              <a:rPr lang="zh-CN" altLang="en-US" sz="1800"/>
              <a:t>这个标签是直接选择</a:t>
            </a:r>
            <a:r>
              <a:rPr lang="en-US" altLang="zh-CN" sz="1800"/>
              <a:t>html</a:t>
            </a:r>
            <a:r>
              <a:rPr lang="zh-CN" altLang="en-US" sz="1800"/>
              <a:t>代码中</a:t>
            </a:r>
            <a:r>
              <a:rPr lang="en-US" altLang="zh-CN" sz="1800"/>
              <a:t>class=”myClass”</a:t>
            </a:r>
            <a:r>
              <a:rPr lang="zh-CN" altLang="en-US" sz="1800"/>
              <a:t>的元素或元素组</a:t>
            </a:r>
            <a:r>
              <a:rPr lang="en-US" altLang="zh-CN" sz="1800"/>
              <a:t>(</a:t>
            </a:r>
            <a:r>
              <a:rPr lang="zh-CN" altLang="en-US" sz="1800"/>
              <a:t>因为在同一</a:t>
            </a:r>
            <a:r>
              <a:rPr lang="en-US" altLang="zh-CN" sz="1800"/>
              <a:t>html</a:t>
            </a:r>
            <a:r>
              <a:rPr lang="zh-CN" altLang="en-US" sz="1800"/>
              <a:t>页面中</a:t>
            </a:r>
            <a:r>
              <a:rPr lang="en-US" altLang="zh-CN" sz="1800"/>
              <a:t>class</a:t>
            </a:r>
            <a:r>
              <a:rPr lang="zh-CN" altLang="en-US" sz="1800"/>
              <a:t>是可以存在多个同样值的</a:t>
            </a:r>
            <a:r>
              <a:rPr lang="en-US" altLang="zh-CN" sz="1800"/>
              <a:t>).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1800">
                <a:solidFill>
                  <a:srgbClr val="0000FF"/>
                </a:solidFill>
              </a:rPr>
              <a:t>4</a:t>
            </a:r>
            <a:r>
              <a:rPr lang="zh-CN" altLang="en-US" sz="1800">
                <a:solidFill>
                  <a:srgbClr val="0000FF"/>
                </a:solidFill>
              </a:rPr>
              <a:t>、*          用法</a:t>
            </a:r>
            <a:r>
              <a:rPr lang="en-US" altLang="zh-CN" sz="1800">
                <a:solidFill>
                  <a:srgbClr val="0000FF"/>
                </a:solidFill>
              </a:rPr>
              <a:t>: </a:t>
            </a:r>
            <a:r>
              <a:rPr lang="en-US" altLang="zh-CN" sz="1800" i="1">
                <a:solidFill>
                  <a:srgbClr val="0000FF"/>
                </a:solidFill>
              </a:rPr>
              <a:t>$(”*”)      </a:t>
            </a:r>
            <a:r>
              <a:rPr lang="zh-CN" altLang="en-US" sz="1800">
                <a:solidFill>
                  <a:srgbClr val="0000FF"/>
                </a:solidFill>
              </a:rPr>
              <a:t>返回值  集合元素</a:t>
            </a:r>
            <a:endParaRPr lang="zh-CN" altLang="en-US" sz="1800" i="1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说明</a:t>
            </a:r>
            <a:r>
              <a:rPr lang="en-US" altLang="zh-CN" sz="1800"/>
              <a:t>: </a:t>
            </a:r>
            <a:r>
              <a:rPr lang="zh-CN" altLang="en-US" sz="1800"/>
              <a:t>匹配所有元素</a:t>
            </a:r>
            <a:r>
              <a:rPr lang="en-US" altLang="zh-CN" sz="1800"/>
              <a:t>,</a:t>
            </a:r>
            <a:r>
              <a:rPr lang="zh-CN" altLang="en-US" sz="1800"/>
              <a:t>多用于结合上下文来搜索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1800">
                <a:solidFill>
                  <a:srgbClr val="0000FF"/>
                </a:solidFill>
              </a:rPr>
              <a:t>5</a:t>
            </a:r>
            <a:r>
              <a:rPr lang="zh-CN" altLang="en-US" sz="1800">
                <a:solidFill>
                  <a:srgbClr val="0000FF"/>
                </a:solidFill>
              </a:rPr>
              <a:t>、</a:t>
            </a:r>
            <a:r>
              <a:rPr lang="en-US" altLang="zh-CN" sz="1800">
                <a:solidFill>
                  <a:srgbClr val="0000FF"/>
                </a:solidFill>
              </a:rPr>
              <a:t>selector1, selector2, selectorN      </a:t>
            </a:r>
            <a:r>
              <a:rPr lang="zh-CN" altLang="en-US" sz="1800">
                <a:solidFill>
                  <a:srgbClr val="0000FF"/>
                </a:solidFill>
              </a:rPr>
              <a:t>用法</a:t>
            </a:r>
            <a:r>
              <a:rPr lang="en-US" altLang="zh-CN" sz="1800">
                <a:solidFill>
                  <a:srgbClr val="0000FF"/>
                </a:solidFill>
              </a:rPr>
              <a:t>: </a:t>
            </a:r>
            <a:r>
              <a:rPr lang="en-US" altLang="zh-CN" sz="1800" i="1">
                <a:solidFill>
                  <a:srgbClr val="0000FF"/>
                </a:solidFill>
              </a:rPr>
              <a:t>$(”div,span,p.myClass”)    </a:t>
            </a:r>
            <a:r>
              <a:rPr lang="zh-CN" altLang="en-US" sz="1800">
                <a:solidFill>
                  <a:srgbClr val="0000FF"/>
                </a:solidFill>
              </a:rPr>
              <a:t>返回值  集合元素</a:t>
            </a:r>
            <a:endParaRPr lang="zh-CN" altLang="en-US" sz="1800" i="1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说明</a:t>
            </a:r>
            <a:r>
              <a:rPr lang="en-US" altLang="zh-CN" sz="1800"/>
              <a:t>: </a:t>
            </a:r>
            <a:r>
              <a:rPr lang="zh-CN" altLang="en-US" sz="1800"/>
              <a:t>将每一个选择器匹配到的元素合并后一起返回</a:t>
            </a:r>
            <a:r>
              <a:rPr lang="en-US" altLang="zh-CN" sz="1800"/>
              <a:t>.</a:t>
            </a:r>
            <a:r>
              <a:rPr lang="zh-CN" altLang="en-US" sz="1800"/>
              <a:t>你可以指定任意多个选择器</a:t>
            </a:r>
            <a:r>
              <a:rPr lang="en-US" altLang="zh-CN" sz="1800"/>
              <a:t>, </a:t>
            </a:r>
            <a:r>
              <a:rPr lang="zh-CN" altLang="en-US" sz="1800"/>
              <a:t>并将匹配到的元素合并到一个结果内</a:t>
            </a:r>
            <a:r>
              <a:rPr lang="en-US" altLang="zh-CN" sz="1800"/>
              <a:t>.</a:t>
            </a:r>
            <a:r>
              <a:rPr lang="zh-CN" altLang="en-US" sz="1800"/>
              <a:t>其中</a:t>
            </a:r>
            <a:r>
              <a:rPr lang="en-US" altLang="zh-CN" sz="1800"/>
              <a:t>p.myClass</a:t>
            </a:r>
            <a:r>
              <a:rPr lang="zh-CN" altLang="en-US" sz="1800"/>
              <a:t>是表示匹配元素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p class=”myClass”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5325" y="355600"/>
            <a:ext cx="7696200" cy="1439863"/>
          </a:xfrm>
        </p:spPr>
        <p:txBody>
          <a:bodyPr/>
          <a:lstStyle/>
          <a:p>
            <a:r>
              <a:rPr lang="zh-CN" altLang="en-US" b="1"/>
              <a:t>层次选择器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866900"/>
            <a:ext cx="8496300" cy="45148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</a:t>
            </a:r>
            <a:r>
              <a:rPr lang="zh-CN" altLang="en-US" sz="1600"/>
              <a:t>如果想通过 </a:t>
            </a:r>
            <a:r>
              <a:rPr lang="en-US" altLang="zh-CN" sz="1600"/>
              <a:t>DOM </a:t>
            </a:r>
            <a:r>
              <a:rPr lang="zh-CN" altLang="en-US" sz="1600"/>
              <a:t>元素之间的层次关系来获取特定元素</a:t>
            </a:r>
            <a:r>
              <a:rPr lang="en-US" altLang="zh-CN" sz="1600"/>
              <a:t>, </a:t>
            </a:r>
            <a:r>
              <a:rPr lang="zh-CN" altLang="en-US" sz="1600"/>
              <a:t>例如后代元素</a:t>
            </a:r>
            <a:r>
              <a:rPr lang="en-US" altLang="zh-CN" sz="1600"/>
              <a:t>, </a:t>
            </a:r>
            <a:r>
              <a:rPr lang="zh-CN" altLang="en-US" sz="1600"/>
              <a:t>子元素</a:t>
            </a:r>
            <a:r>
              <a:rPr lang="en-US" altLang="zh-CN" sz="1600"/>
              <a:t>, </a:t>
            </a:r>
            <a:r>
              <a:rPr lang="zh-CN" altLang="en-US" sz="1600"/>
              <a:t>相邻元素</a:t>
            </a:r>
            <a:r>
              <a:rPr lang="en-US" altLang="zh-CN" sz="1600"/>
              <a:t>, </a:t>
            </a:r>
            <a:r>
              <a:rPr lang="zh-CN" altLang="en-US" sz="1600"/>
              <a:t>兄弟元素等</a:t>
            </a:r>
            <a:r>
              <a:rPr lang="en-US" altLang="zh-CN" sz="1600"/>
              <a:t>, </a:t>
            </a:r>
            <a:r>
              <a:rPr lang="zh-CN" altLang="en-US" sz="1600"/>
              <a:t>则需要使用层次选择器</a:t>
            </a:r>
            <a:r>
              <a:rPr lang="en-US" altLang="zh-CN" sz="1600"/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1600">
                <a:solidFill>
                  <a:srgbClr val="0000FF"/>
                </a:solidFill>
              </a:rPr>
              <a:t>1 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ancestor descendant</a:t>
            </a:r>
            <a:endParaRPr lang="en-US" altLang="zh-CN" sz="1600" i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FF"/>
                </a:solidFill>
              </a:rPr>
              <a:t>      </a:t>
            </a: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</a:t>
            </a:r>
            <a:r>
              <a:rPr lang="en-US" altLang="zh-CN" sz="1600" i="1">
                <a:solidFill>
                  <a:srgbClr val="0000FF"/>
                </a:solidFill>
              </a:rPr>
              <a:t>$(”form input”) ; 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      说明</a:t>
            </a:r>
            <a:r>
              <a:rPr lang="en-US" altLang="zh-CN" sz="1600"/>
              <a:t>: </a:t>
            </a:r>
            <a:r>
              <a:rPr lang="zh-CN" altLang="en-US" sz="1600"/>
              <a:t>在给定的祖先元素下匹配所有后代元素</a:t>
            </a:r>
            <a:r>
              <a:rPr lang="en-US" altLang="zh-CN" sz="1600"/>
              <a:t>.</a:t>
            </a:r>
            <a:r>
              <a:rPr lang="zh-CN" altLang="en-US" sz="1600"/>
              <a:t>这个要下面讲的”</a:t>
            </a:r>
            <a:r>
              <a:rPr lang="en-US" altLang="zh-CN" sz="1600"/>
              <a:t>parent &gt; child”</a:t>
            </a:r>
            <a:r>
              <a:rPr lang="zh-CN" altLang="en-US" sz="1600"/>
              <a:t>区分开</a:t>
            </a:r>
            <a:r>
              <a:rPr lang="en-US" altLang="zh-CN" sz="1600"/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parent &gt; child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</a:t>
            </a:r>
            <a:r>
              <a:rPr lang="en-US" altLang="zh-CN" sz="1600" i="1">
                <a:solidFill>
                  <a:srgbClr val="0000FF"/>
                </a:solidFill>
              </a:rPr>
              <a:t>$(”form &gt; input”) ;  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  <a:endParaRPr lang="zh-CN" altLang="en-US" sz="1600" i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      说明</a:t>
            </a:r>
            <a:r>
              <a:rPr lang="en-US" altLang="zh-CN" sz="1600"/>
              <a:t>: </a:t>
            </a:r>
            <a:r>
              <a:rPr lang="zh-CN" altLang="en-US" sz="1600"/>
              <a:t>在给定的父元素下匹配所有子元素</a:t>
            </a:r>
            <a:r>
              <a:rPr lang="en-US" altLang="zh-CN" sz="1600"/>
              <a:t>.</a:t>
            </a:r>
            <a:r>
              <a:rPr lang="zh-CN" altLang="en-US" sz="1600"/>
              <a:t>注意</a:t>
            </a:r>
            <a:r>
              <a:rPr lang="en-US" altLang="zh-CN" sz="1600"/>
              <a:t>:</a:t>
            </a:r>
            <a:r>
              <a:rPr lang="zh-CN" altLang="en-US" sz="1600"/>
              <a:t>要区分好后代元素与子元素</a:t>
            </a:r>
          </a:p>
          <a:p>
            <a:pPr>
              <a:lnSpc>
                <a:spcPct val="90000"/>
              </a:lnSpc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prev + next</a:t>
            </a:r>
            <a:endParaRPr lang="en-US" altLang="zh-CN" sz="1600" i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FF"/>
                </a:solidFill>
              </a:rPr>
              <a:t>      </a:t>
            </a: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</a:t>
            </a:r>
            <a:r>
              <a:rPr lang="en-US" altLang="zh-CN" sz="1600" i="1">
                <a:solidFill>
                  <a:srgbClr val="0000FF"/>
                </a:solidFill>
              </a:rPr>
              <a:t>$(”label + input”) ; 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      说明</a:t>
            </a:r>
            <a:r>
              <a:rPr lang="en-US" altLang="zh-CN" sz="1600"/>
              <a:t>: </a:t>
            </a:r>
            <a:r>
              <a:rPr lang="zh-CN" altLang="en-US" sz="1600"/>
              <a:t>匹配所有紧接在 </a:t>
            </a:r>
            <a:r>
              <a:rPr lang="en-US" altLang="zh-CN" sz="1600"/>
              <a:t>prev </a:t>
            </a:r>
            <a:r>
              <a:rPr lang="zh-CN" altLang="en-US" sz="1600"/>
              <a:t>元素后的 </a:t>
            </a:r>
            <a:r>
              <a:rPr lang="en-US" altLang="zh-CN" sz="1600"/>
              <a:t>next </a:t>
            </a:r>
            <a:r>
              <a:rPr lang="zh-CN" altLang="en-US" sz="1600"/>
              <a:t>元素</a:t>
            </a:r>
          </a:p>
          <a:p>
            <a:pPr>
              <a:lnSpc>
                <a:spcPct val="90000"/>
              </a:lnSpc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prev ~ siblings</a:t>
            </a:r>
            <a:endParaRPr lang="en-US" altLang="zh-CN" sz="1600" i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FF"/>
                </a:solidFill>
              </a:rPr>
              <a:t>      </a:t>
            </a: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</a:t>
            </a:r>
            <a:r>
              <a:rPr lang="en-US" altLang="zh-CN" sz="1600" i="1">
                <a:solidFill>
                  <a:srgbClr val="0000FF"/>
                </a:solidFill>
              </a:rPr>
              <a:t>$(”form ~ input”) ;  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      说明</a:t>
            </a:r>
            <a:r>
              <a:rPr lang="en-US" altLang="zh-CN" sz="1600"/>
              <a:t>: </a:t>
            </a:r>
            <a:r>
              <a:rPr lang="zh-CN" altLang="en-US" sz="1600"/>
              <a:t>匹配 </a:t>
            </a:r>
            <a:r>
              <a:rPr lang="en-US" altLang="zh-CN" sz="1600"/>
              <a:t>prev </a:t>
            </a:r>
            <a:r>
              <a:rPr lang="zh-CN" altLang="en-US" sz="1600"/>
              <a:t>元素之后的所有 </a:t>
            </a:r>
            <a:r>
              <a:rPr lang="en-US" altLang="zh-CN" sz="1600"/>
              <a:t>siblings </a:t>
            </a:r>
            <a:r>
              <a:rPr lang="zh-CN" altLang="en-US" sz="1600"/>
              <a:t>元素</a:t>
            </a:r>
            <a:r>
              <a:rPr lang="en-US" altLang="zh-CN" sz="1600"/>
              <a:t>.</a:t>
            </a:r>
            <a:r>
              <a:rPr lang="zh-CN" altLang="en-US" sz="1600"/>
              <a:t>注意</a:t>
            </a:r>
            <a:r>
              <a:rPr lang="en-US" altLang="zh-CN" sz="1600"/>
              <a:t>:</a:t>
            </a:r>
            <a:r>
              <a:rPr lang="zh-CN" altLang="en-US" sz="1600"/>
              <a:t>是匹配之后的元素</a:t>
            </a:r>
            <a:r>
              <a:rPr lang="en-US" altLang="zh-CN" sz="1600"/>
              <a:t>,</a:t>
            </a:r>
            <a:r>
              <a:rPr lang="zh-CN" altLang="en-US" sz="1600"/>
              <a:t>不包含该元素在内</a:t>
            </a:r>
            <a:r>
              <a:rPr lang="en-US" altLang="zh-CN" sz="1600"/>
              <a:t>,</a:t>
            </a:r>
            <a:r>
              <a:rPr lang="zh-CN" altLang="en-US" sz="1600"/>
              <a:t>并且</a:t>
            </a:r>
            <a:r>
              <a:rPr lang="en-US" altLang="zh-CN" sz="1600"/>
              <a:t>siblings</a:t>
            </a:r>
            <a:r>
              <a:rPr lang="zh-CN" altLang="en-US" sz="1600"/>
              <a:t>匹配的是和</a:t>
            </a:r>
            <a:r>
              <a:rPr lang="en-US" altLang="zh-CN" sz="1600"/>
              <a:t>prev</a:t>
            </a:r>
            <a:r>
              <a:rPr lang="zh-CN" altLang="en-US" sz="1600"/>
              <a:t>同辈的元素</a:t>
            </a:r>
            <a:r>
              <a:rPr lang="en-US" altLang="zh-CN" sz="1600"/>
              <a:t>,</a:t>
            </a:r>
            <a:r>
              <a:rPr lang="zh-CN" altLang="en-US" sz="1600"/>
              <a:t>其后辈元素不被匹配</a:t>
            </a:r>
            <a:r>
              <a:rPr lang="en-US" altLang="zh-CN" sz="160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</a:t>
            </a:r>
            <a:r>
              <a:rPr lang="zh-CN" altLang="en-US" sz="1600">
                <a:solidFill>
                  <a:srgbClr val="FF0000"/>
                </a:solidFill>
              </a:rPr>
              <a:t>注意</a:t>
            </a:r>
            <a:r>
              <a:rPr lang="en-US" altLang="zh-CN" sz="1600">
                <a:solidFill>
                  <a:srgbClr val="FF0000"/>
                </a:solidFill>
              </a:rPr>
              <a:t>:  (“prev ~ div”) </a:t>
            </a:r>
            <a:r>
              <a:rPr lang="zh-CN" altLang="en-US" sz="1600">
                <a:solidFill>
                  <a:srgbClr val="FF0000"/>
                </a:solidFill>
              </a:rPr>
              <a:t>选择器只能选择 “</a:t>
            </a:r>
            <a:r>
              <a:rPr lang="en-US" altLang="zh-CN" sz="1600">
                <a:solidFill>
                  <a:srgbClr val="FF0000"/>
                </a:solidFill>
              </a:rPr>
              <a:t># prev ” </a:t>
            </a:r>
            <a:r>
              <a:rPr lang="zh-CN" altLang="en-US" sz="1600">
                <a:solidFill>
                  <a:srgbClr val="FF0000"/>
                </a:solidFill>
              </a:rPr>
              <a:t>元素后面的同辈元素</a:t>
            </a:r>
            <a:r>
              <a:rPr lang="en-US" altLang="zh-CN" sz="1600">
                <a:solidFill>
                  <a:srgbClr val="FF0000"/>
                </a:solidFill>
              </a:rPr>
              <a:t>; </a:t>
            </a:r>
            <a:r>
              <a:rPr lang="zh-CN" altLang="en-US" sz="1600">
                <a:solidFill>
                  <a:srgbClr val="FF0000"/>
                </a:solidFill>
              </a:rPr>
              <a:t>而 </a:t>
            </a:r>
            <a:r>
              <a:rPr lang="en-US" altLang="zh-CN" sz="1600">
                <a:solidFill>
                  <a:srgbClr val="FF0000"/>
                </a:solidFill>
              </a:rPr>
              <a:t>jQuery </a:t>
            </a:r>
            <a:r>
              <a:rPr lang="zh-CN" altLang="en-US" sz="1600">
                <a:solidFill>
                  <a:srgbClr val="FF0000"/>
                </a:solidFill>
              </a:rPr>
              <a:t>中的方法 </a:t>
            </a:r>
            <a:r>
              <a:rPr lang="en-US" altLang="zh-CN" sz="1600">
                <a:solidFill>
                  <a:srgbClr val="FF0000"/>
                </a:solidFill>
              </a:rPr>
              <a:t>siblings() </a:t>
            </a:r>
            <a:r>
              <a:rPr lang="zh-CN" altLang="en-US" sz="1600">
                <a:solidFill>
                  <a:srgbClr val="FF0000"/>
                </a:solidFill>
              </a:rPr>
              <a:t>与前后位置无关</a:t>
            </a:r>
            <a:r>
              <a:rPr lang="en-US" altLang="zh-CN" sz="1600">
                <a:solidFill>
                  <a:srgbClr val="FF0000"/>
                </a:solidFill>
              </a:rPr>
              <a:t>, </a:t>
            </a:r>
            <a:r>
              <a:rPr lang="zh-CN" altLang="en-US" sz="1600">
                <a:solidFill>
                  <a:srgbClr val="FF0000"/>
                </a:solidFill>
              </a:rPr>
              <a:t>只要是同辈节点就可以选取</a:t>
            </a:r>
          </a:p>
        </p:txBody>
      </p:sp>
      <p:pic>
        <p:nvPicPr>
          <p:cNvPr id="1843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6308725"/>
            <a:ext cx="55451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/>
              <a:t>过滤选择器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00238"/>
            <a:ext cx="7696200" cy="1457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00FF"/>
                </a:solidFill>
              </a:rPr>
              <a:t>过滤选择器</a:t>
            </a:r>
            <a:r>
              <a:rPr lang="zh-CN" altLang="en-US" sz="2000"/>
              <a:t>主要是通过特定的过滤规则来筛选出所需的 </a:t>
            </a:r>
            <a:r>
              <a:rPr lang="en-US" altLang="zh-CN" sz="2000"/>
              <a:t>DOM </a:t>
            </a:r>
            <a:r>
              <a:rPr lang="zh-CN" altLang="en-US" sz="2000"/>
              <a:t>元素</a:t>
            </a:r>
            <a:r>
              <a:rPr lang="en-US" altLang="zh-CN" sz="2000"/>
              <a:t>, </a:t>
            </a:r>
            <a:r>
              <a:rPr lang="zh-CN" altLang="en-US" sz="2000"/>
              <a:t>该选择器</a:t>
            </a:r>
            <a:r>
              <a:rPr lang="zh-CN" altLang="en-US" sz="2000" b="1">
                <a:solidFill>
                  <a:srgbClr val="0000FF"/>
                </a:solidFill>
              </a:rPr>
              <a:t>都以 “</a:t>
            </a:r>
            <a:r>
              <a:rPr lang="en-US" altLang="zh-CN" sz="2000" b="1">
                <a:solidFill>
                  <a:srgbClr val="FF0000"/>
                </a:solidFill>
              </a:rPr>
              <a:t>:</a:t>
            </a:r>
            <a:r>
              <a:rPr lang="en-US" altLang="zh-CN" sz="2000" b="1">
                <a:solidFill>
                  <a:srgbClr val="0000FF"/>
                </a:solidFill>
              </a:rPr>
              <a:t>” </a:t>
            </a:r>
            <a:r>
              <a:rPr lang="zh-CN" altLang="en-US" sz="2000" b="1">
                <a:solidFill>
                  <a:srgbClr val="0000FF"/>
                </a:solidFill>
              </a:rPr>
              <a:t>开头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按照不同的过滤规则</a:t>
            </a:r>
            <a:r>
              <a:rPr lang="en-US" altLang="zh-CN" sz="2000"/>
              <a:t>, </a:t>
            </a:r>
            <a:r>
              <a:rPr lang="zh-CN" altLang="en-US" sz="2000"/>
              <a:t>过滤选择器可以分为基本过滤</a:t>
            </a:r>
            <a:r>
              <a:rPr lang="en-US" altLang="zh-CN" sz="2000"/>
              <a:t>, </a:t>
            </a:r>
            <a:r>
              <a:rPr lang="zh-CN" altLang="en-US" sz="2000"/>
              <a:t>内容过滤</a:t>
            </a:r>
            <a:r>
              <a:rPr lang="en-US" altLang="zh-CN" sz="2000"/>
              <a:t>, </a:t>
            </a:r>
            <a:r>
              <a:rPr lang="zh-CN" altLang="en-US" sz="2000"/>
              <a:t>可见性过滤</a:t>
            </a:r>
            <a:r>
              <a:rPr lang="en-US" altLang="zh-CN" sz="2000"/>
              <a:t>, </a:t>
            </a:r>
            <a:r>
              <a:rPr lang="zh-CN" altLang="en-US" sz="2000"/>
              <a:t>属性过滤</a:t>
            </a:r>
            <a:r>
              <a:rPr lang="en-US" altLang="zh-CN" sz="2000"/>
              <a:t>, </a:t>
            </a:r>
            <a:r>
              <a:rPr lang="zh-CN" altLang="en-US" sz="2000"/>
              <a:t>子元素过滤和表单对象属性过滤选择器。</a:t>
            </a:r>
            <a:endParaRPr lang="en-US" altLang="zh-CN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/>
              <a:t>基础过滤选择器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323850" y="1844675"/>
            <a:ext cx="84963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600">
                <a:solidFill>
                  <a:srgbClr val="0000FF"/>
                </a:solidFill>
              </a:rPr>
              <a:t>1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:first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$(”tr:first”) ;   </a:t>
            </a:r>
            <a:r>
              <a:rPr lang="zh-CN" altLang="en-US" sz="1600">
                <a:solidFill>
                  <a:srgbClr val="0000FF"/>
                </a:solidFill>
              </a:rPr>
              <a:t>返回值  单个元素的组成的集合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      说明</a:t>
            </a:r>
            <a:r>
              <a:rPr lang="en-US" altLang="zh-CN" sz="1600"/>
              <a:t>: </a:t>
            </a:r>
            <a:r>
              <a:rPr lang="zh-CN" altLang="en-US" sz="1600"/>
              <a:t>匹配找到的第一个元素</a:t>
            </a:r>
          </a:p>
          <a:p>
            <a:pPr algn="l" eaLnBrk="1" hangingPunct="1"/>
            <a:r>
              <a:rPr lang="en-US" altLang="zh-CN" sz="1600">
                <a:solidFill>
                  <a:srgbClr val="0000FF"/>
                </a:solidFill>
              </a:rPr>
              <a:t>2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:last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$(”tr:last”) 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      说明</a:t>
            </a:r>
            <a:r>
              <a:rPr lang="en-US" altLang="zh-CN" sz="1600"/>
              <a:t>: </a:t>
            </a:r>
            <a:r>
              <a:rPr lang="zh-CN" altLang="en-US" sz="1600"/>
              <a:t>匹配找到的最后一个元素</a:t>
            </a:r>
            <a:r>
              <a:rPr lang="en-US" altLang="zh-CN" sz="1600"/>
              <a:t>.</a:t>
            </a:r>
            <a:r>
              <a:rPr lang="zh-CN" altLang="en-US" sz="1600"/>
              <a:t>与 </a:t>
            </a:r>
            <a:r>
              <a:rPr lang="en-US" altLang="zh-CN" sz="1600"/>
              <a:t>:first </a:t>
            </a:r>
            <a:r>
              <a:rPr lang="zh-CN" altLang="en-US" sz="1600"/>
              <a:t>相对应</a:t>
            </a:r>
            <a:r>
              <a:rPr lang="en-US" altLang="zh-CN" sz="1600"/>
              <a:t>.</a:t>
            </a:r>
          </a:p>
          <a:p>
            <a:pPr algn="l" eaLnBrk="1" hangingPunct="1"/>
            <a:r>
              <a:rPr lang="en-US" altLang="zh-CN" sz="1600">
                <a:solidFill>
                  <a:srgbClr val="0000FF"/>
                </a:solidFill>
              </a:rPr>
              <a:t>3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:not(selector)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$(”input:not(:checked)”)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     说明</a:t>
            </a:r>
            <a:r>
              <a:rPr lang="en-US" altLang="zh-CN" sz="1600"/>
              <a:t>: </a:t>
            </a:r>
            <a:r>
              <a:rPr lang="zh-CN" altLang="en-US" sz="1600"/>
              <a:t>去除所有与给定选择器匹配的元素</a:t>
            </a:r>
            <a:r>
              <a:rPr lang="en-US" altLang="zh-CN" sz="1600"/>
              <a:t>.</a:t>
            </a:r>
            <a:r>
              <a:rPr lang="zh-CN" altLang="en-US" sz="1600"/>
              <a:t>有点类似于”非”</a:t>
            </a:r>
            <a:r>
              <a:rPr lang="en-US" altLang="zh-CN" sz="1600"/>
              <a:t>,</a:t>
            </a:r>
            <a:r>
              <a:rPr lang="zh-CN" altLang="en-US" sz="1600"/>
              <a:t>意思是没有被选中的</a:t>
            </a:r>
            <a:r>
              <a:rPr lang="en-US" altLang="zh-CN" sz="1600"/>
              <a:t>input(</a:t>
            </a:r>
            <a:r>
              <a:rPr lang="zh-CN" altLang="en-US" sz="1600"/>
              <a:t>当</a:t>
            </a:r>
            <a:r>
              <a:rPr lang="en-US" altLang="zh-CN" sz="1600"/>
              <a:t>input</a:t>
            </a:r>
            <a:r>
              <a:rPr lang="zh-CN" altLang="en-US" sz="1600"/>
              <a:t>的</a:t>
            </a:r>
            <a:r>
              <a:rPr lang="en-US" altLang="zh-CN" sz="1600"/>
              <a:t>type=”checkbox”).</a:t>
            </a:r>
          </a:p>
          <a:p>
            <a:pPr algn="l" eaLnBrk="1" hangingPunct="1"/>
            <a:r>
              <a:rPr lang="en-US" altLang="zh-CN" sz="1600">
                <a:solidFill>
                  <a:srgbClr val="0000FF"/>
                </a:solidFill>
              </a:rPr>
              <a:t>4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:even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$(”tr:even”) 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     说明</a:t>
            </a:r>
            <a:r>
              <a:rPr lang="en-US" altLang="zh-CN" sz="1600"/>
              <a:t>: </a:t>
            </a:r>
            <a:r>
              <a:rPr lang="zh-CN" altLang="en-US" sz="1600"/>
              <a:t>匹配所有索引值为偶数的元素，从 </a:t>
            </a:r>
            <a:r>
              <a:rPr lang="en-US" altLang="zh-CN" sz="1600"/>
              <a:t>0 </a:t>
            </a:r>
            <a:r>
              <a:rPr lang="zh-CN" altLang="en-US" sz="1600"/>
              <a:t>开始计数</a:t>
            </a:r>
            <a:r>
              <a:rPr lang="en-US" altLang="zh-CN" sz="1600"/>
              <a:t>.js</a:t>
            </a:r>
            <a:r>
              <a:rPr lang="zh-CN" altLang="en-US" sz="1600"/>
              <a:t>的数组都是从</a:t>
            </a:r>
            <a:r>
              <a:rPr lang="en-US" altLang="zh-CN" sz="1600"/>
              <a:t>0</a:t>
            </a:r>
            <a:r>
              <a:rPr lang="zh-CN" altLang="en-US" sz="1600"/>
              <a:t>开始计数的</a:t>
            </a:r>
            <a:r>
              <a:rPr lang="en-US" altLang="zh-CN" sz="1600"/>
              <a:t>.</a:t>
            </a:r>
            <a:r>
              <a:rPr lang="zh-CN" altLang="en-US" sz="1600"/>
              <a:t>例如要选择</a:t>
            </a:r>
            <a:r>
              <a:rPr lang="en-US" altLang="zh-CN" sz="1600"/>
              <a:t>table</a:t>
            </a:r>
            <a:r>
              <a:rPr lang="zh-CN" altLang="en-US" sz="1600"/>
              <a:t>中的行</a:t>
            </a:r>
            <a:r>
              <a:rPr lang="en-US" altLang="zh-CN" sz="1600"/>
              <a:t>,</a:t>
            </a:r>
            <a:r>
              <a:rPr lang="zh-CN" altLang="en-US" sz="1600"/>
              <a:t>因为是从</a:t>
            </a:r>
            <a:r>
              <a:rPr lang="en-US" altLang="zh-CN" sz="1600"/>
              <a:t>0</a:t>
            </a:r>
            <a:r>
              <a:rPr lang="zh-CN" altLang="en-US" sz="1600"/>
              <a:t>开始计数</a:t>
            </a:r>
            <a:r>
              <a:rPr lang="en-US" altLang="zh-CN" sz="1600"/>
              <a:t>,</a:t>
            </a:r>
            <a:r>
              <a:rPr lang="zh-CN" altLang="en-US" sz="1600"/>
              <a:t>所以</a:t>
            </a:r>
            <a:r>
              <a:rPr lang="en-US" altLang="zh-CN" sz="1600"/>
              <a:t>table</a:t>
            </a:r>
            <a:r>
              <a:rPr lang="zh-CN" altLang="en-US" sz="1600"/>
              <a:t>中的第一个</a:t>
            </a:r>
            <a:r>
              <a:rPr lang="en-US" altLang="zh-CN" sz="1600"/>
              <a:t>tr</a:t>
            </a:r>
            <a:r>
              <a:rPr lang="zh-CN" altLang="en-US" sz="1600"/>
              <a:t>就为偶数</a:t>
            </a:r>
            <a:r>
              <a:rPr lang="en-US" altLang="zh-CN" sz="1600"/>
              <a:t>0.</a:t>
            </a:r>
          </a:p>
          <a:p>
            <a:pPr algn="l" eaLnBrk="1" hangingPunct="1"/>
            <a:r>
              <a:rPr lang="en-US" altLang="zh-CN" sz="1600">
                <a:solidFill>
                  <a:srgbClr val="0000FF"/>
                </a:solidFill>
              </a:rPr>
              <a:t>5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 odd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$(”tr:odd”)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      说明</a:t>
            </a:r>
            <a:r>
              <a:rPr lang="en-US" altLang="zh-CN" sz="1600"/>
              <a:t>: </a:t>
            </a:r>
            <a:r>
              <a:rPr lang="zh-CN" altLang="en-US" sz="1600"/>
              <a:t>匹配所有索引值为奇数的元素</a:t>
            </a:r>
            <a:r>
              <a:rPr lang="en-US" altLang="zh-CN" sz="1600"/>
              <a:t>,</a:t>
            </a:r>
            <a:r>
              <a:rPr lang="zh-CN" altLang="en-US" sz="1600"/>
              <a:t>和</a:t>
            </a:r>
            <a:r>
              <a:rPr lang="en-US" altLang="zh-CN" sz="1600"/>
              <a:t>:even</a:t>
            </a:r>
            <a:r>
              <a:rPr lang="zh-CN" altLang="en-US" sz="1600"/>
              <a:t>对应</a:t>
            </a:r>
            <a:r>
              <a:rPr lang="en-US" altLang="zh-CN" sz="1600"/>
              <a:t>,</a:t>
            </a:r>
            <a:r>
              <a:rPr lang="zh-CN" altLang="en-US" sz="1600"/>
              <a:t>从 </a:t>
            </a:r>
            <a:r>
              <a:rPr lang="en-US" altLang="zh-CN" sz="1600"/>
              <a:t>0 </a:t>
            </a:r>
            <a:r>
              <a:rPr lang="zh-CN" altLang="en-US" sz="1600"/>
              <a:t>开始计数</a:t>
            </a:r>
            <a:r>
              <a:rPr lang="en-US" altLang="zh-CN" sz="160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/>
              <a:t>基础过滤选择器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28600" y="1844675"/>
            <a:ext cx="8686800" cy="457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>
                <a:solidFill>
                  <a:srgbClr val="0000FF"/>
                </a:solidFill>
              </a:rPr>
              <a:t>6</a:t>
            </a:r>
            <a:r>
              <a:rPr lang="zh-CN" altLang="en-US" sz="1800">
                <a:solidFill>
                  <a:srgbClr val="0000FF"/>
                </a:solidFill>
              </a:rPr>
              <a:t>、</a:t>
            </a:r>
            <a:r>
              <a:rPr lang="en-US" altLang="zh-CN" sz="1800">
                <a:solidFill>
                  <a:srgbClr val="0000FF"/>
                </a:solidFill>
              </a:rPr>
              <a:t>:eq(index)</a:t>
            </a:r>
            <a:br>
              <a:rPr lang="en-US" altLang="zh-CN" sz="1800">
                <a:solidFill>
                  <a:srgbClr val="0000FF"/>
                </a:solidFill>
              </a:rPr>
            </a:br>
            <a:r>
              <a:rPr lang="zh-CN" altLang="en-US" sz="1800">
                <a:solidFill>
                  <a:srgbClr val="0000FF"/>
                </a:solidFill>
              </a:rPr>
              <a:t>用法</a:t>
            </a:r>
            <a:r>
              <a:rPr lang="en-US" altLang="zh-CN" sz="1800">
                <a:solidFill>
                  <a:srgbClr val="0000FF"/>
                </a:solidFill>
              </a:rPr>
              <a:t>: $(”tr:eq(0)”)    </a:t>
            </a:r>
            <a:r>
              <a:rPr lang="zh-CN" altLang="en-US" sz="1800">
                <a:solidFill>
                  <a:srgbClr val="0000FF"/>
                </a:solidFill>
              </a:rPr>
              <a:t>返回值  集合元素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 说明</a:t>
            </a:r>
            <a:r>
              <a:rPr lang="en-US" altLang="zh-CN" sz="1800"/>
              <a:t>: </a:t>
            </a:r>
            <a:r>
              <a:rPr lang="zh-CN" altLang="en-US" sz="1800"/>
              <a:t>匹配一个给定索引值的元素</a:t>
            </a:r>
            <a:r>
              <a:rPr lang="en-US" altLang="zh-CN" sz="1800"/>
              <a:t>.eq(0)</a:t>
            </a:r>
            <a:r>
              <a:rPr lang="zh-CN" altLang="en-US" sz="1800"/>
              <a:t>就是获取第一个</a:t>
            </a:r>
            <a:r>
              <a:rPr lang="en-US" altLang="zh-CN" sz="1800"/>
              <a:t>tr</a:t>
            </a:r>
            <a:r>
              <a:rPr lang="zh-CN" altLang="en-US" sz="1800"/>
              <a:t>元素</a:t>
            </a:r>
            <a:r>
              <a:rPr lang="en-US" altLang="zh-CN" sz="1800"/>
              <a:t>.</a:t>
            </a:r>
            <a:r>
              <a:rPr lang="zh-CN" altLang="en-US" sz="1800"/>
              <a:t>括号里面的是索引值</a:t>
            </a:r>
            <a:r>
              <a:rPr lang="en-US" altLang="zh-CN" sz="1800"/>
              <a:t>,</a:t>
            </a:r>
            <a:r>
              <a:rPr lang="zh-CN" altLang="en-US" sz="1800"/>
              <a:t>不是元素排列数</a:t>
            </a:r>
            <a:r>
              <a:rPr lang="en-US" altLang="zh-CN" sz="1800"/>
              <a:t>.</a:t>
            </a: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</a:rPr>
              <a:t>7</a:t>
            </a:r>
            <a:r>
              <a:rPr lang="zh-CN" altLang="en-US" sz="1800">
                <a:solidFill>
                  <a:srgbClr val="0000FF"/>
                </a:solidFill>
              </a:rPr>
              <a:t>、</a:t>
            </a:r>
            <a:r>
              <a:rPr lang="en-US" altLang="zh-CN" sz="1800">
                <a:solidFill>
                  <a:srgbClr val="0000FF"/>
                </a:solidFill>
              </a:rPr>
              <a:t>:gt(index)</a:t>
            </a:r>
            <a:br>
              <a:rPr lang="en-US" altLang="zh-CN" sz="1800">
                <a:solidFill>
                  <a:srgbClr val="0000FF"/>
                </a:solidFill>
              </a:rPr>
            </a:br>
            <a:r>
              <a:rPr lang="zh-CN" altLang="en-US" sz="1800">
                <a:solidFill>
                  <a:srgbClr val="0000FF"/>
                </a:solidFill>
              </a:rPr>
              <a:t>用法</a:t>
            </a:r>
            <a:r>
              <a:rPr lang="en-US" altLang="zh-CN" sz="1800">
                <a:solidFill>
                  <a:srgbClr val="0000FF"/>
                </a:solidFill>
              </a:rPr>
              <a:t>: $(”tr:gt(0)”)    </a:t>
            </a:r>
            <a:r>
              <a:rPr lang="zh-CN" altLang="en-US" sz="1800">
                <a:solidFill>
                  <a:srgbClr val="0000FF"/>
                </a:solidFill>
              </a:rPr>
              <a:t>返回值  集合元素</a:t>
            </a:r>
          </a:p>
          <a:p>
            <a:pPr algn="l" eaLnBrk="1" hangingPunct="1"/>
            <a:r>
              <a:rPr lang="zh-CN" altLang="en-US" sz="1800"/>
              <a:t>说明</a:t>
            </a:r>
            <a:r>
              <a:rPr lang="en-US" altLang="zh-CN" sz="1800"/>
              <a:t>: </a:t>
            </a:r>
            <a:r>
              <a:rPr lang="zh-CN" altLang="en-US" sz="1800"/>
              <a:t>匹配所有大于给定索引值的元素</a:t>
            </a:r>
            <a:r>
              <a:rPr lang="en-US" altLang="zh-CN" sz="1800"/>
              <a:t>.</a:t>
            </a: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</a:rPr>
              <a:t>8</a:t>
            </a:r>
            <a:r>
              <a:rPr lang="zh-CN" altLang="en-US" sz="1800">
                <a:solidFill>
                  <a:srgbClr val="0000FF"/>
                </a:solidFill>
              </a:rPr>
              <a:t>、</a:t>
            </a:r>
            <a:r>
              <a:rPr lang="en-US" altLang="zh-CN" sz="1800">
                <a:solidFill>
                  <a:srgbClr val="0000FF"/>
                </a:solidFill>
              </a:rPr>
              <a:t>:lt(index)</a:t>
            </a:r>
            <a:br>
              <a:rPr lang="en-US" altLang="zh-CN" sz="1800">
                <a:solidFill>
                  <a:srgbClr val="0000FF"/>
                </a:solidFill>
              </a:rPr>
            </a:br>
            <a:r>
              <a:rPr lang="zh-CN" altLang="en-US" sz="1800">
                <a:solidFill>
                  <a:srgbClr val="0000FF"/>
                </a:solidFill>
              </a:rPr>
              <a:t>用法</a:t>
            </a:r>
            <a:r>
              <a:rPr lang="en-US" altLang="zh-CN" sz="1800">
                <a:solidFill>
                  <a:srgbClr val="0000FF"/>
                </a:solidFill>
              </a:rPr>
              <a:t>: $(”tr:lt(2)”)    </a:t>
            </a:r>
            <a:r>
              <a:rPr lang="zh-CN" altLang="en-US" sz="1800">
                <a:solidFill>
                  <a:srgbClr val="0000FF"/>
                </a:solidFill>
              </a:rPr>
              <a:t>返回值  集合元素 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 说明</a:t>
            </a:r>
            <a:r>
              <a:rPr lang="en-US" altLang="zh-CN" sz="1800"/>
              <a:t>: </a:t>
            </a:r>
            <a:r>
              <a:rPr lang="zh-CN" altLang="en-US" sz="1800"/>
              <a:t>匹配所有小于给定索引值的元素</a:t>
            </a:r>
            <a:r>
              <a:rPr lang="en-US" altLang="zh-CN" sz="1800"/>
              <a:t>.</a:t>
            </a: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</a:rPr>
              <a:t>9</a:t>
            </a:r>
            <a:r>
              <a:rPr lang="zh-CN" altLang="en-US" sz="1800">
                <a:solidFill>
                  <a:srgbClr val="0000FF"/>
                </a:solidFill>
              </a:rPr>
              <a:t>、</a:t>
            </a:r>
            <a:r>
              <a:rPr lang="en-US" altLang="zh-CN" sz="1800">
                <a:solidFill>
                  <a:srgbClr val="0000FF"/>
                </a:solidFill>
              </a:rPr>
              <a:t>:header(</a:t>
            </a:r>
            <a:r>
              <a:rPr lang="zh-CN" altLang="en-US" sz="1800">
                <a:solidFill>
                  <a:srgbClr val="0000FF"/>
                </a:solidFill>
              </a:rPr>
              <a:t>固定写法</a:t>
            </a:r>
            <a:r>
              <a:rPr lang="en-US" altLang="zh-CN" sz="1800">
                <a:solidFill>
                  <a:srgbClr val="0000FF"/>
                </a:solidFill>
              </a:rPr>
              <a:t>)</a:t>
            </a:r>
            <a:br>
              <a:rPr lang="en-US" altLang="zh-CN" sz="1800">
                <a:solidFill>
                  <a:srgbClr val="0000FF"/>
                </a:solidFill>
              </a:rPr>
            </a:br>
            <a:r>
              <a:rPr lang="zh-CN" altLang="en-US" sz="1800">
                <a:solidFill>
                  <a:srgbClr val="0000FF"/>
                </a:solidFill>
              </a:rPr>
              <a:t>用法</a:t>
            </a:r>
            <a:r>
              <a:rPr lang="en-US" altLang="zh-CN" sz="1800">
                <a:solidFill>
                  <a:srgbClr val="0000FF"/>
                </a:solidFill>
              </a:rPr>
              <a:t>: $(”:</a:t>
            </a:r>
            <a:r>
              <a:rPr lang="en-US" altLang="zh-CN" sz="1800">
                <a:solidFill>
                  <a:srgbClr val="FF0000"/>
                </a:solidFill>
              </a:rPr>
              <a:t>header</a:t>
            </a:r>
            <a:r>
              <a:rPr lang="en-US" altLang="zh-CN" sz="1800">
                <a:solidFill>
                  <a:srgbClr val="0000FF"/>
                </a:solidFill>
              </a:rPr>
              <a:t>”).css(”background”, “#EEE”)    </a:t>
            </a:r>
            <a:r>
              <a:rPr lang="zh-CN" altLang="en-US" sz="1800">
                <a:solidFill>
                  <a:srgbClr val="0000FF"/>
                </a:solidFill>
              </a:rPr>
              <a:t>返回值  集合元素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 说明</a:t>
            </a:r>
            <a:r>
              <a:rPr lang="en-US" altLang="zh-CN" sz="1800"/>
              <a:t>: </a:t>
            </a:r>
            <a:r>
              <a:rPr lang="zh-CN" altLang="en-US" sz="1800"/>
              <a:t>匹配如 </a:t>
            </a:r>
            <a:r>
              <a:rPr lang="en-US" altLang="zh-CN" sz="1800"/>
              <a:t>h1, h2, h3</a:t>
            </a:r>
            <a:r>
              <a:rPr lang="zh-CN" altLang="en-US" sz="1800"/>
              <a:t>之类的标题元素</a:t>
            </a:r>
            <a:r>
              <a:rPr lang="en-US" altLang="zh-CN" sz="1800"/>
              <a:t>.</a:t>
            </a:r>
            <a:r>
              <a:rPr lang="zh-CN" altLang="en-US" sz="1800"/>
              <a:t>这个是专门用来获取</a:t>
            </a:r>
            <a:r>
              <a:rPr lang="en-US" altLang="zh-CN" sz="1800"/>
              <a:t>h1,h2</a:t>
            </a:r>
            <a:r>
              <a:rPr lang="zh-CN" altLang="en-US" sz="1800"/>
              <a:t>这样的标题元素</a:t>
            </a:r>
            <a:r>
              <a:rPr lang="en-US" altLang="zh-CN" sz="1800"/>
              <a:t>.</a:t>
            </a: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</a:rPr>
              <a:t>10</a:t>
            </a:r>
            <a:r>
              <a:rPr lang="zh-CN" altLang="en-US" sz="1800">
                <a:solidFill>
                  <a:srgbClr val="0000FF"/>
                </a:solidFill>
              </a:rPr>
              <a:t>、</a:t>
            </a:r>
            <a:r>
              <a:rPr lang="en-US" altLang="zh-CN" sz="1800">
                <a:solidFill>
                  <a:srgbClr val="0000FF"/>
                </a:solidFill>
              </a:rPr>
              <a:t>:</a:t>
            </a:r>
            <a:r>
              <a:rPr lang="en-US" altLang="zh-CN" sz="1800">
                <a:solidFill>
                  <a:srgbClr val="FF0000"/>
                </a:solidFill>
              </a:rPr>
              <a:t>animated</a:t>
            </a:r>
            <a:r>
              <a:rPr lang="en-US" altLang="zh-CN" sz="1800">
                <a:solidFill>
                  <a:srgbClr val="0000FF"/>
                </a:solidFill>
              </a:rPr>
              <a:t>(</a:t>
            </a:r>
            <a:r>
              <a:rPr lang="zh-CN" altLang="en-US" sz="1800">
                <a:solidFill>
                  <a:srgbClr val="0000FF"/>
                </a:solidFill>
              </a:rPr>
              <a:t>固定写法</a:t>
            </a:r>
            <a:r>
              <a:rPr lang="en-US" altLang="zh-CN" sz="1800">
                <a:solidFill>
                  <a:srgbClr val="0000FF"/>
                </a:solidFill>
              </a:rPr>
              <a:t>)   </a:t>
            </a:r>
            <a:r>
              <a:rPr lang="zh-CN" altLang="en-US" sz="1800">
                <a:solidFill>
                  <a:srgbClr val="0000FF"/>
                </a:solidFill>
              </a:rPr>
              <a:t>返回值  集合元素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说明</a:t>
            </a:r>
            <a:r>
              <a:rPr lang="en-US" altLang="zh-CN" sz="1800"/>
              <a:t>: </a:t>
            </a:r>
            <a:r>
              <a:rPr lang="zh-CN" altLang="en-US" sz="1800"/>
              <a:t>匹配所有正在执行动画效果的元素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8663" y="355600"/>
            <a:ext cx="7696200" cy="1439863"/>
          </a:xfrm>
        </p:spPr>
        <p:txBody>
          <a:bodyPr/>
          <a:lstStyle/>
          <a:p>
            <a:r>
              <a:rPr lang="zh-CN" altLang="en-US" b="1"/>
              <a:t>内容过滤选择器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882775"/>
            <a:ext cx="7840662" cy="44259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内容过滤选择器的过滤规则主要</a:t>
            </a:r>
            <a:r>
              <a:rPr lang="zh-CN" altLang="en-US" sz="1600">
                <a:solidFill>
                  <a:srgbClr val="0000FF"/>
                </a:solidFill>
              </a:rPr>
              <a:t>体现在它所包含的子元素和文本内容上</a:t>
            </a:r>
          </a:p>
          <a:p>
            <a:pPr>
              <a:lnSpc>
                <a:spcPct val="90000"/>
              </a:lnSpc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:contains(text)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$(”div:contains(’John’)”)  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      说明</a:t>
            </a:r>
            <a:r>
              <a:rPr lang="en-US" altLang="zh-CN" sz="1600"/>
              <a:t>: </a:t>
            </a:r>
            <a:r>
              <a:rPr lang="zh-CN" altLang="en-US" sz="1600"/>
              <a:t>匹配包含给定文本的元素</a:t>
            </a:r>
            <a:r>
              <a:rPr lang="en-US" altLang="zh-CN" sz="1600"/>
              <a:t>.</a:t>
            </a:r>
            <a:r>
              <a:rPr lang="zh-CN" altLang="en-US" sz="1600"/>
              <a:t>这个选择器比较有用，当我们要选择的不是</a:t>
            </a:r>
            <a:r>
              <a:rPr lang="en-US" altLang="zh-CN" sz="1600"/>
              <a:t>dom</a:t>
            </a:r>
            <a:r>
              <a:rPr lang="zh-CN" altLang="en-US" sz="1600"/>
              <a:t>标签元素时</a:t>
            </a:r>
            <a:r>
              <a:rPr lang="en-US" altLang="zh-CN" sz="1600"/>
              <a:t>,</a:t>
            </a:r>
            <a:r>
              <a:rPr lang="zh-CN" altLang="en-US" sz="1600"/>
              <a:t>它就派上了用场了</a:t>
            </a:r>
            <a:r>
              <a:rPr lang="en-US" altLang="zh-CN" sz="1600"/>
              <a:t>,</a:t>
            </a:r>
            <a:r>
              <a:rPr lang="zh-CN" altLang="en-US" sz="1600"/>
              <a:t>它的作用是查找被标签”围”起来的文本内容是否符合指定的内容的</a:t>
            </a:r>
            <a:r>
              <a:rPr lang="en-US" altLang="zh-CN" sz="1600"/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:empty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$(”td:empty”) 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      说明</a:t>
            </a:r>
            <a:r>
              <a:rPr lang="en-US" altLang="zh-CN" sz="1600"/>
              <a:t>: </a:t>
            </a:r>
            <a:r>
              <a:rPr lang="zh-CN" altLang="en-US" sz="1600"/>
              <a:t>匹配所有不包含子元素或者文本的空元素</a:t>
            </a:r>
          </a:p>
          <a:p>
            <a:pPr>
              <a:lnSpc>
                <a:spcPct val="90000"/>
              </a:lnSpc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:has(selector)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FF"/>
                </a:solidFill>
              </a:rPr>
              <a:t>      </a:t>
            </a: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 $("div:has('.mini')")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      说明</a:t>
            </a:r>
            <a:r>
              <a:rPr lang="en-US" altLang="zh-CN" sz="1600"/>
              <a:t>: </a:t>
            </a:r>
            <a:r>
              <a:rPr lang="zh-CN" altLang="en-US" sz="1600"/>
              <a:t>匹配含有选择器所匹配的元素的元素</a:t>
            </a:r>
            <a:r>
              <a:rPr lang="en-US" altLang="zh-CN" sz="1600"/>
              <a:t>.</a:t>
            </a:r>
            <a:r>
              <a:rPr lang="zh-CN" altLang="en-US" sz="1600"/>
              <a:t>这个解释需要好好琢磨</a:t>
            </a:r>
            <a:r>
              <a:rPr lang="en-US" altLang="zh-CN" sz="1600"/>
              <a:t>,</a:t>
            </a:r>
            <a:r>
              <a:rPr lang="zh-CN" altLang="en-US" sz="1600"/>
              <a:t>但是一旦看了使用的例子就完全清楚了</a:t>
            </a:r>
            <a:r>
              <a:rPr lang="en-US" altLang="zh-CN" sz="1600"/>
              <a:t>:</a:t>
            </a:r>
            <a:r>
              <a:rPr lang="zh-CN" altLang="en-US" sz="1600"/>
              <a:t>给所有包含</a:t>
            </a:r>
            <a:r>
              <a:rPr lang="en-US" altLang="zh-CN" sz="1600"/>
              <a:t>p</a:t>
            </a:r>
            <a:r>
              <a:rPr lang="zh-CN" altLang="en-US" sz="1600"/>
              <a:t>元素的</a:t>
            </a:r>
            <a:r>
              <a:rPr lang="en-US" altLang="zh-CN" sz="1600"/>
              <a:t>div</a:t>
            </a:r>
            <a:r>
              <a:rPr lang="zh-CN" altLang="en-US" sz="1600"/>
              <a:t>标签加上</a:t>
            </a:r>
            <a:r>
              <a:rPr lang="en-US" altLang="zh-CN" sz="1600"/>
              <a:t>class=”test”.</a:t>
            </a:r>
          </a:p>
          <a:p>
            <a:pPr>
              <a:lnSpc>
                <a:spcPct val="90000"/>
              </a:lnSpc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:parent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$(”td:parent”) 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      说明</a:t>
            </a:r>
            <a:r>
              <a:rPr lang="en-US" altLang="zh-CN" sz="1600"/>
              <a:t>: </a:t>
            </a:r>
            <a:r>
              <a:rPr lang="zh-CN" altLang="en-US" sz="1600">
                <a:solidFill>
                  <a:srgbClr val="FF0000"/>
                </a:solidFill>
              </a:rPr>
              <a:t>匹配含有子元素或者文本的元素</a:t>
            </a:r>
            <a:r>
              <a:rPr lang="en-US" altLang="zh-CN" sz="1600"/>
              <a:t>.</a:t>
            </a:r>
            <a:r>
              <a:rPr lang="zh-CN" altLang="en-US" sz="1600"/>
              <a:t>注意</a:t>
            </a:r>
            <a:r>
              <a:rPr lang="en-US" altLang="zh-CN" sz="1600"/>
              <a:t>:</a:t>
            </a:r>
            <a:r>
              <a:rPr lang="zh-CN" altLang="en-US" sz="1600"/>
              <a:t>这里是”</a:t>
            </a:r>
            <a:r>
              <a:rPr lang="en-US" altLang="zh-CN" sz="1600"/>
              <a:t>:parent”,</a:t>
            </a:r>
            <a:r>
              <a:rPr lang="zh-CN" altLang="en-US" sz="1600"/>
              <a:t>可不是”</a:t>
            </a:r>
            <a:r>
              <a:rPr lang="en-US" altLang="zh-CN" sz="1600"/>
              <a:t>.parent”</a:t>
            </a:r>
            <a:r>
              <a:rPr lang="zh-CN" altLang="en-US" sz="1600"/>
              <a:t>哦</a:t>
            </a:r>
            <a:r>
              <a:rPr lang="en-US" altLang="zh-CN" sz="1600"/>
              <a:t>!</a:t>
            </a:r>
            <a:r>
              <a:rPr lang="zh-CN" altLang="en-US" sz="1600"/>
              <a:t>感觉与上面讲的”</a:t>
            </a:r>
            <a:r>
              <a:rPr lang="en-US" altLang="zh-CN" sz="1600"/>
              <a:t>:empty”</a:t>
            </a:r>
            <a:r>
              <a:rPr lang="zh-CN" altLang="en-US" sz="1600"/>
              <a:t>形成反义词</a:t>
            </a:r>
            <a:r>
              <a:rPr lang="en-US" altLang="zh-CN" sz="1600"/>
              <a:t>.</a:t>
            </a:r>
            <a:endParaRPr lang="en-US" altLang="zh-CN"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/>
              <a:t>可见度过滤选择器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989138"/>
            <a:ext cx="8056562" cy="35274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000"/>
              <a:t>可见度过滤选择器是</a:t>
            </a:r>
            <a:r>
              <a:rPr lang="zh-CN" altLang="en-US" sz="2000" b="1">
                <a:solidFill>
                  <a:srgbClr val="0000FF"/>
                </a:solidFill>
              </a:rPr>
              <a:t>根据元素的可见和不可见状态</a:t>
            </a:r>
            <a:r>
              <a:rPr lang="zh-CN" altLang="en-US" sz="2000"/>
              <a:t>来选择相应的元素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1</a:t>
            </a:r>
            <a:r>
              <a:rPr lang="zh-CN" altLang="en-US" sz="2000" b="1">
                <a:solidFill>
                  <a:srgbClr val="0000FF"/>
                </a:solidFill>
              </a:rPr>
              <a:t>、</a:t>
            </a:r>
            <a:r>
              <a:rPr lang="en-US" altLang="zh-CN" sz="2000" b="1">
                <a:solidFill>
                  <a:srgbClr val="0000FF"/>
                </a:solidFill>
              </a:rPr>
              <a:t>:hidden</a:t>
            </a:r>
            <a:br>
              <a:rPr lang="en-US" altLang="zh-CN" sz="2000" b="1">
                <a:solidFill>
                  <a:srgbClr val="0000FF"/>
                </a:solidFill>
              </a:rPr>
            </a:br>
            <a:r>
              <a:rPr lang="zh-CN" altLang="en-US" sz="2000" b="1">
                <a:solidFill>
                  <a:srgbClr val="0000FF"/>
                </a:solidFill>
              </a:rPr>
              <a:t>用法</a:t>
            </a:r>
            <a:r>
              <a:rPr lang="en-US" altLang="zh-CN" sz="2000" b="1">
                <a:solidFill>
                  <a:srgbClr val="0000FF"/>
                </a:solidFill>
              </a:rPr>
              <a:t>: $(”tr:hidden”)  </a:t>
            </a:r>
            <a:r>
              <a:rPr lang="zh-CN" altLang="en-US" sz="2000" b="1">
                <a:solidFill>
                  <a:srgbClr val="0000FF"/>
                </a:solidFill>
              </a:rPr>
              <a:t>返回值  集合元素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/>
              <a:t>     说明</a:t>
            </a:r>
            <a:r>
              <a:rPr lang="en-US" altLang="zh-CN" sz="2000"/>
              <a:t>: </a:t>
            </a:r>
            <a:r>
              <a:rPr lang="zh-CN" altLang="en-US" sz="2000"/>
              <a:t>匹配所有的不可见元素，</a:t>
            </a:r>
            <a:r>
              <a:rPr lang="en-US" altLang="zh-CN" sz="2000"/>
              <a:t>input </a:t>
            </a:r>
            <a:r>
              <a:rPr lang="zh-CN" altLang="en-US" sz="2000"/>
              <a:t>元素的 </a:t>
            </a:r>
            <a:r>
              <a:rPr lang="en-US" altLang="zh-CN" sz="2000"/>
              <a:t>type </a:t>
            </a:r>
            <a:r>
              <a:rPr lang="zh-CN" altLang="en-US" sz="2000"/>
              <a:t>属性为 “</a:t>
            </a:r>
            <a:r>
              <a:rPr lang="en-US" altLang="zh-CN" sz="2000"/>
              <a:t>hidden” </a:t>
            </a:r>
            <a:r>
              <a:rPr lang="zh-CN" altLang="en-US" sz="2000"/>
              <a:t>的话也会被匹配到</a:t>
            </a:r>
            <a:r>
              <a:rPr lang="en-US" altLang="zh-CN" sz="2000"/>
              <a:t>.</a:t>
            </a:r>
            <a:r>
              <a:rPr lang="zh-CN" altLang="en-US" sz="2000"/>
              <a:t>意思是</a:t>
            </a:r>
            <a:r>
              <a:rPr lang="en-US" altLang="zh-CN" sz="2000">
                <a:solidFill>
                  <a:srgbClr val="FF0000"/>
                </a:solidFill>
              </a:rPr>
              <a:t>css</a:t>
            </a:r>
            <a:r>
              <a:rPr lang="zh-CN" altLang="en-US" sz="2000">
                <a:solidFill>
                  <a:srgbClr val="FF0000"/>
                </a:solidFill>
              </a:rPr>
              <a:t>中</a:t>
            </a:r>
            <a:r>
              <a:rPr lang="en-US" altLang="zh-CN" sz="2000">
                <a:solidFill>
                  <a:srgbClr val="FF0000"/>
                </a:solidFill>
              </a:rPr>
              <a:t>display:none</a:t>
            </a:r>
            <a:r>
              <a:rPr lang="zh-CN" altLang="en-US" sz="2000">
                <a:solidFill>
                  <a:srgbClr val="FF0000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input type=”hidden”</a:t>
            </a:r>
            <a:r>
              <a:rPr lang="zh-CN" altLang="en-US" sz="2000">
                <a:solidFill>
                  <a:srgbClr val="FF0000"/>
                </a:solidFill>
              </a:rPr>
              <a:t>的都会被匹配到</a:t>
            </a:r>
            <a:r>
              <a:rPr lang="en-US" altLang="zh-CN" sz="2000"/>
              <a:t>.</a:t>
            </a:r>
            <a:r>
              <a:rPr lang="zh-CN" altLang="en-US" sz="2000"/>
              <a:t>同样</a:t>
            </a:r>
            <a:r>
              <a:rPr lang="en-US" altLang="zh-CN" sz="2000"/>
              <a:t>,</a:t>
            </a:r>
            <a:r>
              <a:rPr lang="zh-CN" altLang="en-US" sz="2000"/>
              <a:t>要在脑海中彻底分清楚冒号”</a:t>
            </a:r>
            <a:r>
              <a:rPr lang="en-US" altLang="zh-CN" sz="2000"/>
              <a:t>:”, </a:t>
            </a:r>
            <a:r>
              <a:rPr lang="zh-CN" altLang="en-US" sz="2000"/>
              <a:t>点号”</a:t>
            </a:r>
            <a:r>
              <a:rPr lang="en-US" altLang="zh-CN" sz="2000"/>
              <a:t>.”</a:t>
            </a:r>
            <a:r>
              <a:rPr lang="zh-CN" altLang="en-US" sz="2000"/>
              <a:t>和逗号”</a:t>
            </a:r>
            <a:r>
              <a:rPr lang="en-US" altLang="zh-CN" sz="2000"/>
              <a:t>,”</a:t>
            </a:r>
            <a:r>
              <a:rPr lang="zh-CN" altLang="en-US" sz="2000"/>
              <a:t>的区别</a:t>
            </a:r>
            <a:r>
              <a:rPr lang="en-US" altLang="zh-CN" sz="2000"/>
              <a:t>.</a:t>
            </a:r>
            <a:endParaRPr lang="en-US" altLang="zh-CN" sz="2000" b="1"/>
          </a:p>
          <a:p>
            <a:r>
              <a:rPr lang="en-US" altLang="zh-CN" sz="2000" b="1">
                <a:solidFill>
                  <a:srgbClr val="0000FF"/>
                </a:solidFill>
              </a:rPr>
              <a:t>2</a:t>
            </a:r>
            <a:r>
              <a:rPr lang="zh-CN" altLang="en-US" sz="2000" b="1">
                <a:solidFill>
                  <a:srgbClr val="0000FF"/>
                </a:solidFill>
              </a:rPr>
              <a:t>、</a:t>
            </a:r>
            <a:r>
              <a:rPr lang="en-US" altLang="zh-CN" sz="2000" b="1">
                <a:solidFill>
                  <a:srgbClr val="0000FF"/>
                </a:solidFill>
              </a:rPr>
              <a:t>:visible</a:t>
            </a:r>
            <a:br>
              <a:rPr lang="en-US" altLang="zh-CN" sz="2000" b="1">
                <a:solidFill>
                  <a:srgbClr val="0000FF"/>
                </a:solidFill>
              </a:rPr>
            </a:br>
            <a:r>
              <a:rPr lang="zh-CN" altLang="en-US" sz="2000" b="1">
                <a:solidFill>
                  <a:srgbClr val="0000FF"/>
                </a:solidFill>
              </a:rPr>
              <a:t>用法</a:t>
            </a:r>
            <a:r>
              <a:rPr lang="en-US" altLang="zh-CN" sz="2000" b="1">
                <a:solidFill>
                  <a:srgbClr val="0000FF"/>
                </a:solidFill>
              </a:rPr>
              <a:t>: $(”tr:visible”)  </a:t>
            </a:r>
            <a:r>
              <a:rPr lang="zh-CN" altLang="en-US" sz="2000" b="1">
                <a:solidFill>
                  <a:srgbClr val="0000FF"/>
                </a:solidFill>
              </a:rPr>
              <a:t>返回值  集合元素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/>
              <a:t>    说明</a:t>
            </a:r>
            <a:r>
              <a:rPr lang="en-US" altLang="zh-CN" sz="2000"/>
              <a:t>: </a:t>
            </a:r>
            <a:r>
              <a:rPr lang="zh-CN" altLang="en-US" sz="2000"/>
              <a:t>匹配所有的可见元素</a:t>
            </a:r>
            <a:r>
              <a:rPr lang="en-US" altLang="zh-CN" sz="200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55600"/>
            <a:ext cx="7696200" cy="1439863"/>
          </a:xfrm>
        </p:spPr>
        <p:txBody>
          <a:bodyPr/>
          <a:lstStyle/>
          <a:p>
            <a:r>
              <a:rPr lang="zh-CN" altLang="en-US" b="1"/>
              <a:t>属性过滤选择器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878013"/>
            <a:ext cx="8686800" cy="4827587"/>
          </a:xfrm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属性过滤选择器的过滤规则是通过元素的属性来获取相应的元素</a:t>
            </a:r>
          </a:p>
          <a:p>
            <a:r>
              <a:rPr lang="en-US" altLang="zh-CN" sz="1600">
                <a:solidFill>
                  <a:srgbClr val="0000FF"/>
                </a:solidFill>
              </a:rPr>
              <a:t>1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[attribute]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$(”div[id]“) ;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      说明</a:t>
            </a:r>
            <a:r>
              <a:rPr lang="en-US" altLang="zh-CN" sz="1600"/>
              <a:t>: </a:t>
            </a:r>
            <a:r>
              <a:rPr lang="zh-CN" altLang="en-US" sz="1600"/>
              <a:t>匹配包含给定属性的元素</a:t>
            </a:r>
            <a:r>
              <a:rPr lang="en-US" altLang="zh-CN" sz="1600"/>
              <a:t>. </a:t>
            </a:r>
            <a:r>
              <a:rPr lang="zh-CN" altLang="en-US" sz="1600"/>
              <a:t>例子中是选取了所有带”</a:t>
            </a:r>
            <a:r>
              <a:rPr lang="en-US" altLang="zh-CN" sz="1600"/>
              <a:t>id”</a:t>
            </a:r>
            <a:r>
              <a:rPr lang="zh-CN" altLang="en-US" sz="1600"/>
              <a:t>属性的</a:t>
            </a:r>
            <a:r>
              <a:rPr lang="en-US" altLang="zh-CN" sz="1600"/>
              <a:t>div</a:t>
            </a:r>
            <a:r>
              <a:rPr lang="zh-CN" altLang="en-US" sz="1600"/>
              <a:t>标签</a:t>
            </a:r>
            <a:r>
              <a:rPr lang="en-US" altLang="zh-CN" sz="1600"/>
              <a:t>.</a:t>
            </a:r>
          </a:p>
          <a:p>
            <a:r>
              <a:rPr lang="en-US" altLang="zh-CN" sz="1600">
                <a:solidFill>
                  <a:srgbClr val="0000FF"/>
                </a:solidFill>
              </a:rPr>
              <a:t>2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[attribute=value]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$(”input[name='newsletter']“).attr(”checked”, true);  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      说明</a:t>
            </a:r>
            <a:r>
              <a:rPr lang="en-US" altLang="zh-CN" sz="1600"/>
              <a:t>: </a:t>
            </a:r>
            <a:r>
              <a:rPr lang="zh-CN" altLang="en-US" sz="1600"/>
              <a:t>匹配给定的属性是某个特定值的元素</a:t>
            </a:r>
            <a:r>
              <a:rPr lang="en-US" altLang="zh-CN" sz="1600"/>
              <a:t>.</a:t>
            </a:r>
            <a:r>
              <a:rPr lang="zh-CN" altLang="en-US" sz="1600"/>
              <a:t>例子中选取了所有 </a:t>
            </a:r>
            <a:r>
              <a:rPr lang="en-US" altLang="zh-CN" sz="1600"/>
              <a:t>name </a:t>
            </a:r>
            <a:r>
              <a:rPr lang="zh-CN" altLang="en-US" sz="1600"/>
              <a:t>属性是 </a:t>
            </a:r>
            <a:r>
              <a:rPr lang="en-US" altLang="zh-CN" sz="1600"/>
              <a:t>newsletter </a:t>
            </a:r>
            <a:r>
              <a:rPr lang="zh-CN" altLang="en-US" sz="1600"/>
              <a:t>的 </a:t>
            </a:r>
            <a:r>
              <a:rPr lang="en-US" altLang="zh-CN" sz="1600"/>
              <a:t>input </a:t>
            </a:r>
            <a:r>
              <a:rPr lang="zh-CN" altLang="en-US" sz="1600"/>
              <a:t>元素</a:t>
            </a:r>
            <a:r>
              <a:rPr lang="en-US" altLang="zh-CN" sz="1600"/>
              <a:t>.</a:t>
            </a:r>
          </a:p>
          <a:p>
            <a:r>
              <a:rPr lang="en-US" altLang="zh-CN" sz="1600">
                <a:solidFill>
                  <a:srgbClr val="0000FF"/>
                </a:solidFill>
              </a:rPr>
              <a:t>3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[attribute!=value]$("div[title!='test']").css("background","yellow");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$(”input[name!='newsletter']“).attr(”checked”, true);  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      说明</a:t>
            </a:r>
            <a:r>
              <a:rPr lang="en-US" altLang="zh-CN" sz="1600"/>
              <a:t>: </a:t>
            </a:r>
            <a:r>
              <a:rPr lang="zh-CN" altLang="en-US" sz="1600">
                <a:solidFill>
                  <a:srgbClr val="FF0000"/>
                </a:solidFill>
              </a:rPr>
              <a:t>匹配所有不含有指定的属性，或者属性不等于特定值的元素</a:t>
            </a:r>
            <a:r>
              <a:rPr lang="en-US" altLang="zh-CN" sz="1600"/>
              <a:t>.</a:t>
            </a:r>
            <a:r>
              <a:rPr lang="zh-CN" altLang="en-US" sz="1600"/>
              <a:t>此选择器等价于</a:t>
            </a:r>
            <a:r>
              <a:rPr lang="en-US" altLang="zh-CN" sz="1600">
                <a:solidFill>
                  <a:srgbClr val="0000FF"/>
                </a:solidFill>
              </a:rPr>
              <a:t>:not([attr=value]),</a:t>
            </a:r>
            <a:r>
              <a:rPr lang="zh-CN" altLang="en-US" sz="1600"/>
              <a:t>要匹配含有特定属性但不等于特定值的元素</a:t>
            </a:r>
            <a:r>
              <a:rPr lang="en-US" altLang="zh-CN" sz="1600"/>
              <a:t>,</a:t>
            </a:r>
            <a:r>
              <a:rPr lang="zh-CN" altLang="en-US" sz="1600"/>
              <a:t>请使用</a:t>
            </a:r>
            <a:r>
              <a:rPr lang="en-US" altLang="zh-CN" sz="1600"/>
              <a:t>[attr]:not([attr=value]).</a:t>
            </a:r>
            <a:r>
              <a:rPr lang="zh-CN" altLang="en-US" sz="1600"/>
              <a:t>之前看到的 </a:t>
            </a:r>
            <a:r>
              <a:rPr lang="en-US" altLang="zh-CN" sz="1600"/>
              <a:t>:not </a:t>
            </a:r>
            <a:r>
              <a:rPr lang="zh-CN" altLang="en-US" sz="1600"/>
              <a:t>派上了用场</a:t>
            </a:r>
            <a:r>
              <a:rPr lang="en-US" altLang="zh-CN" sz="1600"/>
              <a:t>.</a:t>
            </a:r>
          </a:p>
          <a:p>
            <a:r>
              <a:rPr lang="en-US" altLang="zh-CN" sz="1600">
                <a:solidFill>
                  <a:srgbClr val="0000FF"/>
                </a:solidFill>
              </a:rPr>
              <a:t>4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[attribute^=value]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$(”input[name^=‘news’]“)  </a:t>
            </a:r>
            <a:r>
              <a:rPr lang="zh-CN" altLang="en-US" sz="1600">
                <a:solidFill>
                  <a:srgbClr val="0000FF"/>
                </a:solidFill>
              </a:rPr>
              <a:t>返回值  集合元素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      说明</a:t>
            </a:r>
            <a:r>
              <a:rPr lang="en-US" altLang="zh-CN" sz="1600"/>
              <a:t>: </a:t>
            </a:r>
            <a:r>
              <a:rPr lang="zh-CN" altLang="en-US" sz="1600">
                <a:solidFill>
                  <a:srgbClr val="FF0000"/>
                </a:solidFill>
              </a:rPr>
              <a:t>匹配给定的属性是以某些值开始的元素</a:t>
            </a:r>
            <a:r>
              <a:rPr lang="en-US" altLang="zh-CN" sz="1600"/>
              <a:t>.,</a:t>
            </a:r>
            <a:r>
              <a:rPr lang="zh-CN" altLang="en-US" sz="1600"/>
              <a:t>我们又见到了这几个类似于正则匹配的符号</a:t>
            </a:r>
            <a:r>
              <a:rPr lang="en-US" altLang="zh-CN" sz="1600"/>
              <a:t>.</a:t>
            </a:r>
            <a:r>
              <a:rPr lang="zh-CN" altLang="en-US" sz="1600"/>
              <a:t>现在想忘都忘不掉了吧</a:t>
            </a:r>
            <a:r>
              <a:rPr lang="en-US" altLang="zh-CN" sz="1600"/>
              <a:t>?!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流行的</a:t>
            </a:r>
            <a:r>
              <a:rPr lang="en-US" altLang="zh-CN"/>
              <a:t>JavaScript</a:t>
            </a:r>
            <a:r>
              <a:rPr lang="zh-CN" altLang="en-US"/>
              <a:t>类库</a:t>
            </a:r>
            <a:endParaRPr lang="en-US" altLang="zh-CN"/>
          </a:p>
        </p:txBody>
      </p:sp>
      <p:sp>
        <p:nvSpPr>
          <p:cNvPr id="7172" name="TextBox 1"/>
          <p:cNvSpPr txBox="1">
            <a:spLocks noChangeArrowheads="1"/>
          </p:cNvSpPr>
          <p:nvPr/>
        </p:nvSpPr>
        <p:spPr bwMode="auto">
          <a:xfrm>
            <a:off x="609600" y="1905000"/>
            <a:ext cx="79248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/>
              <a:t>为了简化 </a:t>
            </a:r>
            <a:r>
              <a:rPr lang="en-US" altLang="zh-CN"/>
              <a:t>JavaScript </a:t>
            </a:r>
            <a:r>
              <a:rPr lang="zh-CN" altLang="en-US"/>
              <a:t>的开发</a:t>
            </a:r>
            <a:r>
              <a:rPr lang="en-US" altLang="zh-CN"/>
              <a:t>, </a:t>
            </a:r>
            <a:r>
              <a:rPr lang="zh-CN" altLang="en-US"/>
              <a:t>一些 </a:t>
            </a:r>
            <a:r>
              <a:rPr lang="en-US" altLang="zh-CN"/>
              <a:t>JavsScript </a:t>
            </a:r>
            <a:r>
              <a:rPr lang="zh-CN" altLang="en-US"/>
              <a:t>库诞生了。</a:t>
            </a:r>
            <a:r>
              <a:rPr lang="en-US" altLang="zh-CN"/>
              <a:t>JavaScript </a:t>
            </a:r>
            <a:r>
              <a:rPr lang="zh-CN" altLang="en-US"/>
              <a:t>库封装了很多预定义的对象和实用函数。能帮助使用者建立有高难度交互的 </a:t>
            </a:r>
            <a:r>
              <a:rPr lang="en-US" altLang="zh-CN"/>
              <a:t>Web2.0 </a:t>
            </a:r>
            <a:r>
              <a:rPr lang="zh-CN" altLang="en-US"/>
              <a:t>特性的富客户端页面</a:t>
            </a:r>
            <a:r>
              <a:rPr lang="en-US" altLang="zh-CN"/>
              <a:t>, </a:t>
            </a:r>
            <a:r>
              <a:rPr lang="zh-CN" altLang="en-US"/>
              <a:t>并且兼容各大浏览器。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zh-CN" altLang="en-US"/>
              <a:t>当前流行的 </a:t>
            </a:r>
            <a:r>
              <a:rPr lang="en-US" altLang="zh-CN"/>
              <a:t>JavaScript </a:t>
            </a:r>
            <a:r>
              <a:rPr lang="zh-CN" altLang="en-US"/>
              <a:t>库有：</a:t>
            </a:r>
            <a:endParaRPr lang="en-US" altLang="zh-CN"/>
          </a:p>
          <a:p>
            <a:pPr algn="l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/>
              <a:t>jQuery</a:t>
            </a:r>
            <a:r>
              <a:rPr lang="zh-CN" altLang="en-US"/>
              <a:t>、</a:t>
            </a:r>
            <a:r>
              <a:rPr lang="en-US" altLang="zh-CN"/>
              <a:t>MooTools</a:t>
            </a:r>
            <a:r>
              <a:rPr lang="zh-CN" altLang="en-US"/>
              <a:t>、</a:t>
            </a:r>
            <a:r>
              <a:rPr lang="en-US" altLang="zh-CN"/>
              <a:t>Prototype</a:t>
            </a:r>
            <a:r>
              <a:rPr lang="zh-CN" altLang="en-US"/>
              <a:t>、</a:t>
            </a:r>
            <a:r>
              <a:rPr lang="en-US" altLang="zh-CN"/>
              <a:t>Dojo</a:t>
            </a:r>
            <a:r>
              <a:rPr lang="zh-CN" altLang="en-US"/>
              <a:t>、</a:t>
            </a:r>
            <a:r>
              <a:rPr lang="en-US" altLang="zh-CN"/>
              <a:t>YUI</a:t>
            </a:r>
            <a:r>
              <a:rPr lang="zh-CN" altLang="en-US"/>
              <a:t>、</a:t>
            </a:r>
            <a:r>
              <a:rPr lang="en-US" altLang="zh-CN"/>
              <a:t>EXT_JS</a:t>
            </a:r>
            <a:r>
              <a:rPr lang="zh-CN" altLang="en-US"/>
              <a:t>、</a:t>
            </a:r>
            <a:r>
              <a:rPr lang="en-US" altLang="zh-CN"/>
              <a:t>DWR</a:t>
            </a:r>
          </a:p>
          <a:p>
            <a:pPr algn="l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/>
              <a:t>推荐给大家一个网站：</a:t>
            </a:r>
            <a:r>
              <a:rPr lang="en-US" altLang="zh-CN">
                <a:hlinkClick r:id="rId2"/>
              </a:rPr>
              <a:t>www.open-open.com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55600"/>
            <a:ext cx="7696200" cy="1439863"/>
          </a:xfrm>
        </p:spPr>
        <p:txBody>
          <a:bodyPr/>
          <a:lstStyle/>
          <a:p>
            <a:r>
              <a:rPr lang="zh-CN" altLang="en-US" b="1"/>
              <a:t>属性过滤选择器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424863" cy="2919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[attribute$=value]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$(”input[name$=‘letter’]“)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  <a:r>
              <a:rPr lang="zh-CN" altLang="en-US" sz="18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说明</a:t>
            </a:r>
            <a:r>
              <a:rPr lang="en-US" altLang="zh-CN" sz="1800"/>
              <a:t>: </a:t>
            </a:r>
            <a:r>
              <a:rPr lang="zh-CN" altLang="en-US" sz="1800">
                <a:solidFill>
                  <a:srgbClr val="FF0000"/>
                </a:solidFill>
              </a:rPr>
              <a:t>匹配给定的属性是以某些值结尾的元素</a:t>
            </a:r>
            <a:r>
              <a:rPr lang="en-US" altLang="zh-CN" sz="180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[attribute*=value]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$(”input[name*=‘man’]“) 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说明</a:t>
            </a:r>
            <a:r>
              <a:rPr lang="en-US" altLang="zh-CN" sz="1800"/>
              <a:t>: </a:t>
            </a:r>
            <a:r>
              <a:rPr lang="zh-CN" altLang="en-US" sz="1800">
                <a:solidFill>
                  <a:srgbClr val="FF0000"/>
                </a:solidFill>
              </a:rPr>
              <a:t>匹配给定的属性是以包含某些值的元素</a:t>
            </a:r>
            <a:r>
              <a:rPr lang="en-US" altLang="zh-CN" sz="180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00FF"/>
                </a:solidFill>
              </a:rPr>
              <a:t>7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[attributeFilter1][attributeFilter2][attributeFilterN]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$(”input[id][name$=‘man’]“)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说明</a:t>
            </a:r>
            <a:r>
              <a:rPr lang="en-US" altLang="zh-CN" sz="1800"/>
              <a:t>: </a:t>
            </a:r>
            <a:r>
              <a:rPr lang="zh-CN" altLang="en-US" sz="1800">
                <a:solidFill>
                  <a:srgbClr val="FF0000"/>
                </a:solidFill>
              </a:rPr>
              <a:t>复合属性选择器</a:t>
            </a:r>
            <a:r>
              <a:rPr lang="en-US" altLang="zh-CN" sz="1800">
                <a:solidFill>
                  <a:srgbClr val="FF0000"/>
                </a:solidFill>
              </a:rPr>
              <a:t>,</a:t>
            </a:r>
            <a:r>
              <a:rPr lang="zh-CN" altLang="en-US" sz="1800">
                <a:solidFill>
                  <a:srgbClr val="FF0000"/>
                </a:solidFill>
              </a:rPr>
              <a:t>需要同时满足多个条件时使用</a:t>
            </a:r>
            <a:r>
              <a:rPr lang="en-US" altLang="zh-CN" sz="1800">
                <a:solidFill>
                  <a:srgbClr val="FF0000"/>
                </a:solidFill>
              </a:rPr>
              <a:t>.</a:t>
            </a:r>
            <a:r>
              <a:rPr lang="zh-CN" altLang="en-US" sz="1800"/>
              <a:t>又是一个组合</a:t>
            </a:r>
            <a:r>
              <a:rPr lang="en-US" altLang="zh-CN" sz="1800"/>
              <a:t>,</a:t>
            </a:r>
            <a:r>
              <a:rPr lang="zh-CN" altLang="en-US" sz="1800"/>
              <a:t>这种情况我们实际使用的时候很常用</a:t>
            </a:r>
            <a:r>
              <a:rPr lang="en-US" altLang="zh-CN" sz="1800"/>
              <a:t>.</a:t>
            </a:r>
            <a:r>
              <a:rPr lang="zh-CN" altLang="en-US" sz="1800"/>
              <a:t>这个例子中选择的是所有含有 </a:t>
            </a:r>
            <a:r>
              <a:rPr lang="en-US" altLang="zh-CN" sz="1800"/>
              <a:t>id </a:t>
            </a:r>
            <a:r>
              <a:rPr lang="zh-CN" altLang="en-US" sz="1800"/>
              <a:t>属性</a:t>
            </a:r>
            <a:r>
              <a:rPr lang="en-US" altLang="zh-CN" sz="1800"/>
              <a:t>,</a:t>
            </a:r>
            <a:r>
              <a:rPr lang="zh-CN" altLang="en-US" sz="1800"/>
              <a:t>并且它的 </a:t>
            </a:r>
            <a:r>
              <a:rPr lang="en-US" altLang="zh-CN" sz="1800"/>
              <a:t>name </a:t>
            </a:r>
            <a:r>
              <a:rPr lang="zh-CN" altLang="en-US" sz="1800"/>
              <a:t>属性是以 </a:t>
            </a:r>
            <a:r>
              <a:rPr lang="en-US" altLang="zh-CN" sz="1800"/>
              <a:t>man </a:t>
            </a:r>
            <a:r>
              <a:rPr lang="zh-CN" altLang="en-US" sz="1800"/>
              <a:t>结尾的元素</a:t>
            </a:r>
            <a:r>
              <a:rPr lang="en-US" altLang="zh-CN" sz="180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/>
              <a:t>子元素过滤选择器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917700"/>
            <a:ext cx="9197975" cy="4941888"/>
          </a:xfrm>
        </p:spPr>
        <p:txBody>
          <a:bodyPr/>
          <a:lstStyle/>
          <a:p>
            <a:r>
              <a:rPr lang="en-US" altLang="zh-CN" sz="1600">
                <a:solidFill>
                  <a:srgbClr val="0000FF"/>
                </a:solidFill>
              </a:rPr>
              <a:t>1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:nth-child(index/even/odd/equation)$("div[class=one] :nth</a:t>
            </a:r>
            <a:r>
              <a:rPr lang="zh-CN" altLang="en-US" sz="1600">
                <a:solidFill>
                  <a:srgbClr val="0000FF"/>
                </a:solidFill>
              </a:rPr>
              <a:t>-</a:t>
            </a:r>
            <a:r>
              <a:rPr lang="en-US" altLang="zh-CN" sz="1600">
                <a:solidFill>
                  <a:srgbClr val="0000FF"/>
                </a:solidFill>
              </a:rPr>
              <a:t>child(2)").css("background","yellow");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$(”ul li:nth-child(2)”) 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      说明</a:t>
            </a:r>
            <a:r>
              <a:rPr lang="en-US" altLang="zh-CN" sz="1600"/>
              <a:t>: </a:t>
            </a:r>
            <a:r>
              <a:rPr lang="zh-CN" altLang="en-US" sz="1600">
                <a:solidFill>
                  <a:srgbClr val="FF0000"/>
                </a:solidFill>
              </a:rPr>
              <a:t>匹配其父元素下的第</a:t>
            </a:r>
            <a:r>
              <a:rPr lang="en-US" altLang="zh-CN" sz="1600">
                <a:solidFill>
                  <a:srgbClr val="FF0000"/>
                </a:solidFill>
              </a:rPr>
              <a:t>N</a:t>
            </a:r>
            <a:r>
              <a:rPr lang="zh-CN" altLang="en-US" sz="1600">
                <a:solidFill>
                  <a:srgbClr val="FF0000"/>
                </a:solidFill>
              </a:rPr>
              <a:t>个子或奇偶元素</a:t>
            </a:r>
            <a:r>
              <a:rPr lang="en-US" altLang="zh-CN" sz="1600">
                <a:solidFill>
                  <a:srgbClr val="FF0000"/>
                </a:solidFill>
              </a:rPr>
              <a:t>.</a:t>
            </a:r>
            <a:r>
              <a:rPr lang="zh-CN" altLang="en-US" sz="1600"/>
              <a:t>这个选择器和之前说的</a:t>
            </a:r>
            <a:r>
              <a:rPr lang="zh-CN" altLang="en-US" sz="1600">
                <a:hlinkClick r:id="rId3"/>
              </a:rPr>
              <a:t>基础过滤</a:t>
            </a:r>
            <a:r>
              <a:rPr lang="en-US" altLang="zh-CN" sz="1600">
                <a:hlinkClick r:id="rId3"/>
              </a:rPr>
              <a:t>(Basic Filters)</a:t>
            </a:r>
            <a:r>
              <a:rPr lang="zh-CN" altLang="en-US" sz="1600"/>
              <a:t>中的 </a:t>
            </a:r>
            <a:r>
              <a:rPr lang="en-US" altLang="zh-CN" sz="1600"/>
              <a:t>eq() </a:t>
            </a:r>
            <a:r>
              <a:rPr lang="zh-CN" altLang="en-US" sz="1600"/>
              <a:t>有些类似</a:t>
            </a:r>
            <a:r>
              <a:rPr lang="en-US" altLang="zh-CN" sz="1600"/>
              <a:t>,</a:t>
            </a:r>
            <a:r>
              <a:rPr lang="zh-CN" altLang="en-US" sz="1600"/>
              <a:t>不同的地方就是</a:t>
            </a:r>
            <a:r>
              <a:rPr lang="zh-CN" altLang="en-US" sz="1600">
                <a:solidFill>
                  <a:srgbClr val="FF0000"/>
                </a:solidFill>
              </a:rPr>
              <a:t>前者是从</a:t>
            </a:r>
            <a:r>
              <a:rPr lang="en-US" altLang="zh-CN" sz="1600">
                <a:solidFill>
                  <a:srgbClr val="FF0000"/>
                </a:solidFill>
              </a:rPr>
              <a:t>0</a:t>
            </a:r>
            <a:r>
              <a:rPr lang="zh-CN" altLang="en-US" sz="1600">
                <a:solidFill>
                  <a:srgbClr val="FF0000"/>
                </a:solidFill>
              </a:rPr>
              <a:t>开始</a:t>
            </a:r>
            <a:r>
              <a:rPr lang="en-US" altLang="zh-CN" sz="1600">
                <a:solidFill>
                  <a:srgbClr val="FF0000"/>
                </a:solidFill>
              </a:rPr>
              <a:t>,</a:t>
            </a:r>
            <a:r>
              <a:rPr lang="zh-CN" altLang="en-US" sz="1600">
                <a:solidFill>
                  <a:srgbClr val="FF0000"/>
                </a:solidFill>
              </a:rPr>
              <a:t>后者是从</a:t>
            </a:r>
            <a:r>
              <a:rPr lang="en-US" altLang="zh-CN" sz="1600">
                <a:solidFill>
                  <a:srgbClr val="FF0000"/>
                </a:solidFill>
              </a:rPr>
              <a:t>1</a:t>
            </a:r>
            <a:r>
              <a:rPr lang="zh-CN" altLang="en-US" sz="1600">
                <a:solidFill>
                  <a:srgbClr val="FF0000"/>
                </a:solidFill>
              </a:rPr>
              <a:t>开始</a:t>
            </a:r>
            <a:r>
              <a:rPr lang="en-US" altLang="zh-CN" sz="1600">
                <a:solidFill>
                  <a:srgbClr val="FF0000"/>
                </a:solidFill>
              </a:rPr>
              <a:t>.</a:t>
            </a:r>
          </a:p>
          <a:p>
            <a:r>
              <a:rPr lang="en-US" altLang="zh-CN" sz="1600">
                <a:solidFill>
                  <a:srgbClr val="0000FF"/>
                </a:solidFill>
              </a:rPr>
              <a:t>2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:first-child$("div[class=one] :first-child")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$(”ul li:first-child”)    </a:t>
            </a:r>
            <a:r>
              <a:rPr lang="zh-CN" altLang="en-US" sz="1600">
                <a:solidFill>
                  <a:srgbClr val="0000FF"/>
                </a:solidFill>
              </a:rPr>
              <a:t>返回值  集合元素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FF"/>
                </a:solidFill>
              </a:rPr>
              <a:t>      </a:t>
            </a:r>
            <a:r>
              <a:rPr lang="zh-CN" altLang="en-US" sz="1600"/>
              <a:t>说明</a:t>
            </a:r>
            <a:r>
              <a:rPr lang="en-US" altLang="zh-CN" sz="1600"/>
              <a:t>: </a:t>
            </a:r>
            <a:r>
              <a:rPr lang="zh-CN" altLang="en-US" sz="1600">
                <a:solidFill>
                  <a:srgbClr val="FF0000"/>
                </a:solidFill>
              </a:rPr>
              <a:t>匹配第一个子元素</a:t>
            </a:r>
            <a:r>
              <a:rPr lang="en-US" altLang="zh-CN" sz="1600">
                <a:solidFill>
                  <a:srgbClr val="FF0000"/>
                </a:solidFill>
              </a:rPr>
              <a:t>.’:</a:t>
            </a:r>
            <a:r>
              <a:rPr lang="en-US" altLang="zh-CN" sz="1600"/>
              <a:t>first’ </a:t>
            </a:r>
            <a:r>
              <a:rPr lang="zh-CN" altLang="en-US" sz="1600"/>
              <a:t>只匹配一个元素</a:t>
            </a:r>
            <a:r>
              <a:rPr lang="en-US" altLang="zh-CN" sz="1600"/>
              <a:t>,</a:t>
            </a:r>
            <a:r>
              <a:rPr lang="zh-CN" altLang="en-US" sz="1600"/>
              <a:t>而此选择符将为每个父元素匹配一个子元素</a:t>
            </a:r>
            <a:r>
              <a:rPr lang="en-US" altLang="zh-CN" sz="1600"/>
              <a:t>.</a:t>
            </a:r>
            <a:r>
              <a:rPr lang="zh-CN" altLang="en-US" sz="1600"/>
              <a:t>这里需要特别点的记忆下区别</a:t>
            </a:r>
            <a:r>
              <a:rPr lang="en-US" altLang="zh-CN" sz="1600"/>
              <a:t>.</a:t>
            </a:r>
          </a:p>
          <a:p>
            <a:r>
              <a:rPr lang="en-US" altLang="zh-CN" sz="1600">
                <a:solidFill>
                  <a:srgbClr val="0000FF"/>
                </a:solidFill>
              </a:rPr>
              <a:t>3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:last-child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$(”ul li:last-child”)    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      说明</a:t>
            </a:r>
            <a:r>
              <a:rPr lang="en-US" altLang="zh-CN" sz="1600"/>
              <a:t>: </a:t>
            </a:r>
            <a:r>
              <a:rPr lang="zh-CN" altLang="en-US" sz="1600">
                <a:solidFill>
                  <a:srgbClr val="FF0000"/>
                </a:solidFill>
              </a:rPr>
              <a:t>匹配最后一个子元素</a:t>
            </a:r>
            <a:r>
              <a:rPr lang="en-US" altLang="zh-CN" sz="1600"/>
              <a:t>.’:last’</a:t>
            </a:r>
            <a:r>
              <a:rPr lang="zh-CN" altLang="en-US" sz="1600"/>
              <a:t>只匹配一个元素</a:t>
            </a:r>
            <a:r>
              <a:rPr lang="en-US" altLang="zh-CN" sz="1600"/>
              <a:t>,</a:t>
            </a:r>
            <a:r>
              <a:rPr lang="zh-CN" altLang="en-US" sz="1600"/>
              <a:t>而此选择符将为每个父元素匹配一个子元素</a:t>
            </a:r>
            <a:r>
              <a:rPr lang="en-US" altLang="zh-CN" sz="1600"/>
              <a:t>.</a:t>
            </a:r>
          </a:p>
          <a:p>
            <a:r>
              <a:rPr lang="en-US" altLang="zh-CN" sz="1600">
                <a:solidFill>
                  <a:srgbClr val="0000FF"/>
                </a:solidFill>
              </a:rPr>
              <a:t> 4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 only-child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$(”ul li:only-child”)   </a:t>
            </a:r>
            <a:r>
              <a:rPr lang="zh-CN" altLang="en-US" sz="1600">
                <a:solidFill>
                  <a:srgbClr val="0000FF"/>
                </a:solidFill>
              </a:rPr>
              <a:t>返回值  集合元素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      说明</a:t>
            </a:r>
            <a:r>
              <a:rPr lang="en-US" altLang="zh-CN" sz="1600"/>
              <a:t>: </a:t>
            </a:r>
            <a:r>
              <a:rPr lang="zh-CN" altLang="en-US" sz="1600">
                <a:solidFill>
                  <a:srgbClr val="FF0000"/>
                </a:solidFill>
              </a:rPr>
              <a:t>如果某个元素是父元素中唯一的子元素</a:t>
            </a:r>
            <a:r>
              <a:rPr lang="en-US" altLang="zh-CN" sz="1600">
                <a:solidFill>
                  <a:srgbClr val="FF0000"/>
                </a:solidFill>
              </a:rPr>
              <a:t>,</a:t>
            </a:r>
            <a:r>
              <a:rPr lang="zh-CN" altLang="en-US" sz="1600">
                <a:solidFill>
                  <a:srgbClr val="FF0000"/>
                </a:solidFill>
              </a:rPr>
              <a:t>那将会被匹配</a:t>
            </a:r>
            <a:r>
              <a:rPr lang="en-US" altLang="zh-CN" sz="1600"/>
              <a:t>.</a:t>
            </a:r>
            <a:r>
              <a:rPr lang="zh-CN" altLang="en-US" sz="1600"/>
              <a:t>如果父元素中含有其他元素</a:t>
            </a:r>
            <a:r>
              <a:rPr lang="en-US" altLang="zh-CN" sz="1600"/>
              <a:t>,</a:t>
            </a:r>
            <a:r>
              <a:rPr lang="zh-CN" altLang="en-US" sz="1600"/>
              <a:t>那将不会被匹配</a:t>
            </a:r>
            <a:r>
              <a:rPr lang="en-US" altLang="zh-CN" sz="1600"/>
              <a:t>.</a:t>
            </a:r>
            <a:r>
              <a:rPr lang="zh-CN" altLang="en-US" sz="1600"/>
              <a:t>意思就是</a:t>
            </a:r>
            <a:r>
              <a:rPr lang="en-US" altLang="zh-CN" sz="1600"/>
              <a:t>:</a:t>
            </a:r>
            <a:r>
              <a:rPr lang="zh-CN" altLang="en-US" sz="1600"/>
              <a:t>只有一个子元素的才会被匹配</a:t>
            </a:r>
            <a:r>
              <a:rPr lang="en-US" altLang="zh-CN" sz="1600"/>
              <a:t>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/>
              <a:t>表单对象属性过滤选择器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1879600"/>
            <a:ext cx="8594725" cy="42179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此选择器主要对所选择的表单元素进行过滤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solidFill>
                  <a:srgbClr val="0000FF"/>
                </a:solidFill>
              </a:rPr>
              <a:t>1</a:t>
            </a:r>
            <a:r>
              <a:rPr lang="zh-CN" altLang="en-US" sz="1800">
                <a:solidFill>
                  <a:srgbClr val="0000FF"/>
                </a:solidFill>
              </a:rPr>
              <a:t>、</a:t>
            </a:r>
            <a:r>
              <a:rPr lang="en-US" altLang="zh-CN" sz="1800">
                <a:solidFill>
                  <a:srgbClr val="0000FF"/>
                </a:solidFill>
              </a:rPr>
              <a:t>:enabled</a:t>
            </a:r>
            <a:br>
              <a:rPr lang="en-US" altLang="zh-CN" sz="1800">
                <a:solidFill>
                  <a:srgbClr val="0000FF"/>
                </a:solidFill>
              </a:rPr>
            </a:br>
            <a:r>
              <a:rPr lang="zh-CN" altLang="en-US" sz="1800">
                <a:solidFill>
                  <a:srgbClr val="0000FF"/>
                </a:solidFill>
              </a:rPr>
              <a:t>用法</a:t>
            </a:r>
            <a:r>
              <a:rPr lang="en-US" altLang="zh-CN" sz="1800">
                <a:solidFill>
                  <a:srgbClr val="0000FF"/>
                </a:solidFill>
              </a:rPr>
              <a:t>: $(”input:enabled”)    </a:t>
            </a:r>
            <a:r>
              <a:rPr lang="zh-CN" altLang="en-US" sz="1800">
                <a:solidFill>
                  <a:srgbClr val="0000FF"/>
                </a:solidFill>
              </a:rPr>
              <a:t>返回值  集合元素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说明</a:t>
            </a:r>
            <a:r>
              <a:rPr lang="en-US" altLang="zh-CN" sz="1800"/>
              <a:t>: </a:t>
            </a:r>
            <a:r>
              <a:rPr lang="zh-CN" altLang="en-US" sz="1800">
                <a:solidFill>
                  <a:srgbClr val="FF0000"/>
                </a:solidFill>
              </a:rPr>
              <a:t>匹配所有可用元素</a:t>
            </a:r>
            <a:r>
              <a:rPr lang="en-US" altLang="zh-CN" sz="1800">
                <a:solidFill>
                  <a:srgbClr val="FF0000"/>
                </a:solidFill>
              </a:rPr>
              <a:t>.</a:t>
            </a:r>
            <a:r>
              <a:rPr lang="zh-CN" altLang="en-US" sz="1800"/>
              <a:t>意思是查找所有</a:t>
            </a:r>
            <a:r>
              <a:rPr lang="en-US" altLang="zh-CN" sz="1800"/>
              <a:t>input</a:t>
            </a:r>
            <a:r>
              <a:rPr lang="zh-CN" altLang="en-US" sz="1800"/>
              <a:t>中不带有</a:t>
            </a:r>
            <a:r>
              <a:rPr lang="en-US" altLang="zh-CN" sz="1800"/>
              <a:t>disabled=”disabled”</a:t>
            </a:r>
            <a:r>
              <a:rPr lang="zh-CN" altLang="en-US" sz="1800"/>
              <a:t>的</a:t>
            </a:r>
            <a:r>
              <a:rPr lang="en-US" altLang="zh-CN" sz="1800"/>
              <a:t>input.</a:t>
            </a:r>
            <a:r>
              <a:rPr lang="zh-CN" altLang="en-US" sz="1800"/>
              <a:t>不为</a:t>
            </a:r>
            <a:r>
              <a:rPr lang="en-US" altLang="zh-CN" sz="1800"/>
              <a:t>disabled,</a:t>
            </a:r>
            <a:r>
              <a:rPr lang="zh-CN" altLang="en-US" sz="1800"/>
              <a:t>当然就为</a:t>
            </a:r>
            <a:r>
              <a:rPr lang="en-US" altLang="zh-CN" sz="1800"/>
              <a:t>enabled</a:t>
            </a:r>
            <a:r>
              <a:rPr lang="zh-CN" altLang="en-US" sz="1800"/>
              <a:t>啦</a:t>
            </a:r>
            <a:r>
              <a:rPr lang="en-US" altLang="zh-CN" sz="180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solidFill>
                  <a:srgbClr val="0000FF"/>
                </a:solidFill>
              </a:rPr>
              <a:t>2</a:t>
            </a:r>
            <a:r>
              <a:rPr lang="zh-CN" altLang="en-US" sz="1800">
                <a:solidFill>
                  <a:srgbClr val="0000FF"/>
                </a:solidFill>
              </a:rPr>
              <a:t>、</a:t>
            </a:r>
            <a:r>
              <a:rPr lang="en-US" altLang="zh-CN" sz="1800">
                <a:solidFill>
                  <a:srgbClr val="0000FF"/>
                </a:solidFill>
              </a:rPr>
              <a:t>:disabled</a:t>
            </a:r>
            <a:br>
              <a:rPr lang="en-US" altLang="zh-CN" sz="1800">
                <a:solidFill>
                  <a:srgbClr val="0000FF"/>
                </a:solidFill>
              </a:rPr>
            </a:br>
            <a:r>
              <a:rPr lang="zh-CN" altLang="en-US" sz="1800">
                <a:solidFill>
                  <a:srgbClr val="0000FF"/>
                </a:solidFill>
              </a:rPr>
              <a:t>用法</a:t>
            </a:r>
            <a:r>
              <a:rPr lang="en-US" altLang="zh-CN" sz="1800">
                <a:solidFill>
                  <a:srgbClr val="0000FF"/>
                </a:solidFill>
              </a:rPr>
              <a:t>: $(”input:disabled”)    </a:t>
            </a:r>
            <a:r>
              <a:rPr lang="zh-CN" altLang="en-US" sz="1800">
                <a:solidFill>
                  <a:srgbClr val="0000FF"/>
                </a:solidFill>
              </a:rPr>
              <a:t>返回值  集合元素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说明</a:t>
            </a:r>
            <a:r>
              <a:rPr lang="en-US" altLang="zh-CN" sz="1800"/>
              <a:t>: </a:t>
            </a:r>
            <a:r>
              <a:rPr lang="zh-CN" altLang="en-US" sz="1800">
                <a:solidFill>
                  <a:srgbClr val="FF0000"/>
                </a:solidFill>
              </a:rPr>
              <a:t>匹配所有不可用元素</a:t>
            </a:r>
            <a:r>
              <a:rPr lang="en-US" altLang="zh-CN" sz="1800"/>
              <a:t>.</a:t>
            </a:r>
            <a:r>
              <a:rPr lang="zh-CN" altLang="en-US" sz="1800"/>
              <a:t>与上面的那个是相对应的</a:t>
            </a:r>
            <a:r>
              <a:rPr lang="en-US" altLang="zh-CN" sz="180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solidFill>
                  <a:srgbClr val="0000FF"/>
                </a:solidFill>
              </a:rPr>
              <a:t>3</a:t>
            </a:r>
            <a:r>
              <a:rPr lang="zh-CN" altLang="en-US" sz="1800">
                <a:solidFill>
                  <a:srgbClr val="0000FF"/>
                </a:solidFill>
              </a:rPr>
              <a:t>、</a:t>
            </a:r>
            <a:r>
              <a:rPr lang="en-US" altLang="zh-CN" sz="1800">
                <a:solidFill>
                  <a:srgbClr val="0000FF"/>
                </a:solidFill>
              </a:rPr>
              <a:t>:checked</a:t>
            </a:r>
            <a:br>
              <a:rPr lang="en-US" altLang="zh-CN" sz="1800">
                <a:solidFill>
                  <a:srgbClr val="0000FF"/>
                </a:solidFill>
              </a:rPr>
            </a:br>
            <a:r>
              <a:rPr lang="zh-CN" altLang="en-US" sz="1800">
                <a:solidFill>
                  <a:srgbClr val="0000FF"/>
                </a:solidFill>
              </a:rPr>
              <a:t>用法</a:t>
            </a:r>
            <a:r>
              <a:rPr lang="en-US" altLang="zh-CN" sz="1800">
                <a:solidFill>
                  <a:srgbClr val="0000FF"/>
                </a:solidFill>
              </a:rPr>
              <a:t>: $(”input:checked”)   </a:t>
            </a:r>
            <a:r>
              <a:rPr lang="zh-CN" altLang="en-US" sz="1800">
                <a:solidFill>
                  <a:srgbClr val="0000FF"/>
                </a:solidFill>
              </a:rPr>
              <a:t>返回值  集合元素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说明</a:t>
            </a:r>
            <a:r>
              <a:rPr lang="en-US" altLang="zh-CN" sz="1800"/>
              <a:t>: </a:t>
            </a:r>
            <a:r>
              <a:rPr lang="zh-CN" altLang="en-US" sz="1800">
                <a:solidFill>
                  <a:srgbClr val="FF0000"/>
                </a:solidFill>
              </a:rPr>
              <a:t>匹配所有选中的被选中元素</a:t>
            </a:r>
            <a:r>
              <a:rPr lang="en-US" altLang="zh-CN" sz="1800">
                <a:solidFill>
                  <a:srgbClr val="FF0000"/>
                </a:solidFill>
              </a:rPr>
              <a:t>(</a:t>
            </a:r>
            <a:r>
              <a:rPr lang="zh-CN" altLang="en-US" sz="1800">
                <a:solidFill>
                  <a:srgbClr val="FF0000"/>
                </a:solidFill>
              </a:rPr>
              <a:t>复选框、单选框等</a:t>
            </a:r>
            <a:r>
              <a:rPr lang="zh-CN" altLang="en-US" sz="1800"/>
              <a:t>，不包括</a:t>
            </a:r>
            <a:r>
              <a:rPr lang="en-US" altLang="zh-CN" sz="1800"/>
              <a:t>select</a:t>
            </a:r>
            <a:r>
              <a:rPr lang="zh-CN" altLang="en-US" sz="1800"/>
              <a:t>中的</a:t>
            </a:r>
            <a:r>
              <a:rPr lang="en-US" altLang="zh-CN" sz="1800"/>
              <a:t>option).</a:t>
            </a:r>
            <a:r>
              <a:rPr lang="zh-CN" altLang="en-US" sz="1800"/>
              <a:t>这话说起来有些绕口</a:t>
            </a:r>
            <a:r>
              <a:rPr lang="en-US" altLang="zh-CN" sz="180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solidFill>
                  <a:srgbClr val="0000FF"/>
                </a:solidFill>
              </a:rPr>
              <a:t>4</a:t>
            </a:r>
            <a:r>
              <a:rPr lang="zh-CN" altLang="en-US" sz="1800">
                <a:solidFill>
                  <a:srgbClr val="0000FF"/>
                </a:solidFill>
              </a:rPr>
              <a:t>、</a:t>
            </a:r>
            <a:r>
              <a:rPr lang="en-US" altLang="zh-CN" sz="1800">
                <a:solidFill>
                  <a:srgbClr val="0000FF"/>
                </a:solidFill>
              </a:rPr>
              <a:t>:selected</a:t>
            </a:r>
            <a:br>
              <a:rPr lang="en-US" altLang="zh-CN" sz="1800">
                <a:solidFill>
                  <a:srgbClr val="0000FF"/>
                </a:solidFill>
              </a:rPr>
            </a:br>
            <a:r>
              <a:rPr lang="zh-CN" altLang="en-US" sz="1800">
                <a:solidFill>
                  <a:srgbClr val="0000FF"/>
                </a:solidFill>
              </a:rPr>
              <a:t>用法</a:t>
            </a:r>
            <a:r>
              <a:rPr lang="en-US" altLang="zh-CN" sz="1800">
                <a:solidFill>
                  <a:srgbClr val="0000FF"/>
                </a:solidFill>
              </a:rPr>
              <a:t>: $(”select option:selected”)   </a:t>
            </a:r>
            <a:r>
              <a:rPr lang="zh-CN" altLang="en-US" sz="1800">
                <a:solidFill>
                  <a:srgbClr val="0000FF"/>
                </a:solidFill>
              </a:rPr>
              <a:t>返回值  集合元素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 说明</a:t>
            </a:r>
            <a:r>
              <a:rPr lang="en-US" altLang="zh-CN" sz="1800"/>
              <a:t>: </a:t>
            </a:r>
            <a:r>
              <a:rPr lang="zh-CN" altLang="en-US" sz="1800"/>
              <a:t>匹配所有选中的</a:t>
            </a:r>
            <a:r>
              <a:rPr lang="en-US" altLang="zh-CN" sz="1800"/>
              <a:t>option</a:t>
            </a:r>
            <a:r>
              <a:rPr lang="zh-CN" altLang="en-US" sz="1800"/>
              <a:t>元素</a:t>
            </a:r>
            <a:r>
              <a:rPr lang="en-US" altLang="zh-CN" sz="1800"/>
              <a:t>.$("select&gt;option:selected").each(function(index,doc){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/>
              <a:t>表单选择器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323850" y="1844675"/>
            <a:ext cx="8640763" cy="4837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600">
                <a:solidFill>
                  <a:srgbClr val="0000FF"/>
                </a:solidFill>
              </a:rPr>
              <a:t>1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:input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$(”:input”) ; 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 说明</a:t>
            </a:r>
            <a:r>
              <a:rPr lang="en-US" altLang="zh-CN" sz="1800"/>
              <a:t>:</a:t>
            </a:r>
            <a:r>
              <a:rPr lang="zh-CN" altLang="en-US" sz="1800"/>
              <a:t>匹配所有 </a:t>
            </a:r>
            <a:r>
              <a:rPr lang="en-US" altLang="zh-CN" sz="1800"/>
              <a:t>input, textarea, select </a:t>
            </a:r>
            <a:r>
              <a:rPr lang="zh-CN" altLang="en-US" sz="1800"/>
              <a:t>和 </a:t>
            </a:r>
            <a:r>
              <a:rPr lang="en-US" altLang="zh-CN" sz="1800"/>
              <a:t>button </a:t>
            </a:r>
            <a:r>
              <a:rPr lang="zh-CN" altLang="en-US" sz="1800"/>
              <a:t>元素</a:t>
            </a:r>
            <a:r>
              <a:rPr lang="zh-CN" altLang="en-US"/>
              <a:t> </a:t>
            </a:r>
            <a:endParaRPr lang="zh-CN" altLang="en-US" sz="1600"/>
          </a:p>
          <a:p>
            <a:pPr algn="l" eaLnBrk="1" hangingPunct="1"/>
            <a:r>
              <a:rPr lang="en-US" altLang="zh-CN" sz="1600">
                <a:solidFill>
                  <a:srgbClr val="0000FF"/>
                </a:solidFill>
              </a:rPr>
              <a:t>2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:text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$(”:text”) ;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      </a:t>
            </a:r>
            <a:r>
              <a:rPr lang="zh-CN" altLang="en-US" sz="1800"/>
              <a:t>说明</a:t>
            </a:r>
            <a:r>
              <a:rPr lang="en-US" altLang="zh-CN" sz="1800"/>
              <a:t>: </a:t>
            </a:r>
            <a:r>
              <a:rPr lang="zh-CN" altLang="en-US" sz="1800"/>
              <a:t>匹配所有的单行文本框</a:t>
            </a:r>
            <a:r>
              <a:rPr lang="en-US" altLang="zh-CN" sz="1800"/>
              <a:t>.</a:t>
            </a:r>
          </a:p>
          <a:p>
            <a:pPr algn="l" eaLnBrk="1" hangingPunct="1"/>
            <a:r>
              <a:rPr lang="en-US" altLang="zh-CN" sz="1600">
                <a:solidFill>
                  <a:srgbClr val="0000FF"/>
                </a:solidFill>
              </a:rPr>
              <a:t>3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:password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$(”:password”) ;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 说明</a:t>
            </a:r>
            <a:r>
              <a:rPr lang="en-US" altLang="zh-CN" sz="1800"/>
              <a:t>: </a:t>
            </a:r>
            <a:r>
              <a:rPr lang="zh-CN" altLang="en-US" sz="1800"/>
              <a:t>匹配所有密码框</a:t>
            </a:r>
            <a:r>
              <a:rPr lang="en-US" altLang="zh-CN" sz="1800"/>
              <a:t>.</a:t>
            </a:r>
          </a:p>
          <a:p>
            <a:pPr algn="l" eaLnBrk="1" hangingPunct="1"/>
            <a:r>
              <a:rPr lang="en-US" altLang="zh-CN" sz="1600">
                <a:solidFill>
                  <a:srgbClr val="0000FF"/>
                </a:solidFill>
              </a:rPr>
              <a:t>4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:radio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$(”:radio”) ;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说明</a:t>
            </a:r>
            <a:r>
              <a:rPr lang="en-US" altLang="zh-CN" sz="1800"/>
              <a:t>: </a:t>
            </a:r>
            <a:r>
              <a:rPr lang="zh-CN" altLang="en-US" sz="1800"/>
              <a:t>匹配所有单选按钮</a:t>
            </a:r>
            <a:r>
              <a:rPr lang="en-US" altLang="zh-CN" sz="1800"/>
              <a:t>.</a:t>
            </a:r>
          </a:p>
          <a:p>
            <a:pPr algn="l" eaLnBrk="1" hangingPunct="1"/>
            <a:r>
              <a:rPr lang="en-US" altLang="zh-CN" sz="1600">
                <a:solidFill>
                  <a:srgbClr val="0000FF"/>
                </a:solidFill>
              </a:rPr>
              <a:t>5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:checkbox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$(”:checkbox”) ;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      </a:t>
            </a:r>
            <a:r>
              <a:rPr lang="zh-CN" altLang="en-US" sz="1800"/>
              <a:t>说明</a:t>
            </a:r>
            <a:r>
              <a:rPr lang="en-US" altLang="zh-CN" sz="1800"/>
              <a:t>: </a:t>
            </a:r>
            <a:r>
              <a:rPr lang="zh-CN" altLang="en-US" sz="1800"/>
              <a:t>匹配所有复选框</a:t>
            </a:r>
          </a:p>
          <a:p>
            <a:pPr algn="l" eaLnBrk="1" hangingPunct="1"/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:submit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$(”:submit”) ; 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 说明</a:t>
            </a:r>
            <a:r>
              <a:rPr lang="en-US" altLang="zh-CN" sz="1800"/>
              <a:t>: </a:t>
            </a:r>
            <a:r>
              <a:rPr lang="zh-CN" altLang="en-US" sz="1800"/>
              <a:t>匹配所有提交按钮</a:t>
            </a:r>
            <a:r>
              <a:rPr lang="en-US" altLang="zh-CN" sz="180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/>
              <a:t>表单选择器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23850" y="1844675"/>
            <a:ext cx="8640763" cy="4776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600">
                <a:solidFill>
                  <a:srgbClr val="0000FF"/>
                </a:solidFill>
              </a:rPr>
              <a:t>7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:image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$(”:image”) 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      说明</a:t>
            </a:r>
            <a:r>
              <a:rPr lang="en-US" altLang="zh-CN" sz="1600"/>
              <a:t>: </a:t>
            </a:r>
            <a:r>
              <a:rPr lang="zh-CN" altLang="en-US" sz="1600"/>
              <a:t>匹配所有图像域</a:t>
            </a:r>
            <a:r>
              <a:rPr lang="en-US" altLang="zh-CN" sz="1600"/>
              <a:t>.</a:t>
            </a:r>
          </a:p>
          <a:p>
            <a:pPr algn="l" eaLnBrk="1" hangingPunct="1"/>
            <a:r>
              <a:rPr lang="en-US" altLang="zh-CN" sz="1600">
                <a:solidFill>
                  <a:srgbClr val="0000FF"/>
                </a:solidFill>
              </a:rPr>
              <a:t>8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:reset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$(”:reset”) ;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      说明</a:t>
            </a:r>
            <a:r>
              <a:rPr lang="en-US" altLang="zh-CN" sz="1600"/>
              <a:t>: </a:t>
            </a:r>
            <a:r>
              <a:rPr lang="zh-CN" altLang="en-US" sz="1600"/>
              <a:t>匹配所有重置按钮</a:t>
            </a:r>
            <a:r>
              <a:rPr lang="en-US" altLang="zh-CN" sz="1600"/>
              <a:t>.</a:t>
            </a:r>
          </a:p>
          <a:p>
            <a:pPr algn="l" eaLnBrk="1" hangingPunct="1"/>
            <a:r>
              <a:rPr lang="en-US" altLang="zh-CN" sz="1600">
                <a:solidFill>
                  <a:srgbClr val="0000FF"/>
                </a:solidFill>
              </a:rPr>
              <a:t>9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:button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$(”:button”) ;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      说明</a:t>
            </a:r>
            <a:r>
              <a:rPr lang="en-US" altLang="zh-CN" sz="1600"/>
              <a:t>: </a:t>
            </a:r>
            <a:r>
              <a:rPr lang="zh-CN" altLang="en-US" sz="1600"/>
              <a:t>匹配所有按钮</a:t>
            </a:r>
            <a:r>
              <a:rPr lang="en-US" altLang="zh-CN" sz="1600"/>
              <a:t>.</a:t>
            </a:r>
            <a:r>
              <a:rPr lang="zh-CN" altLang="en-US" sz="1600"/>
              <a:t>这个包括直接写的元素</a:t>
            </a:r>
            <a:r>
              <a:rPr lang="en-US" altLang="zh-CN" sz="1600"/>
              <a:t>button.</a:t>
            </a:r>
          </a:p>
          <a:p>
            <a:pPr algn="l" eaLnBrk="1" hangingPunct="1"/>
            <a:r>
              <a:rPr lang="en-US" altLang="zh-CN" sz="1600">
                <a:solidFill>
                  <a:srgbClr val="0000FF"/>
                </a:solidFill>
              </a:rPr>
              <a:t>10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:file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$(”:file”) ; 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     说明</a:t>
            </a:r>
            <a:r>
              <a:rPr lang="en-US" altLang="zh-CN" sz="1600"/>
              <a:t>: </a:t>
            </a:r>
            <a:r>
              <a:rPr lang="zh-CN" altLang="en-US" sz="1600"/>
              <a:t>匹配所有文件域</a:t>
            </a:r>
            <a:r>
              <a:rPr lang="en-US" altLang="zh-CN" sz="1600"/>
              <a:t>.</a:t>
            </a:r>
          </a:p>
          <a:p>
            <a:pPr algn="l" eaLnBrk="1" hangingPunct="1"/>
            <a:r>
              <a:rPr lang="en-US" altLang="zh-CN" sz="1600">
                <a:solidFill>
                  <a:srgbClr val="0000FF"/>
                </a:solidFill>
              </a:rPr>
              <a:t>11</a:t>
            </a:r>
            <a:r>
              <a:rPr lang="zh-CN" altLang="en-US" sz="1600">
                <a:solidFill>
                  <a:srgbClr val="0000FF"/>
                </a:solidFill>
              </a:rPr>
              <a:t>、</a:t>
            </a:r>
            <a:r>
              <a:rPr lang="en-US" altLang="zh-CN" sz="1600">
                <a:solidFill>
                  <a:srgbClr val="0000FF"/>
                </a:solidFill>
              </a:rPr>
              <a:t>:hidden</a:t>
            </a:r>
            <a:br>
              <a:rPr lang="en-US" altLang="zh-CN" sz="1600">
                <a:solidFill>
                  <a:srgbClr val="0000FF"/>
                </a:solidFill>
              </a:rPr>
            </a:br>
            <a:r>
              <a:rPr lang="zh-CN" altLang="en-US" sz="1600">
                <a:solidFill>
                  <a:srgbClr val="0000FF"/>
                </a:solidFill>
              </a:rPr>
              <a:t>用法</a:t>
            </a:r>
            <a:r>
              <a:rPr lang="en-US" altLang="zh-CN" sz="1600">
                <a:solidFill>
                  <a:srgbClr val="0000FF"/>
                </a:solidFill>
              </a:rPr>
              <a:t>: $(”input:hidden”) ; </a:t>
            </a:r>
            <a:r>
              <a:rPr lang="zh-CN" altLang="en-US" sz="1600">
                <a:solidFill>
                  <a:srgbClr val="0000FF"/>
                </a:solidFill>
              </a:rPr>
              <a:t>返回值  集合元素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      说明</a:t>
            </a:r>
            <a:r>
              <a:rPr lang="en-US" altLang="zh-CN" sz="1600"/>
              <a:t>: </a:t>
            </a:r>
            <a:r>
              <a:rPr lang="zh-CN" altLang="en-US" sz="1600"/>
              <a:t>匹配所有不可见元素，或者</a:t>
            </a:r>
            <a:r>
              <a:rPr lang="en-US" altLang="zh-CN" sz="1600"/>
              <a:t>type</a:t>
            </a:r>
            <a:r>
              <a:rPr lang="zh-CN" altLang="en-US" sz="1600"/>
              <a:t>为</a:t>
            </a:r>
            <a:r>
              <a:rPr lang="en-US" altLang="zh-CN" sz="1600"/>
              <a:t>hidden</a:t>
            </a:r>
            <a:r>
              <a:rPr lang="zh-CN" altLang="en-US" sz="1600"/>
              <a:t>的元素</a:t>
            </a:r>
            <a:r>
              <a:rPr lang="en-US" altLang="zh-CN" sz="1600"/>
              <a:t>.</a:t>
            </a:r>
            <a:r>
              <a:rPr lang="zh-CN" altLang="en-US" sz="1600"/>
              <a:t>这个选择器就不仅限于表单了</a:t>
            </a:r>
            <a:r>
              <a:rPr lang="en-US" altLang="zh-CN" sz="1600"/>
              <a:t>,</a:t>
            </a:r>
            <a:r>
              <a:rPr lang="zh-CN" altLang="en-US" sz="1600"/>
              <a:t>除了匹配</a:t>
            </a:r>
            <a:r>
              <a:rPr lang="en-US" altLang="zh-CN" sz="1600"/>
              <a:t>input</a:t>
            </a:r>
            <a:r>
              <a:rPr lang="zh-CN" altLang="en-US" sz="1600"/>
              <a:t>中的</a:t>
            </a:r>
            <a:r>
              <a:rPr lang="en-US" altLang="zh-CN" sz="1600"/>
              <a:t>hidden</a:t>
            </a:r>
            <a:r>
              <a:rPr lang="zh-CN" altLang="en-US" sz="1600"/>
              <a:t>外</a:t>
            </a:r>
            <a:r>
              <a:rPr lang="en-US" altLang="zh-CN" sz="1600"/>
              <a:t>,</a:t>
            </a:r>
            <a:r>
              <a:rPr lang="zh-CN" altLang="en-US" sz="1600"/>
              <a:t>那些</a:t>
            </a:r>
            <a:r>
              <a:rPr lang="en-US" altLang="zh-CN" sz="1600"/>
              <a:t>style</a:t>
            </a:r>
            <a:r>
              <a:rPr lang="zh-CN" altLang="en-US" sz="1600"/>
              <a:t>为</a:t>
            </a:r>
            <a:r>
              <a:rPr lang="en-US" altLang="zh-CN" sz="1600"/>
              <a:t>hidden</a:t>
            </a:r>
            <a:r>
              <a:rPr lang="zh-CN" altLang="en-US" sz="1600"/>
              <a:t>的也会被匹配</a:t>
            </a:r>
            <a:r>
              <a:rPr lang="en-US" altLang="zh-CN" sz="1600"/>
              <a:t>.</a:t>
            </a:r>
            <a:br>
              <a:rPr lang="en-US" altLang="zh-CN" sz="1600"/>
            </a:br>
            <a:endParaRPr lang="en-US" altLang="zh-CN" sz="160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      </a:t>
            </a:r>
            <a:r>
              <a:rPr lang="zh-CN" altLang="en-US" sz="1600"/>
              <a:t>注意</a:t>
            </a:r>
            <a:r>
              <a:rPr lang="en-US" altLang="zh-CN" sz="1600"/>
              <a:t>: </a:t>
            </a:r>
            <a:r>
              <a:rPr lang="zh-CN" altLang="en-US" sz="1600"/>
              <a:t>要选取</a:t>
            </a:r>
            <a:r>
              <a:rPr lang="en-US" altLang="zh-CN" sz="1600"/>
              <a:t>input</a:t>
            </a:r>
            <a:r>
              <a:rPr lang="zh-CN" altLang="en-US" sz="1600"/>
              <a:t>中为</a:t>
            </a:r>
            <a:r>
              <a:rPr lang="en-US" altLang="zh-CN" sz="1600"/>
              <a:t>hidden</a:t>
            </a:r>
            <a:r>
              <a:rPr lang="zh-CN" altLang="en-US" sz="1600"/>
              <a:t>值的方法就是上面例子的用法</a:t>
            </a:r>
            <a:r>
              <a:rPr lang="en-US" altLang="zh-CN" sz="1600"/>
              <a:t>,</a:t>
            </a:r>
            <a:r>
              <a:rPr lang="zh-CN" altLang="en-US" sz="1600"/>
              <a:t>但是直接使用 “</a:t>
            </a:r>
            <a:r>
              <a:rPr lang="en-US" altLang="zh-CN" sz="1600"/>
              <a:t>:hidden” </a:t>
            </a:r>
            <a:r>
              <a:rPr lang="zh-CN" altLang="en-US" sz="1600"/>
              <a:t>的话就是匹配页面中所有的不可见元素</a:t>
            </a:r>
            <a:r>
              <a:rPr lang="en-US" altLang="zh-CN" sz="1600"/>
              <a:t>,</a:t>
            </a:r>
            <a:r>
              <a:rPr lang="zh-CN" altLang="en-US" sz="1600"/>
              <a:t>包括宽度或高度为</a:t>
            </a:r>
            <a:r>
              <a:rPr lang="en-US" altLang="zh-CN" sz="1600"/>
              <a:t>0</a:t>
            </a:r>
            <a:r>
              <a:rPr lang="zh-CN" altLang="en-US" sz="1600"/>
              <a:t>的</a:t>
            </a:r>
            <a:r>
              <a:rPr lang="en-US" altLang="zh-CN" sz="1600"/>
              <a:t>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选择器案例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$(document).ready(function(){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//1 </a:t>
            </a:r>
            <a:r>
              <a:rPr lang="zh-CN" altLang="en-US" sz="1400"/>
              <a:t>将对应的内容</a:t>
            </a:r>
            <a:r>
              <a:rPr lang="en-US" altLang="zh-CN" sz="1400"/>
              <a:t>,</a:t>
            </a:r>
            <a:r>
              <a:rPr lang="zh-CN" altLang="en-US" sz="1400"/>
              <a:t>隐藏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/>
              <a:t>		</a:t>
            </a:r>
            <a:r>
              <a:rPr lang="en-US" altLang="zh-CN" sz="1400"/>
              <a:t>var $li = $("li:gt(5):not(':last')");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$li.hide();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//2 </a:t>
            </a:r>
            <a:r>
              <a:rPr lang="zh-CN" altLang="en-US" sz="1400"/>
              <a:t>获取对应按钮的</a:t>
            </a:r>
            <a:r>
              <a:rPr lang="en-US" altLang="zh-CN" sz="1400"/>
              <a:t>onclick</a:t>
            </a:r>
            <a:r>
              <a:rPr lang="zh-CN" altLang="en-US" sz="1400"/>
              <a:t>事件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/>
              <a:t>		</a:t>
            </a:r>
            <a:r>
              <a:rPr lang="en-US" altLang="zh-CN" sz="1400"/>
              <a:t>$("a&gt;span").click(function(){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	if($li.is(":hidden")){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		//1 </a:t>
            </a:r>
            <a:r>
              <a:rPr lang="zh-CN" altLang="en-US" sz="1400"/>
              <a:t>将隐藏的内容</a:t>
            </a:r>
            <a:r>
              <a:rPr lang="en-US" altLang="zh-CN" sz="1400"/>
              <a:t>,</a:t>
            </a:r>
            <a:r>
              <a:rPr lang="zh-CN" altLang="en-US" sz="1400"/>
              <a:t>显示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/>
              <a:t>				</a:t>
            </a:r>
            <a:r>
              <a:rPr lang="en-US" altLang="zh-CN" sz="1400"/>
              <a:t>$li.show(3000);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		/*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		 * text():</a:t>
            </a:r>
            <a:r>
              <a:rPr lang="zh-CN" altLang="en-US" sz="1400"/>
              <a:t>设置与获取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/>
              <a:t>				 * 	* 不传参数</a:t>
            </a:r>
            <a:r>
              <a:rPr lang="en-US" altLang="zh-CN" sz="1400"/>
              <a:t>:</a:t>
            </a:r>
            <a:r>
              <a:rPr lang="zh-CN" altLang="en-US" sz="1400"/>
              <a:t>获取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/>
              <a:t>				 * 	* 传递参数</a:t>
            </a:r>
            <a:r>
              <a:rPr lang="en-US" altLang="zh-CN" sz="1400"/>
              <a:t>:</a:t>
            </a:r>
            <a:r>
              <a:rPr lang="zh-CN" altLang="en-US" sz="1400"/>
              <a:t>设置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/>
              <a:t>				 *</a:t>
            </a:r>
            <a:r>
              <a:rPr lang="en-US" altLang="zh-CN" sz="1400"/>
              <a:t>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$("a&gt;span").text("</a:t>
            </a:r>
            <a:r>
              <a:rPr lang="zh-CN" altLang="en-US" sz="1400"/>
              <a:t>精简显示品牌</a:t>
            </a:r>
            <a:r>
              <a:rPr lang="en-US" altLang="zh-CN" sz="1400"/>
              <a:t>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}else{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		//1 </a:t>
            </a:r>
            <a:r>
              <a:rPr lang="zh-CN" altLang="en-US" sz="1400"/>
              <a:t>将隐藏的内容</a:t>
            </a:r>
            <a:r>
              <a:rPr lang="en-US" altLang="zh-CN" sz="1400"/>
              <a:t>,</a:t>
            </a:r>
            <a:r>
              <a:rPr lang="zh-CN" altLang="en-US" sz="1400"/>
              <a:t>显示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/>
              <a:t>				</a:t>
            </a:r>
            <a:r>
              <a:rPr lang="en-US" altLang="zh-CN" sz="1400"/>
              <a:t>$li.hide(3000);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		/* * text():</a:t>
            </a:r>
            <a:r>
              <a:rPr lang="zh-CN" altLang="en-US" sz="1400"/>
              <a:t>设置与获取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/>
              <a:t>				 * 	* 不传参数</a:t>
            </a:r>
            <a:r>
              <a:rPr lang="en-US" altLang="zh-CN" sz="1400"/>
              <a:t>:</a:t>
            </a:r>
            <a:r>
              <a:rPr lang="zh-CN" altLang="en-US" sz="1400"/>
              <a:t>获取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/>
              <a:t>				 * 	* 传递参数</a:t>
            </a:r>
            <a:r>
              <a:rPr lang="en-US" altLang="zh-CN" sz="1400"/>
              <a:t>:</a:t>
            </a:r>
            <a:r>
              <a:rPr lang="zh-CN" altLang="en-US" sz="1400"/>
              <a:t>设置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/>
              <a:t>				 *</a:t>
            </a:r>
            <a:r>
              <a:rPr lang="en-US" altLang="zh-CN" sz="1400"/>
              <a:t>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		$("a&gt;span").text("</a:t>
            </a:r>
            <a:r>
              <a:rPr lang="zh-CN" altLang="en-US" sz="1400"/>
              <a:t>显示全部品牌</a:t>
            </a:r>
            <a:r>
              <a:rPr lang="en-US" altLang="zh-CN" sz="1400"/>
              <a:t>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	//</a:t>
            </a:r>
            <a:r>
              <a:rPr lang="zh-CN" altLang="en-US" sz="1400"/>
              <a:t>禁止页面自动刷新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/>
              <a:t>			</a:t>
            </a:r>
            <a:r>
              <a:rPr lang="en-US" altLang="zh-CN" sz="1400"/>
              <a:t>return false;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});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});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jQuery </a:t>
            </a:r>
            <a:r>
              <a:rPr lang="zh-CN" altLang="en-US"/>
              <a:t>中的</a:t>
            </a:r>
            <a:r>
              <a:rPr lang="en-US" altLang="zh-CN"/>
              <a:t> DOM </a:t>
            </a:r>
            <a:r>
              <a:rPr lang="zh-CN" altLang="en-US"/>
              <a:t>操作</a:t>
            </a:r>
            <a:endParaRPr lang="en-US" altLang="zh-CN"/>
          </a:p>
        </p:txBody>
      </p:sp>
      <p:sp>
        <p:nvSpPr>
          <p:cNvPr id="39940" name="TextBox 1"/>
          <p:cNvSpPr txBox="1">
            <a:spLocks noChangeArrowheads="1"/>
          </p:cNvSpPr>
          <p:nvPr/>
        </p:nvSpPr>
        <p:spPr bwMode="auto">
          <a:xfrm>
            <a:off x="241300" y="1828800"/>
            <a:ext cx="86868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565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/>
              <a:t>查找节点</a:t>
            </a:r>
            <a:endParaRPr lang="en-US" altLang="zh-CN"/>
          </a:p>
          <a:p>
            <a:pPr lvl="1" algn="l">
              <a:lnSpc>
                <a:spcPct val="150000"/>
              </a:lnSpc>
            </a:pPr>
            <a:r>
              <a:rPr lang="zh-CN" altLang="en-US"/>
              <a:t>查找元素节点</a:t>
            </a:r>
            <a:endParaRPr lang="en-US" altLang="zh-CN"/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$usernameElement = $("#username");</a:t>
            </a:r>
            <a:endParaRPr lang="zh-CN" alt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alert("jquery "+$usernameElement.val());</a:t>
            </a:r>
          </a:p>
          <a:p>
            <a:pPr lvl="1" algn="l">
              <a:lnSpc>
                <a:spcPct val="150000"/>
              </a:lnSpc>
            </a:pPr>
            <a:r>
              <a:rPr lang="zh-CN" altLang="en-US"/>
              <a:t>查找属性节点</a:t>
            </a:r>
            <a:endParaRPr lang="en-US" altLang="zh-CN"/>
          </a:p>
          <a:p>
            <a:pPr lvl="1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en-US" altLang="zh-CN" sz="1800"/>
              <a:t>jQuery</a:t>
            </a:r>
            <a:r>
              <a:rPr lang="zh-CN" altLang="en-US" sz="1800"/>
              <a:t>查找到需要的元素节点后，使用</a:t>
            </a:r>
            <a:r>
              <a:rPr lang="en-US" altLang="zh-CN" sz="1800"/>
              <a:t>attr()</a:t>
            </a:r>
            <a:r>
              <a:rPr lang="zh-CN" altLang="en-US" sz="1800"/>
              <a:t>方法来获取它的各种属性的值。</a:t>
            </a:r>
            <a:endParaRPr lang="en-US" altLang="zh-CN"/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$usernameElement.attr("value");</a:t>
            </a:r>
          </a:p>
          <a:p>
            <a:pPr lvl="1" algn="l">
              <a:lnSpc>
                <a:spcPct val="150000"/>
              </a:lnSpc>
            </a:pPr>
            <a:r>
              <a:rPr lang="zh-CN" altLang="en-US"/>
              <a:t>查找文本节点</a:t>
            </a:r>
            <a:endParaRPr lang="en-US" altLang="zh-CN"/>
          </a:p>
          <a:p>
            <a:pPr lvl="1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en-US" altLang="zh-CN" sz="1800"/>
              <a:t>jQuery</a:t>
            </a:r>
            <a:r>
              <a:rPr lang="zh-CN" altLang="en-US" sz="1800"/>
              <a:t>查找到需要的元素节点后，使用</a:t>
            </a:r>
            <a:r>
              <a:rPr lang="en-US" altLang="zh-CN" sz="1800"/>
              <a:t>text()</a:t>
            </a:r>
            <a:r>
              <a:rPr lang="zh-CN" altLang="en-US" sz="1800"/>
              <a:t>方法来获取它的文本内容。</a:t>
            </a:r>
            <a:endParaRPr lang="en-US" altLang="zh-CN"/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$usernameElement.text();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6600" y="25400"/>
            <a:ext cx="7696200" cy="1439863"/>
          </a:xfrm>
        </p:spPr>
        <p:txBody>
          <a:bodyPr/>
          <a:lstStyle/>
          <a:p>
            <a:pPr eaLnBrk="1" hangingPunct="1"/>
            <a:r>
              <a:rPr lang="en-US" altLang="zh-CN"/>
              <a:t>jQuery </a:t>
            </a:r>
            <a:r>
              <a:rPr lang="zh-CN" altLang="en-US"/>
              <a:t>中的</a:t>
            </a:r>
            <a:r>
              <a:rPr lang="en-US" altLang="zh-CN"/>
              <a:t> DOM </a:t>
            </a:r>
            <a:r>
              <a:rPr lang="zh-CN" altLang="en-US"/>
              <a:t>操作</a:t>
            </a:r>
            <a:endParaRPr lang="en-US" altLang="zh-CN"/>
          </a:p>
        </p:txBody>
      </p:sp>
      <p:sp>
        <p:nvSpPr>
          <p:cNvPr id="41988" name="TextBox 1"/>
          <p:cNvSpPr txBox="1">
            <a:spLocks noChangeArrowheads="1"/>
          </p:cNvSpPr>
          <p:nvPr/>
        </p:nvSpPr>
        <p:spPr bwMode="auto">
          <a:xfrm>
            <a:off x="241300" y="1557338"/>
            <a:ext cx="8686800" cy="530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565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570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1800"/>
              <a:t>创建节点</a:t>
            </a:r>
            <a:endParaRPr lang="en-US" altLang="zh-CN" sz="1800"/>
          </a:p>
          <a:p>
            <a:pPr lvl="1" algn="l">
              <a:lnSpc>
                <a:spcPct val="100000"/>
              </a:lnSpc>
            </a:pPr>
            <a:r>
              <a:rPr lang="zh-CN" altLang="en-US" sz="1800"/>
              <a:t>创建元素节点</a:t>
            </a:r>
            <a:endParaRPr lang="en-US" altLang="zh-CN" sz="1800"/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使用 </a:t>
            </a:r>
            <a:r>
              <a:rPr lang="en-US" altLang="zh-CN" sz="1800"/>
              <a:t>jQuery </a:t>
            </a:r>
            <a:r>
              <a:rPr lang="zh-CN" altLang="en-US" sz="1800"/>
              <a:t>的工厂函数 </a:t>
            </a:r>
            <a:r>
              <a:rPr lang="en-US" altLang="zh-CN" sz="1800"/>
              <a:t>$(HTML) </a:t>
            </a:r>
            <a:r>
              <a:rPr lang="zh-CN" altLang="en-US" sz="1800"/>
              <a:t>。该工厂函数会根据传入的</a:t>
            </a:r>
            <a:r>
              <a:rPr lang="en-US" altLang="zh-CN" sz="1800"/>
              <a:t> html </a:t>
            </a:r>
            <a:r>
              <a:rPr lang="zh-CN" altLang="en-US" sz="1800"/>
              <a:t>标记字符串创建一个</a:t>
            </a:r>
            <a:r>
              <a:rPr lang="en-US" altLang="zh-CN" sz="1800"/>
              <a:t> DOM </a:t>
            </a:r>
            <a:r>
              <a:rPr lang="zh-CN" altLang="en-US" sz="1800"/>
              <a:t>对象</a:t>
            </a:r>
            <a:r>
              <a:rPr lang="en-US" altLang="zh-CN" sz="1800"/>
              <a:t>, </a:t>
            </a:r>
            <a:r>
              <a:rPr lang="zh-CN" altLang="en-US" sz="1800"/>
              <a:t>并把这个</a:t>
            </a:r>
            <a:r>
              <a:rPr lang="en-US" altLang="zh-CN" sz="1800"/>
              <a:t> DOM </a:t>
            </a:r>
            <a:r>
              <a:rPr lang="zh-CN" altLang="en-US" sz="1800"/>
              <a:t>对象包装成一个 </a:t>
            </a:r>
            <a:r>
              <a:rPr lang="en-US" altLang="zh-CN" sz="1800"/>
              <a:t>jQuery </a:t>
            </a:r>
            <a:r>
              <a:rPr lang="zh-CN" altLang="en-US" sz="1800"/>
              <a:t>对象返回。</a:t>
            </a:r>
            <a:endParaRPr lang="en-US" altLang="zh-CN" sz="1800"/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800"/>
              <a:t>当创建单个元素时</a:t>
            </a:r>
            <a:r>
              <a:rPr lang="en-US" altLang="zh-CN" sz="1800"/>
              <a:t>, </a:t>
            </a:r>
            <a:r>
              <a:rPr lang="zh-CN" altLang="en-US" sz="1800"/>
              <a:t>需注意闭合标签。</a:t>
            </a:r>
            <a:endParaRPr lang="en-US" altLang="zh-CN" sz="1800"/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var $option = $("&lt;option&gt;&lt;/option&gt;");</a:t>
            </a:r>
          </a:p>
          <a:p>
            <a:pPr lvl="1" algn="l">
              <a:lnSpc>
                <a:spcPct val="100000"/>
              </a:lnSpc>
            </a:pPr>
            <a:r>
              <a:rPr lang="zh-CN" altLang="en-US" sz="1800"/>
              <a:t>创建文本节点</a:t>
            </a:r>
            <a:endParaRPr lang="en-US" altLang="zh-CN" sz="1800"/>
          </a:p>
          <a:p>
            <a:pPr lvl="2" algn="l">
              <a:lnSpc>
                <a:spcPct val="100000"/>
              </a:lnSpc>
            </a:pPr>
            <a:r>
              <a:rPr lang="zh-CN" altLang="en-US" sz="1800"/>
              <a:t>创建元素节点后，使用</a:t>
            </a:r>
            <a:r>
              <a:rPr lang="en-US" altLang="zh-CN" sz="1800"/>
              <a:t>text()</a:t>
            </a:r>
            <a:r>
              <a:rPr lang="zh-CN" altLang="en-US" sz="1800"/>
              <a:t>方法来设置其节点的文本内容。</a:t>
            </a:r>
            <a:endParaRPr lang="en-US" altLang="zh-CN" sz="1800"/>
          </a:p>
          <a:p>
            <a:pPr lvl="2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$option.text("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lvl="2" algn="l">
              <a:lnSpc>
                <a:spcPct val="100000"/>
              </a:lnSpc>
            </a:pPr>
            <a:r>
              <a:rPr lang="zh-CN" altLang="en-US" sz="1800"/>
              <a:t>创建元素节点时，直接将其节点的文本内容插入其中。</a:t>
            </a:r>
            <a:endParaRPr lang="en-US" altLang="zh-CN" sz="1800"/>
          </a:p>
          <a:p>
            <a:pPr lvl="2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$option = $("&lt;option&gt;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&lt;/option&gt;");</a:t>
            </a:r>
          </a:p>
          <a:p>
            <a:pPr lvl="1" algn="l">
              <a:lnSpc>
                <a:spcPct val="100000"/>
              </a:lnSpc>
            </a:pPr>
            <a:r>
              <a:rPr lang="zh-CN" altLang="en-US" sz="1800"/>
              <a:t>创建属性节点</a:t>
            </a:r>
            <a:endParaRPr lang="en-US" altLang="zh-CN" sz="18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>
              <a:lnSpc>
                <a:spcPct val="100000"/>
              </a:lnSpc>
            </a:pPr>
            <a:r>
              <a:rPr lang="zh-CN" altLang="en-US" sz="1800"/>
              <a:t>创建元素节点后，使用</a:t>
            </a:r>
            <a:r>
              <a:rPr lang="en-US" altLang="zh-CN" sz="1800"/>
              <a:t>attr()</a:t>
            </a:r>
            <a:r>
              <a:rPr lang="zh-CN" altLang="en-US" sz="1800"/>
              <a:t>方法来设置其节点的属性。</a:t>
            </a:r>
            <a:endParaRPr lang="en-US" altLang="zh-CN" sz="1800"/>
          </a:p>
          <a:p>
            <a:pPr lvl="2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$option.attr("value","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lvl="2" algn="l">
              <a:lnSpc>
                <a:spcPct val="100000"/>
              </a:lnSpc>
            </a:pPr>
            <a:r>
              <a:rPr lang="zh-CN" altLang="en-US" sz="1800"/>
              <a:t>创建元素节点时，直接将其节点的属性插入其中。</a:t>
            </a:r>
            <a:endParaRPr lang="en-US" altLang="zh-CN" sz="1800"/>
          </a:p>
          <a:p>
            <a:pPr lvl="2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$option = $("&lt;option value="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&lt;/option&gt;");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jQuery </a:t>
            </a:r>
            <a:r>
              <a:rPr lang="zh-CN" altLang="en-US"/>
              <a:t>中的</a:t>
            </a:r>
            <a:r>
              <a:rPr lang="en-US" altLang="zh-CN"/>
              <a:t> DOM </a:t>
            </a:r>
            <a:r>
              <a:rPr lang="zh-CN" altLang="en-US"/>
              <a:t>操作</a:t>
            </a:r>
            <a:endParaRPr lang="en-US" altLang="zh-CN"/>
          </a:p>
        </p:txBody>
      </p:sp>
      <p:sp>
        <p:nvSpPr>
          <p:cNvPr id="43012" name="TextBox 1"/>
          <p:cNvSpPr txBox="1">
            <a:spLocks noChangeArrowheads="1"/>
          </p:cNvSpPr>
          <p:nvPr/>
        </p:nvSpPr>
        <p:spPr bwMode="auto">
          <a:xfrm>
            <a:off x="241300" y="1828800"/>
            <a:ext cx="868680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565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570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1800"/>
              <a:t>插入节点</a:t>
            </a:r>
            <a:endParaRPr lang="en-US" altLang="zh-CN" sz="1800"/>
          </a:p>
          <a:p>
            <a:pPr lvl="1" algn="l">
              <a:lnSpc>
                <a:spcPct val="150000"/>
              </a:lnSpc>
            </a:pPr>
            <a:r>
              <a:rPr lang="zh-CN" altLang="en-US" sz="1800"/>
              <a:t>内部插入节点</a:t>
            </a:r>
            <a:endParaRPr lang="en-US" altLang="zh-CN" sz="1800"/>
          </a:p>
          <a:p>
            <a:pPr lvl="2" algn="l">
              <a:lnSpc>
                <a:spcPct val="100000"/>
              </a:lnSpc>
            </a:pPr>
            <a:r>
              <a:rPr lang="en-US" altLang="zh-CN" sz="1800"/>
              <a:t>append(content) :</a:t>
            </a:r>
            <a:r>
              <a:rPr lang="zh-CN" altLang="en-US" sz="1800"/>
              <a:t>向每个匹配的元素的内部的结尾处追加内容</a:t>
            </a:r>
            <a:endParaRPr lang="en-US" altLang="zh-CN" sz="1800"/>
          </a:p>
          <a:p>
            <a:pPr lvl="2" algn="l">
              <a:lnSpc>
                <a:spcPct val="100000"/>
              </a:lnSpc>
            </a:pPr>
            <a:r>
              <a:rPr lang="en-US" altLang="zh-CN" sz="1800"/>
              <a:t>appendTo(content) :</a:t>
            </a:r>
            <a:r>
              <a:rPr lang="zh-CN" altLang="en-US" sz="1800"/>
              <a:t>将每个匹配的元素追加到指定的元素中的内部结尾处</a:t>
            </a:r>
            <a:endParaRPr lang="en-US" altLang="zh-CN" sz="1800"/>
          </a:p>
          <a:p>
            <a:pPr lvl="2" algn="l">
              <a:lnSpc>
                <a:spcPct val="100000"/>
              </a:lnSpc>
            </a:pPr>
            <a:r>
              <a:rPr lang="en-US" altLang="zh-CN" sz="1800"/>
              <a:t>prepend(content):</a:t>
            </a:r>
            <a:r>
              <a:rPr lang="zh-CN" altLang="en-US" sz="1800"/>
              <a:t>向每个匹配的元素的内部的开始处插入内容</a:t>
            </a:r>
            <a:endParaRPr lang="en-US" altLang="zh-CN" sz="1800"/>
          </a:p>
          <a:p>
            <a:pPr lvl="2" algn="l">
              <a:lnSpc>
                <a:spcPct val="100000"/>
              </a:lnSpc>
            </a:pPr>
            <a:r>
              <a:rPr lang="en-US" altLang="zh-CN" sz="1800"/>
              <a:t>prependTo(content) :</a:t>
            </a:r>
            <a:r>
              <a:rPr lang="zh-CN" altLang="en-US" sz="1800"/>
              <a:t>将每个匹配的元素插入到指定的元素内部的开始处</a:t>
            </a:r>
            <a:endParaRPr lang="en-US" altLang="zh-CN" sz="18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1800"/>
              <a:t>外部插入节点</a:t>
            </a:r>
            <a:endParaRPr lang="en-US" altLang="zh-CN" sz="1800"/>
          </a:p>
          <a:p>
            <a:pPr lvl="2" algn="l">
              <a:lnSpc>
                <a:spcPct val="100000"/>
              </a:lnSpc>
            </a:pPr>
            <a:r>
              <a:rPr lang="en-US" altLang="zh-CN" sz="1800"/>
              <a:t>after(content) :</a:t>
            </a:r>
            <a:r>
              <a:rPr lang="zh-CN" altLang="en-US" sz="1800"/>
              <a:t>在每个匹配的元素之后插入内容</a:t>
            </a:r>
            <a:endParaRPr lang="en-US" altLang="zh-CN" sz="1800"/>
          </a:p>
          <a:p>
            <a:pPr lvl="2" algn="l">
              <a:lnSpc>
                <a:spcPct val="100000"/>
              </a:lnSpc>
            </a:pPr>
            <a:r>
              <a:rPr lang="en-US" altLang="zh-CN" sz="1800"/>
              <a:t>before(content):</a:t>
            </a:r>
            <a:r>
              <a:rPr lang="zh-CN" altLang="en-US" sz="1800"/>
              <a:t>在每个匹配的元素之前插入内容</a:t>
            </a:r>
            <a:endParaRPr lang="en-US" altLang="zh-CN" sz="1800"/>
          </a:p>
          <a:p>
            <a:pPr lvl="2" algn="l">
              <a:lnSpc>
                <a:spcPct val="100000"/>
              </a:lnSpc>
            </a:pPr>
            <a:r>
              <a:rPr lang="en-US" altLang="zh-CN" sz="1800"/>
              <a:t>insertAfter(content):</a:t>
            </a:r>
            <a:r>
              <a:rPr lang="zh-CN" altLang="en-US" sz="1800"/>
              <a:t>把所有匹配的元素插入到另一个、指定的元素元素集合的后面</a:t>
            </a:r>
            <a:endParaRPr lang="en-US" altLang="zh-CN" sz="1800"/>
          </a:p>
          <a:p>
            <a:pPr lvl="2" algn="l">
              <a:lnSpc>
                <a:spcPct val="100000"/>
              </a:lnSpc>
            </a:pPr>
            <a:r>
              <a:rPr lang="en-US" altLang="zh-CN" sz="1800"/>
              <a:t>insertBefore(content) :</a:t>
            </a:r>
            <a:r>
              <a:rPr lang="zh-CN" altLang="en-US" sz="1800"/>
              <a:t>把所有匹配的元素插入到另一个、指定的元素元素集合的前面</a:t>
            </a:r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jQuery </a:t>
            </a:r>
            <a:r>
              <a:rPr lang="zh-CN" altLang="en-US"/>
              <a:t>中的</a:t>
            </a:r>
            <a:r>
              <a:rPr lang="en-US" altLang="zh-CN"/>
              <a:t> DOM </a:t>
            </a:r>
            <a:r>
              <a:rPr lang="zh-CN" altLang="en-US"/>
              <a:t>操作</a:t>
            </a:r>
            <a:endParaRPr lang="en-US" altLang="zh-CN"/>
          </a:p>
        </p:txBody>
      </p:sp>
      <p:sp>
        <p:nvSpPr>
          <p:cNvPr id="44036" name="TextBox 1"/>
          <p:cNvSpPr txBox="1">
            <a:spLocks noChangeArrowheads="1"/>
          </p:cNvSpPr>
          <p:nvPr/>
        </p:nvSpPr>
        <p:spPr bwMode="auto">
          <a:xfrm>
            <a:off x="241300" y="1828800"/>
            <a:ext cx="868680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400"/>
              <a:t>删除节点</a:t>
            </a:r>
            <a:endParaRPr lang="en-US" altLang="zh-CN" sz="2400"/>
          </a:p>
          <a:p>
            <a:pPr lvl="1" algn="l">
              <a:lnSpc>
                <a:spcPct val="150000"/>
              </a:lnSpc>
            </a:pPr>
            <a:r>
              <a:rPr lang="en-US" altLang="zh-CN"/>
              <a:t>remove(): </a:t>
            </a:r>
            <a:r>
              <a:rPr lang="zh-CN" altLang="en-US"/>
              <a:t>从 </a:t>
            </a:r>
            <a:r>
              <a:rPr lang="en-US" altLang="zh-CN"/>
              <a:t>DOM </a:t>
            </a:r>
            <a:r>
              <a:rPr lang="zh-CN" altLang="en-US"/>
              <a:t>中删除所有匹配的元素</a:t>
            </a:r>
            <a:r>
              <a:rPr lang="en-US" altLang="zh-CN"/>
              <a:t>, </a:t>
            </a:r>
            <a:r>
              <a:rPr lang="zh-CN" altLang="en-US"/>
              <a:t>传入的参数用于根据 </a:t>
            </a:r>
            <a:r>
              <a:rPr lang="en-US" altLang="zh-CN"/>
              <a:t>jQuery </a:t>
            </a:r>
            <a:r>
              <a:rPr lang="zh-CN" altLang="en-US"/>
              <a:t>表达式来筛选元素</a:t>
            </a:r>
            <a:r>
              <a:rPr lang="en-US" altLang="zh-CN"/>
              <a:t>. </a:t>
            </a:r>
            <a:r>
              <a:rPr lang="zh-CN" altLang="en-US"/>
              <a:t>当某个节点用 </a:t>
            </a:r>
            <a:r>
              <a:rPr lang="en-US" altLang="zh-CN"/>
              <a:t>remove() </a:t>
            </a:r>
            <a:r>
              <a:rPr lang="zh-CN" altLang="en-US"/>
              <a:t>方法删除后</a:t>
            </a:r>
            <a:r>
              <a:rPr lang="en-US" altLang="zh-CN"/>
              <a:t>, </a:t>
            </a:r>
            <a:r>
              <a:rPr lang="zh-CN" altLang="en-US"/>
              <a:t>该节点所包含的所有后代节点将被同时删除</a:t>
            </a:r>
            <a:r>
              <a:rPr lang="en-US" altLang="zh-CN"/>
              <a:t>. </a:t>
            </a:r>
            <a:r>
              <a:rPr lang="zh-CN" altLang="en-US"/>
              <a:t>这个方法的返回值是一个指向已被删除的节点的引用。</a:t>
            </a:r>
            <a:endParaRPr lang="en-US" altLang="zh-CN"/>
          </a:p>
          <a:p>
            <a:pPr lvl="1" algn="l">
              <a:lnSpc>
                <a:spcPct val="150000"/>
              </a:lnSpc>
            </a:pPr>
            <a:r>
              <a:rPr lang="en-US" altLang="zh-CN"/>
              <a:t>empty(): </a:t>
            </a:r>
            <a:r>
              <a:rPr lang="zh-CN" altLang="en-US"/>
              <a:t>清空节点 </a:t>
            </a:r>
            <a:r>
              <a:rPr lang="en-US" altLang="zh-CN"/>
              <a:t>– </a:t>
            </a:r>
            <a:r>
              <a:rPr lang="zh-CN" altLang="en-US"/>
              <a:t>清空元素中的所有后代节点</a:t>
            </a:r>
            <a:r>
              <a:rPr lang="en-US" altLang="zh-CN"/>
              <a:t>(</a:t>
            </a:r>
            <a:r>
              <a:rPr lang="zh-CN" altLang="en-US"/>
              <a:t>不包含属性节点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jQuery</a:t>
            </a:r>
            <a:r>
              <a:rPr lang="zh-CN" altLang="en-US"/>
              <a:t>简介</a:t>
            </a:r>
            <a:endParaRPr lang="en-US" altLang="zh-CN"/>
          </a:p>
        </p:txBody>
      </p:sp>
      <p:sp>
        <p:nvSpPr>
          <p:cNvPr id="8196" name="TextBox 1"/>
          <p:cNvSpPr txBox="1">
            <a:spLocks noChangeArrowheads="1"/>
          </p:cNvSpPr>
          <p:nvPr/>
        </p:nvSpPr>
        <p:spPr bwMode="auto">
          <a:xfrm>
            <a:off x="609600" y="1905000"/>
            <a:ext cx="79248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/>
              <a:t>jQuery</a:t>
            </a:r>
            <a:r>
              <a:rPr lang="zh-CN" altLang="en-US"/>
              <a:t>是继</a:t>
            </a:r>
            <a:r>
              <a:rPr lang="en-US" altLang="zh-CN"/>
              <a:t>prototype</a:t>
            </a:r>
            <a:r>
              <a:rPr lang="zh-CN" altLang="en-US"/>
              <a:t>之后又一个优秀的</a:t>
            </a:r>
            <a:r>
              <a:rPr lang="en-US" altLang="zh-CN"/>
              <a:t>Javascript</a:t>
            </a:r>
            <a:r>
              <a:rPr lang="zh-CN" altLang="en-US"/>
              <a:t>库，是一个由</a:t>
            </a:r>
            <a:r>
              <a:rPr lang="en-US" altLang="zh-CN"/>
              <a:t>John Resig</a:t>
            </a:r>
            <a:r>
              <a:rPr lang="zh-CN" altLang="en-US"/>
              <a:t>创建于</a:t>
            </a:r>
            <a:r>
              <a:rPr lang="en-US" altLang="zh-CN"/>
              <a:t>2006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月的开源项目。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zh-CN" altLang="en-US"/>
              <a:t>现在的</a:t>
            </a:r>
            <a:r>
              <a:rPr lang="en-US" altLang="zh-CN"/>
              <a:t>jQuery</a:t>
            </a:r>
            <a:r>
              <a:rPr lang="zh-CN" altLang="en-US"/>
              <a:t>团队主要包括核心库、</a:t>
            </a:r>
            <a:r>
              <a:rPr lang="en-US" altLang="zh-CN"/>
              <a:t>UI</a:t>
            </a:r>
            <a:r>
              <a:rPr lang="zh-CN" altLang="en-US"/>
              <a:t>和插件等。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en-US" altLang="zh-CN"/>
              <a:t>jQuery</a:t>
            </a:r>
            <a:r>
              <a:rPr lang="zh-CN" altLang="en-US"/>
              <a:t>凭借着简洁的语法和跨平台的兼容性，极大地简化了</a:t>
            </a:r>
            <a:r>
              <a:rPr lang="en-US" altLang="zh-CN"/>
              <a:t>javascript</a:t>
            </a:r>
            <a:r>
              <a:rPr lang="zh-CN" altLang="en-US"/>
              <a:t>开发人员查找元素、操作</a:t>
            </a:r>
            <a:r>
              <a:rPr lang="en-US" altLang="zh-CN"/>
              <a:t>DOM</a:t>
            </a:r>
            <a:r>
              <a:rPr lang="zh-CN" altLang="en-US"/>
              <a:t>、处理事件、执行动画和开发</a:t>
            </a:r>
            <a:r>
              <a:rPr lang="en-US" altLang="zh-CN"/>
              <a:t>Ajax</a:t>
            </a:r>
            <a:r>
              <a:rPr lang="zh-CN" altLang="en-US"/>
              <a:t>的操作。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jQuery </a:t>
            </a:r>
            <a:r>
              <a:rPr lang="zh-CN" altLang="en-US"/>
              <a:t>中的</a:t>
            </a:r>
            <a:r>
              <a:rPr lang="en-US" altLang="zh-CN"/>
              <a:t> DOM </a:t>
            </a:r>
            <a:r>
              <a:rPr lang="zh-CN" altLang="en-US"/>
              <a:t>操作</a:t>
            </a:r>
            <a:endParaRPr lang="zh-CN" altLang="en-US" b="1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866900"/>
            <a:ext cx="8610600" cy="1057275"/>
          </a:xfrm>
        </p:spPr>
        <p:txBody>
          <a:bodyPr/>
          <a:lstStyle/>
          <a:p>
            <a:r>
              <a:rPr lang="zh-CN" altLang="en-US" sz="1800"/>
              <a:t>复制节点</a:t>
            </a:r>
            <a:endParaRPr lang="en-US" altLang="zh-CN" sz="1800"/>
          </a:p>
          <a:p>
            <a:r>
              <a:rPr lang="en-US" altLang="zh-CN" sz="1800"/>
              <a:t>clone(): </a:t>
            </a:r>
            <a:r>
              <a:rPr lang="zh-CN" altLang="en-US" sz="1800">
                <a:solidFill>
                  <a:srgbClr val="000000"/>
                </a:solidFill>
              </a:rPr>
              <a:t>克隆匹配的 </a:t>
            </a:r>
            <a:r>
              <a:rPr lang="en-US" altLang="zh-CN" sz="1800">
                <a:solidFill>
                  <a:srgbClr val="000000"/>
                </a:solidFill>
              </a:rPr>
              <a:t>DOM </a:t>
            </a:r>
            <a:r>
              <a:rPr lang="zh-CN" altLang="en-US" sz="1800">
                <a:solidFill>
                  <a:srgbClr val="000000"/>
                </a:solidFill>
              </a:rPr>
              <a:t>元素</a:t>
            </a:r>
            <a:r>
              <a:rPr lang="en-US" altLang="zh-CN" sz="1800">
                <a:solidFill>
                  <a:srgbClr val="000000"/>
                </a:solidFill>
              </a:rPr>
              <a:t>, </a:t>
            </a:r>
            <a:r>
              <a:rPr lang="zh-CN" altLang="en-US" sz="1800">
                <a:solidFill>
                  <a:srgbClr val="000000"/>
                </a:solidFill>
              </a:rPr>
              <a:t>返回值为克隆后的副本</a:t>
            </a:r>
            <a:r>
              <a:rPr lang="en-US" altLang="zh-CN" sz="1800">
                <a:solidFill>
                  <a:srgbClr val="000000"/>
                </a:solidFill>
              </a:rPr>
              <a:t>. </a:t>
            </a:r>
            <a:r>
              <a:rPr lang="zh-CN" altLang="en-US" sz="1800">
                <a:solidFill>
                  <a:srgbClr val="000000"/>
                </a:solidFill>
              </a:rPr>
              <a:t>但此时复制的新节点不具有任何行为</a:t>
            </a:r>
            <a:r>
              <a:rPr lang="en-US" altLang="zh-CN" sz="1800">
                <a:solidFill>
                  <a:srgbClr val="000000"/>
                </a:solidFill>
              </a:rPr>
              <a:t>.</a:t>
            </a:r>
          </a:p>
          <a:p>
            <a:r>
              <a:rPr lang="en-US" altLang="zh-CN" sz="1800">
                <a:solidFill>
                  <a:srgbClr val="000000"/>
                </a:solidFill>
              </a:rPr>
              <a:t>clone(true): </a:t>
            </a:r>
            <a:r>
              <a:rPr lang="zh-CN" altLang="en-US" sz="1800">
                <a:solidFill>
                  <a:srgbClr val="000000"/>
                </a:solidFill>
              </a:rPr>
              <a:t>复制元素的同时也复制元素中的的事件</a:t>
            </a:r>
            <a:r>
              <a:rPr lang="zh-CN" altLang="en-US" sz="1800"/>
              <a:t> 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665163" y="3200400"/>
            <a:ext cx="8137525" cy="3240088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&lt;button&gt;</a:t>
            </a:r>
            <a:r>
              <a:rPr lang="zh-CN" altLang="en-US" sz="1600"/>
              <a:t>保存</a:t>
            </a:r>
            <a:r>
              <a:rPr lang="en-US" altLang="zh-CN" sz="1600"/>
              <a:t>&lt;/button&gt;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&lt;p&gt;</a:t>
            </a:r>
            <a:r>
              <a:rPr lang="zh-CN" altLang="en-US" sz="1600"/>
              <a:t>段落</a:t>
            </a:r>
            <a:r>
              <a:rPr lang="en-US" altLang="zh-CN" sz="1600"/>
              <a:t>&lt;/p&gt;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 $("button").click(function(){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   alert("</a:t>
            </a:r>
            <a:r>
              <a:rPr lang="zh-CN" altLang="en-US" sz="1600"/>
              <a:t>点击按钮</a:t>
            </a:r>
            <a:r>
              <a:rPr lang="en-US" altLang="zh-CN" sz="1600"/>
              <a:t>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 });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  //</a:t>
            </a:r>
            <a:r>
              <a:rPr lang="zh-CN" altLang="en-US" sz="1600"/>
              <a:t>克隆节点，不克隆事件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  </a:t>
            </a:r>
            <a:r>
              <a:rPr lang="en-US" altLang="zh-CN" sz="1600"/>
              <a:t>$("button").clone().appendTo("p");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  //</a:t>
            </a:r>
            <a:r>
              <a:rPr lang="zh-CN" altLang="en-US" sz="1600"/>
              <a:t>克隆节点，克隆事件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  </a:t>
            </a:r>
            <a:r>
              <a:rPr lang="en-US" altLang="zh-CN" sz="1600"/>
              <a:t>$("button").clone(true).appendTo("p");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jQuery </a:t>
            </a:r>
            <a:r>
              <a:rPr lang="zh-CN" altLang="en-US"/>
              <a:t>中的</a:t>
            </a:r>
            <a:r>
              <a:rPr lang="en-US" altLang="zh-CN"/>
              <a:t> DOM </a:t>
            </a:r>
            <a:r>
              <a:rPr lang="zh-CN" altLang="en-US"/>
              <a:t>操作</a:t>
            </a:r>
            <a:endParaRPr lang="zh-CN" altLang="en-US" b="1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893888"/>
            <a:ext cx="7696200" cy="2144712"/>
          </a:xfrm>
        </p:spPr>
        <p:txBody>
          <a:bodyPr/>
          <a:lstStyle/>
          <a:p>
            <a:r>
              <a:rPr lang="zh-CN" altLang="en-US" sz="2000"/>
              <a:t>替换节点</a:t>
            </a:r>
            <a:endParaRPr lang="en-US" altLang="zh-CN" sz="2000"/>
          </a:p>
          <a:p>
            <a:r>
              <a:rPr lang="en-US" altLang="zh-CN" sz="2000"/>
              <a:t>replaceWith(): </a:t>
            </a:r>
            <a:r>
              <a:rPr lang="zh-CN" altLang="en-US" sz="2000"/>
              <a:t>将所有匹配的元素都替换为指定的 </a:t>
            </a:r>
            <a:r>
              <a:rPr lang="en-US" altLang="zh-CN" sz="2000"/>
              <a:t>HTML </a:t>
            </a:r>
            <a:r>
              <a:rPr lang="zh-CN" altLang="en-US" sz="2000"/>
              <a:t>或 </a:t>
            </a:r>
            <a:r>
              <a:rPr lang="en-US" altLang="zh-CN" sz="2000"/>
              <a:t>DOM </a:t>
            </a:r>
            <a:r>
              <a:rPr lang="zh-CN" altLang="en-US" sz="2000"/>
              <a:t>元素</a:t>
            </a:r>
          </a:p>
          <a:p>
            <a:r>
              <a:rPr lang="en-US" altLang="zh-CN" sz="2000"/>
              <a:t>replaceAll(): </a:t>
            </a:r>
            <a:r>
              <a:rPr lang="zh-CN" altLang="en-US" sz="2000"/>
              <a:t>颠倒了的 </a:t>
            </a:r>
            <a:r>
              <a:rPr lang="en-US" altLang="zh-CN" sz="2000"/>
              <a:t>replaceWith() </a:t>
            </a:r>
            <a:r>
              <a:rPr lang="zh-CN" altLang="en-US" sz="2000"/>
              <a:t>方法</a:t>
            </a:r>
            <a:r>
              <a:rPr lang="en-US" altLang="zh-CN" sz="2000"/>
              <a:t>.</a:t>
            </a:r>
          </a:p>
          <a:p>
            <a:r>
              <a:rPr lang="zh-CN" altLang="en-US" sz="2000"/>
              <a:t>注意</a:t>
            </a:r>
            <a:r>
              <a:rPr lang="en-US" altLang="zh-CN" sz="2000"/>
              <a:t>: </a:t>
            </a:r>
            <a:r>
              <a:rPr lang="zh-CN" altLang="en-US" sz="2000"/>
              <a:t>若在替换之前</a:t>
            </a:r>
            <a:r>
              <a:rPr lang="en-US" altLang="zh-CN" sz="2000"/>
              <a:t>, </a:t>
            </a:r>
            <a:r>
              <a:rPr lang="zh-CN" altLang="en-US" sz="2000"/>
              <a:t>已经在元素上绑定了事件</a:t>
            </a:r>
            <a:r>
              <a:rPr lang="en-US" altLang="zh-CN" sz="2000"/>
              <a:t>, </a:t>
            </a:r>
            <a:r>
              <a:rPr lang="zh-CN" altLang="en-US" sz="2000"/>
              <a:t>替换后原先绑定的事件会与原先的元素一起消失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84213" y="4038600"/>
            <a:ext cx="8135937" cy="13684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//&lt;p&gt;</a:t>
            </a:r>
            <a:r>
              <a:rPr lang="zh-CN" altLang="en-US" sz="1600"/>
              <a:t>段落</a:t>
            </a:r>
            <a:r>
              <a:rPr lang="en-US" altLang="zh-CN" sz="1600"/>
              <a:t>&lt;/p&gt;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//</a:t>
            </a:r>
            <a:r>
              <a:rPr lang="zh-CN" altLang="en-US" sz="1600"/>
              <a:t>方式一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$("p").replaceWith("&lt;button&gt;</a:t>
            </a:r>
            <a:r>
              <a:rPr lang="zh-CN" altLang="en-US" sz="1600"/>
              <a:t>登陆</a:t>
            </a:r>
            <a:r>
              <a:rPr lang="en-US" altLang="zh-CN" sz="1600"/>
              <a:t>&lt;/button&gt;");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//</a:t>
            </a:r>
            <a:r>
              <a:rPr lang="zh-CN" altLang="en-US" sz="1600"/>
              <a:t>方式二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$("&lt;button&gt;</a:t>
            </a:r>
            <a:r>
              <a:rPr lang="zh-CN" altLang="en-US" sz="1600"/>
              <a:t>登陆</a:t>
            </a:r>
            <a:r>
              <a:rPr lang="en-US" altLang="zh-CN" sz="1600"/>
              <a:t>&lt;/button&gt;").replaceAll("p");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jQuery </a:t>
            </a:r>
            <a:r>
              <a:rPr lang="zh-CN" altLang="en-US"/>
              <a:t>中的</a:t>
            </a:r>
            <a:r>
              <a:rPr lang="en-US" altLang="zh-CN"/>
              <a:t> DOM </a:t>
            </a:r>
            <a:r>
              <a:rPr lang="zh-CN" altLang="en-US"/>
              <a:t>操作</a:t>
            </a:r>
            <a:endParaRPr lang="en-US" altLang="zh-CN"/>
          </a:p>
        </p:txBody>
      </p:sp>
      <p:sp>
        <p:nvSpPr>
          <p:cNvPr id="47108" name="TextBox 1"/>
          <p:cNvSpPr txBox="1">
            <a:spLocks noChangeArrowheads="1"/>
          </p:cNvSpPr>
          <p:nvPr/>
        </p:nvSpPr>
        <p:spPr bwMode="auto">
          <a:xfrm>
            <a:off x="241300" y="1828800"/>
            <a:ext cx="8686800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565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570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400"/>
              <a:t>属性操作</a:t>
            </a:r>
            <a:endParaRPr lang="en-US" altLang="zh-CN" sz="2400"/>
          </a:p>
          <a:p>
            <a:pPr lvl="1" algn="l">
              <a:lnSpc>
                <a:spcPct val="150000"/>
              </a:lnSpc>
            </a:pPr>
            <a:r>
              <a:rPr lang="en-US" altLang="zh-CN"/>
              <a:t>attr(): </a:t>
            </a:r>
            <a:r>
              <a:rPr lang="zh-CN" altLang="en-US"/>
              <a:t>获取属性和设置属性。</a:t>
            </a:r>
          </a:p>
          <a:p>
            <a:pPr lvl="2" algn="l">
              <a:lnSpc>
                <a:spcPct val="150000"/>
              </a:lnSpc>
            </a:pPr>
            <a:r>
              <a:rPr lang="zh-CN" altLang="en-US"/>
              <a:t>当为该方法传递一个参数时</a:t>
            </a:r>
            <a:r>
              <a:rPr lang="en-US" altLang="zh-CN"/>
              <a:t>, </a:t>
            </a:r>
            <a:r>
              <a:rPr lang="zh-CN" altLang="en-US"/>
              <a:t>即为某元素的获取指定属性。</a:t>
            </a:r>
            <a:endParaRPr lang="en-US" altLang="zh-CN"/>
          </a:p>
          <a:p>
            <a:pPr lvl="2" algn="l">
              <a:lnSpc>
                <a:spcPct val="150000"/>
              </a:lnSpc>
            </a:pPr>
            <a:r>
              <a:rPr lang="zh-CN" altLang="en-US"/>
              <a:t>当为该</a:t>
            </a:r>
            <a:r>
              <a:rPr lang="zh-CN" altLang="en-US" baseline="-25000"/>
              <a:t>方法</a:t>
            </a:r>
            <a:r>
              <a:rPr lang="zh-CN" altLang="en-US"/>
              <a:t>传递两个参数时</a:t>
            </a:r>
            <a:r>
              <a:rPr lang="en-US" altLang="zh-CN"/>
              <a:t>, </a:t>
            </a:r>
            <a:r>
              <a:rPr lang="zh-CN" altLang="en-US"/>
              <a:t>即为某元素设置指定属性的值。</a:t>
            </a:r>
            <a:endParaRPr lang="en-US" altLang="zh-CN"/>
          </a:p>
          <a:p>
            <a:pPr lvl="2" algn="l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jQuery </a:t>
            </a:r>
            <a:r>
              <a:rPr lang="zh-CN" altLang="en-US">
                <a:solidFill>
                  <a:srgbClr val="FF0000"/>
                </a:solidFill>
              </a:rPr>
              <a:t>中有很多方法都是一个函数实现获取和设置</a:t>
            </a:r>
            <a:r>
              <a:rPr lang="en-US" altLang="zh-CN">
                <a:solidFill>
                  <a:srgbClr val="FF0000"/>
                </a:solidFill>
              </a:rPr>
              <a:t>. </a:t>
            </a:r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en-US" altLang="zh-CN">
                <a:solidFill>
                  <a:srgbClr val="FF0000"/>
                </a:solidFill>
              </a:rPr>
              <a:t>: attr(), html(), text(), val(), height(), width(), css() </a:t>
            </a:r>
            <a:r>
              <a:rPr lang="zh-CN" altLang="en-US">
                <a:solidFill>
                  <a:srgbClr val="FF0000"/>
                </a:solidFill>
              </a:rPr>
              <a:t>等。</a:t>
            </a:r>
            <a:endParaRPr lang="en-US" altLang="zh-CN">
              <a:solidFill>
                <a:srgbClr val="FF0000"/>
              </a:solidFill>
            </a:endParaRPr>
          </a:p>
          <a:p>
            <a:pPr lvl="2" algn="l">
              <a:lnSpc>
                <a:spcPct val="150000"/>
              </a:lnSpc>
            </a:pPr>
            <a:r>
              <a:rPr lang="en-US" altLang="zh-CN"/>
              <a:t>removeAttr(“</a:t>
            </a:r>
            <a:r>
              <a:rPr lang="zh-CN" altLang="en-US"/>
              <a:t>属性名”</a:t>
            </a:r>
            <a:r>
              <a:rPr lang="en-US" altLang="zh-CN"/>
              <a:t>): </a:t>
            </a:r>
            <a:r>
              <a:rPr lang="zh-CN" altLang="en-US"/>
              <a:t>删除指定元素的指定属性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jQuery </a:t>
            </a:r>
            <a:r>
              <a:rPr lang="zh-CN" altLang="en-US"/>
              <a:t>中的</a:t>
            </a:r>
            <a:r>
              <a:rPr lang="en-US" altLang="zh-CN"/>
              <a:t> DOM </a:t>
            </a:r>
            <a:r>
              <a:rPr lang="zh-CN" altLang="en-US"/>
              <a:t>操作</a:t>
            </a:r>
            <a:endParaRPr lang="en-US" altLang="zh-CN"/>
          </a:p>
        </p:txBody>
      </p:sp>
      <p:sp>
        <p:nvSpPr>
          <p:cNvPr id="48132" name="TextBox 1"/>
          <p:cNvSpPr txBox="1">
            <a:spLocks noChangeArrowheads="1"/>
          </p:cNvSpPr>
          <p:nvPr/>
        </p:nvSpPr>
        <p:spPr bwMode="auto">
          <a:xfrm>
            <a:off x="241300" y="1828800"/>
            <a:ext cx="8686800" cy="5016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565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/>
              <a:t>样式操作</a:t>
            </a:r>
            <a:endParaRPr lang="en-US" altLang="zh-CN"/>
          </a:p>
          <a:p>
            <a:pPr lvl="1" algn="l">
              <a:lnSpc>
                <a:spcPct val="150000"/>
              </a:lnSpc>
            </a:pPr>
            <a:r>
              <a:rPr lang="zh-CN" altLang="en-US"/>
              <a:t>获取</a:t>
            </a:r>
            <a:r>
              <a:rPr lang="en-US" altLang="zh-CN"/>
              <a:t> class </a:t>
            </a:r>
            <a:r>
              <a:rPr lang="zh-CN" altLang="en-US"/>
              <a:t>和设置</a:t>
            </a:r>
            <a:r>
              <a:rPr lang="en-US" altLang="zh-CN"/>
              <a:t> class </a:t>
            </a:r>
            <a:r>
              <a:rPr lang="zh-CN" altLang="en-US"/>
              <a:t>：</a:t>
            </a:r>
            <a:r>
              <a:rPr lang="en-US" altLang="zh-CN"/>
              <a:t>class </a:t>
            </a:r>
            <a:r>
              <a:rPr lang="zh-CN" altLang="en-US"/>
              <a:t>是元素的一个属性</a:t>
            </a:r>
            <a:r>
              <a:rPr lang="en-US" altLang="zh-CN"/>
              <a:t>, </a:t>
            </a:r>
            <a:r>
              <a:rPr lang="zh-CN" altLang="en-US"/>
              <a:t>所以获取</a:t>
            </a:r>
            <a:r>
              <a:rPr lang="en-US" altLang="zh-CN"/>
              <a:t> class </a:t>
            </a:r>
            <a:r>
              <a:rPr lang="zh-CN" altLang="en-US"/>
              <a:t>和设置</a:t>
            </a:r>
            <a:r>
              <a:rPr lang="en-US" altLang="zh-CN"/>
              <a:t> class </a:t>
            </a:r>
            <a:r>
              <a:rPr lang="zh-CN" altLang="en-US"/>
              <a:t>都可以使用</a:t>
            </a:r>
            <a:r>
              <a:rPr lang="en-US" altLang="zh-CN"/>
              <a:t> attr() </a:t>
            </a:r>
            <a:r>
              <a:rPr lang="zh-CN" altLang="en-US"/>
              <a:t>方法来完成。</a:t>
            </a:r>
            <a:endParaRPr lang="en-US" altLang="zh-CN"/>
          </a:p>
          <a:p>
            <a:pPr lvl="1" algn="l">
              <a:lnSpc>
                <a:spcPct val="150000"/>
              </a:lnSpc>
            </a:pPr>
            <a:r>
              <a:rPr lang="zh-CN" altLang="en-US"/>
              <a:t>追加样式：</a:t>
            </a:r>
            <a:r>
              <a:rPr lang="en-US" altLang="zh-CN"/>
              <a:t>addClass()</a:t>
            </a:r>
          </a:p>
          <a:p>
            <a:pPr lvl="1" algn="l">
              <a:lnSpc>
                <a:spcPct val="150000"/>
              </a:lnSpc>
            </a:pPr>
            <a:r>
              <a:rPr lang="zh-CN" altLang="en-US"/>
              <a:t>移除样式：</a:t>
            </a:r>
            <a:r>
              <a:rPr lang="en-US" altLang="zh-CN"/>
              <a:t>removeClass() --- </a:t>
            </a:r>
            <a:r>
              <a:rPr lang="zh-CN" altLang="en-US"/>
              <a:t>从匹配的元素中删除全部或指定的</a:t>
            </a:r>
            <a:r>
              <a:rPr lang="en-US" altLang="zh-CN"/>
              <a:t> class</a:t>
            </a:r>
          </a:p>
          <a:p>
            <a:pPr lvl="1" algn="l">
              <a:lnSpc>
                <a:spcPct val="150000"/>
              </a:lnSpc>
            </a:pPr>
            <a:r>
              <a:rPr lang="zh-CN" altLang="en-US"/>
              <a:t>切换样式：</a:t>
            </a:r>
            <a:r>
              <a:rPr lang="en-US" altLang="zh-CN"/>
              <a:t>toggleClass()  --- </a:t>
            </a:r>
            <a:r>
              <a:rPr lang="zh-CN" altLang="en-US"/>
              <a:t>控制样式上的重复切换</a:t>
            </a:r>
            <a:r>
              <a:rPr lang="en-US" altLang="zh-CN"/>
              <a:t>.</a:t>
            </a:r>
            <a:r>
              <a:rPr lang="zh-CN" altLang="en-US"/>
              <a:t>如果类名存在则删除它</a:t>
            </a:r>
            <a:r>
              <a:rPr lang="en-US" altLang="zh-CN"/>
              <a:t>, </a:t>
            </a:r>
            <a:r>
              <a:rPr lang="zh-CN" altLang="en-US"/>
              <a:t>如果类名不存在则添加它。</a:t>
            </a:r>
            <a:endParaRPr lang="en-US" altLang="zh-CN"/>
          </a:p>
          <a:p>
            <a:pPr lvl="1" algn="l">
              <a:lnSpc>
                <a:spcPct val="150000"/>
              </a:lnSpc>
            </a:pPr>
            <a:r>
              <a:rPr lang="zh-CN" altLang="en-US"/>
              <a:t>判断是否含有某个样式：</a:t>
            </a:r>
            <a:r>
              <a:rPr lang="en-US" altLang="zh-CN"/>
              <a:t>hasClass() --- </a:t>
            </a:r>
            <a:r>
              <a:rPr lang="zh-CN" altLang="en-US"/>
              <a:t>判断元素中是否含有某个</a:t>
            </a:r>
            <a:r>
              <a:rPr lang="en-US" altLang="zh-CN"/>
              <a:t> class, </a:t>
            </a:r>
            <a:r>
              <a:rPr lang="zh-CN" altLang="en-US"/>
              <a:t>如果有</a:t>
            </a:r>
            <a:r>
              <a:rPr lang="en-US" altLang="zh-CN"/>
              <a:t>, </a:t>
            </a:r>
            <a:r>
              <a:rPr lang="zh-CN" altLang="en-US"/>
              <a:t>则返回</a:t>
            </a:r>
            <a:r>
              <a:rPr lang="en-US" altLang="zh-CN"/>
              <a:t> true; </a:t>
            </a:r>
            <a:r>
              <a:rPr lang="zh-CN" altLang="en-US"/>
              <a:t>否则返回</a:t>
            </a:r>
            <a:r>
              <a:rPr lang="en-US" altLang="zh-CN"/>
              <a:t> false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jQuery </a:t>
            </a:r>
            <a:r>
              <a:rPr lang="zh-CN" altLang="en-US"/>
              <a:t>中的</a:t>
            </a:r>
            <a:r>
              <a:rPr lang="en-US" altLang="zh-CN"/>
              <a:t> DOM </a:t>
            </a:r>
            <a:r>
              <a:rPr lang="zh-CN" altLang="en-US"/>
              <a:t>操作</a:t>
            </a:r>
            <a:endParaRPr lang="en-US" altLang="zh-CN"/>
          </a:p>
        </p:txBody>
      </p:sp>
      <p:sp>
        <p:nvSpPr>
          <p:cNvPr id="49156" name="TextBox 1"/>
          <p:cNvSpPr txBox="1">
            <a:spLocks noChangeArrowheads="1"/>
          </p:cNvSpPr>
          <p:nvPr/>
        </p:nvSpPr>
        <p:spPr bwMode="auto">
          <a:xfrm>
            <a:off x="241300" y="1828800"/>
            <a:ext cx="86868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565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/>
              <a:t>遍历节点</a:t>
            </a:r>
            <a:endParaRPr lang="en-US" altLang="zh-CN"/>
          </a:p>
          <a:p>
            <a:pPr lvl="1" algn="l">
              <a:lnSpc>
                <a:spcPct val="150000"/>
              </a:lnSpc>
            </a:pPr>
            <a:r>
              <a:rPr lang="zh-CN" altLang="en-US"/>
              <a:t>取得匹配元素的所有子元素组成的集合</a:t>
            </a:r>
            <a:r>
              <a:rPr lang="en-US" altLang="zh-CN"/>
              <a:t>: children(). </a:t>
            </a:r>
            <a:r>
              <a:rPr lang="zh-CN" altLang="en-US"/>
              <a:t>该方法只考虑子元素而不考虑任何后代元素</a:t>
            </a:r>
            <a:r>
              <a:rPr lang="en-US" altLang="zh-CN"/>
              <a:t>.</a:t>
            </a:r>
          </a:p>
          <a:p>
            <a:pPr lvl="1" algn="l">
              <a:lnSpc>
                <a:spcPct val="150000"/>
              </a:lnSpc>
            </a:pPr>
            <a:r>
              <a:rPr lang="zh-CN" altLang="en-US"/>
              <a:t>取得匹配元素后面紧邻的同辈元素下一个元素</a:t>
            </a:r>
            <a:r>
              <a:rPr lang="en-US" altLang="zh-CN"/>
              <a:t>:next();</a:t>
            </a:r>
          </a:p>
          <a:p>
            <a:pPr lvl="1" algn="l">
              <a:lnSpc>
                <a:spcPct val="150000"/>
              </a:lnSpc>
            </a:pPr>
            <a:r>
              <a:rPr lang="zh-CN" altLang="en-US"/>
              <a:t>取得匹配元素前面紧邻的同辈元素上一个元素</a:t>
            </a:r>
            <a:r>
              <a:rPr lang="en-US" altLang="zh-CN"/>
              <a:t>:prev()</a:t>
            </a:r>
          </a:p>
          <a:p>
            <a:pPr lvl="1" algn="l">
              <a:lnSpc>
                <a:spcPct val="150000"/>
              </a:lnSpc>
            </a:pPr>
            <a:r>
              <a:rPr lang="zh-CN" altLang="en-US"/>
              <a:t>取得匹配元素前后所有的同辈元素</a:t>
            </a:r>
            <a:r>
              <a:rPr lang="en-US" altLang="zh-CN"/>
              <a:t>: siblings()</a:t>
            </a:r>
          </a:p>
          <a:p>
            <a:pPr lvl="1" algn="l">
              <a:lnSpc>
                <a:spcPct val="150000"/>
              </a:lnSpc>
            </a:pPr>
            <a:r>
              <a:rPr lang="zh-CN" altLang="en-US"/>
              <a:t>在</a:t>
            </a:r>
            <a:r>
              <a:rPr lang="en-US" altLang="zh-CN"/>
              <a:t>jQuery</a:t>
            </a:r>
            <a:r>
              <a:rPr lang="zh-CN" altLang="en-US"/>
              <a:t>中还有很多遍历节点的方法，具体参看</a:t>
            </a:r>
            <a:r>
              <a:rPr lang="en-US" altLang="zh-CN"/>
              <a:t>API</a:t>
            </a:r>
            <a:r>
              <a:rPr lang="zh-CN" altLang="en-US"/>
              <a:t>帮助文档。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jQuery </a:t>
            </a:r>
            <a:r>
              <a:rPr lang="zh-CN" altLang="en-US"/>
              <a:t>中的</a:t>
            </a:r>
            <a:r>
              <a:rPr lang="en-US" altLang="zh-CN"/>
              <a:t> DOM </a:t>
            </a:r>
            <a:r>
              <a:rPr lang="zh-CN" altLang="en-US"/>
              <a:t>操作</a:t>
            </a:r>
            <a:endParaRPr lang="en-US" altLang="zh-CN"/>
          </a:p>
        </p:txBody>
      </p:sp>
      <p:sp>
        <p:nvSpPr>
          <p:cNvPr id="50180" name="TextBox 1"/>
          <p:cNvSpPr txBox="1">
            <a:spLocks noChangeArrowheads="1"/>
          </p:cNvSpPr>
          <p:nvPr/>
        </p:nvSpPr>
        <p:spPr bwMode="auto">
          <a:xfrm>
            <a:off x="241300" y="1828800"/>
            <a:ext cx="8686800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565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400"/>
              <a:t>包裹节点</a:t>
            </a:r>
            <a:endParaRPr lang="en-US" altLang="zh-CN" sz="2400"/>
          </a:p>
          <a:p>
            <a:pPr lvl="1" algn="l">
              <a:lnSpc>
                <a:spcPct val="150000"/>
              </a:lnSpc>
            </a:pPr>
            <a:r>
              <a:rPr lang="en-US" altLang="zh-CN"/>
              <a:t>wrap()</a:t>
            </a:r>
          </a:p>
        </p:txBody>
      </p:sp>
      <p:sp>
        <p:nvSpPr>
          <p:cNvPr id="50181" name="矩形 1"/>
          <p:cNvSpPr>
            <a:spLocks noChangeArrowheads="1"/>
          </p:cNvSpPr>
          <p:nvPr/>
        </p:nvSpPr>
        <p:spPr bwMode="auto">
          <a:xfrm>
            <a:off x="609600" y="2906713"/>
            <a:ext cx="8001000" cy="2808287"/>
          </a:xfrm>
          <a:prstGeom prst="rect">
            <a:avLst/>
          </a:prstGeom>
          <a:noFill/>
          <a:ln w="9525" cmpd="sng">
            <a:solidFill>
              <a:srgbClr val="0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strong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</a:rPr>
              <a:t>title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"jQuery"&gt;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jQuery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strong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strong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</a:rPr>
              <a:t>title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"jQuery"&gt;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jQuery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strong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8000"/>
                </a:solidFill>
                <a:latin typeface="Courier New" panose="02070309020205020404" pitchFamily="49" charset="0"/>
              </a:rPr>
              <a:t>//jQuery</a:t>
            </a:r>
            <a:r>
              <a:rPr lang="zh-CN" altLang="en-US">
                <a:solidFill>
                  <a:srgbClr val="008000"/>
                </a:solidFill>
                <a:latin typeface="Courier New" panose="02070309020205020404" pitchFamily="49" charset="0"/>
              </a:rPr>
              <a:t>代码如下：</a:t>
            </a:r>
            <a:endParaRPr lang="zh-CN" altLang="en-US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005C00"/>
                </a:solidFill>
                <a:latin typeface="Courier New" panose="02070309020205020404" pitchFamily="49" charset="0"/>
              </a:rPr>
              <a:t>"strong"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wrap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005C00"/>
                </a:solidFill>
                <a:latin typeface="Courier New" panose="02070309020205020404" pitchFamily="49" charset="0"/>
              </a:rPr>
              <a:t>"&lt;b&gt;&lt;/b&gt;"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);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	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urier New" panose="02070309020205020404" pitchFamily="49" charset="0"/>
              </a:rPr>
              <a:t>得到的结果如下</a:t>
            </a:r>
            <a:endParaRPr lang="zh-CN" altLang="en-US">
              <a:latin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&gt;&lt;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strong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</a:rPr>
              <a:t>title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"jQuery"&gt;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jQuery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strong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&gt;&lt;/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&gt;&lt;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strong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</a:rPr>
              <a:t>title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"jQuery"&gt;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jQuery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strong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&gt;&lt;/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zh-CN" altLang="en-US" sz="4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jQuery </a:t>
            </a:r>
            <a:r>
              <a:rPr lang="zh-CN" altLang="en-US"/>
              <a:t>中的</a:t>
            </a:r>
            <a:r>
              <a:rPr lang="en-US" altLang="zh-CN"/>
              <a:t> DOM </a:t>
            </a:r>
            <a:r>
              <a:rPr lang="zh-CN" altLang="en-US"/>
              <a:t>操作</a:t>
            </a:r>
            <a:endParaRPr lang="en-US" altLang="zh-CN"/>
          </a:p>
        </p:txBody>
      </p:sp>
      <p:sp>
        <p:nvSpPr>
          <p:cNvPr id="51204" name="TextBox 1"/>
          <p:cNvSpPr txBox="1">
            <a:spLocks noChangeArrowheads="1"/>
          </p:cNvSpPr>
          <p:nvPr/>
        </p:nvSpPr>
        <p:spPr bwMode="auto">
          <a:xfrm>
            <a:off x="241300" y="1828800"/>
            <a:ext cx="86868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565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400"/>
              <a:t>包裹节点</a:t>
            </a:r>
            <a:endParaRPr lang="en-US" altLang="zh-CN" sz="2400"/>
          </a:p>
          <a:p>
            <a:pPr lvl="1" algn="l">
              <a:lnSpc>
                <a:spcPct val="150000"/>
              </a:lnSpc>
            </a:pPr>
            <a:r>
              <a:rPr lang="en-US" altLang="zh-CN"/>
              <a:t>wrapAll()</a:t>
            </a:r>
          </a:p>
        </p:txBody>
      </p:sp>
      <p:sp>
        <p:nvSpPr>
          <p:cNvPr id="51205" name="矩形 1"/>
          <p:cNvSpPr>
            <a:spLocks noChangeArrowheads="1"/>
          </p:cNvSpPr>
          <p:nvPr/>
        </p:nvSpPr>
        <p:spPr bwMode="auto">
          <a:xfrm>
            <a:off x="685800" y="3022600"/>
            <a:ext cx="7924800" cy="3073400"/>
          </a:xfrm>
          <a:prstGeom prst="rect">
            <a:avLst/>
          </a:prstGeom>
          <a:noFill/>
          <a:ln w="9525" cmpd="sng">
            <a:solidFill>
              <a:srgbClr val="0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strong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title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"jQuery"&gt;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jQuery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strong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strong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title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"jQuery"&gt;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jQuery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strong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8000"/>
                </a:solidFill>
                <a:latin typeface="Courier New" panose="02070309020205020404" pitchFamily="49" charset="0"/>
              </a:rPr>
              <a:t>//jQuery</a:t>
            </a:r>
            <a:r>
              <a:rPr lang="zh-CN" altLang="en-US" sz="1800">
                <a:solidFill>
                  <a:srgbClr val="008000"/>
                </a:solidFill>
                <a:latin typeface="Courier New" panose="02070309020205020404" pitchFamily="49" charset="0"/>
              </a:rPr>
              <a:t>代码如下：</a:t>
            </a:r>
            <a:endParaRPr lang="zh-CN" altLang="en-US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>
                <a:solidFill>
                  <a:srgbClr val="005C00"/>
                </a:solidFill>
                <a:latin typeface="Courier New" panose="02070309020205020404" pitchFamily="49" charset="0"/>
              </a:rPr>
              <a:t>"strong"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wrapAll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>
                <a:solidFill>
                  <a:srgbClr val="005C00"/>
                </a:solidFill>
                <a:latin typeface="Courier New" panose="02070309020205020404" pitchFamily="49" charset="0"/>
              </a:rPr>
              <a:t>"&lt;b&gt;&lt;/b&gt;"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);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1800">
                <a:solidFill>
                  <a:srgbClr val="008000"/>
                </a:solidFill>
                <a:latin typeface="Courier New" panose="02070309020205020404" pitchFamily="49" charset="0"/>
              </a:rPr>
              <a:t>得到的结果如下</a:t>
            </a:r>
            <a:endParaRPr lang="zh-CN" altLang="en-US" sz="1800">
              <a:latin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strong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title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"jQuery"&gt;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jQuery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strong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strong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title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"jQuery"&gt;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jQuery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strong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zh-CN" altLang="en-US" sz="4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jQuery </a:t>
            </a:r>
            <a:r>
              <a:rPr lang="zh-CN" altLang="en-US"/>
              <a:t>中的</a:t>
            </a:r>
            <a:r>
              <a:rPr lang="en-US" altLang="zh-CN"/>
              <a:t> DOM </a:t>
            </a:r>
            <a:r>
              <a:rPr lang="zh-CN" altLang="en-US"/>
              <a:t>操作</a:t>
            </a:r>
            <a:endParaRPr lang="en-US" altLang="zh-CN"/>
          </a:p>
        </p:txBody>
      </p:sp>
      <p:sp>
        <p:nvSpPr>
          <p:cNvPr id="52228" name="TextBox 1"/>
          <p:cNvSpPr txBox="1">
            <a:spLocks noChangeArrowheads="1"/>
          </p:cNvSpPr>
          <p:nvPr/>
        </p:nvSpPr>
        <p:spPr bwMode="auto">
          <a:xfrm>
            <a:off x="241300" y="1828800"/>
            <a:ext cx="86868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565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400"/>
              <a:t>包裹节点</a:t>
            </a:r>
            <a:endParaRPr lang="en-US" altLang="zh-CN" sz="2400"/>
          </a:p>
          <a:p>
            <a:pPr lvl="1" algn="l">
              <a:lnSpc>
                <a:spcPct val="150000"/>
              </a:lnSpc>
            </a:pPr>
            <a:r>
              <a:rPr lang="en-US" altLang="zh-CN"/>
              <a:t>wrapInner()</a:t>
            </a:r>
          </a:p>
        </p:txBody>
      </p:sp>
      <p:sp>
        <p:nvSpPr>
          <p:cNvPr id="52229" name="矩形 1"/>
          <p:cNvSpPr>
            <a:spLocks noChangeArrowheads="1"/>
          </p:cNvSpPr>
          <p:nvPr/>
        </p:nvSpPr>
        <p:spPr bwMode="auto">
          <a:xfrm>
            <a:off x="685800" y="2998788"/>
            <a:ext cx="7924800" cy="2182812"/>
          </a:xfrm>
          <a:prstGeom prst="rect">
            <a:avLst/>
          </a:prstGeom>
          <a:noFill/>
          <a:ln w="9525" cmpd="sng">
            <a:solidFill>
              <a:srgbClr val="0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strong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</a:rPr>
              <a:t>title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"jQuery"&gt;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jQuery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strong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8000"/>
                </a:solidFill>
                <a:latin typeface="Courier New" panose="02070309020205020404" pitchFamily="49" charset="0"/>
              </a:rPr>
              <a:t>//jQuery</a:t>
            </a:r>
            <a:r>
              <a:rPr lang="zh-CN" altLang="en-US">
                <a:solidFill>
                  <a:srgbClr val="008000"/>
                </a:solidFill>
                <a:latin typeface="Courier New" panose="02070309020205020404" pitchFamily="49" charset="0"/>
              </a:rPr>
              <a:t>代码如下：</a:t>
            </a:r>
            <a:endParaRPr lang="zh-CN" altLang="en-US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005C00"/>
                </a:solidFill>
                <a:latin typeface="Courier New" panose="02070309020205020404" pitchFamily="49" charset="0"/>
              </a:rPr>
              <a:t>"strong"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wrapInner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005C00"/>
                </a:solidFill>
                <a:latin typeface="Courier New" panose="02070309020205020404" pitchFamily="49" charset="0"/>
              </a:rPr>
              <a:t>"&lt;b&gt;&lt;/b&gt;"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);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	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urier New" panose="02070309020205020404" pitchFamily="49" charset="0"/>
              </a:rPr>
              <a:t>得到的结果如下</a:t>
            </a:r>
            <a:endParaRPr lang="zh-CN" altLang="en-US">
              <a:latin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strong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</a:rPr>
              <a:t>title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"jQuery"&gt;&lt;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jQuery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&gt;&lt;/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strong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zh-CN" altLang="en-US" sz="4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jQuery </a:t>
            </a:r>
            <a:r>
              <a:rPr lang="zh-CN" altLang="en-US"/>
              <a:t>中的事件</a:t>
            </a:r>
            <a:r>
              <a:rPr lang="en-US" altLang="zh-CN" sz="4000" i="1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893888"/>
            <a:ext cx="7696200" cy="1030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在页面加载完毕后</a:t>
            </a:r>
            <a:r>
              <a:rPr lang="en-US" altLang="zh-CN" sz="2000"/>
              <a:t>, </a:t>
            </a:r>
            <a:r>
              <a:rPr lang="zh-CN" altLang="en-US" sz="2000"/>
              <a:t>浏览器会通过 </a:t>
            </a:r>
            <a:r>
              <a:rPr lang="en-US" altLang="zh-CN" sz="2000"/>
              <a:t>JavaScript </a:t>
            </a:r>
            <a:r>
              <a:rPr lang="zh-CN" altLang="en-US" sz="2000"/>
              <a:t>为 </a:t>
            </a:r>
            <a:r>
              <a:rPr lang="en-US" altLang="zh-CN" sz="2000"/>
              <a:t>DOM </a:t>
            </a:r>
            <a:r>
              <a:rPr lang="zh-CN" altLang="en-US" sz="2000"/>
              <a:t>元素添加事件</a:t>
            </a:r>
            <a:r>
              <a:rPr lang="en-US" altLang="zh-CN" sz="2000"/>
              <a:t>. </a:t>
            </a:r>
            <a:r>
              <a:rPr lang="zh-CN" altLang="en-US" sz="2000"/>
              <a:t>在常规的 </a:t>
            </a:r>
            <a:r>
              <a:rPr lang="en-US" altLang="zh-CN" sz="2000"/>
              <a:t>JavaScript </a:t>
            </a:r>
            <a:r>
              <a:rPr lang="zh-CN" altLang="en-US" sz="2000"/>
              <a:t>代码中</a:t>
            </a:r>
            <a:r>
              <a:rPr lang="en-US" altLang="zh-CN" sz="2000"/>
              <a:t>, </a:t>
            </a:r>
            <a:r>
              <a:rPr lang="zh-CN" altLang="en-US" sz="2000"/>
              <a:t>通常使用 </a:t>
            </a:r>
            <a:r>
              <a:rPr lang="en-US" altLang="zh-CN" sz="2000"/>
              <a:t>window.onload </a:t>
            </a:r>
            <a:r>
              <a:rPr lang="zh-CN" altLang="en-US" sz="2000"/>
              <a:t>方法</a:t>
            </a:r>
            <a:r>
              <a:rPr lang="en-US" altLang="zh-CN" sz="2000"/>
              <a:t>, </a:t>
            </a:r>
            <a:r>
              <a:rPr lang="zh-CN" altLang="en-US" sz="2000"/>
              <a:t>在 </a:t>
            </a:r>
            <a:r>
              <a:rPr lang="en-US" altLang="zh-CN" sz="2000"/>
              <a:t>jQuery </a:t>
            </a:r>
            <a:r>
              <a:rPr lang="zh-CN" altLang="en-US" sz="2000"/>
              <a:t>中使用</a:t>
            </a:r>
            <a:r>
              <a:rPr lang="en-US" altLang="zh-CN" sz="2000"/>
              <a:t>$(document).ready() </a:t>
            </a:r>
            <a:r>
              <a:rPr lang="zh-CN" altLang="en-US" sz="2000"/>
              <a:t>方法</a:t>
            </a:r>
            <a:r>
              <a:rPr lang="en-US" altLang="zh-CN" sz="2000"/>
              <a:t>.</a:t>
            </a:r>
          </a:p>
        </p:txBody>
      </p:sp>
      <p:pic>
        <p:nvPicPr>
          <p:cNvPr id="532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600"/>
            <a:ext cx="7345363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jQuery </a:t>
            </a:r>
            <a:r>
              <a:rPr lang="zh-CN" altLang="en-US"/>
              <a:t>中的事件</a:t>
            </a:r>
            <a:r>
              <a:rPr lang="en-US" altLang="zh-CN" sz="4000" i="1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</p:txBody>
      </p:sp>
      <p:sp>
        <p:nvSpPr>
          <p:cNvPr id="54276" name="TextBox 2"/>
          <p:cNvSpPr txBox="1">
            <a:spLocks noChangeArrowheads="1"/>
          </p:cNvSpPr>
          <p:nvPr/>
        </p:nvSpPr>
        <p:spPr bwMode="auto">
          <a:xfrm>
            <a:off x="304800" y="1905000"/>
            <a:ext cx="86106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14388" indent="-35718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/>
              <a:t>事件绑定</a:t>
            </a:r>
            <a:endParaRPr lang="en-US" altLang="zh-CN"/>
          </a:p>
          <a:p>
            <a:pPr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/>
              <a:t>我们除了可以直接为页面的元素增加事件，也可以利用</a:t>
            </a:r>
            <a:r>
              <a:rPr lang="en-US" altLang="zh-CN"/>
              <a:t>bind()</a:t>
            </a:r>
            <a:r>
              <a:rPr lang="zh-CN" altLang="en-US"/>
              <a:t>方法为页面元素来绑定事件。</a:t>
            </a:r>
            <a:endParaRPr lang="en-US" altLang="zh-CN"/>
          </a:p>
          <a:p>
            <a:pPr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/>
              <a:t>语法：</a:t>
            </a:r>
            <a:r>
              <a:rPr lang="en-US" altLang="zh-CN"/>
              <a:t>bind(type, </a:t>
            </a:r>
            <a:r>
              <a:rPr lang="en-US" altLang="zh-CN" i="1"/>
              <a:t>[data]</a:t>
            </a:r>
            <a:r>
              <a:rPr lang="en-US" altLang="zh-CN"/>
              <a:t>, fn)</a:t>
            </a:r>
          </a:p>
          <a:p>
            <a:pPr lvl="1" algn="l" eaLnBrk="1" hangingPunct="1">
              <a:lnSpc>
                <a:spcPct val="100000"/>
              </a:lnSpc>
            </a:pPr>
            <a:r>
              <a:rPr lang="zh-CN" altLang="en-US"/>
              <a:t>参数</a:t>
            </a:r>
            <a:r>
              <a:rPr lang="en-US" altLang="zh-CN"/>
              <a:t>type</a:t>
            </a:r>
            <a:r>
              <a:rPr lang="zh-CN" altLang="en-US"/>
              <a:t>：含有一个或多个事件类型的字符串。</a:t>
            </a:r>
            <a:endParaRPr lang="en-US" altLang="zh-CN"/>
          </a:p>
          <a:p>
            <a:pPr lvl="1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/>
              <a:t>提供可以绑定的事件有：</a:t>
            </a:r>
            <a:r>
              <a:rPr lang="en-US" altLang="zh-CN"/>
              <a:t>blur, focus, focusin, focusout, load, resize, scroll, unload, click, dblclick, mousedown, mouseup, mousemove, mouseover, mouseout, mouseenter, mouseleave, change, select, submit, keydown, keypress, keyup, error</a:t>
            </a:r>
            <a:r>
              <a:rPr lang="zh-CN" altLang="en-US"/>
              <a:t>。</a:t>
            </a:r>
            <a:endParaRPr lang="en-US" altLang="zh-CN"/>
          </a:p>
          <a:p>
            <a:pPr lvl="1" algn="l" eaLnBrk="1" hangingPunct="1">
              <a:lnSpc>
                <a:spcPct val="100000"/>
              </a:lnSpc>
            </a:pPr>
            <a:r>
              <a:rPr lang="zh-CN" altLang="en-US"/>
              <a:t>参数</a:t>
            </a:r>
            <a:r>
              <a:rPr lang="en-US" altLang="zh-CN"/>
              <a:t>data</a:t>
            </a:r>
            <a:r>
              <a:rPr lang="zh-CN" altLang="en-US"/>
              <a:t>：作为</a:t>
            </a:r>
            <a:r>
              <a:rPr lang="en-US" altLang="zh-CN"/>
              <a:t>event.data</a:t>
            </a:r>
            <a:r>
              <a:rPr lang="zh-CN" altLang="en-US"/>
              <a:t>属性值传递给事件对象的额外数据对象。</a:t>
            </a:r>
            <a:endParaRPr lang="en-US" altLang="zh-CN"/>
          </a:p>
          <a:p>
            <a:pPr lvl="1" algn="l" eaLnBrk="1" hangingPunct="1">
              <a:lnSpc>
                <a:spcPct val="100000"/>
              </a:lnSpc>
            </a:pPr>
            <a:r>
              <a:rPr lang="zh-CN" altLang="en-US"/>
              <a:t>参数</a:t>
            </a:r>
            <a:r>
              <a:rPr lang="en-US" altLang="zh-CN"/>
              <a:t>fn</a:t>
            </a:r>
            <a:r>
              <a:rPr lang="zh-CN" altLang="en-US"/>
              <a:t>：绑定到每个匹配元素的事件上面的处理函数。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jQuery</a:t>
            </a:r>
            <a:r>
              <a:rPr lang="zh-CN" altLang="en-US"/>
              <a:t>的优势</a:t>
            </a:r>
            <a:endParaRPr lang="en-US" altLang="zh-CN"/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228600" y="1905000"/>
            <a:ext cx="87630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/>
              <a:t>jQuery</a:t>
            </a:r>
            <a:r>
              <a:rPr lang="zh-CN" altLang="en-US"/>
              <a:t>的宗旨是</a:t>
            </a:r>
            <a:r>
              <a:rPr lang="en-US" altLang="zh-CN"/>
              <a:t>——WRITE LESS,DO MORE,</a:t>
            </a:r>
            <a:r>
              <a:rPr lang="zh-CN" altLang="en-US"/>
              <a:t>写更少的代码</a:t>
            </a:r>
            <a:r>
              <a:rPr lang="en-US" altLang="zh-CN"/>
              <a:t>,</a:t>
            </a:r>
            <a:r>
              <a:rPr lang="zh-CN" altLang="en-US"/>
              <a:t>做更多的事情。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zh-CN" altLang="en-US"/>
              <a:t>轻量级</a:t>
            </a:r>
            <a:endParaRPr lang="en-US" altLang="zh-CN"/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jQuery</a:t>
            </a:r>
            <a:r>
              <a:rPr lang="zh-CN" altLang="en-US" sz="1800"/>
              <a:t>非常轻巧，采用</a:t>
            </a:r>
            <a:r>
              <a:rPr lang="en-US" altLang="zh-CN" sz="1800"/>
              <a:t>Dean Edwards</a:t>
            </a:r>
            <a:r>
              <a:rPr lang="zh-CN" altLang="en-US" sz="1800"/>
              <a:t>编写的</a:t>
            </a:r>
            <a:r>
              <a:rPr lang="en-US" altLang="zh-CN" sz="1800"/>
              <a:t>Packer</a:t>
            </a:r>
            <a:r>
              <a:rPr lang="zh-CN" altLang="en-US" sz="1800"/>
              <a:t>（</a:t>
            </a:r>
            <a:r>
              <a:rPr lang="en-US" altLang="zh-CN" sz="1800" u="sng">
                <a:hlinkClick r:id="rId2"/>
              </a:rPr>
              <a:t>http://dean.edwards.name/packer/</a:t>
            </a:r>
            <a:r>
              <a:rPr lang="zh-CN" altLang="en-US" sz="1800"/>
              <a:t>）压缩后，大小不到</a:t>
            </a:r>
            <a:r>
              <a:rPr lang="en-US" altLang="zh-CN" sz="1800"/>
              <a:t>30KB</a:t>
            </a:r>
            <a:r>
              <a:rPr lang="zh-CN" altLang="en-US" sz="1800"/>
              <a:t>。如果使用</a:t>
            </a:r>
            <a:r>
              <a:rPr lang="en-US" altLang="zh-CN" sz="1800"/>
              <a:t>Min</a:t>
            </a:r>
            <a:r>
              <a:rPr lang="zh-CN" altLang="en-US" sz="1800"/>
              <a:t>版并且在服务器端启用</a:t>
            </a:r>
            <a:r>
              <a:rPr lang="en-US" altLang="zh-CN" sz="1800"/>
              <a:t>Gzip</a:t>
            </a:r>
            <a:r>
              <a:rPr lang="zh-CN" altLang="en-US" sz="1800"/>
              <a:t>压缩后，大小只有</a:t>
            </a:r>
            <a:r>
              <a:rPr lang="en-US" altLang="zh-CN" sz="1800"/>
              <a:t>18KB</a:t>
            </a:r>
            <a:r>
              <a:rPr lang="zh-CN" altLang="en-US" sz="1800"/>
              <a:t>。</a:t>
            </a:r>
            <a:endParaRPr lang="en-US" altLang="zh-CN" sz="1800"/>
          </a:p>
          <a:p>
            <a:pPr algn="l">
              <a:lnSpc>
                <a:spcPct val="150000"/>
              </a:lnSpc>
            </a:pPr>
            <a:r>
              <a:rPr lang="zh-CN" altLang="en-US"/>
              <a:t>强大的选择器</a:t>
            </a:r>
            <a:endParaRPr lang="en-US" altLang="zh-CN"/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jQuery</a:t>
            </a:r>
            <a:r>
              <a:rPr lang="zh-CN" altLang="en-US" sz="1800"/>
              <a:t>允许开发者使用从</a:t>
            </a:r>
            <a:r>
              <a:rPr lang="en-US" altLang="zh-CN" sz="1800"/>
              <a:t>CSS1</a:t>
            </a:r>
            <a:r>
              <a:rPr lang="zh-CN" altLang="en-US" sz="1800"/>
              <a:t>到</a:t>
            </a:r>
            <a:r>
              <a:rPr lang="en-US" altLang="zh-CN" sz="1800"/>
              <a:t>CSS3</a:t>
            </a:r>
            <a:r>
              <a:rPr lang="zh-CN" altLang="en-US" sz="1800"/>
              <a:t>几乎所有的选择器，以及</a:t>
            </a:r>
            <a:r>
              <a:rPr lang="en-US" altLang="zh-CN" sz="1800"/>
              <a:t>jQuery</a:t>
            </a:r>
            <a:r>
              <a:rPr lang="zh-CN" altLang="en-US" sz="1800"/>
              <a:t>独创的高级而复杂的选择器。另外还可以加入插件使其支持</a:t>
            </a:r>
            <a:r>
              <a:rPr lang="en-US" altLang="zh-CN" sz="1800"/>
              <a:t>XPath</a:t>
            </a:r>
            <a:r>
              <a:rPr lang="zh-CN" altLang="en-US" sz="1800"/>
              <a:t>选择器，甚至开发者可以编写属于自己的选择器。</a:t>
            </a:r>
            <a:endParaRPr lang="en-US" altLang="zh-CN" sz="1800"/>
          </a:p>
          <a:p>
            <a:pPr algn="l">
              <a:lnSpc>
                <a:spcPct val="150000"/>
              </a:lnSpc>
            </a:pPr>
            <a:r>
              <a:rPr lang="zh-CN" altLang="en-US"/>
              <a:t>出色的</a:t>
            </a:r>
            <a:r>
              <a:rPr lang="en-US" altLang="zh-CN"/>
              <a:t>DOM</a:t>
            </a:r>
            <a:r>
              <a:rPr lang="zh-CN" altLang="en-US"/>
              <a:t>操作的封装</a:t>
            </a:r>
            <a:endParaRPr lang="en-US" altLang="zh-CN"/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jQuery</a:t>
            </a:r>
            <a:r>
              <a:rPr lang="zh-CN" altLang="en-US" sz="1800"/>
              <a:t>封装了大量常用的</a:t>
            </a:r>
            <a:r>
              <a:rPr lang="en-US" altLang="zh-CN" sz="1800"/>
              <a:t>DOM</a:t>
            </a:r>
            <a:r>
              <a:rPr lang="zh-CN" altLang="en-US" sz="1800"/>
              <a:t>操作，使开发者在编写</a:t>
            </a:r>
            <a:r>
              <a:rPr lang="en-US" altLang="zh-CN" sz="1800"/>
              <a:t>DOM</a:t>
            </a:r>
            <a:r>
              <a:rPr lang="zh-CN" altLang="en-US" sz="1800"/>
              <a:t>操作相关程序的时候能够得心应手。</a:t>
            </a:r>
            <a:endParaRPr lang="en-US" altLang="zh-CN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jQuery </a:t>
            </a:r>
            <a:r>
              <a:rPr lang="zh-CN" altLang="en-US"/>
              <a:t>中的事件</a:t>
            </a:r>
            <a:r>
              <a:rPr lang="en-US" altLang="zh-CN" sz="4000" i="1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</p:txBody>
      </p:sp>
      <p:sp>
        <p:nvSpPr>
          <p:cNvPr id="55300" name="TextBox 2"/>
          <p:cNvSpPr txBox="1">
            <a:spLocks noChangeArrowheads="1"/>
          </p:cNvSpPr>
          <p:nvPr/>
        </p:nvSpPr>
        <p:spPr bwMode="auto">
          <a:xfrm>
            <a:off x="304800" y="1905000"/>
            <a:ext cx="861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/>
              <a:t>事件绑定：基本用法</a:t>
            </a:r>
            <a:endParaRPr lang="en-US" altLang="zh-CN"/>
          </a:p>
        </p:txBody>
      </p:sp>
      <p:sp>
        <p:nvSpPr>
          <p:cNvPr id="55301" name="矩形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"panel"&gt;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h5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"head"&gt;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什么是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jQuery?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h5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"content"&gt;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	  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jQuery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是继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Prototype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之后又一个优秀的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JavaScript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库，它是一个由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John Resig 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创建于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2006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年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月的开源项目。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jQuery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凭借简洁的语法和跨平台的兼容性，极大地简化了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JavaScript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开发人员遍历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HTML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文档、操作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DOM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、处理事件、执行动画和开发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Ajax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。它独特而又优雅的代码风格改变了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JavaScript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程序员的设计思路和编写程序的方式。</a:t>
            </a:r>
            <a:endParaRPr lang="zh-CN" altLang="en-US" sz="16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script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language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"JavaScript"&gt;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>
                <a:solidFill>
                  <a:srgbClr val="0000C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(){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   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>
                <a:solidFill>
                  <a:srgbClr val="005C00"/>
                </a:solidFill>
                <a:latin typeface="Courier New" panose="02070309020205020404" pitchFamily="49" charset="0"/>
              </a:rPr>
              <a:t>"#panel h5.head"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bind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>
                <a:solidFill>
                  <a:srgbClr val="005C00"/>
                </a:solidFill>
                <a:latin typeface="Courier New" panose="02070309020205020404" pitchFamily="49" charset="0"/>
              </a:rPr>
              <a:t>"click"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1">
                <a:solidFill>
                  <a:srgbClr val="0000C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(){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    </a:t>
            </a:r>
            <a:r>
              <a:rPr lang="en-US" altLang="zh-CN" sz="1800" b="1">
                <a:solidFill>
                  <a:srgbClr val="0000C0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$content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>
                <a:solidFill>
                  <a:srgbClr val="0000C0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>
                <a:solidFill>
                  <a:srgbClr val="005C00"/>
                </a:solidFill>
                <a:latin typeface="Courier New" panose="02070309020205020404" pitchFamily="49" charset="0"/>
              </a:rPr>
              <a:t>"div.content"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);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    </a:t>
            </a:r>
            <a:r>
              <a:rPr lang="en-US" altLang="zh-CN" sz="1800" b="1">
                <a:solidFill>
                  <a:srgbClr val="0000C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$content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is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>
                <a:solidFill>
                  <a:srgbClr val="005C00"/>
                </a:solidFill>
                <a:latin typeface="Courier New" panose="02070309020205020404" pitchFamily="49" charset="0"/>
              </a:rPr>
              <a:t>":visible"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)){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		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$content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hide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();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	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1800" b="1">
                <a:solidFill>
                  <a:srgbClr val="0000C0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{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		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$content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show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();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	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}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})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})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script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zh-CN" altLang="en-US" sz="4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jQuery </a:t>
            </a:r>
            <a:r>
              <a:rPr lang="zh-CN" altLang="en-US"/>
              <a:t>中的事件</a:t>
            </a:r>
            <a:r>
              <a:rPr lang="en-US" altLang="zh-CN" sz="4000" i="1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</p:txBody>
      </p:sp>
      <p:sp>
        <p:nvSpPr>
          <p:cNvPr id="56324" name="TextBox 2"/>
          <p:cNvSpPr txBox="1">
            <a:spLocks noChangeArrowheads="1"/>
          </p:cNvSpPr>
          <p:nvPr/>
        </p:nvSpPr>
        <p:spPr bwMode="auto">
          <a:xfrm>
            <a:off x="304800" y="1905000"/>
            <a:ext cx="861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/>
              <a:t>事件绑定：绑定多个事件</a:t>
            </a:r>
            <a:endParaRPr lang="en-US" altLang="zh-CN"/>
          </a:p>
        </p:txBody>
      </p:sp>
      <p:sp>
        <p:nvSpPr>
          <p:cNvPr id="56325" name="矩形 1"/>
          <p:cNvSpPr>
            <a:spLocks noChangeArrowheads="1"/>
          </p:cNvSpPr>
          <p:nvPr/>
        </p:nvSpPr>
        <p:spPr bwMode="auto">
          <a:xfrm>
            <a:off x="0" y="3175"/>
            <a:ext cx="9144000" cy="6854825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"panel"&gt;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h5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"head"&gt;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什么是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jQuery?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h5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"content"&gt;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jQuery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是继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Prototype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之后又一个优秀的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JavaScript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库，它是一个由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John Resig 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创建于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2006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年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月的开源项目。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jQuery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凭借简洁的语法和跨平台的兼容性，极大地简化了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JavaScript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开发人员遍历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HTML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文档、操作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DOM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、处理事件、执行动画和开发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Ajax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。它独特而又优雅的代码风格改变了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JavaScript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程序员的设计思路和编写程序的方式。</a:t>
            </a:r>
            <a:endParaRPr lang="zh-CN" altLang="en-US" sz="16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script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language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"JavaScript"&gt;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>
                <a:solidFill>
                  <a:srgbClr val="0000C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(){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>
                <a:solidFill>
                  <a:srgbClr val="005C00"/>
                </a:solidFill>
                <a:latin typeface="Courier New" panose="02070309020205020404" pitchFamily="49" charset="0"/>
              </a:rPr>
              <a:t>"#panel h5.head"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bind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>
                <a:solidFill>
                  <a:srgbClr val="005C00"/>
                </a:solidFill>
                <a:latin typeface="Courier New" panose="02070309020205020404" pitchFamily="49" charset="0"/>
              </a:rPr>
              <a:t>"mouseover mouseout"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1">
                <a:solidFill>
                  <a:srgbClr val="0000C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(){</a:t>
            </a:r>
            <a:endParaRPr lang="en-US" altLang="zh-CN" sz="1800">
              <a:latin typeface="Courier New" panose="02070309020205020404" pitchFamily="49" charset="0"/>
            </a:endParaRPr>
          </a:p>
          <a:p>
            <a:pPr lvl="2"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</a:t>
            </a:r>
            <a:r>
              <a:rPr lang="en-US" altLang="zh-CN" sz="1800" b="1">
                <a:solidFill>
                  <a:srgbClr val="0000C0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$content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>
                <a:solidFill>
                  <a:srgbClr val="0000C0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>
                <a:solidFill>
                  <a:srgbClr val="005C00"/>
                </a:solidFill>
                <a:latin typeface="Courier New" panose="02070309020205020404" pitchFamily="49" charset="0"/>
              </a:rPr>
              <a:t>"div.content"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);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lvl="2"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</a:t>
            </a:r>
            <a:r>
              <a:rPr lang="en-US" altLang="zh-CN" sz="1800" b="1">
                <a:solidFill>
                  <a:srgbClr val="0000C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$content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is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>
                <a:solidFill>
                  <a:srgbClr val="005C00"/>
                </a:solidFill>
                <a:latin typeface="Courier New" panose="02070309020205020404" pitchFamily="49" charset="0"/>
              </a:rPr>
              <a:t>":visible"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)){</a:t>
            </a:r>
            <a:endParaRPr lang="en-US" altLang="zh-CN" sz="1800">
              <a:latin typeface="Courier New" panose="02070309020205020404" pitchFamily="49" charset="0"/>
            </a:endParaRPr>
          </a:p>
          <a:p>
            <a:pPr lvl="2"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$content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hide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();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lvl="2"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1800" b="1">
                <a:solidFill>
                  <a:srgbClr val="0000C0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{</a:t>
            </a:r>
            <a:endParaRPr lang="en-US" altLang="zh-CN" sz="1800">
              <a:latin typeface="Courier New" panose="02070309020205020404" pitchFamily="49" charset="0"/>
            </a:endParaRPr>
          </a:p>
          <a:p>
            <a:pPr lvl="2"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$content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show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();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lvl="2"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}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})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})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script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zh-CN" altLang="en-US" sz="4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jQuery </a:t>
            </a:r>
            <a:r>
              <a:rPr lang="zh-CN" altLang="en-US"/>
              <a:t>中的事件</a:t>
            </a:r>
            <a:r>
              <a:rPr lang="en-US" altLang="zh-CN" sz="4000" i="1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</p:txBody>
      </p:sp>
      <p:sp>
        <p:nvSpPr>
          <p:cNvPr id="57348" name="TextBox 2"/>
          <p:cNvSpPr txBox="1">
            <a:spLocks noChangeArrowheads="1"/>
          </p:cNvSpPr>
          <p:nvPr/>
        </p:nvSpPr>
        <p:spPr bwMode="auto">
          <a:xfrm>
            <a:off x="304800" y="1905000"/>
            <a:ext cx="861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/>
              <a:t>事件绑定：传递参数</a:t>
            </a:r>
            <a:endParaRPr lang="en-US" altLang="zh-CN"/>
          </a:p>
        </p:txBody>
      </p:sp>
      <p:sp>
        <p:nvSpPr>
          <p:cNvPr id="57349" name="矩形 1"/>
          <p:cNvSpPr>
            <a:spLocks noChangeArrowheads="1"/>
          </p:cNvSpPr>
          <p:nvPr/>
        </p:nvSpPr>
        <p:spPr bwMode="auto">
          <a:xfrm>
            <a:off x="0" y="6350"/>
            <a:ext cx="9144000" cy="6851650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 	   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"panel"&gt;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h5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"head"&gt;</a:t>
            </a:r>
            <a:r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</a:rPr>
              <a:t>退出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h5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script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</a:rPr>
              <a:t>language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"JavaScript"&gt;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   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>
                <a:solidFill>
                  <a:srgbClr val="0000C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(){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	   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005C00"/>
                </a:solidFill>
                <a:latin typeface="Courier New" panose="02070309020205020404" pitchFamily="49" charset="0"/>
              </a:rPr>
              <a:t>"#panel h5.head"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bind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005C00"/>
                </a:solidFill>
                <a:latin typeface="Courier New" panose="02070309020205020404" pitchFamily="49" charset="0"/>
              </a:rPr>
              <a:t>"click"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,{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>
                <a:solidFill>
                  <a:srgbClr val="005C00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>
                <a:solidFill>
                  <a:srgbClr val="005C00"/>
                </a:solidFill>
                <a:latin typeface="Courier New" panose="02070309020205020404" pitchFamily="49" charset="0"/>
              </a:rPr>
              <a:t>你确认要退出吗？</a:t>
            </a:r>
            <a:r>
              <a:rPr lang="en-US" altLang="zh-CN">
                <a:solidFill>
                  <a:srgbClr val="005C0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},</a:t>
            </a:r>
            <a:r>
              <a:rPr lang="en-US" altLang="zh-CN" b="1">
                <a:solidFill>
                  <a:srgbClr val="0000C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){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		    </a:t>
            </a:r>
            <a:r>
              <a:rPr lang="en-US" altLang="zh-CN" b="1">
                <a:solidFill>
                  <a:srgbClr val="0000C0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confirm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);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			</a:t>
            </a:r>
            <a:r>
              <a:rPr lang="en-US" altLang="zh-CN" b="1">
                <a:solidFill>
                  <a:srgbClr val="0000C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(!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){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				</a:t>
            </a:r>
            <a:r>
              <a:rPr lang="en-US" altLang="zh-CN" b="1">
                <a:solidFill>
                  <a:srgbClr val="0000C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800040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;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			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b="1">
                <a:solidFill>
                  <a:srgbClr val="0000C0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{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				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alert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005C00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>
                <a:solidFill>
                  <a:srgbClr val="005C00"/>
                </a:solidFill>
                <a:latin typeface="Courier New" panose="02070309020205020404" pitchFamily="49" charset="0"/>
              </a:rPr>
              <a:t>退出成功！</a:t>
            </a:r>
            <a:r>
              <a:rPr lang="en-US" altLang="zh-CN">
                <a:solidFill>
                  <a:srgbClr val="005C0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);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				</a:t>
            </a:r>
            <a:r>
              <a:rPr lang="en-US" altLang="zh-CN" b="1">
                <a:solidFill>
                  <a:srgbClr val="0000C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800040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;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			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}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		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})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	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})</a:t>
            </a:r>
            <a:endParaRPr lang="en-US" altLang="zh-CN">
              <a:latin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  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script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zh-CN" altLang="en-US" sz="4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jQuery </a:t>
            </a:r>
            <a:r>
              <a:rPr lang="zh-CN" altLang="en-US"/>
              <a:t>中的事件</a:t>
            </a:r>
            <a:r>
              <a:rPr lang="en-US" altLang="zh-CN" sz="4000" i="1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</p:txBody>
      </p:sp>
      <p:sp>
        <p:nvSpPr>
          <p:cNvPr id="58372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/>
              <a:t>移除事件</a:t>
            </a:r>
            <a:endParaRPr lang="en-US" altLang="zh-CN"/>
          </a:p>
          <a:p>
            <a:pPr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/>
              <a:t>bind()</a:t>
            </a:r>
            <a:r>
              <a:rPr lang="zh-CN" altLang="en-US"/>
              <a:t>的反向操作，从每一个匹配的元素中删除绑定的事件。</a:t>
            </a:r>
            <a:endParaRPr lang="en-US" altLang="zh-CN"/>
          </a:p>
        </p:txBody>
      </p:sp>
      <p:sp>
        <p:nvSpPr>
          <p:cNvPr id="58373" name="矩形 1"/>
          <p:cNvSpPr>
            <a:spLocks noChangeArrowheads="1"/>
          </p:cNvSpPr>
          <p:nvPr/>
        </p:nvSpPr>
        <p:spPr bwMode="auto">
          <a:xfrm>
            <a:off x="0" y="769938"/>
            <a:ext cx="9144000" cy="6088062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>
                <a:solidFill>
                  <a:srgbClr val="A31515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>
                <a:solidFill>
                  <a:srgbClr val="A31515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1400"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sz="1400"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400">
                <a:solidFill>
                  <a:srgbClr val="0000FF"/>
                </a:solidFill>
                <a:latin typeface="Courier New" panose="02070309020205020404" pitchFamily="49" charset="0"/>
              </a:rPr>
              <a:t>移除事件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"&gt;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400"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"panel"&gt;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>
                <a:solidFill>
                  <a:srgbClr val="A31515"/>
                </a:solidFill>
                <a:latin typeface="Courier New" panose="02070309020205020404" pitchFamily="49" charset="0"/>
              </a:rPr>
              <a:t>h5</a:t>
            </a:r>
            <a:r>
              <a:rPr lang="en-US" altLang="zh-CN" sz="1400"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"head"&gt;</a:t>
            </a:r>
            <a:r>
              <a:rPr lang="zh-CN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什么是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jQuery?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>
                <a:solidFill>
                  <a:srgbClr val="A31515"/>
                </a:solidFill>
                <a:latin typeface="Courier New" panose="02070309020205020404" pitchFamily="49" charset="0"/>
              </a:rPr>
              <a:t>h5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400"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"content"&gt;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jQuery</a:t>
            </a:r>
            <a:r>
              <a:rPr lang="zh-CN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是继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Prototype</a:t>
            </a:r>
            <a:r>
              <a:rPr lang="zh-CN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之后又一个优秀的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JavaScript</a:t>
            </a:r>
            <a:r>
              <a:rPr lang="zh-CN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库，它是一个由 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John Resig </a:t>
            </a:r>
            <a:r>
              <a:rPr lang="zh-CN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创建于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2006</a:t>
            </a:r>
            <a:r>
              <a:rPr lang="zh-CN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年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月的开源项目。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jQuery</a:t>
            </a:r>
            <a:r>
              <a:rPr lang="zh-CN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凭借简洁的语法和跨平台的兼容性，极大地简化了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JavaScript</a:t>
            </a:r>
            <a:r>
              <a:rPr lang="zh-CN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开发人员遍历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HTML</a:t>
            </a:r>
            <a:r>
              <a:rPr lang="zh-CN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文档、操作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DOM</a:t>
            </a:r>
            <a:r>
              <a:rPr lang="zh-CN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、处理事件、执行动画和开发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Ajax</a:t>
            </a:r>
            <a:r>
              <a:rPr lang="zh-CN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。它独特而又优雅的代码风格改变了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JavaScript</a:t>
            </a:r>
            <a:r>
              <a:rPr lang="zh-CN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程序员的设计思路和编写程序的方式。</a:t>
            </a:r>
            <a:endParaRPr lang="zh-CN" altLang="en-US" sz="12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>
                <a:solidFill>
                  <a:srgbClr val="A31515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>
                <a:solidFill>
                  <a:srgbClr val="A31515"/>
                </a:solidFill>
                <a:latin typeface="Courier New" panose="02070309020205020404" pitchFamily="49" charset="0"/>
              </a:rPr>
              <a:t>script</a:t>
            </a:r>
            <a:r>
              <a:rPr lang="en-US" altLang="zh-CN" sz="1400"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language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"JavaScript"&gt;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C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(){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	    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>
                <a:solidFill>
                  <a:srgbClr val="005C00"/>
                </a:solidFill>
                <a:latin typeface="Courier New" panose="02070309020205020404" pitchFamily="49" charset="0"/>
              </a:rPr>
              <a:t>"#panel h5.head"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bind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>
                <a:solidFill>
                  <a:srgbClr val="005C00"/>
                </a:solidFill>
                <a:latin typeface="Courier New" panose="02070309020205020404" pitchFamily="49" charset="0"/>
              </a:rPr>
              <a:t>"click"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,{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bn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1400">
                <a:solidFill>
                  <a:srgbClr val="800040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},</a:t>
            </a:r>
            <a:r>
              <a:rPr lang="en-US" altLang="zh-CN" sz="1400" b="1">
                <a:solidFill>
                  <a:srgbClr val="0000C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){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		    </a:t>
            </a:r>
            <a:r>
              <a:rPr lang="en-US" altLang="zh-CN" sz="1400" b="1">
                <a:solidFill>
                  <a:srgbClr val="0000C0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400"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$content</a:t>
            </a:r>
            <a:r>
              <a:rPr lang="en-US" altLang="zh-CN" sz="1400"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C0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>
                <a:solidFill>
                  <a:srgbClr val="005C00"/>
                </a:solidFill>
                <a:latin typeface="Courier New" panose="02070309020205020404" pitchFamily="49" charset="0"/>
              </a:rPr>
              <a:t>"div.content"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);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		    </a:t>
            </a:r>
            <a:r>
              <a:rPr lang="en-US" altLang="zh-CN" sz="1400" b="1">
                <a:solidFill>
                  <a:srgbClr val="0000C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$content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is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>
                <a:solidFill>
                  <a:srgbClr val="005C00"/>
                </a:solidFill>
                <a:latin typeface="Courier New" panose="02070309020205020404" pitchFamily="49" charset="0"/>
              </a:rPr>
              <a:t>":visible"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)){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				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$content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hide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();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			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1400" b="1">
                <a:solidFill>
                  <a:srgbClr val="0000C0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{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				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$content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show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();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			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}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		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})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		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>
                <a:solidFill>
                  <a:srgbClr val="005C00"/>
                </a:solidFill>
                <a:latin typeface="Courier New" panose="02070309020205020404" pitchFamily="49" charset="0"/>
              </a:rPr>
              <a:t>"input"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click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C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(){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			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>
                <a:solidFill>
                  <a:srgbClr val="005C00"/>
                </a:solidFill>
                <a:latin typeface="Courier New" panose="02070309020205020404" pitchFamily="49" charset="0"/>
              </a:rPr>
              <a:t>"#panel h5.head"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unbind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();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		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})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	</a:t>
            </a:r>
            <a:r>
              <a:rPr lang="en-US" altLang="zh-CN" sz="1400">
                <a:solidFill>
                  <a:srgbClr val="5C5C5C"/>
                </a:solidFill>
                <a:latin typeface="Courier New" panose="02070309020205020404" pitchFamily="49" charset="0"/>
              </a:rPr>
              <a:t>})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 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>
                <a:solidFill>
                  <a:srgbClr val="A31515"/>
                </a:solidFill>
                <a:latin typeface="Courier New" panose="02070309020205020404" pitchFamily="49" charset="0"/>
              </a:rPr>
              <a:t>script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zh-CN" altLang="en-US" sz="3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jQuery </a:t>
            </a:r>
            <a:r>
              <a:rPr lang="zh-CN" altLang="en-US"/>
              <a:t>中的事件</a:t>
            </a:r>
            <a:r>
              <a:rPr lang="en-US" altLang="zh-CN" sz="4000" i="1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</p:txBody>
      </p:sp>
      <p:sp>
        <p:nvSpPr>
          <p:cNvPr id="59396" name="TextBox 2"/>
          <p:cNvSpPr txBox="1">
            <a:spLocks noChangeArrowheads="1"/>
          </p:cNvSpPr>
          <p:nvPr/>
        </p:nvSpPr>
        <p:spPr bwMode="auto">
          <a:xfrm>
            <a:off x="304800" y="1905000"/>
            <a:ext cx="861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/>
              <a:t>移除事件：移除指定事件</a:t>
            </a:r>
            <a:endParaRPr lang="en-US" altLang="zh-CN"/>
          </a:p>
        </p:txBody>
      </p:sp>
      <p:sp>
        <p:nvSpPr>
          <p:cNvPr id="59397" name="矩形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>
                <a:solidFill>
                  <a:srgbClr val="A31515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>
                <a:solidFill>
                  <a:srgbClr val="A31515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1400"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sz="1400"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400">
                <a:solidFill>
                  <a:srgbClr val="0000FF"/>
                </a:solidFill>
                <a:latin typeface="Courier New" panose="02070309020205020404" pitchFamily="49" charset="0"/>
              </a:rPr>
              <a:t>移除事件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"&gt;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400"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"panel"&gt;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>
                <a:solidFill>
                  <a:srgbClr val="A31515"/>
                </a:solidFill>
                <a:latin typeface="Courier New" panose="02070309020205020404" pitchFamily="49" charset="0"/>
              </a:rPr>
              <a:t>h5</a:t>
            </a:r>
            <a:r>
              <a:rPr lang="en-US" altLang="zh-CN" sz="1400"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"head"&gt;</a:t>
            </a:r>
            <a:r>
              <a:rPr lang="zh-CN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什么是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jQuery?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>
                <a:solidFill>
                  <a:srgbClr val="A31515"/>
                </a:solidFill>
                <a:latin typeface="Courier New" panose="02070309020205020404" pitchFamily="49" charset="0"/>
              </a:rPr>
              <a:t>h5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400"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"content"&gt;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	jQuery</a:t>
            </a:r>
            <a:r>
              <a:rPr lang="zh-CN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是继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Prototype</a:t>
            </a:r>
            <a:r>
              <a:rPr lang="zh-CN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之后又一个优秀的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JavaScript</a:t>
            </a:r>
            <a:r>
              <a:rPr lang="zh-CN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库，它是一个由 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John Resig </a:t>
            </a:r>
            <a:r>
              <a:rPr lang="zh-CN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创建于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2006</a:t>
            </a:r>
            <a:r>
              <a:rPr lang="zh-CN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年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月的开源项目。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jQuery</a:t>
            </a:r>
            <a:r>
              <a:rPr lang="zh-CN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凭借简洁的语法和跨平台的兼容性，极大地简化了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JavaScript</a:t>
            </a:r>
            <a:r>
              <a:rPr lang="zh-CN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开发人员遍历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HTML</a:t>
            </a:r>
            <a:r>
              <a:rPr lang="zh-CN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文档、操作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DOM</a:t>
            </a:r>
            <a:r>
              <a:rPr lang="zh-CN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、处理事件、执行动画和开发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Ajax</a:t>
            </a:r>
            <a:r>
              <a:rPr lang="zh-CN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。它独特而又优雅的代码风格改变了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JavaScript</a:t>
            </a:r>
            <a:r>
              <a:rPr lang="zh-CN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程序员的设计思路和编写程序的方式。</a:t>
            </a:r>
            <a:endParaRPr lang="zh-CN" altLang="en-US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>
                <a:solidFill>
                  <a:srgbClr val="A31515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>
                <a:solidFill>
                  <a:srgbClr val="A31515"/>
                </a:solidFill>
                <a:latin typeface="Courier New" panose="02070309020205020404" pitchFamily="49" charset="0"/>
              </a:rPr>
              <a:t>script</a:t>
            </a:r>
            <a:r>
              <a:rPr lang="en-US" altLang="zh-CN" sz="1400"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language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"JavaScript"&gt;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 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>
                <a:solidFill>
                  <a:srgbClr val="0000C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(){</a:t>
            </a:r>
            <a:endParaRPr lang="en-US" altLang="zh-CN" sz="16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    $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005C00"/>
                </a:solidFill>
                <a:latin typeface="Courier New" panose="02070309020205020404" pitchFamily="49" charset="0"/>
              </a:rPr>
              <a:t>"#panel h5.head"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bind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005C00"/>
                </a:solidFill>
                <a:latin typeface="Courier New" panose="02070309020205020404" pitchFamily="49" charset="0"/>
              </a:rPr>
              <a:t>"mouseover mouseout"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,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				{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bn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1600">
                <a:solidFill>
                  <a:srgbClr val="800040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},</a:t>
            </a:r>
            <a:r>
              <a:rPr lang="en-US" altLang="zh-CN" sz="1600" b="1">
                <a:solidFill>
                  <a:srgbClr val="0000C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){</a:t>
            </a:r>
            <a:endParaRPr lang="en-US" altLang="zh-CN" sz="16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	</a:t>
            </a:r>
            <a:r>
              <a:rPr lang="en-US" altLang="zh-CN" sz="1600" b="1">
                <a:solidFill>
                  <a:srgbClr val="0000C0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$content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>
                <a:solidFill>
                  <a:srgbClr val="0000C0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005C00"/>
                </a:solidFill>
                <a:latin typeface="Courier New" panose="02070309020205020404" pitchFamily="49" charset="0"/>
              </a:rPr>
              <a:t>"div.content"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);</a:t>
            </a:r>
            <a:endParaRPr lang="en-US" altLang="zh-CN" sz="16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	</a:t>
            </a:r>
            <a:r>
              <a:rPr lang="en-US" altLang="zh-CN" sz="1600" b="1">
                <a:solidFill>
                  <a:srgbClr val="0000C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$content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is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005C00"/>
                </a:solidFill>
                <a:latin typeface="Courier New" panose="02070309020205020404" pitchFamily="49" charset="0"/>
              </a:rPr>
              <a:t>":visible"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)){</a:t>
            </a:r>
            <a:endParaRPr lang="en-US" altLang="zh-CN" sz="16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		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$content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hide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();</a:t>
            </a:r>
            <a:endParaRPr lang="en-US" altLang="zh-CN" sz="16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	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1600" b="1">
                <a:solidFill>
                  <a:srgbClr val="0000C0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{</a:t>
            </a:r>
            <a:endParaRPr lang="en-US" altLang="zh-CN" sz="16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		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$content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show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();</a:t>
            </a:r>
            <a:endParaRPr lang="en-US" altLang="zh-CN" sz="16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	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}</a:t>
            </a:r>
            <a:endParaRPr lang="en-US" altLang="zh-CN" sz="16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})</a:t>
            </a:r>
            <a:endParaRPr lang="en-US" altLang="zh-CN" sz="16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    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005C00"/>
                </a:solidFill>
                <a:latin typeface="Courier New" panose="02070309020205020404" pitchFamily="49" charset="0"/>
              </a:rPr>
              <a:t>"input"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click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>
                <a:solidFill>
                  <a:srgbClr val="0000C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(){</a:t>
            </a:r>
            <a:endParaRPr lang="en-US" altLang="zh-CN" sz="16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	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005C00"/>
                </a:solidFill>
                <a:latin typeface="Courier New" panose="02070309020205020404" pitchFamily="49" charset="0"/>
              </a:rPr>
              <a:t>"#panel h5.head"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unbind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005C00"/>
                </a:solidFill>
                <a:latin typeface="Courier New" panose="02070309020205020404" pitchFamily="49" charset="0"/>
              </a:rPr>
              <a:t>"mouseout"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);</a:t>
            </a:r>
            <a:endParaRPr lang="en-US" altLang="zh-CN" sz="16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     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})</a:t>
            </a:r>
            <a:endParaRPr lang="en-US" altLang="zh-CN" sz="16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   </a:t>
            </a:r>
            <a:r>
              <a:rPr lang="en-US" altLang="zh-CN" sz="1600">
                <a:solidFill>
                  <a:srgbClr val="5C5C5C"/>
                </a:solidFill>
                <a:latin typeface="Courier New" panose="02070309020205020404" pitchFamily="49" charset="0"/>
              </a:rPr>
              <a:t>})</a:t>
            </a:r>
            <a:endParaRPr lang="en-US" altLang="zh-CN" sz="1600">
              <a:latin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>
                <a:solidFill>
                  <a:srgbClr val="A31515"/>
                </a:solidFill>
                <a:latin typeface="Courier New" panose="02070309020205020404" pitchFamily="49" charset="0"/>
              </a:rPr>
              <a:t>script</a:t>
            </a:r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zh-CN" altLang="en-US" sz="3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jQuery </a:t>
            </a:r>
            <a:r>
              <a:rPr lang="zh-CN" altLang="en-US"/>
              <a:t>中的事件</a:t>
            </a:r>
            <a:r>
              <a:rPr lang="en-US" altLang="zh-CN" sz="4000" i="1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</p:txBody>
      </p:sp>
      <p:sp>
        <p:nvSpPr>
          <p:cNvPr id="60420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/>
              <a:t>移除指定事件指定函数</a:t>
            </a:r>
            <a:endParaRPr lang="en-US" altLang="zh-CN"/>
          </a:p>
        </p:txBody>
      </p:sp>
      <p:sp>
        <p:nvSpPr>
          <p:cNvPr id="60421" name="矩形 1"/>
          <p:cNvSpPr>
            <a:spLocks noChangeArrowheads="1"/>
          </p:cNvSpPr>
          <p:nvPr/>
        </p:nvSpPr>
        <p:spPr bwMode="auto">
          <a:xfrm>
            <a:off x="0" y="400050"/>
            <a:ext cx="9144000" cy="6457950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script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</a:rPr>
              <a:t>language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"JavaScript"&gt;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>
                <a:solidFill>
                  <a:srgbClr val="0000C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(){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     </a:t>
            </a:r>
            <a:r>
              <a:rPr lang="en-US" altLang="zh-CN" b="1">
                <a:solidFill>
                  <a:srgbClr val="0000C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(){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	 </a:t>
            </a:r>
            <a:r>
              <a:rPr lang="en-US" altLang="zh-CN" b="1">
                <a:solidFill>
                  <a:srgbClr val="0000C0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$content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>
                <a:solidFill>
                  <a:srgbClr val="0000C0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005C00"/>
                </a:solidFill>
                <a:latin typeface="Courier New" panose="02070309020205020404" pitchFamily="49" charset="0"/>
              </a:rPr>
              <a:t>"div.content"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);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	 </a:t>
            </a:r>
            <a:r>
              <a:rPr lang="en-US" altLang="zh-CN" b="1">
                <a:solidFill>
                  <a:srgbClr val="0000C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$content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is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005C00"/>
                </a:solidFill>
                <a:latin typeface="Courier New" panose="02070309020205020404" pitchFamily="49" charset="0"/>
              </a:rPr>
              <a:t>":visible"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)){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		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$content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hide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();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	 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b="1">
                <a:solidFill>
                  <a:srgbClr val="0000C0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{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		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$content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show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();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	 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}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     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}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    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005C00"/>
                </a:solidFill>
                <a:latin typeface="Courier New" panose="02070309020205020404" pitchFamily="49" charset="0"/>
              </a:rPr>
              <a:t>"#panel h5.head"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bind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005C00"/>
                </a:solidFill>
                <a:latin typeface="Courier New" panose="02070309020205020404" pitchFamily="49" charset="0"/>
              </a:rPr>
              <a:t>"click"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)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    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005C00"/>
                </a:solidFill>
                <a:latin typeface="Courier New" panose="02070309020205020404" pitchFamily="49" charset="0"/>
              </a:rPr>
              <a:t>"input"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click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>
                <a:solidFill>
                  <a:srgbClr val="0000C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(){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	  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005C00"/>
                </a:solidFill>
                <a:latin typeface="Courier New" panose="02070309020205020404" pitchFamily="49" charset="0"/>
              </a:rPr>
              <a:t>"#panel h5.head"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unbind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005C00"/>
                </a:solidFill>
                <a:latin typeface="Courier New" panose="02070309020205020404" pitchFamily="49" charset="0"/>
              </a:rPr>
              <a:t>"click"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);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     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})</a:t>
            </a:r>
            <a:endParaRPr lang="en-US" altLang="zh-CN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  </a:t>
            </a:r>
            <a:r>
              <a:rPr lang="en-US" altLang="zh-CN">
                <a:solidFill>
                  <a:srgbClr val="5C5C5C"/>
                </a:solidFill>
                <a:latin typeface="Courier New" panose="02070309020205020404" pitchFamily="49" charset="0"/>
              </a:rPr>
              <a:t>})</a:t>
            </a:r>
            <a:endParaRPr lang="en-US" altLang="zh-CN">
              <a:latin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>
                <a:solidFill>
                  <a:srgbClr val="A31515"/>
                </a:solidFill>
                <a:latin typeface="Courier New" panose="02070309020205020404" pitchFamily="49" charset="0"/>
              </a:rPr>
              <a:t>script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zh-CN" altLang="en-US" sz="4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jQuery </a:t>
            </a:r>
            <a:r>
              <a:rPr lang="zh-CN" altLang="en-US"/>
              <a:t>中的事件</a:t>
            </a:r>
            <a:r>
              <a:rPr lang="en-US" altLang="zh-CN" sz="4000" i="1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</p:txBody>
      </p:sp>
      <p:sp>
        <p:nvSpPr>
          <p:cNvPr id="61444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/>
              <a:t>事件切换：</a:t>
            </a:r>
            <a:r>
              <a:rPr lang="en-US" altLang="zh-CN"/>
              <a:t>hover()</a:t>
            </a:r>
          </a:p>
          <a:p>
            <a:pPr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/>
              <a:t>一个模仿悬停事件（鼠标移动到一个对象上面及移出这个对象）的方法。</a:t>
            </a:r>
            <a:endParaRPr lang="en-US" altLang="zh-CN"/>
          </a:p>
        </p:txBody>
      </p:sp>
      <p:sp>
        <p:nvSpPr>
          <p:cNvPr id="61445" name="矩形 1"/>
          <p:cNvSpPr>
            <a:spLocks noChangeArrowheads="1"/>
          </p:cNvSpPr>
          <p:nvPr/>
        </p:nvSpPr>
        <p:spPr bwMode="auto">
          <a:xfrm>
            <a:off x="0" y="769938"/>
            <a:ext cx="9144000" cy="6088062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  	   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"panel"&gt;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h5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"head"&gt;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什么是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jQuery?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h5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"content"&gt;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				jQuery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是继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Prototype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之后又一个优秀的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JavaScript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库，它是一个由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John Resig 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创建于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2006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年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月的开源项目。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jQuery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凭借简洁的语法和跨平台的兼容性，极大地简化了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JavaScript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开发人员遍历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HTML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文档、操作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DOM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、处理事件、执行动画和开发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Ajax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。它独特而又优雅的代码风格改变了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JavaScript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程序员的设计思路和编写程序的方式。</a:t>
            </a:r>
            <a:endParaRPr lang="zh-CN" altLang="en-US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script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language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"JavaScript"&gt;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>
                <a:solidFill>
                  <a:srgbClr val="0000C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(){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   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>
                <a:solidFill>
                  <a:srgbClr val="005C00"/>
                </a:solidFill>
                <a:latin typeface="Courier New" panose="02070309020205020404" pitchFamily="49" charset="0"/>
              </a:rPr>
              <a:t>"#panel h5.head"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hover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>
                <a:solidFill>
                  <a:srgbClr val="0000C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(){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   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>
                <a:solidFill>
                  <a:srgbClr val="0000C0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>
                <a:solidFill>
                  <a:srgbClr val="005C00"/>
                </a:solidFill>
                <a:latin typeface="Courier New" panose="02070309020205020404" pitchFamily="49" charset="0"/>
              </a:rPr>
              <a:t>"div.content"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show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();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},</a:t>
            </a:r>
            <a:r>
              <a:rPr lang="en-US" altLang="zh-CN" sz="1800" b="1">
                <a:solidFill>
                  <a:srgbClr val="0000C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(){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   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>
                <a:solidFill>
                  <a:srgbClr val="0000C0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>
                <a:solidFill>
                  <a:srgbClr val="005C00"/>
                </a:solidFill>
                <a:latin typeface="Courier New" panose="02070309020205020404" pitchFamily="49" charset="0"/>
              </a:rPr>
              <a:t>"div.content"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hide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();</a:t>
            </a:r>
            <a:r>
              <a:rPr lang="en-US" altLang="zh-CN" sz="1800">
                <a:latin typeface="Courier New" panose="02070309020205020404" pitchFamily="49" charset="0"/>
              </a:rPr>
              <a:t>  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})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})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script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zh-CN" altLang="en-US" sz="4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jQuery </a:t>
            </a:r>
            <a:r>
              <a:rPr lang="zh-CN" altLang="en-US"/>
              <a:t>中的事件</a:t>
            </a:r>
            <a:r>
              <a:rPr lang="en-US" altLang="zh-CN" sz="4000" i="1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</p:txBody>
      </p:sp>
      <p:sp>
        <p:nvSpPr>
          <p:cNvPr id="62468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/>
              <a:t>事件切换：</a:t>
            </a:r>
            <a:r>
              <a:rPr lang="en-US" altLang="zh-CN"/>
              <a:t>toggle()</a:t>
            </a:r>
          </a:p>
          <a:p>
            <a:pPr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/>
              <a:t>每次点击后依次调用函数。</a:t>
            </a:r>
            <a:endParaRPr lang="en-US" altLang="zh-CN"/>
          </a:p>
        </p:txBody>
      </p:sp>
      <p:sp>
        <p:nvSpPr>
          <p:cNvPr id="62469" name="矩形 1"/>
          <p:cNvSpPr>
            <a:spLocks noChangeArrowheads="1"/>
          </p:cNvSpPr>
          <p:nvPr/>
        </p:nvSpPr>
        <p:spPr bwMode="auto">
          <a:xfrm>
            <a:off x="0" y="769938"/>
            <a:ext cx="9144000" cy="6088062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  	   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"panel"&gt;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h5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"head"&gt;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什么是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jQuery?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h5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"content"&gt;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				jQuery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是继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Prototype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之后又一个优秀的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JavaScript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库，它是一个由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John Resig 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创建于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2006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年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月的开源项目。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jQuery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凭借简洁的语法和跨平台的兼容性，极大地简化了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JavaScript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开发人员遍历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HTML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文档、操作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DOM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、处理事件、执行动画和开发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Ajax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。它独特而又优雅的代码风格改变了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JavaScript</a:t>
            </a: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程序员的设计思路和编写程序的方式。</a:t>
            </a:r>
            <a:endParaRPr lang="zh-CN" altLang="en-US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script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language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"JavaScript"&gt;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>
                <a:solidFill>
                  <a:srgbClr val="0000C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(){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   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>
                <a:solidFill>
                  <a:srgbClr val="005C00"/>
                </a:solidFill>
                <a:latin typeface="Courier New" panose="02070309020205020404" pitchFamily="49" charset="0"/>
              </a:rPr>
              <a:t>"#panel h5.head"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toggle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>
                <a:solidFill>
                  <a:srgbClr val="0000C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(){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>
                <a:solidFill>
                  <a:srgbClr val="0000C0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>
                <a:solidFill>
                  <a:srgbClr val="005C00"/>
                </a:solidFill>
                <a:latin typeface="Courier New" panose="02070309020205020404" pitchFamily="49" charset="0"/>
              </a:rPr>
              <a:t>"div.content"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show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();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},</a:t>
            </a:r>
            <a:r>
              <a:rPr lang="en-US" altLang="zh-CN" sz="1800" b="1">
                <a:solidFill>
                  <a:srgbClr val="0000C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(){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>
                <a:solidFill>
                  <a:srgbClr val="0000C0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>
                <a:solidFill>
                  <a:srgbClr val="005C00"/>
                </a:solidFill>
                <a:latin typeface="Courier New" panose="02070309020205020404" pitchFamily="49" charset="0"/>
              </a:rPr>
              <a:t>"div.content"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</a:rPr>
              <a:t>hide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();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})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</a:t>
            </a:r>
            <a:r>
              <a:rPr lang="en-US" altLang="zh-CN" sz="1800">
                <a:solidFill>
                  <a:srgbClr val="5C5C5C"/>
                </a:solidFill>
                <a:latin typeface="Courier New" panose="02070309020205020404" pitchFamily="49" charset="0"/>
              </a:rPr>
              <a:t>})</a:t>
            </a:r>
            <a:endParaRPr lang="en-US" altLang="zh-CN" sz="1800">
              <a:latin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latin typeface="Courier New" panose="02070309020205020404" pitchFamily="49" charset="0"/>
              </a:rPr>
              <a:t>script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zh-CN" altLang="en-US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jQuery</a:t>
            </a:r>
            <a:r>
              <a:rPr lang="zh-CN" altLang="en-US"/>
              <a:t>的优势</a:t>
            </a:r>
            <a:endParaRPr lang="en-US" altLang="zh-CN"/>
          </a:p>
        </p:txBody>
      </p:sp>
      <p:sp>
        <p:nvSpPr>
          <p:cNvPr id="10244" name="TextBox 1"/>
          <p:cNvSpPr txBox="1">
            <a:spLocks noChangeArrowheads="1"/>
          </p:cNvSpPr>
          <p:nvPr/>
        </p:nvSpPr>
        <p:spPr bwMode="auto">
          <a:xfrm>
            <a:off x="228600" y="1752600"/>
            <a:ext cx="8686800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/>
              <a:t>可靠的事件处理机制</a:t>
            </a:r>
            <a:endParaRPr lang="en-US" altLang="zh-CN"/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吸收了</a:t>
            </a:r>
            <a:r>
              <a:rPr lang="en-US" altLang="zh-CN" sz="1800"/>
              <a:t>javascript</a:t>
            </a:r>
            <a:r>
              <a:rPr lang="zh-CN" altLang="en-US" sz="1800"/>
              <a:t>专家</a:t>
            </a:r>
            <a:r>
              <a:rPr lang="en-US" altLang="zh-CN" sz="1800"/>
              <a:t>Dean Edwards</a:t>
            </a:r>
            <a:r>
              <a:rPr lang="zh-CN" altLang="en-US" sz="1800"/>
              <a:t>编写的事件处理函数的精华，使得</a:t>
            </a:r>
            <a:r>
              <a:rPr lang="en-US" altLang="zh-CN" sz="1800"/>
              <a:t>jQuery</a:t>
            </a:r>
            <a:r>
              <a:rPr lang="zh-CN" altLang="en-US" sz="1800"/>
              <a:t>在处理事件绑定的时候非常可靠。在预留退路、循序渐进以及非入侵式变成思想方面，</a:t>
            </a:r>
            <a:r>
              <a:rPr lang="en-US" altLang="zh-CN" sz="1800"/>
              <a:t>jQuery</a:t>
            </a:r>
            <a:r>
              <a:rPr lang="zh-CN" altLang="en-US" sz="1800"/>
              <a:t>做得非常不错。</a:t>
            </a:r>
            <a:endParaRPr lang="en-US" altLang="zh-CN" sz="1800"/>
          </a:p>
          <a:p>
            <a:pPr algn="l">
              <a:lnSpc>
                <a:spcPct val="150000"/>
              </a:lnSpc>
            </a:pPr>
            <a:r>
              <a:rPr lang="zh-CN" altLang="en-US"/>
              <a:t>完善的</a:t>
            </a:r>
            <a:r>
              <a:rPr lang="en-US" altLang="zh-CN"/>
              <a:t>Ajax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使开发者处理</a:t>
            </a:r>
            <a:r>
              <a:rPr lang="en-US" altLang="zh-CN" sz="1800"/>
              <a:t>Ajax</a:t>
            </a:r>
            <a:r>
              <a:rPr lang="zh-CN" altLang="en-US" sz="1800"/>
              <a:t>的时候能够专心处理业务逻辑而无需关心复杂的浏览器兼容性和</a:t>
            </a:r>
            <a:r>
              <a:rPr lang="en-US" altLang="zh-CN" sz="1800"/>
              <a:t>XMLHttpRequest</a:t>
            </a:r>
            <a:r>
              <a:rPr lang="zh-CN" altLang="en-US" sz="1800"/>
              <a:t>对象的创建和使用的问题。</a:t>
            </a:r>
            <a:endParaRPr lang="en-US" altLang="zh-CN" sz="1800"/>
          </a:p>
          <a:p>
            <a:pPr algn="l">
              <a:lnSpc>
                <a:spcPct val="150000"/>
              </a:lnSpc>
            </a:pPr>
            <a:r>
              <a:rPr lang="zh-CN" altLang="en-US"/>
              <a:t>不污染顶级变量</a:t>
            </a:r>
            <a:endParaRPr lang="en-US" altLang="zh-CN"/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jQuery</a:t>
            </a:r>
            <a:r>
              <a:rPr lang="zh-CN" altLang="en-US" sz="1800"/>
              <a:t>只建立一个名为</a:t>
            </a:r>
            <a:r>
              <a:rPr lang="en-US" altLang="zh-CN" sz="1800"/>
              <a:t>jQuery</a:t>
            </a:r>
            <a:r>
              <a:rPr lang="zh-CN" altLang="en-US" sz="1800"/>
              <a:t>对象，其所有的函数方法都在这个对象之下。</a:t>
            </a:r>
            <a:endParaRPr lang="en-US" altLang="zh-CN" sz="1800"/>
          </a:p>
          <a:p>
            <a:pPr algn="l">
              <a:lnSpc>
                <a:spcPct val="150000"/>
              </a:lnSpc>
            </a:pPr>
            <a:r>
              <a:rPr lang="zh-CN" altLang="en-US"/>
              <a:t>出色的浏览器兼容性</a:t>
            </a:r>
            <a:endParaRPr lang="en-US" altLang="zh-CN"/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jQuery</a:t>
            </a:r>
            <a:r>
              <a:rPr lang="zh-CN" altLang="en-US" sz="1800"/>
              <a:t>修复了一些浏览器之间的差异，使开发者不必在开展项目前建立浏览器兼容库。</a:t>
            </a:r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jQuery</a:t>
            </a:r>
            <a:r>
              <a:rPr lang="zh-CN" altLang="en-US"/>
              <a:t>的优势</a:t>
            </a:r>
            <a:endParaRPr lang="en-US" altLang="zh-CN"/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228600" y="1752600"/>
            <a:ext cx="8686800" cy="4881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/>
              <a:t>链式操作方式</a:t>
            </a:r>
            <a:endParaRPr lang="en-US" altLang="zh-CN"/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jQuery</a:t>
            </a:r>
            <a:r>
              <a:rPr lang="zh-CN" altLang="en-US" sz="1800"/>
              <a:t>中最有特色的莫过于它的链式操作方式 —— 即对发生在同一个</a:t>
            </a:r>
            <a:r>
              <a:rPr lang="en-US" altLang="zh-CN" sz="1800"/>
              <a:t>jQuery</a:t>
            </a:r>
            <a:r>
              <a:rPr lang="zh-CN" altLang="en-US" sz="1800"/>
              <a:t>对象上的一组动作，可以直接连写而无需重复获取对象。</a:t>
            </a:r>
            <a:endParaRPr lang="en-US" altLang="zh-CN" sz="1800"/>
          </a:p>
          <a:p>
            <a:pPr algn="l">
              <a:lnSpc>
                <a:spcPct val="150000"/>
              </a:lnSpc>
            </a:pPr>
            <a:r>
              <a:rPr lang="zh-CN" altLang="en-US"/>
              <a:t>隐式迭代 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zh-CN" altLang="en-US"/>
              <a:t>行为层与结构层的分离</a:t>
            </a:r>
            <a:endParaRPr lang="en-US" altLang="zh-CN"/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开发者可以使用</a:t>
            </a:r>
            <a:r>
              <a:rPr lang="en-US" altLang="zh-CN" sz="1800"/>
              <a:t>jQuery</a:t>
            </a:r>
            <a:r>
              <a:rPr lang="zh-CN" altLang="en-US" sz="1800"/>
              <a:t>选择器选中元素，然后直接给元素添加事件。这种将行为层与结构层完全分离的思想，可以使</a:t>
            </a:r>
            <a:r>
              <a:rPr lang="en-US" altLang="zh-CN" sz="1800"/>
              <a:t>jQuery</a:t>
            </a:r>
            <a:r>
              <a:rPr lang="zh-CN" altLang="en-US" sz="1800"/>
              <a:t>开发人员和</a:t>
            </a:r>
            <a:r>
              <a:rPr lang="en-US" altLang="zh-CN" sz="1800"/>
              <a:t>HTML</a:t>
            </a:r>
            <a:r>
              <a:rPr lang="zh-CN" altLang="en-US" sz="1800"/>
              <a:t>或其他页面开发人员各司其职，摆脱开发冲突或个人单干的开发模式。</a:t>
            </a:r>
            <a:endParaRPr lang="en-US" altLang="zh-CN" sz="1800"/>
          </a:p>
          <a:p>
            <a:pPr algn="l">
              <a:lnSpc>
                <a:spcPct val="150000"/>
              </a:lnSpc>
            </a:pPr>
            <a:r>
              <a:rPr lang="zh-CN" altLang="en-US"/>
              <a:t>丰富的插件支持  后期扩展非常方便..</a:t>
            </a:r>
            <a:endParaRPr lang="en-US" altLang="zh-CN"/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jQuery</a:t>
            </a:r>
            <a:r>
              <a:rPr lang="zh-CN" altLang="en-US" sz="1800"/>
              <a:t>的易扩展性，吸引了来自全球的开发者编写</a:t>
            </a:r>
            <a:r>
              <a:rPr lang="en-US" altLang="zh-CN" sz="1800"/>
              <a:t>jQuery</a:t>
            </a:r>
            <a:r>
              <a:rPr lang="zh-CN" altLang="en-US" sz="1800"/>
              <a:t>的扩展插件。目前已经有超过几百种的官方插件支持，而且还不断有新插件面世。</a:t>
            </a:r>
            <a:endParaRPr lang="en-US" altLang="zh-CN" sz="1800"/>
          </a:p>
          <a:p>
            <a:pPr algn="l">
              <a:lnSpc>
                <a:spcPct val="150000"/>
              </a:lnSpc>
            </a:pPr>
            <a:r>
              <a:rPr lang="zh-CN" altLang="en-US"/>
              <a:t>完善的文档</a:t>
            </a:r>
            <a:endParaRPr lang="en-US" altLang="zh-CN"/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jQuery</a:t>
            </a:r>
            <a:r>
              <a:rPr lang="zh-CN" altLang="en-US" sz="1800"/>
              <a:t>的文档非常丰富。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DOM</a:t>
            </a:r>
            <a:r>
              <a:rPr lang="zh-CN" altLang="en-US"/>
              <a:t>对象</a:t>
            </a:r>
            <a:endParaRPr lang="en-US" altLang="zh-CN"/>
          </a:p>
        </p:txBody>
      </p:sp>
      <p:sp>
        <p:nvSpPr>
          <p:cNvPr id="12292" name="TextBox 1"/>
          <p:cNvSpPr txBox="1">
            <a:spLocks noChangeArrowheads="1"/>
          </p:cNvSpPr>
          <p:nvPr/>
        </p:nvSpPr>
        <p:spPr bwMode="auto">
          <a:xfrm>
            <a:off x="609600" y="1905000"/>
            <a:ext cx="838200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/>
              <a:t>DOM</a:t>
            </a:r>
            <a:r>
              <a:rPr lang="zh-CN" altLang="en-US"/>
              <a:t>解析</a:t>
            </a:r>
            <a:r>
              <a:rPr lang="en-US" altLang="zh-CN"/>
              <a:t>HTML</a:t>
            </a:r>
            <a:r>
              <a:rPr lang="zh-CN" altLang="en-US"/>
              <a:t>页面，将页面元素解释为元素节点、属性节点和文本节点。</a:t>
            </a:r>
          </a:p>
          <a:p>
            <a:pPr algn="l">
              <a:lnSpc>
                <a:spcPct val="150000"/>
              </a:lnSpc>
            </a:pPr>
            <a:r>
              <a:rPr lang="zh-CN" altLang="en-US"/>
              <a:t>而通过</a:t>
            </a:r>
            <a:r>
              <a:rPr lang="en-US" altLang="zh-CN"/>
              <a:t>DOM</a:t>
            </a:r>
            <a:r>
              <a:rPr lang="zh-CN" altLang="en-US"/>
              <a:t>解析</a:t>
            </a:r>
            <a:r>
              <a:rPr lang="en-US" altLang="zh-CN"/>
              <a:t>HTML</a:t>
            </a:r>
            <a:r>
              <a:rPr lang="zh-CN" altLang="en-US"/>
              <a:t>页面元素，所得到的</a:t>
            </a:r>
            <a:r>
              <a:rPr lang="en-US" altLang="zh-CN"/>
              <a:t>DOM</a:t>
            </a:r>
            <a:r>
              <a:rPr lang="zh-CN" altLang="en-US"/>
              <a:t>元素就是</a:t>
            </a:r>
            <a:r>
              <a:rPr lang="en-US" altLang="zh-CN"/>
              <a:t>DOM</a:t>
            </a:r>
            <a:r>
              <a:rPr lang="zh-CN" altLang="en-US"/>
              <a:t>对象。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/>
              <a:t>DOM</a:t>
            </a:r>
            <a:r>
              <a:rPr lang="zh-CN" altLang="en-US"/>
              <a:t>对象可以使用</a:t>
            </a:r>
            <a:r>
              <a:rPr lang="en-US" altLang="zh-CN"/>
              <a:t>JavaScript</a:t>
            </a:r>
            <a:r>
              <a:rPr lang="zh-CN" altLang="en-US"/>
              <a:t>中的方法。</a:t>
            </a:r>
          </a:p>
          <a:p>
            <a:pPr algn="l">
              <a:lnSpc>
                <a:spcPct val="15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jQuery</a:t>
            </a:r>
            <a:r>
              <a:rPr lang="zh-CN" altLang="en-US"/>
              <a:t>对象</a:t>
            </a:r>
            <a:endParaRPr lang="en-US" altLang="zh-CN"/>
          </a:p>
        </p:txBody>
      </p:sp>
      <p:sp>
        <p:nvSpPr>
          <p:cNvPr id="13316" name="TextBox 1"/>
          <p:cNvSpPr txBox="1">
            <a:spLocks noChangeArrowheads="1"/>
          </p:cNvSpPr>
          <p:nvPr/>
        </p:nvSpPr>
        <p:spPr bwMode="auto">
          <a:xfrm>
            <a:off x="609600" y="1905000"/>
            <a:ext cx="82296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/>
              <a:t>jQuery</a:t>
            </a:r>
            <a:r>
              <a:rPr lang="zh-CN" altLang="en-US"/>
              <a:t>对象就是通过</a:t>
            </a:r>
            <a:r>
              <a:rPr lang="en-US" altLang="zh-CN"/>
              <a:t>jQuery</a:t>
            </a:r>
            <a:r>
              <a:rPr lang="zh-CN" altLang="en-US"/>
              <a:t>包装</a:t>
            </a:r>
            <a:r>
              <a:rPr lang="en-US" altLang="zh-CN"/>
              <a:t>DOM</a:t>
            </a:r>
            <a:r>
              <a:rPr lang="zh-CN" altLang="en-US"/>
              <a:t>对象后产生的对象。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en-US" altLang="zh-CN"/>
              <a:t>jQuery </a:t>
            </a:r>
            <a:r>
              <a:rPr lang="zh-CN" altLang="en-US"/>
              <a:t>对象是</a:t>
            </a:r>
            <a:r>
              <a:rPr lang="en-US" altLang="zh-CN"/>
              <a:t> jQuery </a:t>
            </a:r>
            <a:r>
              <a:rPr lang="zh-CN" altLang="en-US"/>
              <a:t>独有的。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zh-CN" altLang="en-US"/>
              <a:t>虽然</a:t>
            </a:r>
            <a:r>
              <a:rPr lang="en-US" altLang="zh-CN"/>
              <a:t>jQuery</a:t>
            </a:r>
            <a:r>
              <a:rPr lang="zh-CN" altLang="en-US"/>
              <a:t>对象是包装</a:t>
            </a:r>
            <a:r>
              <a:rPr lang="en-US" altLang="zh-CN"/>
              <a:t>DOM</a:t>
            </a:r>
            <a:r>
              <a:rPr lang="zh-CN" altLang="en-US"/>
              <a:t>对象后产生的，但是</a:t>
            </a:r>
            <a:r>
              <a:rPr lang="en-US" altLang="zh-CN"/>
              <a:t>jQuery</a:t>
            </a:r>
            <a:r>
              <a:rPr lang="zh-CN" altLang="en-US"/>
              <a:t>无法使用</a:t>
            </a:r>
            <a:r>
              <a:rPr lang="en-US" altLang="zh-CN"/>
              <a:t>DOM</a:t>
            </a:r>
            <a:r>
              <a:rPr lang="zh-CN" altLang="en-US"/>
              <a:t>对象的任何方法，同理</a:t>
            </a:r>
            <a:r>
              <a:rPr lang="en-US" altLang="zh-CN"/>
              <a:t>DOM</a:t>
            </a:r>
            <a:r>
              <a:rPr lang="zh-CN" altLang="en-US"/>
              <a:t>对象也不能使用</a:t>
            </a:r>
            <a:r>
              <a:rPr lang="en-US" altLang="zh-CN"/>
              <a:t>jQuery</a:t>
            </a:r>
            <a:r>
              <a:rPr lang="zh-CN" altLang="en-US"/>
              <a:t>里的方法。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zh-CN" altLang="en-US"/>
              <a:t>虽然</a:t>
            </a:r>
            <a:r>
              <a:rPr lang="en-US" altLang="zh-CN"/>
              <a:t>jQuery</a:t>
            </a:r>
            <a:r>
              <a:rPr lang="zh-CN" altLang="en-US"/>
              <a:t>对象是包装</a:t>
            </a:r>
            <a:r>
              <a:rPr lang="en-US" altLang="zh-CN"/>
              <a:t>DOM</a:t>
            </a:r>
            <a:r>
              <a:rPr lang="zh-CN" altLang="en-US"/>
              <a:t>对象后产生的，但是</a:t>
            </a:r>
            <a:r>
              <a:rPr lang="en-US" altLang="zh-CN"/>
              <a:t>jQuery</a:t>
            </a:r>
            <a:r>
              <a:rPr lang="zh-CN" altLang="en-US"/>
              <a:t>无法使用</a:t>
            </a:r>
            <a:r>
              <a:rPr lang="en-US" altLang="zh-CN"/>
              <a:t>DOM</a:t>
            </a:r>
            <a:r>
              <a:rPr lang="zh-CN" altLang="en-US"/>
              <a:t>对象的任何方法，同理</a:t>
            </a:r>
            <a:r>
              <a:rPr lang="en-US" altLang="zh-CN"/>
              <a:t>DOM</a:t>
            </a:r>
            <a:r>
              <a:rPr lang="zh-CN" altLang="en-US"/>
              <a:t>对象也不能使用</a:t>
            </a:r>
            <a:r>
              <a:rPr lang="en-US" altLang="zh-CN"/>
              <a:t>jQuery</a:t>
            </a:r>
            <a:r>
              <a:rPr lang="zh-CN" altLang="en-US"/>
              <a:t>里的方法。乱使用会报错。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约定：如果获取的是 </a:t>
            </a:r>
            <a:r>
              <a:rPr lang="en-US" altLang="zh-CN">
                <a:solidFill>
                  <a:srgbClr val="FF0000"/>
                </a:solidFill>
              </a:rPr>
              <a:t>jQuery 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那么要在变量前面加上 </a:t>
            </a:r>
            <a:r>
              <a:rPr lang="en-US" altLang="zh-CN">
                <a:solidFill>
                  <a:srgbClr val="FF0000"/>
                </a:solidFill>
              </a:rPr>
              <a:t>$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/>
          </a:p>
          <a:p>
            <a:pPr algn="l">
              <a:lnSpc>
                <a:spcPct val="15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对象转成</a:t>
            </a:r>
            <a:r>
              <a:rPr lang="en-US" altLang="zh-CN"/>
              <a:t>jQuery</a:t>
            </a:r>
            <a:r>
              <a:rPr lang="zh-CN" altLang="en-US"/>
              <a:t>对象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878013"/>
            <a:ext cx="8351837" cy="3856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对于已经是一个</a:t>
            </a:r>
            <a:r>
              <a:rPr lang="en-US" altLang="zh-CN" sz="2000"/>
              <a:t>DOM</a:t>
            </a:r>
            <a:r>
              <a:rPr lang="zh-CN" altLang="en-US" sz="2000"/>
              <a:t>对象，只需要用</a:t>
            </a:r>
            <a:r>
              <a:rPr lang="en-US" altLang="zh-CN" sz="2000"/>
              <a:t>$()</a:t>
            </a:r>
            <a:r>
              <a:rPr lang="zh-CN" altLang="en-US" sz="2000"/>
              <a:t>把</a:t>
            </a:r>
            <a:r>
              <a:rPr lang="en-US" altLang="zh-CN" sz="2000"/>
              <a:t>DOM</a:t>
            </a:r>
            <a:r>
              <a:rPr lang="zh-CN" altLang="en-US" sz="2000"/>
              <a:t>对象包装起来，就可以获得一个</a:t>
            </a:r>
            <a:r>
              <a:rPr lang="en-US" altLang="zh-CN" sz="2000"/>
              <a:t>jQuery</a:t>
            </a:r>
            <a:r>
              <a:rPr lang="zh-CN" altLang="en-US" sz="2000"/>
              <a:t>对象了。</a:t>
            </a:r>
            <a:r>
              <a:rPr lang="en-US" altLang="zh-CN" sz="2000"/>
              <a:t>$(DOM</a:t>
            </a:r>
            <a:r>
              <a:rPr lang="zh-CN" altLang="en-US" sz="2000"/>
              <a:t>对象</a:t>
            </a:r>
            <a:r>
              <a:rPr lang="en-US" altLang="zh-CN" sz="2000"/>
              <a:t>) </a:t>
            </a:r>
          </a:p>
          <a:p>
            <a:endParaRPr lang="en-US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</a:t>
            </a:r>
            <a:r>
              <a:rPr lang="zh-CN" altLang="en-US" sz="2000"/>
              <a:t>转换后就可以使用 </a:t>
            </a:r>
            <a:r>
              <a:rPr lang="en-US" altLang="zh-CN" sz="2000"/>
              <a:t>jQuery </a:t>
            </a:r>
            <a:r>
              <a:rPr lang="zh-CN" altLang="en-US" sz="2000"/>
              <a:t>中的方法了</a:t>
            </a:r>
          </a:p>
        </p:txBody>
      </p:sp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040063"/>
            <a:ext cx="7272337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2" name="Rectangle 9"/>
          <p:cNvSpPr>
            <a:spLocks noChangeArrowheads="1"/>
          </p:cNvSpPr>
          <p:nvPr/>
        </p:nvSpPr>
        <p:spPr bwMode="auto">
          <a:xfrm>
            <a:off x="611188" y="2895600"/>
            <a:ext cx="7705725" cy="2305050"/>
          </a:xfrm>
          <a:prstGeom prst="rect">
            <a:avLst/>
          </a:prstGeom>
          <a:noFill/>
          <a:ln w="9525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Studio">
  <a:themeElements>
    <a:clrScheme name="2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Studio">
  <a:themeElements>
    <a:clrScheme name="3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3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Studio">
  <a:themeElements>
    <a:clrScheme name="4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4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oracle03</Template>
  <TotalTime>0</TotalTime>
  <Pages>0</Pages>
  <Words>3406</Words>
  <Characters>0</Characters>
  <Application>Microsoft Office PowerPoint</Application>
  <DocSecurity>0</DocSecurity>
  <PresentationFormat>全屏显示(4:3)</PresentationFormat>
  <Lines>0</Lines>
  <Paragraphs>629</Paragraphs>
  <Slides>47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Arial</vt:lpstr>
      <vt:lpstr>宋体</vt:lpstr>
      <vt:lpstr>Wingdings</vt:lpstr>
      <vt:lpstr>Arial Black</vt:lpstr>
      <vt:lpstr>Times New Roman</vt:lpstr>
      <vt:lpstr>Arial Narrow</vt:lpstr>
      <vt:lpstr>隶书</vt:lpstr>
      <vt:lpstr>黑体</vt:lpstr>
      <vt:lpstr>Courier New</vt:lpstr>
      <vt:lpstr>新宋体</vt:lpstr>
      <vt:lpstr>2_Studio</vt:lpstr>
      <vt:lpstr>1_Studio</vt:lpstr>
      <vt:lpstr>3_Studio</vt:lpstr>
      <vt:lpstr>4_Studio</vt:lpstr>
      <vt:lpstr>jQuery</vt:lpstr>
      <vt:lpstr>流行的JavaScript类库</vt:lpstr>
      <vt:lpstr>jQuery简介</vt:lpstr>
      <vt:lpstr>jQuery的优势</vt:lpstr>
      <vt:lpstr>jQuery的优势</vt:lpstr>
      <vt:lpstr>jQuery的优势</vt:lpstr>
      <vt:lpstr>DOM对象</vt:lpstr>
      <vt:lpstr>jQuery对象</vt:lpstr>
      <vt:lpstr>DOM对象转成jQuery对象</vt:lpstr>
      <vt:lpstr>jQuery对象转成DOM对象 </vt:lpstr>
      <vt:lpstr>jQuery选择器</vt:lpstr>
      <vt:lpstr>基本选择器</vt:lpstr>
      <vt:lpstr>层次选择器</vt:lpstr>
      <vt:lpstr>过滤选择器</vt:lpstr>
      <vt:lpstr>基础过滤选择器</vt:lpstr>
      <vt:lpstr>基础过滤选择器</vt:lpstr>
      <vt:lpstr>内容过滤选择器</vt:lpstr>
      <vt:lpstr>可见度过滤选择器</vt:lpstr>
      <vt:lpstr>属性过滤选择器</vt:lpstr>
      <vt:lpstr>属性过滤选择器</vt:lpstr>
      <vt:lpstr>子元素过滤选择器</vt:lpstr>
      <vt:lpstr>表单对象属性过滤选择器</vt:lpstr>
      <vt:lpstr>表单选择器</vt:lpstr>
      <vt:lpstr>表单选择器</vt:lpstr>
      <vt:lpstr>选择器案例</vt:lpstr>
      <vt:lpstr>jQuery 中的 DOM 操作</vt:lpstr>
      <vt:lpstr>jQuery 中的 DOM 操作</vt:lpstr>
      <vt:lpstr>jQuery 中的 DOM 操作</vt:lpstr>
      <vt:lpstr>jQuery 中的 DOM 操作</vt:lpstr>
      <vt:lpstr>jQuery 中的 DOM 操作</vt:lpstr>
      <vt:lpstr>jQuery 中的 DOM 操作</vt:lpstr>
      <vt:lpstr>jQuery 中的 DOM 操作</vt:lpstr>
      <vt:lpstr>jQuery 中的 DOM 操作</vt:lpstr>
      <vt:lpstr>jQuery 中的 DOM 操作</vt:lpstr>
      <vt:lpstr>jQuery 中的 DOM 操作</vt:lpstr>
      <vt:lpstr>jQuery 中的 DOM 操作</vt:lpstr>
      <vt:lpstr>jQuery 中的 DOM 操作</vt:lpstr>
      <vt:lpstr>jQuery 中的事件 </vt:lpstr>
      <vt:lpstr>jQuery 中的事件 </vt:lpstr>
      <vt:lpstr>jQuery 中的事件 </vt:lpstr>
      <vt:lpstr>jQuery 中的事件 </vt:lpstr>
      <vt:lpstr>jQuery 中的事件 </vt:lpstr>
      <vt:lpstr>jQuery 中的事件 </vt:lpstr>
      <vt:lpstr>jQuery 中的事件 </vt:lpstr>
      <vt:lpstr>jQuery 中的事件 </vt:lpstr>
      <vt:lpstr>jQuery 中的事件 </vt:lpstr>
      <vt:lpstr>jQuery 中的事件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</dc:title>
  <dc:subject/>
  <dc:creator>Talking Point Graphics, Inc. (502) 456-9800</dc:creator>
  <cp:keywords/>
  <dc:description/>
  <cp:lastModifiedBy>李欣</cp:lastModifiedBy>
  <cp:revision>1070</cp:revision>
  <dcterms:created xsi:type="dcterms:W3CDTF">2001-03-06T20:48:25Z</dcterms:created>
  <dcterms:modified xsi:type="dcterms:W3CDTF">2016-08-13T07:23:31Z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