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3"/>
  </p:notesMasterIdLst>
  <p:sldIdLst>
    <p:sldId id="256" r:id="rId2"/>
    <p:sldId id="331" r:id="rId3"/>
    <p:sldId id="426" r:id="rId4"/>
    <p:sldId id="427" r:id="rId5"/>
    <p:sldId id="428" r:id="rId6"/>
    <p:sldId id="429" r:id="rId7"/>
    <p:sldId id="382" r:id="rId8"/>
    <p:sldId id="383" r:id="rId9"/>
    <p:sldId id="384" r:id="rId10"/>
    <p:sldId id="385" r:id="rId11"/>
    <p:sldId id="387" r:id="rId12"/>
    <p:sldId id="388" r:id="rId13"/>
    <p:sldId id="390" r:id="rId14"/>
    <p:sldId id="395" r:id="rId15"/>
    <p:sldId id="396" r:id="rId16"/>
    <p:sldId id="402" r:id="rId17"/>
    <p:sldId id="391" r:id="rId18"/>
    <p:sldId id="408" r:id="rId19"/>
    <p:sldId id="409" r:id="rId20"/>
    <p:sldId id="410" r:id="rId21"/>
    <p:sldId id="392" r:id="rId22"/>
    <p:sldId id="415" r:id="rId23"/>
    <p:sldId id="416" r:id="rId24"/>
    <p:sldId id="417" r:id="rId25"/>
    <p:sldId id="389" r:id="rId26"/>
    <p:sldId id="393" r:id="rId27"/>
    <p:sldId id="421" r:id="rId28"/>
    <p:sldId id="422" r:id="rId29"/>
    <p:sldId id="423" r:id="rId30"/>
    <p:sldId id="424" r:id="rId31"/>
    <p:sldId id="394" r:id="rId32"/>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2160"/>
        <p:guide pos="28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6"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8B78F200-6938-4D4F-BC15-E1B617204229}"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2051"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2052"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pPr lvl="0"/>
            <a:r>
              <a:rPr lang="zh-CN" altLang="zh-CN"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anose="05000000000000000000" pitchFamily="2" charset="2"/>
              <a:buNone/>
              <a:defRPr sz="3300"/>
            </a:lvl1pPr>
          </a:lstStyle>
          <a:p>
            <a:pPr lvl="0"/>
            <a:r>
              <a:rPr lang="zh-CN" altLang="zh-CN" noProof="0"/>
              <a:t>单击此处编辑母版副标题样式</a:t>
            </a:r>
          </a:p>
        </p:txBody>
      </p:sp>
      <p:sp>
        <p:nvSpPr>
          <p:cNvPr id="2055" name="Rectangle 7"/>
          <p:cNvSpPr>
            <a:spLocks noGrp="1" noChangeArrowheads="1"/>
          </p:cNvSpPr>
          <p:nvPr>
            <p:ph type="dt" sz="half" idx="2"/>
          </p:nvPr>
        </p:nvSpPr>
        <p:spPr/>
        <p:txBody>
          <a:bodyPr/>
          <a:lstStyle>
            <a:lvl1pPr>
              <a:defRPr/>
            </a:lvl1pPr>
          </a:lstStyle>
          <a:p>
            <a:endParaRPr lang="en-US" altLang="zh-CN"/>
          </a:p>
        </p:txBody>
      </p:sp>
      <p:sp>
        <p:nvSpPr>
          <p:cNvPr id="2056" name="Rectangle 8"/>
          <p:cNvSpPr>
            <a:spLocks noGrp="1" noChangeArrowheads="1"/>
          </p:cNvSpPr>
          <p:nvPr>
            <p:ph type="ftr" sz="quarter" idx="3"/>
          </p:nvPr>
        </p:nvSpPr>
        <p:spPr>
          <a:xfrm>
            <a:off x="2987675" y="6021388"/>
            <a:ext cx="3111500" cy="457200"/>
          </a:xfrm>
        </p:spPr>
        <p:txBody>
          <a:bodyPr/>
          <a:lstStyle>
            <a:lvl1pPr>
              <a:defRPr/>
            </a:lvl1pPr>
          </a:lstStyle>
          <a:p>
            <a:r>
              <a:rPr lang="zh-CN" altLang="en-US"/>
              <a:t>北京传智播客教育   </a:t>
            </a:r>
            <a:r>
              <a:rPr lang="en-US" altLang="zh-CN"/>
              <a:t>www.itcast.cn</a:t>
            </a:r>
          </a:p>
        </p:txBody>
      </p:sp>
      <p:sp>
        <p:nvSpPr>
          <p:cNvPr id="2057" name="Rectangle 9"/>
          <p:cNvSpPr>
            <a:spLocks noGrp="1" noChangeArrowheads="1"/>
          </p:cNvSpPr>
          <p:nvPr>
            <p:ph type="sldNum" sz="quarter" idx="4"/>
          </p:nvPr>
        </p:nvSpPr>
        <p:spPr>
          <a:xfrm>
            <a:off x="6858000" y="6391275"/>
            <a:ext cx="1600200" cy="457200"/>
          </a:xfrm>
        </p:spPr>
        <p:txBody>
          <a:bodyPr/>
          <a:lstStyle>
            <a:lvl1pPr>
              <a:defRPr/>
            </a:lvl1pPr>
          </a:lstStyle>
          <a:p>
            <a:fld id="{1A0E8A8C-8E06-4609-97E7-31B105762A5C}" type="slidenum">
              <a:rPr lang="zh-CN" altLang="en-US"/>
              <a:pPr/>
              <a:t>‹#›</a:t>
            </a:fld>
            <a:endParaRPr lang="en-US" altLang="zh-CN"/>
          </a:p>
        </p:txBody>
      </p:sp>
      <p:pic>
        <p:nvPicPr>
          <p:cNvPr id="2058" name="Picture 10"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Rectangle 11"/>
          <p:cNvSpPr>
            <a:spLocks noChangeArrowheads="1"/>
          </p:cNvSpPr>
          <p:nvPr/>
        </p:nvSpPr>
        <p:spPr bwMode="auto">
          <a:xfrm>
            <a:off x="2555875" y="836613"/>
            <a:ext cx="5762625"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
        <p:nvSpPr>
          <p:cNvPr id="2060" name="Line 12"/>
          <p:cNvSpPr>
            <a:spLocks noChangeShapeType="1"/>
          </p:cNvSpPr>
          <p:nvPr/>
        </p:nvSpPr>
        <p:spPr bwMode="auto">
          <a:xfrm>
            <a:off x="827088" y="1557338"/>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4A67CAE4-1FE3-4F11-9A93-F89D1C82C040}" type="slidenum">
              <a:rPr lang="zh-CN" altLang="en-US"/>
              <a:pPr/>
              <a:t>‹#›</a:t>
            </a:fld>
            <a:endParaRPr lang="en-US" altLang="zh-CN"/>
          </a:p>
        </p:txBody>
      </p:sp>
    </p:spTree>
    <p:extLst>
      <p:ext uri="{BB962C8B-B14F-4D97-AF65-F5344CB8AC3E}">
        <p14:creationId xmlns:p14="http://schemas.microsoft.com/office/powerpoint/2010/main" val="3542386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EAEED090-F305-461C-9B36-6412ADBF3336}" type="slidenum">
              <a:rPr lang="zh-CN" altLang="en-US"/>
              <a:pPr/>
              <a:t>‹#›</a:t>
            </a:fld>
            <a:endParaRPr lang="en-US" altLang="zh-CN"/>
          </a:p>
        </p:txBody>
      </p:sp>
    </p:spTree>
    <p:extLst>
      <p:ext uri="{BB962C8B-B14F-4D97-AF65-F5344CB8AC3E}">
        <p14:creationId xmlns:p14="http://schemas.microsoft.com/office/powerpoint/2010/main" val="243380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11327CB6-36A1-472F-815B-BDA633DD66A1}" type="slidenum">
              <a:rPr lang="zh-CN" altLang="en-US"/>
              <a:pPr/>
              <a:t>‹#›</a:t>
            </a:fld>
            <a:endParaRPr lang="en-US" altLang="zh-CN"/>
          </a:p>
        </p:txBody>
      </p:sp>
    </p:spTree>
    <p:extLst>
      <p:ext uri="{BB962C8B-B14F-4D97-AF65-F5344CB8AC3E}">
        <p14:creationId xmlns:p14="http://schemas.microsoft.com/office/powerpoint/2010/main" val="272293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5C003696-26C0-41D0-A4A7-567F7E24F25E}" type="slidenum">
              <a:rPr lang="zh-CN" altLang="en-US"/>
              <a:pPr/>
              <a:t>‹#›</a:t>
            </a:fld>
            <a:endParaRPr lang="en-US" altLang="zh-CN"/>
          </a:p>
        </p:txBody>
      </p:sp>
    </p:spTree>
    <p:extLst>
      <p:ext uri="{BB962C8B-B14F-4D97-AF65-F5344CB8AC3E}">
        <p14:creationId xmlns:p14="http://schemas.microsoft.com/office/powerpoint/2010/main" val="3811894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2479B3AC-1184-419B-87EC-7DF58CDC5952}" type="slidenum">
              <a:rPr lang="zh-CN" altLang="en-US"/>
              <a:pPr/>
              <a:t>‹#›</a:t>
            </a:fld>
            <a:endParaRPr lang="en-US" altLang="zh-CN"/>
          </a:p>
        </p:txBody>
      </p:sp>
    </p:spTree>
    <p:extLst>
      <p:ext uri="{BB962C8B-B14F-4D97-AF65-F5344CB8AC3E}">
        <p14:creationId xmlns:p14="http://schemas.microsoft.com/office/powerpoint/2010/main" val="92898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9" name="灯片编号占位符 8"/>
          <p:cNvSpPr>
            <a:spLocks noGrp="1"/>
          </p:cNvSpPr>
          <p:nvPr>
            <p:ph type="sldNum" sz="quarter" idx="12"/>
          </p:nvPr>
        </p:nvSpPr>
        <p:spPr/>
        <p:txBody>
          <a:bodyPr/>
          <a:lstStyle>
            <a:lvl1pPr>
              <a:defRPr/>
            </a:lvl1pPr>
          </a:lstStyle>
          <a:p>
            <a:fld id="{25DC3BBC-0883-41A5-B09B-E32EF4051B91}" type="slidenum">
              <a:rPr lang="zh-CN" altLang="en-US"/>
              <a:pPr/>
              <a:t>‹#›</a:t>
            </a:fld>
            <a:endParaRPr lang="en-US" altLang="zh-CN"/>
          </a:p>
        </p:txBody>
      </p:sp>
    </p:spTree>
    <p:extLst>
      <p:ext uri="{BB962C8B-B14F-4D97-AF65-F5344CB8AC3E}">
        <p14:creationId xmlns:p14="http://schemas.microsoft.com/office/powerpoint/2010/main" val="66531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5" name="灯片编号占位符 4"/>
          <p:cNvSpPr>
            <a:spLocks noGrp="1"/>
          </p:cNvSpPr>
          <p:nvPr>
            <p:ph type="sldNum" sz="quarter" idx="12"/>
          </p:nvPr>
        </p:nvSpPr>
        <p:spPr/>
        <p:txBody>
          <a:bodyPr/>
          <a:lstStyle>
            <a:lvl1pPr>
              <a:defRPr/>
            </a:lvl1pPr>
          </a:lstStyle>
          <a:p>
            <a:fld id="{DB258FB1-83CD-44E3-A579-4D7E2EF5D7AD}" type="slidenum">
              <a:rPr lang="zh-CN" altLang="en-US"/>
              <a:pPr/>
              <a:t>‹#›</a:t>
            </a:fld>
            <a:endParaRPr lang="en-US" altLang="zh-CN"/>
          </a:p>
        </p:txBody>
      </p:sp>
    </p:spTree>
    <p:extLst>
      <p:ext uri="{BB962C8B-B14F-4D97-AF65-F5344CB8AC3E}">
        <p14:creationId xmlns:p14="http://schemas.microsoft.com/office/powerpoint/2010/main" val="129552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4" name="灯片编号占位符 3"/>
          <p:cNvSpPr>
            <a:spLocks noGrp="1"/>
          </p:cNvSpPr>
          <p:nvPr>
            <p:ph type="sldNum" sz="quarter" idx="12"/>
          </p:nvPr>
        </p:nvSpPr>
        <p:spPr/>
        <p:txBody>
          <a:bodyPr/>
          <a:lstStyle>
            <a:lvl1pPr>
              <a:defRPr/>
            </a:lvl1pPr>
          </a:lstStyle>
          <a:p>
            <a:fld id="{CD715856-8DF4-48F5-A22C-862BD6CAB2A0}" type="slidenum">
              <a:rPr lang="zh-CN" altLang="en-US"/>
              <a:pPr/>
              <a:t>‹#›</a:t>
            </a:fld>
            <a:endParaRPr lang="en-US" altLang="zh-CN"/>
          </a:p>
        </p:txBody>
      </p:sp>
    </p:spTree>
    <p:extLst>
      <p:ext uri="{BB962C8B-B14F-4D97-AF65-F5344CB8AC3E}">
        <p14:creationId xmlns:p14="http://schemas.microsoft.com/office/powerpoint/2010/main" val="406702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57CCDAB1-8CCF-4F8E-92A2-840FCC07B0AE}" type="slidenum">
              <a:rPr lang="zh-CN" altLang="en-US"/>
              <a:pPr/>
              <a:t>‹#›</a:t>
            </a:fld>
            <a:endParaRPr lang="en-US" altLang="zh-CN"/>
          </a:p>
        </p:txBody>
      </p:sp>
    </p:spTree>
    <p:extLst>
      <p:ext uri="{BB962C8B-B14F-4D97-AF65-F5344CB8AC3E}">
        <p14:creationId xmlns:p14="http://schemas.microsoft.com/office/powerpoint/2010/main" val="292058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538EA803-6912-419C-9ECF-8AA9EB56C4B1}" type="slidenum">
              <a:rPr lang="zh-CN" altLang="en-US"/>
              <a:pPr/>
              <a:t>‹#›</a:t>
            </a:fld>
            <a:endParaRPr lang="en-US" altLang="zh-CN"/>
          </a:p>
        </p:txBody>
      </p:sp>
    </p:spTree>
    <p:extLst>
      <p:ext uri="{BB962C8B-B14F-4D97-AF65-F5344CB8AC3E}">
        <p14:creationId xmlns:p14="http://schemas.microsoft.com/office/powerpoint/2010/main" val="148800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513D63C6-71D1-430F-BFA2-A5AE75C84793}" type="slidenum">
              <a:rPr lang="zh-CN" altLang="en-US"/>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1032" name="Line 8"/>
          <p:cNvSpPr>
            <a:spLocks noChangeShapeType="1"/>
          </p:cNvSpPr>
          <p:nvPr/>
        </p:nvSpPr>
        <p:spPr bwMode="auto">
          <a:xfrm>
            <a:off x="755650" y="1844675"/>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3" name="Picture 9" descr="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2555875" y="333375"/>
            <a:ext cx="57626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dt="0"/>
  <p:txStyles>
    <p:titleStyle>
      <a:lvl1pPr algn="l" rtl="0" fontAlgn="base">
        <a:spcBef>
          <a:spcPct val="0"/>
        </a:spcBef>
        <a:spcAft>
          <a:spcPct val="0"/>
        </a:spcAft>
        <a:defRPr sz="3300" kern="12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1"/>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0000"/>
        <a:buFont typeface="Wingdings" panose="05000000000000000000" pitchFamily="2" charset="2"/>
        <a:buChar char="•"/>
        <a:defRPr sz="26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0000"/>
        <a:buFont typeface="Wingdings" panose="05000000000000000000" pitchFamily="2" charset="2"/>
        <a:buChar char="•"/>
        <a:defRPr sz="22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7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jeasyui.com/index.php"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4098"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zh-CN" altLang="en-US" b="1"/>
              <a:t>jquery easy UI</a:t>
            </a:r>
          </a:p>
        </p:txBody>
      </p:sp>
      <p:sp>
        <p:nvSpPr>
          <p:cNvPr id="4099" name="Text Box 3"/>
          <p:cNvSpPr txBox="1">
            <a:spLocks noChangeArrowheads="1"/>
          </p:cNvSpPr>
          <p:nvPr/>
        </p:nvSpPr>
        <p:spPr bwMode="auto">
          <a:xfrm>
            <a:off x="1908175" y="3573463"/>
            <a:ext cx="5399088"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1"/>
              </a:buClr>
              <a:buSzPct val="70000"/>
              <a:buFont typeface="Wingdings" panose="05000000000000000000" pitchFamily="2" charset="2"/>
              <a:buNone/>
            </a:pPr>
            <a:r>
              <a:rPr lang="zh-CN" altLang="en-US" sz="3200" b="1">
                <a:latin typeface="Arial" panose="020B0604020202020204" pitchFamily="34" charset="0"/>
              </a:rPr>
              <a:t>传智播客</a:t>
            </a:r>
          </a:p>
          <a:p>
            <a:pPr algn="ctr">
              <a:lnSpc>
                <a:spcPct val="90000"/>
              </a:lnSpc>
              <a:spcBef>
                <a:spcPct val="50000"/>
              </a:spcBef>
              <a:buClr>
                <a:schemeClr val="tx1"/>
              </a:buClr>
              <a:buSzPct val="70000"/>
              <a:buFont typeface="Wingdings" panose="05000000000000000000" pitchFamily="2" charset="2"/>
              <a:buNone/>
            </a:pPr>
            <a:r>
              <a:rPr lang="zh-CN" altLang="en-US" sz="3200" b="1">
                <a:latin typeface="Arial" panose="020B0604020202020204" pitchFamily="34" charset="0"/>
              </a:rPr>
              <a:t>王东    </a:t>
            </a:r>
          </a:p>
          <a:p>
            <a:pPr algn="ctr">
              <a:lnSpc>
                <a:spcPct val="90000"/>
              </a:lnSpc>
              <a:spcBef>
                <a:spcPct val="50000"/>
              </a:spcBef>
              <a:buClr>
                <a:schemeClr val="tx1"/>
              </a:buClr>
              <a:buSzPct val="70000"/>
              <a:buFont typeface="Wingdings" panose="05000000000000000000" pitchFamily="2" charset="2"/>
              <a:buNone/>
            </a:pPr>
            <a:endParaRPr lang="zh-CN" altLang="en-US" sz="3200" b="1">
              <a:latin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3314" name="Rectangle 2"/>
          <p:cNvSpPr>
            <a:spLocks noGrp="1" noChangeArrowheads="1"/>
          </p:cNvSpPr>
          <p:nvPr>
            <p:ph type="title"/>
          </p:nvPr>
        </p:nvSpPr>
        <p:spPr/>
        <p:txBody>
          <a:bodyPr/>
          <a:lstStyle/>
          <a:p>
            <a:r>
              <a:rPr lang="zh-CN" altLang="en-US"/>
              <a:t>分页</a:t>
            </a:r>
          </a:p>
        </p:txBody>
      </p:sp>
      <p:sp>
        <p:nvSpPr>
          <p:cNvPr id="13315"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zh-CN" altLang="en-US" sz="2000"/>
              <a:t>通过标签创建：</a:t>
            </a:r>
          </a:p>
          <a:p>
            <a:pPr>
              <a:lnSpc>
                <a:spcPct val="80000"/>
              </a:lnSpc>
              <a:buFont typeface="Wingdings" panose="05000000000000000000" pitchFamily="2" charset="2"/>
              <a:buNone/>
            </a:pPr>
            <a:r>
              <a:rPr lang="zh-CN" altLang="en-US" sz="1600"/>
              <a:t>&lt;div id="pp" class="easyui-pagination" data-options="total:2000,pageSize:10" style="background:#efefef;border:1px solid #ccc;"&gt;</a:t>
            </a:r>
          </a:p>
          <a:p>
            <a:pPr>
              <a:lnSpc>
                <a:spcPct val="80000"/>
              </a:lnSpc>
              <a:buFont typeface="Wingdings" panose="05000000000000000000" pitchFamily="2" charset="2"/>
              <a:buNone/>
            </a:pPr>
            <a:r>
              <a:rPr lang="zh-CN" altLang="en-US" sz="1600"/>
              <a:t>&lt;/div&gt; </a:t>
            </a:r>
          </a:p>
          <a:p>
            <a:pPr>
              <a:lnSpc>
                <a:spcPct val="80000"/>
              </a:lnSpc>
              <a:buFont typeface="Wingdings" panose="05000000000000000000" pitchFamily="2" charset="2"/>
              <a:buNone/>
            </a:pPr>
            <a:r>
              <a:rPr lang="zh-CN" altLang="en-US" sz="2000"/>
              <a:t>通过js 代码创建：</a:t>
            </a:r>
          </a:p>
          <a:p>
            <a:pPr>
              <a:lnSpc>
                <a:spcPct val="80000"/>
              </a:lnSpc>
              <a:buFont typeface="Wingdings" panose="05000000000000000000" pitchFamily="2" charset="2"/>
              <a:buNone/>
            </a:pPr>
            <a:r>
              <a:rPr lang="zh-CN" altLang="en-US" sz="2000"/>
              <a:t>页面元素：</a:t>
            </a:r>
          </a:p>
          <a:p>
            <a:pPr>
              <a:lnSpc>
                <a:spcPct val="80000"/>
              </a:lnSpc>
              <a:buFont typeface="Wingdings" panose="05000000000000000000" pitchFamily="2" charset="2"/>
              <a:buNone/>
            </a:pPr>
            <a:r>
              <a:rPr lang="zh-CN" altLang="en-US" sz="1600"/>
              <a:t>&lt;div id="pp" style="background:#efefef;border:1px solid #ccc;"&gt;&lt;/div&gt;</a:t>
            </a:r>
          </a:p>
          <a:p>
            <a:pPr>
              <a:lnSpc>
                <a:spcPct val="80000"/>
              </a:lnSpc>
              <a:buFont typeface="Wingdings" panose="05000000000000000000" pitchFamily="2" charset="2"/>
              <a:buNone/>
            </a:pPr>
            <a:r>
              <a:rPr lang="zh-CN" altLang="en-US" sz="1600"/>
              <a:t>js 代码:$('#pp').pagination({ </a:t>
            </a:r>
          </a:p>
          <a:p>
            <a:pPr>
              <a:lnSpc>
                <a:spcPct val="80000"/>
              </a:lnSpc>
              <a:buFont typeface="Wingdings" panose="05000000000000000000" pitchFamily="2" charset="2"/>
              <a:buNone/>
            </a:pPr>
            <a:r>
              <a:rPr lang="zh-CN" altLang="en-US" sz="1600"/>
              <a:t>total:2000, </a:t>
            </a:r>
          </a:p>
          <a:p>
            <a:pPr>
              <a:lnSpc>
                <a:spcPct val="80000"/>
              </a:lnSpc>
              <a:buFont typeface="Wingdings" panose="05000000000000000000" pitchFamily="2" charset="2"/>
              <a:buNone/>
            </a:pPr>
            <a:r>
              <a:rPr lang="zh-CN" altLang="en-US" sz="1600"/>
              <a:t>pageSize:10 </a:t>
            </a:r>
          </a:p>
          <a:p>
            <a:pPr>
              <a:lnSpc>
                <a:spcPct val="80000"/>
              </a:lnSpc>
              <a:buFont typeface="Wingdings" panose="05000000000000000000" pitchFamily="2" charset="2"/>
              <a:buNone/>
            </a:pPr>
            <a:r>
              <a:rPr lang="zh-CN" altLang="en-US" sz="160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4338" name="Rectangle 2"/>
          <p:cNvSpPr>
            <a:spLocks noGrp="1" noChangeArrowheads="1"/>
          </p:cNvSpPr>
          <p:nvPr>
            <p:ph type="title"/>
          </p:nvPr>
        </p:nvSpPr>
        <p:spPr/>
        <p:txBody>
          <a:bodyPr/>
          <a:lstStyle/>
          <a:p>
            <a:r>
              <a:rPr lang="zh-CN" altLang="en-US"/>
              <a:t>进度条</a:t>
            </a:r>
          </a:p>
        </p:txBody>
      </p:sp>
      <p:sp>
        <p:nvSpPr>
          <p:cNvPr id="14339" name="Rectangle 3"/>
          <p:cNvSpPr>
            <a:spLocks noGrp="1" noChangeArrowheads="1"/>
          </p:cNvSpPr>
          <p:nvPr>
            <p:ph type="body" idx="1"/>
          </p:nvPr>
        </p:nvSpPr>
        <p:spPr/>
        <p:txBody>
          <a:bodyPr/>
          <a:lstStyle/>
          <a:p>
            <a:pPr>
              <a:buFont typeface="Wingdings" panose="05000000000000000000" pitchFamily="2" charset="2"/>
              <a:buNone/>
            </a:pPr>
            <a:r>
              <a:rPr lang="zh-CN" altLang="en-US" sz="2000"/>
              <a:t>          使用HTML标签或程序创建进度条组件。从标签创建更加简单，添加'easyui-progressbar'类ID到&lt;div/&gt;标签  </a:t>
            </a:r>
          </a:p>
          <a:p>
            <a:pPr>
              <a:buFont typeface="Wingdings" panose="05000000000000000000" pitchFamily="2" charset="2"/>
              <a:buNone/>
            </a:pPr>
            <a:endParaRPr lang="zh-CN" altLang="en-US" sz="2000"/>
          </a:p>
          <a:p>
            <a:pPr lvl="1">
              <a:buFont typeface="Wingdings" panose="05000000000000000000" pitchFamily="2" charset="2"/>
              <a:buNone/>
            </a:pPr>
            <a:r>
              <a:rPr lang="zh-CN" altLang="en-US" sz="1600"/>
              <a:t>&lt;div id="p" class="easyui-progressbar" data-options="value:60" style="width:400px;"&gt;</a:t>
            </a:r>
          </a:p>
          <a:p>
            <a:pPr lvl="1">
              <a:buFont typeface="Wingdings" panose="05000000000000000000" pitchFamily="2" charset="2"/>
              <a:buNone/>
            </a:pPr>
            <a:r>
              <a:rPr lang="zh-CN" altLang="en-US" sz="1600"/>
              <a:t>&lt;/div&gt; </a:t>
            </a:r>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4724400"/>
            <a:ext cx="3941763"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5362" name="Rectangle 2"/>
          <p:cNvSpPr>
            <a:spLocks noGrp="1" noChangeArrowheads="1"/>
          </p:cNvSpPr>
          <p:nvPr>
            <p:ph type="title"/>
          </p:nvPr>
        </p:nvSpPr>
        <p:spPr/>
        <p:txBody>
          <a:bodyPr/>
          <a:lstStyle/>
          <a:p>
            <a:r>
              <a:rPr lang="zh-CN" altLang="en-US"/>
              <a:t>提示框</a:t>
            </a:r>
          </a:p>
        </p:txBody>
      </p:sp>
      <p:sp>
        <p:nvSpPr>
          <p:cNvPr id="15363" name="Rectangle 3"/>
          <p:cNvSpPr>
            <a:spLocks noGrp="1" noChangeArrowheads="1"/>
          </p:cNvSpPr>
          <p:nvPr>
            <p:ph type="body" idx="1"/>
          </p:nvPr>
        </p:nvSpPr>
        <p:spPr/>
        <p:txBody>
          <a:bodyPr/>
          <a:lstStyle/>
          <a:p>
            <a:pPr>
              <a:buFont typeface="Wingdings" panose="05000000000000000000" pitchFamily="2" charset="2"/>
              <a:buChar char="p"/>
            </a:pPr>
            <a:r>
              <a:rPr lang="zh-CN" altLang="en-US" sz="1600"/>
              <a:t>            通过标签创建提示框，给元素添加一个"easyui-tooltip"的类名，无需任何Javascript代码。</a:t>
            </a:r>
          </a:p>
          <a:p>
            <a:pPr>
              <a:buFont typeface="Wingdings" panose="05000000000000000000" pitchFamily="2" charset="2"/>
              <a:buChar char="p"/>
            </a:pPr>
            <a:r>
              <a:rPr lang="zh-CN" altLang="en-US" sz="1600"/>
              <a:t>	&lt;a href="#" title="This is the tooltip message." class="easyui-tooltip"&gt;Hover me&lt;/a&gt;</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644900"/>
            <a:ext cx="230505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6386" name="Rectangle 2"/>
          <p:cNvSpPr>
            <a:spLocks noGrp="1" noChangeArrowheads="1"/>
          </p:cNvSpPr>
          <p:nvPr>
            <p:ph type="title"/>
          </p:nvPr>
        </p:nvSpPr>
        <p:spPr/>
        <p:txBody>
          <a:bodyPr/>
          <a:lstStyle/>
          <a:p>
            <a:r>
              <a:rPr lang="zh-CN" altLang="zh-CN"/>
              <a:t>easyui 菜单 和按钮 插件介绍</a:t>
            </a:r>
          </a:p>
        </p:txBody>
      </p:sp>
      <p:sp>
        <p:nvSpPr>
          <p:cNvPr id="16387" name="Rectangle 3"/>
          <p:cNvSpPr>
            <a:spLocks noGrp="1" noChangeArrowheads="1"/>
          </p:cNvSpPr>
          <p:nvPr>
            <p:ph type="body" idx="1"/>
          </p:nvPr>
        </p:nvSpPr>
        <p:spPr/>
        <p:txBody>
          <a:bodyPr/>
          <a:lstStyle/>
          <a:p>
            <a:pPr>
              <a:buFont typeface="Wingdings" panose="05000000000000000000" pitchFamily="2" charset="2"/>
              <a:buNone/>
            </a:pPr>
            <a:r>
              <a:rPr lang="zh-CN" altLang="zh-CN"/>
              <a:t>菜单  menu </a:t>
            </a:r>
          </a:p>
          <a:p>
            <a:pPr>
              <a:buFont typeface="Wingdings" panose="05000000000000000000" pitchFamily="2" charset="2"/>
              <a:buNone/>
            </a:pPr>
            <a:r>
              <a:rPr lang="zh-CN" altLang="zh-CN"/>
              <a:t>按钮  linkbutton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7410" name="Rectangle 2"/>
          <p:cNvSpPr>
            <a:spLocks noGrp="1" noChangeArrowheads="1"/>
          </p:cNvSpPr>
          <p:nvPr>
            <p:ph type="title"/>
          </p:nvPr>
        </p:nvSpPr>
        <p:spPr/>
        <p:txBody>
          <a:bodyPr/>
          <a:lstStyle/>
          <a:p>
            <a:r>
              <a:rPr lang="zh-CN" altLang="zh-CN"/>
              <a:t>菜单  menu </a:t>
            </a:r>
          </a:p>
        </p:txBody>
      </p:sp>
      <p:sp>
        <p:nvSpPr>
          <p:cNvPr id="17411" name="Rectangle 3"/>
          <p:cNvSpPr>
            <a:spLocks noGrp="1" noChangeArrowheads="1"/>
          </p:cNvSpPr>
          <p:nvPr>
            <p:ph type="body" idx="1"/>
          </p:nvPr>
        </p:nvSpPr>
        <p:spPr/>
        <p:txBody>
          <a:bodyPr/>
          <a:lstStyle/>
          <a:p>
            <a:pPr>
              <a:buFont typeface="Wingdings" panose="05000000000000000000" pitchFamily="2" charset="2"/>
              <a:buNone/>
            </a:pPr>
            <a:r>
              <a:rPr lang="zh-CN" altLang="en-US" sz="1600"/>
              <a:t>     1: 通过标签创建菜单，给&lt;div/&gt;标签添加一个名为'easyui-menu'的类ID。每个菜单项都通过&lt;div/&gt;标签创建。我们可以添加'iconCls'属性来给菜单项定义一个图标显示到菜单项的左侧。添加'menu-sep'类ID菜单项将会生成一个菜单分割线。</a:t>
            </a:r>
          </a:p>
          <a:p>
            <a:pPr>
              <a:buFont typeface="Wingdings" panose="05000000000000000000" pitchFamily="2" charset="2"/>
              <a:buNone/>
            </a:pPr>
            <a:r>
              <a:rPr lang="zh-CN" altLang="en-US" sz="1600"/>
              <a:t>     </a:t>
            </a:r>
          </a:p>
          <a:p>
            <a:pPr>
              <a:buFont typeface="Wingdings" panose="05000000000000000000" pitchFamily="2" charset="2"/>
              <a:buNone/>
            </a:pPr>
            <a:r>
              <a:rPr lang="zh-CN" altLang="en-US" sz="1600"/>
              <a:t>     2:在菜单被创建的时候它是隐藏和不可见的。调用'show'方法显示菜单。</a:t>
            </a:r>
          </a:p>
          <a:p>
            <a:pPr>
              <a:buFont typeface="Wingdings" panose="05000000000000000000" pitchFamily="2" charset="2"/>
              <a:buNone/>
            </a:pPr>
            <a:endParaRPr lang="zh-CN" altLang="en-US" sz="1600"/>
          </a:p>
          <a:p>
            <a:pPr>
              <a:buFont typeface="Wingdings" panose="05000000000000000000" pitchFamily="2" charset="2"/>
              <a:buNone/>
            </a:pPr>
            <a:r>
              <a:rPr lang="zh-CN" altLang="en-US" sz="1600"/>
              <a:t>     3:使用Javascript创建菜单项并监听'onClick'事件。</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437063"/>
            <a:ext cx="4618037"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8434" name="Rectangle 2"/>
          <p:cNvSpPr>
            <a:spLocks noGrp="1" noChangeArrowheads="1"/>
          </p:cNvSpPr>
          <p:nvPr>
            <p:ph type="title"/>
          </p:nvPr>
        </p:nvSpPr>
        <p:spPr/>
        <p:txBody>
          <a:bodyPr/>
          <a:lstStyle/>
          <a:p>
            <a:r>
              <a:rPr lang="zh-CN" altLang="zh-CN"/>
              <a:t>按钮  linkbutton</a:t>
            </a:r>
          </a:p>
        </p:txBody>
      </p:sp>
      <p:sp>
        <p:nvSpPr>
          <p:cNvPr id="18435" name="Rectangle 3"/>
          <p:cNvSpPr>
            <a:spLocks noGrp="1" noChangeArrowheads="1"/>
          </p:cNvSpPr>
          <p:nvPr>
            <p:ph type="body" idx="1"/>
          </p:nvPr>
        </p:nvSpPr>
        <p:spPr/>
        <p:txBody>
          <a:bodyPr/>
          <a:lstStyle/>
          <a:p>
            <a:pPr>
              <a:buFont typeface="Wingdings" panose="05000000000000000000" pitchFamily="2" charset="2"/>
              <a:buNone/>
            </a:pPr>
            <a:r>
              <a:rPr lang="zh-CN" altLang="en-US" sz="2000"/>
              <a:t>通过标签创建：</a:t>
            </a:r>
          </a:p>
          <a:p>
            <a:pPr>
              <a:buFont typeface="Wingdings" panose="05000000000000000000" pitchFamily="2" charset="2"/>
              <a:buNone/>
            </a:pPr>
            <a:r>
              <a:rPr lang="zh-CN" altLang="en-US" sz="1600"/>
              <a:t>&lt;a id="btn" href="#" class="easyui-linkbutton" data-options="iconCls:'icon-remove'"&gt;easyui&lt;/a&gt;  </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141663"/>
            <a:ext cx="1506537"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933825"/>
            <a:ext cx="15113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213100"/>
            <a:ext cx="13684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860800"/>
            <a:ext cx="1728788"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9458" name="Rectangle 2"/>
          <p:cNvSpPr>
            <a:spLocks noGrp="1" noChangeArrowheads="1"/>
          </p:cNvSpPr>
          <p:nvPr>
            <p:ph type="title"/>
          </p:nvPr>
        </p:nvSpPr>
        <p:spPr/>
        <p:txBody>
          <a:bodyPr/>
          <a:lstStyle/>
          <a:p>
            <a:r>
              <a:rPr lang="zh-CN" altLang="en-US"/>
              <a:t>menubutton 菜单按钮</a:t>
            </a:r>
          </a:p>
        </p:txBody>
      </p:sp>
      <p:sp>
        <p:nvSpPr>
          <p:cNvPr id="19459" name="Rectangle 3"/>
          <p:cNvSpPr>
            <a:spLocks noGrp="1" noChangeArrowheads="1"/>
          </p:cNvSpPr>
          <p:nvPr>
            <p:ph type="body" idx="1"/>
          </p:nvPr>
        </p:nvSpPr>
        <p:spPr/>
        <p:txBody>
          <a:bodyPr/>
          <a:lstStyle/>
          <a:p>
            <a:pPr>
              <a:buFont typeface="Wingdings" panose="05000000000000000000" pitchFamily="2" charset="2"/>
              <a:buNone/>
            </a:pPr>
            <a:r>
              <a:rPr lang="zh-CN" altLang="zh-CN" sz="1500"/>
              <a:t>依赖关系</a:t>
            </a:r>
          </a:p>
          <a:p>
            <a:pPr>
              <a:buFont typeface="Wingdings" panose="05000000000000000000" pitchFamily="2" charset="2"/>
              <a:buNone/>
            </a:pPr>
            <a:r>
              <a:rPr lang="zh-CN" altLang="zh-CN" sz="1500"/>
              <a:t>   &lt;a href="javascript:void(0)" id="mb" class="easyui-menubutton"     </a:t>
            </a:r>
          </a:p>
          <a:p>
            <a:pPr>
              <a:buFont typeface="Wingdings" panose="05000000000000000000" pitchFamily="2" charset="2"/>
              <a:buNone/>
            </a:pPr>
            <a:r>
              <a:rPr lang="zh-CN" altLang="zh-CN" sz="1500"/>
              <a:t>        data-options="menu:'#mm',iconCls:'icon-edit',plain:true,duration:100"&gt;Edit&lt;/a&gt;   </a:t>
            </a:r>
          </a:p>
          <a:p>
            <a:pPr>
              <a:buFont typeface="Wingdings" panose="05000000000000000000" pitchFamily="2" charset="2"/>
              <a:buNone/>
            </a:pPr>
            <a:r>
              <a:rPr lang="zh-CN" altLang="zh-CN" sz="1500"/>
              <a:t>	&lt;div id="mm" style="width:150px;"&gt;   </a:t>
            </a:r>
          </a:p>
          <a:p>
            <a:pPr>
              <a:buFont typeface="Wingdings" panose="05000000000000000000" pitchFamily="2" charset="2"/>
              <a:buNone/>
            </a:pPr>
            <a:r>
              <a:rPr lang="zh-CN" altLang="zh-CN" sz="1500"/>
              <a:t>	    &lt;div data-options="iconCls:'icon-undo'"&gt;Undo&lt;/div&gt;   </a:t>
            </a:r>
          </a:p>
          <a:p>
            <a:pPr>
              <a:buFont typeface="Wingdings" panose="05000000000000000000" pitchFamily="2" charset="2"/>
              <a:buNone/>
            </a:pPr>
            <a:r>
              <a:rPr lang="zh-CN" altLang="zh-CN" sz="1500"/>
              <a:t>	    &lt;div data-options="iconCls:'icon-redo'"&gt;Redo&lt;/div&gt;   </a:t>
            </a:r>
          </a:p>
          <a:p>
            <a:pPr>
              <a:buFont typeface="Wingdings" panose="05000000000000000000" pitchFamily="2" charset="2"/>
              <a:buNone/>
            </a:pPr>
            <a:r>
              <a:rPr lang="zh-CN" altLang="zh-CN" sz="1500"/>
              <a:t>	    &lt;div class="menu-sep"&gt;&lt;/div&gt;   </a:t>
            </a:r>
          </a:p>
          <a:p>
            <a:pPr>
              <a:buFont typeface="Wingdings" panose="05000000000000000000" pitchFamily="2" charset="2"/>
              <a:buNone/>
            </a:pPr>
            <a:r>
              <a:rPr lang="zh-CN" altLang="zh-CN" sz="1500"/>
              <a:t>	    &lt;div&gt;Cut&lt;/div&gt;   </a:t>
            </a:r>
          </a:p>
          <a:p>
            <a:pPr>
              <a:buFont typeface="Wingdings" panose="05000000000000000000" pitchFamily="2" charset="2"/>
              <a:buNone/>
            </a:pPr>
            <a:r>
              <a:rPr lang="zh-CN" altLang="zh-CN" sz="1500"/>
              <a:t>	    &lt;div&gt;Copy&lt;/div&gt;   </a:t>
            </a:r>
          </a:p>
          <a:p>
            <a:pPr>
              <a:buFont typeface="Wingdings" panose="05000000000000000000" pitchFamily="2" charset="2"/>
              <a:buNone/>
            </a:pPr>
            <a:r>
              <a:rPr lang="zh-CN" altLang="zh-CN" sz="1500"/>
              <a:t>	    &lt;div&gt;Paste&lt;/div&gt;   </a:t>
            </a:r>
          </a:p>
          <a:p>
            <a:pPr>
              <a:buFont typeface="Wingdings" panose="05000000000000000000" pitchFamily="2" charset="2"/>
              <a:buNone/>
            </a:pPr>
            <a:r>
              <a:rPr lang="zh-CN" altLang="zh-CN" sz="1500"/>
              <a:t>	    &lt;div class="menu-sep"&gt;&lt;/div&gt;   </a:t>
            </a:r>
          </a:p>
          <a:p>
            <a:pPr>
              <a:buFont typeface="Wingdings" panose="05000000000000000000" pitchFamily="2" charset="2"/>
              <a:buNone/>
            </a:pPr>
            <a:r>
              <a:rPr lang="zh-CN" altLang="zh-CN" sz="1500"/>
              <a:t>	    &lt;div data-options="iconCls:'icon-remove'"&gt;Delete&lt;/div&gt;   </a:t>
            </a:r>
          </a:p>
          <a:p>
            <a:pPr>
              <a:buFont typeface="Wingdings" panose="05000000000000000000" pitchFamily="2" charset="2"/>
              <a:buNone/>
            </a:pPr>
            <a:r>
              <a:rPr lang="zh-CN" altLang="zh-CN" sz="1500"/>
              <a:t>	    &lt;div&gt;Select All&lt;/div&gt;   </a:t>
            </a:r>
          </a:p>
          <a:p>
            <a:pPr>
              <a:buFont typeface="Wingdings" panose="05000000000000000000" pitchFamily="2" charset="2"/>
              <a:buNone/>
            </a:pPr>
            <a:r>
              <a:rPr lang="zh-CN" altLang="zh-CN" sz="1500"/>
              <a:t>	&lt;/div&gt; </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3429000"/>
            <a:ext cx="1724025" cy="183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0482" name="Rectangle 2"/>
          <p:cNvSpPr>
            <a:spLocks noGrp="1" noChangeArrowheads="1"/>
          </p:cNvSpPr>
          <p:nvPr>
            <p:ph type="title"/>
          </p:nvPr>
        </p:nvSpPr>
        <p:spPr/>
        <p:txBody>
          <a:bodyPr/>
          <a:lstStyle/>
          <a:p>
            <a:r>
              <a:rPr lang="zh-CN" altLang="zh-CN"/>
              <a:t>easyui  window 窗口介绍</a:t>
            </a:r>
          </a:p>
        </p:txBody>
      </p:sp>
      <p:sp>
        <p:nvSpPr>
          <p:cNvPr id="20483" name="Rectangle 3"/>
          <p:cNvSpPr>
            <a:spLocks noGrp="1" noChangeArrowheads="1"/>
          </p:cNvSpPr>
          <p:nvPr>
            <p:ph type="body" idx="1"/>
          </p:nvPr>
        </p:nvSpPr>
        <p:spPr/>
        <p:txBody>
          <a:bodyPr/>
          <a:lstStyle/>
          <a:p>
            <a:pPr>
              <a:buFont typeface="Wingdings" panose="05000000000000000000" pitchFamily="2" charset="2"/>
              <a:buNone/>
            </a:pPr>
            <a:r>
              <a:rPr lang="zh-CN" altLang="zh-CN"/>
              <a:t>window 窗口</a:t>
            </a:r>
          </a:p>
          <a:p>
            <a:pPr>
              <a:buFont typeface="Wingdings" panose="05000000000000000000" pitchFamily="2" charset="2"/>
              <a:buNone/>
            </a:pPr>
            <a:r>
              <a:rPr lang="zh-CN" altLang="zh-CN"/>
              <a:t>dialog  对话框</a:t>
            </a:r>
          </a:p>
          <a:p>
            <a:pPr>
              <a:buFont typeface="Wingdings" panose="05000000000000000000" pitchFamily="2" charset="2"/>
              <a:buNone/>
            </a:pPr>
            <a:r>
              <a:rPr lang="zh-CN" altLang="zh-CN"/>
              <a:t>messager  消息窗口</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1506" name="Rectangle 2"/>
          <p:cNvSpPr>
            <a:spLocks noGrp="1" noChangeArrowheads="1"/>
          </p:cNvSpPr>
          <p:nvPr>
            <p:ph type="title"/>
          </p:nvPr>
        </p:nvSpPr>
        <p:spPr/>
        <p:txBody>
          <a:bodyPr/>
          <a:lstStyle/>
          <a:p>
            <a:r>
              <a:rPr lang="zh-CN" altLang="zh-CN"/>
              <a:t>window 窗口</a:t>
            </a:r>
          </a:p>
        </p:txBody>
      </p:sp>
      <p:sp>
        <p:nvSpPr>
          <p:cNvPr id="2150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zh-CN" altLang="zh-CN" sz="1600"/>
              <a:t>窗口控件是一个浮动和可拖拽的面板可以用作应用程序窗口默认情况下,窗口可以移动,调整大小和关闭。它的内容也可以被定义为静态html或要么通过ajax动态加载。</a:t>
            </a:r>
          </a:p>
          <a:p>
            <a:pPr>
              <a:lnSpc>
                <a:spcPct val="80000"/>
              </a:lnSpc>
              <a:buFont typeface="Wingdings" panose="05000000000000000000" pitchFamily="2" charset="2"/>
              <a:buNone/>
            </a:pPr>
            <a:r>
              <a:rPr lang="zh-CN" altLang="zh-CN" sz="1600"/>
              <a:t>&lt;!DOCTYPE&gt; 声明必须是 HTML 文档的第一行，位于 &lt;html&gt; 标签之前。</a:t>
            </a:r>
          </a:p>
          <a:p>
            <a:pPr>
              <a:lnSpc>
                <a:spcPct val="80000"/>
              </a:lnSpc>
              <a:buFont typeface="Wingdings" panose="05000000000000000000" pitchFamily="2" charset="2"/>
              <a:buNone/>
            </a:pPr>
            <a:r>
              <a:rPr lang="zh-CN" altLang="zh-CN" sz="1600"/>
              <a:t>&lt;!DOCTYPE&gt; 声明不是 HTML 标签；它是指示 web 浏览器关于页面使用哪个 HTML 版本进行编写的指令。</a:t>
            </a:r>
          </a:p>
          <a:p>
            <a:pPr>
              <a:lnSpc>
                <a:spcPct val="80000"/>
              </a:lnSpc>
              <a:buFont typeface="Wingdings" panose="05000000000000000000" pitchFamily="2" charset="2"/>
              <a:buNone/>
            </a:pPr>
            <a:r>
              <a:rPr lang="zh-CN" altLang="zh-CN" sz="1600"/>
              <a:t>在 HTML 4.01 中，&lt;!DOCTYPE&gt; 声明引用 DTD，因为 HTML 4.01 基于 SGML。DTD 规定了标记语言的规则，这样浏览器才能正确地呈现内容。</a:t>
            </a:r>
          </a:p>
          <a:p>
            <a:pPr>
              <a:lnSpc>
                <a:spcPct val="80000"/>
              </a:lnSpc>
              <a:buFont typeface="Wingdings" panose="05000000000000000000" pitchFamily="2" charset="2"/>
              <a:buNone/>
            </a:pPr>
            <a:r>
              <a:rPr lang="zh-CN" altLang="zh-CN" sz="1600"/>
              <a:t>&lt;div id="win" class="easyui-window" title="My Window" style="width:600px;height:400px"   </a:t>
            </a:r>
          </a:p>
          <a:p>
            <a:pPr>
              <a:lnSpc>
                <a:spcPct val="80000"/>
              </a:lnSpc>
              <a:buFont typeface="Wingdings" panose="05000000000000000000" pitchFamily="2" charset="2"/>
              <a:buNone/>
            </a:pPr>
            <a:r>
              <a:rPr lang="zh-CN" altLang="zh-CN" sz="1600"/>
              <a:t>        data-options="iconCls:'icon-save',modal:true"&gt;   </a:t>
            </a:r>
          </a:p>
          <a:p>
            <a:pPr>
              <a:lnSpc>
                <a:spcPct val="80000"/>
              </a:lnSpc>
              <a:buFont typeface="Wingdings" panose="05000000000000000000" pitchFamily="2" charset="2"/>
              <a:buNone/>
            </a:pPr>
            <a:r>
              <a:rPr lang="zh-CN" altLang="zh-CN" sz="1600"/>
              <a:t>    Window Content    </a:t>
            </a:r>
          </a:p>
          <a:p>
            <a:pPr>
              <a:lnSpc>
                <a:spcPct val="80000"/>
              </a:lnSpc>
              <a:buFont typeface="Wingdings" panose="05000000000000000000" pitchFamily="2" charset="2"/>
              <a:buNone/>
            </a:pPr>
            <a:r>
              <a:rPr lang="zh-CN" altLang="zh-CN" sz="1600"/>
              <a:t>&lt;/div&gt;  </a:t>
            </a:r>
          </a:p>
          <a:p>
            <a:pPr>
              <a:lnSpc>
                <a:spcPct val="80000"/>
              </a:lnSpc>
              <a:buFont typeface="Wingdings" panose="05000000000000000000" pitchFamily="2" charset="2"/>
              <a:buNone/>
            </a:pPr>
            <a:endParaRPr lang="zh-CN" altLang="zh-CN" sz="160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4365625"/>
            <a:ext cx="3370263"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2530" name="Rectangle 2"/>
          <p:cNvSpPr>
            <a:spLocks noGrp="1" noChangeArrowheads="1"/>
          </p:cNvSpPr>
          <p:nvPr>
            <p:ph type="title"/>
          </p:nvPr>
        </p:nvSpPr>
        <p:spPr/>
        <p:txBody>
          <a:bodyPr/>
          <a:lstStyle/>
          <a:p>
            <a:r>
              <a:rPr lang="zh-CN" altLang="zh-CN"/>
              <a:t>dialog  对话框</a:t>
            </a:r>
          </a:p>
        </p:txBody>
      </p:sp>
      <p:sp>
        <p:nvSpPr>
          <p:cNvPr id="22531" name="Rectangle 3"/>
          <p:cNvSpPr>
            <a:spLocks noGrp="1" noChangeArrowheads="1"/>
          </p:cNvSpPr>
          <p:nvPr>
            <p:ph type="body" idx="1"/>
          </p:nvPr>
        </p:nvSpPr>
        <p:spPr>
          <a:xfrm>
            <a:off x="396875" y="1989138"/>
            <a:ext cx="8064500" cy="1655762"/>
          </a:xfrm>
        </p:spPr>
        <p:txBody>
          <a:bodyPr/>
          <a:lstStyle/>
          <a:p>
            <a:pPr>
              <a:buFont typeface="Wingdings" panose="05000000000000000000" pitchFamily="2" charset="2"/>
              <a:buNone/>
            </a:pPr>
            <a:r>
              <a:rPr lang="zh-CN" altLang="en-US" sz="1600"/>
              <a:t>         该对话框是一种特殊类型的窗口，它在顶部有一个工具栏，在底部有一个按钮栏。对话框窗口右上角只有一个关闭按钮用户可以配置对话框的行为显示其他工具,如collapsible,minimizable,maximizable工具等。</a:t>
            </a:r>
          </a:p>
          <a:p>
            <a:pPr>
              <a:buFont typeface="Wingdings" panose="05000000000000000000" pitchFamily="2" charset="2"/>
              <a:buNone/>
            </a:pPr>
            <a:endParaRPr lang="zh-CN" altLang="en-US" sz="1600"/>
          </a:p>
          <a:p>
            <a:pPr>
              <a:buFont typeface="Wingdings" panose="05000000000000000000" pitchFamily="2" charset="2"/>
              <a:buNone/>
            </a:pPr>
            <a:endParaRPr lang="zh-CN" altLang="en-US" sz="1600"/>
          </a:p>
          <a:p>
            <a:pPr>
              <a:buFont typeface="Wingdings" panose="05000000000000000000" pitchFamily="2" charset="2"/>
              <a:buNone/>
            </a:pPr>
            <a:endParaRPr lang="zh-CN" altLang="en-US" sz="1600"/>
          </a:p>
          <a:p>
            <a:pPr>
              <a:buFont typeface="Wingdings" panose="05000000000000000000" pitchFamily="2" charset="2"/>
              <a:buNone/>
            </a:pPr>
            <a:endParaRPr lang="zh-CN" altLang="en-US" sz="1600"/>
          </a:p>
        </p:txBody>
      </p:sp>
      <p:sp>
        <p:nvSpPr>
          <p:cNvPr id="22532" name="Text Box 4"/>
          <p:cNvSpPr txBox="1">
            <a:spLocks noChangeArrowheads="1"/>
          </p:cNvSpPr>
          <p:nvPr/>
        </p:nvSpPr>
        <p:spPr bwMode="auto">
          <a:xfrm>
            <a:off x="828675" y="2997200"/>
            <a:ext cx="777716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&lt;div id="dd" class="easyui-dialog" title="My Dialog" style="width:400px;height:200px;"   </a:t>
            </a:r>
          </a:p>
          <a:p>
            <a:r>
              <a:rPr lang="zh-CN" altLang="zh-CN"/>
              <a:t>	        data-options="title:'我的对话框',modal:true,buttons:[{text:'保存',handler:function(){}},{text:'关闭',handler:function(){}}]"&gt;</a:t>
            </a:r>
          </a:p>
          <a:p>
            <a:r>
              <a:rPr lang="zh-CN" altLang="zh-CN"/>
              <a:t>	    Dialog Content.    </a:t>
            </a:r>
          </a:p>
          <a:p>
            <a:r>
              <a:rPr lang="zh-CN" altLang="zh-CN"/>
              <a:t>	&lt;/div&gt;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5122" name="Rectangle 2"/>
          <p:cNvSpPr>
            <a:spLocks noGrp="1" noChangeArrowheads="1"/>
          </p:cNvSpPr>
          <p:nvPr>
            <p:ph type="title"/>
          </p:nvPr>
        </p:nvSpPr>
        <p:spPr/>
        <p:txBody>
          <a:bodyPr/>
          <a:lstStyle/>
          <a:p>
            <a:r>
              <a:rPr lang="zh-CN" altLang="zh-CN"/>
              <a:t>jquery easyUI简介</a:t>
            </a:r>
          </a:p>
        </p:txBody>
      </p:sp>
      <p:sp>
        <p:nvSpPr>
          <p:cNvPr id="512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zh-CN" altLang="en-US" sz="2000"/>
              <a:t>          </a:t>
            </a:r>
            <a:r>
              <a:rPr lang="en-US" altLang="zh-CN" sz="2000"/>
              <a:t>jQuery EasyUI是一组基于jQuery的UI插件集合，而jQuery EasyUI的目标就是帮助web开发者更轻松的打造出功能丰富并且美观的UI界面。开发者不需要编写复杂的javascript，也不需要对css样式有深入的了解，开发者需要了解的只有一些简单的html标签。</a:t>
            </a:r>
            <a:r>
              <a:rPr lang="zh-CN" altLang="en-US" sz="2000"/>
              <a:t>但功能相对没extjs强大，但页面也是相当好看的。一些功能也足够开发者使用，相对于extjs更轻量。</a:t>
            </a:r>
          </a:p>
          <a:p>
            <a:pPr>
              <a:lnSpc>
                <a:spcPct val="80000"/>
              </a:lnSpc>
              <a:buFont typeface="Wingdings" panose="05000000000000000000" pitchFamily="2" charset="2"/>
              <a:buNone/>
            </a:pPr>
            <a:r>
              <a:rPr lang="zh-CN" altLang="en-US" sz="2000"/>
              <a:t>	</a:t>
            </a:r>
          </a:p>
          <a:p>
            <a:pPr>
              <a:lnSpc>
                <a:spcPct val="80000"/>
              </a:lnSpc>
              <a:buFont typeface="Wingdings" panose="05000000000000000000" pitchFamily="2" charset="2"/>
              <a:buNone/>
            </a:pPr>
            <a:r>
              <a:rPr lang="zh-CN" altLang="en-US" sz="2000"/>
              <a:t>	     jQuery EasyUI为我们提供了大多数UI控件的使用，如：accordion，combobox，menu，dialog，tabs，validatebox，datagrid，window，tree等等。</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3554" name="Rectangle 2"/>
          <p:cNvSpPr>
            <a:spLocks noGrp="1" noChangeArrowheads="1"/>
          </p:cNvSpPr>
          <p:nvPr>
            <p:ph type="title"/>
          </p:nvPr>
        </p:nvSpPr>
        <p:spPr/>
        <p:txBody>
          <a:bodyPr/>
          <a:lstStyle/>
          <a:p>
            <a:r>
              <a:rPr lang="zh-CN" altLang="zh-CN"/>
              <a:t>messager  消息窗口</a:t>
            </a:r>
          </a:p>
        </p:txBody>
      </p:sp>
      <p:sp>
        <p:nvSpPr>
          <p:cNvPr id="23555" name="Rectangle 3"/>
          <p:cNvSpPr>
            <a:spLocks noGrp="1" noChangeArrowheads="1"/>
          </p:cNvSpPr>
          <p:nvPr>
            <p:ph type="body" idx="1"/>
          </p:nvPr>
        </p:nvSpPr>
        <p:spPr/>
        <p:txBody>
          <a:bodyPr/>
          <a:lstStyle/>
          <a:p>
            <a:pPr>
              <a:buFont typeface="Wingdings" panose="05000000000000000000" pitchFamily="2" charset="2"/>
              <a:buNone/>
            </a:pPr>
            <a:r>
              <a:rPr lang="zh-CN" altLang="en-US" sz="1600"/>
              <a:t>              消息窗口提供了不同的消息框风格，包含alert(警告框), confirm(确认框), prompt(提示框), progress(进度框)等。所有的消息框都是异步的。用户可以在交互消息之后使用回调函数去处理结果或做一些自己需要处理的事情。</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925763"/>
            <a:ext cx="2914650"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789363"/>
            <a:ext cx="288607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4578" name="Rectangle 2"/>
          <p:cNvSpPr>
            <a:spLocks noGrp="1" noChangeArrowheads="1"/>
          </p:cNvSpPr>
          <p:nvPr>
            <p:ph type="title"/>
          </p:nvPr>
        </p:nvSpPr>
        <p:spPr/>
        <p:txBody>
          <a:bodyPr/>
          <a:lstStyle/>
          <a:p>
            <a:r>
              <a:rPr lang="zh-CN" altLang="zh-CN"/>
              <a:t>easyui   datagrid 和tree 介绍</a:t>
            </a:r>
          </a:p>
        </p:txBody>
      </p:sp>
      <p:sp>
        <p:nvSpPr>
          <p:cNvPr id="24579" name="Rectangle 3"/>
          <p:cNvSpPr>
            <a:spLocks noGrp="1" noChangeArrowheads="1"/>
          </p:cNvSpPr>
          <p:nvPr>
            <p:ph type="body" idx="1"/>
          </p:nvPr>
        </p:nvSpPr>
        <p:spPr/>
        <p:txBody>
          <a:bodyPr/>
          <a:lstStyle/>
          <a:p>
            <a:pPr>
              <a:buFont typeface="Wingdings" panose="05000000000000000000" pitchFamily="2" charset="2"/>
              <a:buNone/>
            </a:pPr>
            <a:r>
              <a:rPr lang="zh-CN" altLang="en-US"/>
              <a:t>数据表格 datagrid</a:t>
            </a:r>
          </a:p>
          <a:p>
            <a:pPr>
              <a:buFont typeface="Wingdings" panose="05000000000000000000" pitchFamily="2" charset="2"/>
              <a:buNone/>
            </a:pPr>
            <a:r>
              <a:rPr lang="zh-CN" altLang="en-US" sz="1600"/>
              <a:t>       DataGrid以表格形式展示数据，并提供了丰富的选择、排序、分组和编辑数据的功能支持。DataGrid的设计用于缩短开发时间，并且使开发人员不需要具备特定的知识。它是轻量级的且功能丰富。单元格合并、多列标题、冻结列和页脚只是其中的一小部分.</a:t>
            </a:r>
          </a:p>
          <a:p>
            <a:pPr>
              <a:buFont typeface="Wingdings" panose="05000000000000000000" pitchFamily="2" charset="2"/>
              <a:buNone/>
            </a:pPr>
            <a:r>
              <a:rPr lang="zh-CN" altLang="en-US"/>
              <a:t>树 tree</a:t>
            </a:r>
          </a:p>
          <a:p>
            <a:pPr>
              <a:buFont typeface="Wingdings" panose="05000000000000000000" pitchFamily="2" charset="2"/>
              <a:buNone/>
            </a:pPr>
            <a:r>
              <a:rPr lang="zh-CN" altLang="en-US" sz="2000"/>
              <a:t>     树控件在web页面中一个将分层数据以树形结构进行显示。它提供用户展开、折叠、拖拽、编辑和异步加载等功能。</a:t>
            </a:r>
          </a:p>
          <a:p>
            <a:pPr>
              <a:buFont typeface="Wingdings" panose="05000000000000000000" pitchFamily="2" charset="2"/>
              <a:buNone/>
            </a:pPr>
            <a:endParaRPr lang="zh-CN" altLang="en-US"/>
          </a:p>
          <a:p>
            <a:pPr>
              <a:buFont typeface="Wingdings" panose="05000000000000000000" pitchFamily="2" charset="2"/>
              <a:buNone/>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5602" name="Rectangle 2"/>
          <p:cNvSpPr>
            <a:spLocks noGrp="1" noChangeArrowheads="1"/>
          </p:cNvSpPr>
          <p:nvPr>
            <p:ph type="title"/>
          </p:nvPr>
        </p:nvSpPr>
        <p:spPr/>
        <p:txBody>
          <a:bodyPr/>
          <a:lstStyle/>
          <a:p>
            <a:r>
              <a:rPr lang="zh-CN" altLang="zh-CN" sz="2000"/>
              <a:t>从现有的表格元素创建DataGrid，在HTML中定义列、行和数据。</a:t>
            </a:r>
          </a:p>
        </p:txBody>
      </p:sp>
      <p:sp>
        <p:nvSpPr>
          <p:cNvPr id="25603" name="Rectangle 3"/>
          <p:cNvSpPr>
            <a:spLocks noGrp="1" noChangeArrowheads="1"/>
          </p:cNvSpPr>
          <p:nvPr>
            <p:ph type="body" idx="1"/>
          </p:nvPr>
        </p:nvSpPr>
        <p:spPr/>
        <p:txBody>
          <a:bodyPr/>
          <a:lstStyle/>
          <a:p>
            <a:pPr>
              <a:buFont typeface="Wingdings" panose="05000000000000000000" pitchFamily="2" charset="2"/>
              <a:buNone/>
            </a:pPr>
            <a:r>
              <a:rPr lang="zh-CN" altLang="zh-CN" sz="1200"/>
              <a:t>&lt;table class="easyui-datagrid"&gt;   </a:t>
            </a:r>
          </a:p>
          <a:p>
            <a:pPr>
              <a:buFont typeface="Wingdings" panose="05000000000000000000" pitchFamily="2" charset="2"/>
              <a:buNone/>
            </a:pPr>
            <a:r>
              <a:rPr lang="zh-CN" altLang="zh-CN" sz="1200"/>
              <a:t>	    &lt;thead&gt;   </a:t>
            </a:r>
          </a:p>
          <a:p>
            <a:pPr>
              <a:buFont typeface="Wingdings" panose="05000000000000000000" pitchFamily="2" charset="2"/>
              <a:buNone/>
            </a:pPr>
            <a:r>
              <a:rPr lang="zh-CN" altLang="zh-CN" sz="1200"/>
              <a:t>	        &lt;tr&gt;   </a:t>
            </a:r>
          </a:p>
          <a:p>
            <a:pPr>
              <a:buFont typeface="Wingdings" panose="05000000000000000000" pitchFamily="2" charset="2"/>
              <a:buNone/>
            </a:pPr>
            <a:r>
              <a:rPr lang="zh-CN" altLang="zh-CN" sz="1200"/>
              <a:t>	            &lt;th data-options="field:'code',width:220"&gt;编码&lt;/th&gt;   </a:t>
            </a:r>
          </a:p>
          <a:p>
            <a:pPr>
              <a:buFont typeface="Wingdings" panose="05000000000000000000" pitchFamily="2" charset="2"/>
              <a:buNone/>
            </a:pPr>
            <a:r>
              <a:rPr lang="zh-CN" altLang="zh-CN" sz="1200"/>
              <a:t>	            &lt;th data-options="field:'name'"&gt;名称&lt;/th&gt;   </a:t>
            </a:r>
          </a:p>
          <a:p>
            <a:pPr>
              <a:buFont typeface="Wingdings" panose="05000000000000000000" pitchFamily="2" charset="2"/>
              <a:buNone/>
            </a:pPr>
            <a:r>
              <a:rPr lang="zh-CN" altLang="zh-CN" sz="1200"/>
              <a:t>	            &lt;th data-options="field:'price'"&gt;价格&lt;/th&gt;   </a:t>
            </a:r>
          </a:p>
          <a:p>
            <a:pPr>
              <a:buFont typeface="Wingdings" panose="05000000000000000000" pitchFamily="2" charset="2"/>
              <a:buNone/>
            </a:pPr>
            <a:r>
              <a:rPr lang="zh-CN" altLang="zh-CN" sz="1200"/>
              <a:t>	        &lt;/tr&gt;   </a:t>
            </a:r>
          </a:p>
          <a:p>
            <a:pPr>
              <a:buFont typeface="Wingdings" panose="05000000000000000000" pitchFamily="2" charset="2"/>
              <a:buNone/>
            </a:pPr>
            <a:r>
              <a:rPr lang="zh-CN" altLang="zh-CN" sz="1200"/>
              <a:t>	    &lt;/thead&gt;   </a:t>
            </a:r>
          </a:p>
          <a:p>
            <a:pPr>
              <a:buFont typeface="Wingdings" panose="05000000000000000000" pitchFamily="2" charset="2"/>
              <a:buNone/>
            </a:pPr>
            <a:r>
              <a:rPr lang="zh-CN" altLang="zh-CN" sz="1200"/>
              <a:t>	    &lt;tbody&gt;   </a:t>
            </a:r>
          </a:p>
          <a:p>
            <a:pPr>
              <a:buFont typeface="Wingdings" panose="05000000000000000000" pitchFamily="2" charset="2"/>
              <a:buNone/>
            </a:pPr>
            <a:r>
              <a:rPr lang="zh-CN" altLang="zh-CN" sz="1200"/>
              <a:t>	        &lt;tr&gt;   </a:t>
            </a:r>
          </a:p>
          <a:p>
            <a:pPr>
              <a:buFont typeface="Wingdings" panose="05000000000000000000" pitchFamily="2" charset="2"/>
              <a:buNone/>
            </a:pPr>
            <a:r>
              <a:rPr lang="zh-CN" altLang="zh-CN" sz="1200"/>
              <a:t>	            &lt;td&gt;001&lt;/td&gt;&lt;td&gt;name1&lt;/td&gt;&lt;td&gt;2323&lt;/td&gt;   </a:t>
            </a:r>
          </a:p>
          <a:p>
            <a:pPr>
              <a:buFont typeface="Wingdings" panose="05000000000000000000" pitchFamily="2" charset="2"/>
              <a:buNone/>
            </a:pPr>
            <a:r>
              <a:rPr lang="zh-CN" altLang="zh-CN" sz="1200"/>
              <a:t>	        &lt;/tr&gt;   </a:t>
            </a:r>
          </a:p>
          <a:p>
            <a:pPr>
              <a:buFont typeface="Wingdings" panose="05000000000000000000" pitchFamily="2" charset="2"/>
              <a:buNone/>
            </a:pPr>
            <a:r>
              <a:rPr lang="zh-CN" altLang="zh-CN" sz="1200"/>
              <a:t>	        &lt;tr&gt;   </a:t>
            </a:r>
          </a:p>
          <a:p>
            <a:pPr>
              <a:buFont typeface="Wingdings" panose="05000000000000000000" pitchFamily="2" charset="2"/>
              <a:buNone/>
            </a:pPr>
            <a:r>
              <a:rPr lang="zh-CN" altLang="zh-CN" sz="1200"/>
              <a:t>	            &lt;td&gt;002&lt;/td&gt;&lt;td&gt;name2&lt;/td&gt;&lt;td&gt;4612&lt;/td&gt;   </a:t>
            </a:r>
          </a:p>
          <a:p>
            <a:pPr>
              <a:buFont typeface="Wingdings" panose="05000000000000000000" pitchFamily="2" charset="2"/>
              <a:buNone/>
            </a:pPr>
            <a:r>
              <a:rPr lang="zh-CN" altLang="zh-CN" sz="1200"/>
              <a:t>	        &lt;/tr&gt;   </a:t>
            </a:r>
          </a:p>
          <a:p>
            <a:pPr>
              <a:buFont typeface="Wingdings" panose="05000000000000000000" pitchFamily="2" charset="2"/>
              <a:buNone/>
            </a:pPr>
            <a:r>
              <a:rPr lang="zh-CN" altLang="zh-CN" sz="1200"/>
              <a:t>	    &lt;/tbody&gt;   </a:t>
            </a:r>
          </a:p>
          <a:p>
            <a:pPr>
              <a:buFont typeface="Wingdings" panose="05000000000000000000" pitchFamily="2" charset="2"/>
              <a:buNone/>
            </a:pPr>
            <a:r>
              <a:rPr lang="zh-CN" altLang="zh-CN" sz="1200"/>
              <a:t>	&lt;/table&gt;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6626" name="Rectangle 2"/>
          <p:cNvSpPr>
            <a:spLocks noGrp="1" noChangeArrowheads="1"/>
          </p:cNvSpPr>
          <p:nvPr>
            <p:ph type="title"/>
          </p:nvPr>
        </p:nvSpPr>
        <p:spPr/>
        <p:txBody>
          <a:bodyPr/>
          <a:lstStyle/>
          <a:p>
            <a:r>
              <a:rPr lang="zh-CN" altLang="en-US"/>
              <a:t>动态datagrid</a:t>
            </a:r>
          </a:p>
        </p:txBody>
      </p:sp>
      <p:sp>
        <p:nvSpPr>
          <p:cNvPr id="26627"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zh-CN" altLang="en-US" sz="2400" b="1"/>
              <a:t>js 代码</a:t>
            </a:r>
          </a:p>
          <a:p>
            <a:pPr>
              <a:lnSpc>
                <a:spcPct val="80000"/>
              </a:lnSpc>
              <a:buFont typeface="Wingdings" panose="05000000000000000000" pitchFamily="2" charset="2"/>
              <a:buNone/>
            </a:pPr>
            <a:r>
              <a:rPr lang="zh-CN" altLang="en-US" sz="2000"/>
              <a:t>$('#dg').datagrid({    </a:t>
            </a:r>
          </a:p>
          <a:p>
            <a:pPr>
              <a:lnSpc>
                <a:spcPct val="80000"/>
              </a:lnSpc>
              <a:buFont typeface="Wingdings" panose="05000000000000000000" pitchFamily="2" charset="2"/>
              <a:buNone/>
            </a:pPr>
            <a:r>
              <a:rPr lang="zh-CN" altLang="en-US" sz="2000"/>
              <a:t>    url:'datagrid_data.json',    </a:t>
            </a:r>
          </a:p>
          <a:p>
            <a:pPr>
              <a:lnSpc>
                <a:spcPct val="80000"/>
              </a:lnSpc>
              <a:buFont typeface="Wingdings" panose="05000000000000000000" pitchFamily="2" charset="2"/>
              <a:buNone/>
            </a:pPr>
            <a:r>
              <a:rPr lang="zh-CN" altLang="en-US" sz="2000"/>
              <a:t>    columns:[[    </a:t>
            </a:r>
          </a:p>
          <a:p>
            <a:pPr>
              <a:lnSpc>
                <a:spcPct val="80000"/>
              </a:lnSpc>
              <a:buFont typeface="Wingdings" panose="05000000000000000000" pitchFamily="2" charset="2"/>
              <a:buNone/>
            </a:pPr>
            <a:r>
              <a:rPr lang="zh-CN" altLang="en-US" sz="2000"/>
              <a:t>        {field:'code',title:'Code',width:100},    </a:t>
            </a:r>
          </a:p>
          <a:p>
            <a:pPr>
              <a:lnSpc>
                <a:spcPct val="80000"/>
              </a:lnSpc>
              <a:buFont typeface="Wingdings" panose="05000000000000000000" pitchFamily="2" charset="2"/>
              <a:buNone/>
            </a:pPr>
            <a:r>
              <a:rPr lang="zh-CN" altLang="en-US" sz="2000"/>
              <a:t>        {field:'name',title:'Name',width:100},    </a:t>
            </a:r>
          </a:p>
          <a:p>
            <a:pPr>
              <a:lnSpc>
                <a:spcPct val="80000"/>
              </a:lnSpc>
              <a:buFont typeface="Wingdings" panose="05000000000000000000" pitchFamily="2" charset="2"/>
              <a:buNone/>
            </a:pPr>
            <a:r>
              <a:rPr lang="zh-CN" altLang="en-US" sz="2000"/>
              <a:t>        {field:'price',title:'Price',width:100,align:'right'}    </a:t>
            </a:r>
          </a:p>
          <a:p>
            <a:pPr>
              <a:lnSpc>
                <a:spcPct val="80000"/>
              </a:lnSpc>
              <a:buFont typeface="Wingdings" panose="05000000000000000000" pitchFamily="2" charset="2"/>
              <a:buNone/>
            </a:pPr>
            <a:r>
              <a:rPr lang="zh-CN" altLang="en-US" sz="2000"/>
              <a:t>    ]]    </a:t>
            </a:r>
          </a:p>
          <a:p>
            <a:pPr>
              <a:lnSpc>
                <a:spcPct val="80000"/>
              </a:lnSpc>
              <a:buFont typeface="Wingdings" panose="05000000000000000000" pitchFamily="2" charset="2"/>
              <a:buNone/>
            </a:pPr>
            <a:r>
              <a:rPr lang="zh-CN" altLang="en-US" sz="2000"/>
              <a:t>});  </a:t>
            </a:r>
          </a:p>
          <a:p>
            <a:pPr>
              <a:lnSpc>
                <a:spcPct val="80000"/>
              </a:lnSpc>
              <a:buFont typeface="Wingdings" panose="05000000000000000000" pitchFamily="2" charset="2"/>
              <a:buNone/>
            </a:pPr>
            <a:r>
              <a:rPr lang="zh-CN" altLang="en-US" sz="2400" b="1"/>
              <a:t>网页元素:&lt;table id="dg"&gt;&lt;/table&gt;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7650" name="Rectangle 2"/>
          <p:cNvSpPr>
            <a:spLocks noGrp="1" noChangeArrowheads="1"/>
          </p:cNvSpPr>
          <p:nvPr>
            <p:ph type="title"/>
          </p:nvPr>
        </p:nvSpPr>
        <p:spPr/>
        <p:txBody>
          <a:bodyPr/>
          <a:lstStyle/>
          <a:p>
            <a:r>
              <a:rPr lang="zh-CN" altLang="zh-CN"/>
              <a:t>Tree（树）</a:t>
            </a:r>
          </a:p>
        </p:txBody>
      </p:sp>
      <p:sp>
        <p:nvSpPr>
          <p:cNvPr id="27651" name="Rectangle 3"/>
          <p:cNvSpPr>
            <a:spLocks noGrp="1" noChangeArrowheads="1"/>
          </p:cNvSpPr>
          <p:nvPr>
            <p:ph type="body" idx="1"/>
          </p:nvPr>
        </p:nvSpPr>
        <p:spPr/>
        <p:txBody>
          <a:bodyPr/>
          <a:lstStyle/>
          <a:p>
            <a:pPr>
              <a:buFont typeface="Wingdings" panose="05000000000000000000" pitchFamily="2" charset="2"/>
              <a:buNone/>
            </a:pPr>
            <a:r>
              <a:rPr lang="zh-CN" altLang="en-US"/>
              <a:t>异步树</a:t>
            </a:r>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854325"/>
            <a:ext cx="2232025" cy="315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8674" name="Rectangle 2"/>
          <p:cNvSpPr>
            <a:spLocks noGrp="1" noChangeArrowheads="1"/>
          </p:cNvSpPr>
          <p:nvPr>
            <p:ph type="title"/>
          </p:nvPr>
        </p:nvSpPr>
        <p:spPr/>
        <p:txBody>
          <a:bodyPr/>
          <a:lstStyle/>
          <a:p>
            <a:r>
              <a:rPr lang="zh-CN" altLang="zh-CN"/>
              <a:t>easyui form（表单） 插件介绍</a:t>
            </a:r>
          </a:p>
        </p:txBody>
      </p:sp>
      <p:sp>
        <p:nvSpPr>
          <p:cNvPr id="28675" name="Rectangle 3"/>
          <p:cNvSpPr>
            <a:spLocks noGrp="1" noChangeArrowheads="1"/>
          </p:cNvSpPr>
          <p:nvPr>
            <p:ph type="body" idx="1"/>
          </p:nvPr>
        </p:nvSpPr>
        <p:spPr/>
        <p:txBody>
          <a:bodyPr/>
          <a:lstStyle/>
          <a:p>
            <a:pPr>
              <a:buFont typeface="Wingdings" panose="05000000000000000000" pitchFamily="2" charset="2"/>
              <a:buNone/>
            </a:pPr>
            <a:r>
              <a:rPr lang="zh-CN" altLang="zh-CN"/>
              <a:t>form 表单</a:t>
            </a:r>
          </a:p>
          <a:p>
            <a:pPr>
              <a:buFont typeface="Wingdings" panose="05000000000000000000" pitchFamily="2" charset="2"/>
              <a:buNone/>
            </a:pPr>
            <a:r>
              <a:rPr lang="zh-CN" altLang="zh-CN"/>
              <a:t>validatebox验证框</a:t>
            </a:r>
          </a:p>
          <a:p>
            <a:pPr>
              <a:buFont typeface="Wingdings" panose="05000000000000000000" pitchFamily="2" charset="2"/>
              <a:buNone/>
            </a:pPr>
            <a:r>
              <a:rPr lang="zh-CN" altLang="zh-CN"/>
              <a:t>combo  自定义下拉框</a:t>
            </a:r>
          </a:p>
          <a:p>
            <a:pPr>
              <a:buFont typeface="Wingdings" panose="05000000000000000000" pitchFamily="2" charset="2"/>
              <a:buNone/>
            </a:pPr>
            <a:r>
              <a:rPr lang="zh-CN" altLang="zh-CN"/>
              <a:t>combo  tree  属性袭来框</a:t>
            </a:r>
          </a:p>
          <a:p>
            <a:pPr>
              <a:buFont typeface="Wingdings" panose="05000000000000000000" pitchFamily="2" charset="2"/>
              <a:buNone/>
            </a:pPr>
            <a:r>
              <a:rPr lang="zh-CN" altLang="zh-CN"/>
              <a:t>输入框（日历，日期）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9698" name="Rectangle 2"/>
          <p:cNvSpPr>
            <a:spLocks noGrp="1" noChangeArrowheads="1"/>
          </p:cNvSpPr>
          <p:nvPr>
            <p:ph type="title"/>
          </p:nvPr>
        </p:nvSpPr>
        <p:spPr/>
        <p:txBody>
          <a:bodyPr/>
          <a:lstStyle/>
          <a:p>
            <a:r>
              <a:rPr lang="zh-CN" altLang="zh-CN"/>
              <a:t>layout 布局</a:t>
            </a:r>
          </a:p>
        </p:txBody>
      </p:sp>
      <p:sp>
        <p:nvSpPr>
          <p:cNvPr id="29699" name="Rectangle 3"/>
          <p:cNvSpPr>
            <a:spLocks noGrp="1" noChangeArrowheads="1"/>
          </p:cNvSpPr>
          <p:nvPr>
            <p:ph type="body" idx="1"/>
          </p:nvPr>
        </p:nvSpPr>
        <p:spPr/>
        <p:txBody>
          <a:bodyPr/>
          <a:lstStyle/>
          <a:p>
            <a:pPr>
              <a:buFont typeface="Wingdings" panose="05000000000000000000" pitchFamily="2" charset="2"/>
              <a:buNone/>
            </a:pPr>
            <a:r>
              <a:rPr lang="zh-CN" altLang="zh-CN"/>
              <a:t>panel 面板</a:t>
            </a:r>
          </a:p>
          <a:p>
            <a:pPr>
              <a:buFont typeface="Wingdings" panose="05000000000000000000" pitchFamily="2" charset="2"/>
              <a:buNone/>
            </a:pPr>
            <a:r>
              <a:rPr lang="zh-CN" altLang="zh-CN"/>
              <a:t>tabs  选项卡</a:t>
            </a:r>
          </a:p>
          <a:p>
            <a:pPr>
              <a:buFont typeface="Wingdings" panose="05000000000000000000" pitchFamily="2" charset="2"/>
              <a:buNone/>
            </a:pPr>
            <a:r>
              <a:rPr lang="zh-CN" altLang="zh-CN"/>
              <a:t>accordion  分类</a:t>
            </a:r>
          </a:p>
          <a:p>
            <a:pPr>
              <a:buFont typeface="Wingdings" panose="05000000000000000000" pitchFamily="2" charset="2"/>
              <a:buNone/>
            </a:pPr>
            <a:r>
              <a:rPr lang="zh-CN" altLang="zh-CN"/>
              <a:t>layout  布局</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0722" name="Rectangle 2"/>
          <p:cNvSpPr>
            <a:spLocks noGrp="1" noChangeArrowheads="1"/>
          </p:cNvSpPr>
          <p:nvPr>
            <p:ph type="title"/>
          </p:nvPr>
        </p:nvSpPr>
        <p:spPr/>
        <p:txBody>
          <a:bodyPr/>
          <a:lstStyle/>
          <a:p>
            <a:r>
              <a:rPr lang="zh-CN" altLang="en-US"/>
              <a:t>panel 面板</a:t>
            </a:r>
          </a:p>
        </p:txBody>
      </p:sp>
      <p:sp>
        <p:nvSpPr>
          <p:cNvPr id="30723" name="Rectangle 3"/>
          <p:cNvSpPr>
            <a:spLocks noGrp="1" noChangeArrowheads="1"/>
          </p:cNvSpPr>
          <p:nvPr>
            <p:ph type="body" idx="1"/>
          </p:nvPr>
        </p:nvSpPr>
        <p:spPr/>
        <p:txBody>
          <a:bodyPr/>
          <a:lstStyle/>
          <a:p>
            <a:pPr>
              <a:buFont typeface="Wingdings" panose="05000000000000000000" pitchFamily="2" charset="2"/>
              <a:buNone/>
            </a:pPr>
            <a:r>
              <a:rPr lang="zh-CN" altLang="zh-CN" sz="1800"/>
              <a:t>&lt;div id="p" class="easyui-panel" title="Panel"     </a:t>
            </a:r>
          </a:p>
          <a:p>
            <a:pPr>
              <a:buFont typeface="Wingdings" panose="05000000000000000000" pitchFamily="2" charset="2"/>
              <a:buNone/>
            </a:pPr>
            <a:r>
              <a:rPr lang="zh-CN" altLang="zh-CN" sz="1800"/>
              <a:t> style="width:500px;height:150px;padding:10px;background:#fafafa;"   </a:t>
            </a:r>
          </a:p>
          <a:p>
            <a:pPr>
              <a:buFont typeface="Wingdings" panose="05000000000000000000" pitchFamily="2" charset="2"/>
              <a:buNone/>
            </a:pPr>
            <a:r>
              <a:rPr lang="zh-CN" altLang="zh-CN" sz="1800"/>
              <a:t>        data-options="iconCls:'icon-save',closable:true,    </a:t>
            </a:r>
          </a:p>
          <a:p>
            <a:pPr>
              <a:buFont typeface="Wingdings" panose="05000000000000000000" pitchFamily="2" charset="2"/>
              <a:buNone/>
            </a:pPr>
            <a:r>
              <a:rPr lang="zh-CN" altLang="zh-CN" sz="1800"/>
              <a:t>                collapsible:true,minimizable:true,maximizable:true"&gt;   </a:t>
            </a:r>
          </a:p>
          <a:p>
            <a:pPr>
              <a:buFont typeface="Wingdings" panose="05000000000000000000" pitchFamily="2" charset="2"/>
              <a:buNone/>
            </a:pPr>
            <a:r>
              <a:rPr lang="zh-CN" altLang="zh-CN" sz="1800"/>
              <a:t>    &lt;p&gt;panel content.&lt;/p&gt;   </a:t>
            </a:r>
          </a:p>
          <a:p>
            <a:pPr>
              <a:buFont typeface="Wingdings" panose="05000000000000000000" pitchFamily="2" charset="2"/>
              <a:buNone/>
            </a:pPr>
            <a:r>
              <a:rPr lang="zh-CN" altLang="zh-CN" sz="1800"/>
              <a:t>    &lt;p&gt;panel content.&lt;/p&gt;   </a:t>
            </a:r>
          </a:p>
          <a:p>
            <a:pPr>
              <a:buFont typeface="Wingdings" panose="05000000000000000000" pitchFamily="2" charset="2"/>
              <a:buNone/>
            </a:pPr>
            <a:r>
              <a:rPr lang="zh-CN" altLang="zh-CN" sz="1800"/>
              <a:t>&lt;/div&gt;</a:t>
            </a: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510088"/>
            <a:ext cx="4922837"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1746" name="Rectangle 2"/>
          <p:cNvSpPr>
            <a:spLocks noGrp="1" noChangeArrowheads="1"/>
          </p:cNvSpPr>
          <p:nvPr>
            <p:ph type="title"/>
          </p:nvPr>
        </p:nvSpPr>
        <p:spPr/>
        <p:txBody>
          <a:bodyPr/>
          <a:lstStyle/>
          <a:p>
            <a:r>
              <a:rPr lang="zh-CN" altLang="zh-CN"/>
              <a:t>Tabs（选项卡）</a:t>
            </a:r>
          </a:p>
        </p:txBody>
      </p:sp>
      <p:sp>
        <p:nvSpPr>
          <p:cNvPr id="31747" name="Rectangle 3"/>
          <p:cNvSpPr>
            <a:spLocks noGrp="1" noChangeArrowheads="1"/>
          </p:cNvSpPr>
          <p:nvPr>
            <p:ph type="body" idx="1"/>
          </p:nvPr>
        </p:nvSpPr>
        <p:spPr/>
        <p:txBody>
          <a:bodyPr/>
          <a:lstStyle/>
          <a:p>
            <a:r>
              <a:rPr lang="zh-CN" altLang="zh-CN" sz="1700"/>
              <a:t>&lt;div id="tt" class="easyui-tabs" style="width:500px;height:250px;"&gt;   </a:t>
            </a:r>
          </a:p>
          <a:p>
            <a:r>
              <a:rPr lang="zh-CN" altLang="zh-CN" sz="1700"/>
              <a:t>    &lt;div title="Tab1" style="padding:20px;display:none;"&gt;   </a:t>
            </a:r>
          </a:p>
          <a:p>
            <a:r>
              <a:rPr lang="zh-CN" altLang="zh-CN" sz="1700"/>
              <a:t>        tab1    </a:t>
            </a:r>
          </a:p>
          <a:p>
            <a:r>
              <a:rPr lang="zh-CN" altLang="zh-CN" sz="1700"/>
              <a:t>    &lt;/div&gt;   </a:t>
            </a:r>
          </a:p>
          <a:p>
            <a:r>
              <a:rPr lang="zh-CN" altLang="zh-CN" sz="1700"/>
              <a:t>    &lt;div title="Tab2" data-options="closable:true" style="overflow:auto;padding:20px;display:none;"&gt;   </a:t>
            </a:r>
          </a:p>
          <a:p>
            <a:r>
              <a:rPr lang="zh-CN" altLang="zh-CN" sz="1700"/>
              <a:t>        tab2    </a:t>
            </a:r>
          </a:p>
          <a:p>
            <a:r>
              <a:rPr lang="zh-CN" altLang="zh-CN" sz="1700"/>
              <a:t>    &lt;/div&gt;   </a:t>
            </a:r>
          </a:p>
          <a:p>
            <a:r>
              <a:rPr lang="zh-CN" altLang="zh-CN" sz="1700"/>
              <a:t>    &lt;div title="Tab3" data-options="iconCls:'icon-reload',closable:true" style="padding:20px;display:none;"&gt;   </a:t>
            </a:r>
          </a:p>
          <a:p>
            <a:r>
              <a:rPr lang="zh-CN" altLang="zh-CN" sz="1700"/>
              <a:t>        tab3    </a:t>
            </a:r>
          </a:p>
          <a:p>
            <a:r>
              <a:rPr lang="zh-CN" altLang="zh-CN" sz="1700"/>
              <a:t>    &lt;/div&gt;   </a:t>
            </a:r>
          </a:p>
          <a:p>
            <a:r>
              <a:rPr lang="zh-CN" altLang="zh-CN" sz="1700"/>
              <a:t>&lt;/div&gt; </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5157788"/>
            <a:ext cx="3867150"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2770" name="Rectangle 2"/>
          <p:cNvSpPr>
            <a:spLocks noGrp="1" noChangeArrowheads="1"/>
          </p:cNvSpPr>
          <p:nvPr>
            <p:ph type="title"/>
          </p:nvPr>
        </p:nvSpPr>
        <p:spPr/>
        <p:txBody>
          <a:bodyPr/>
          <a:lstStyle/>
          <a:p>
            <a:r>
              <a:rPr lang="zh-CN" altLang="zh-CN"/>
              <a:t>Accordion（分类）</a:t>
            </a:r>
          </a:p>
        </p:txBody>
      </p:sp>
      <p:sp>
        <p:nvSpPr>
          <p:cNvPr id="32771" name="Rectangle 3"/>
          <p:cNvSpPr>
            <a:spLocks noGrp="1" noChangeArrowheads="1"/>
          </p:cNvSpPr>
          <p:nvPr>
            <p:ph type="body" idx="1"/>
          </p:nvPr>
        </p:nvSpPr>
        <p:spPr/>
        <p:txBody>
          <a:bodyPr/>
          <a:lstStyle/>
          <a:p>
            <a:r>
              <a:rPr lang="zh-CN" altLang="zh-CN" sz="1500"/>
              <a:t>&lt;div id="aa" class="easyui-accordion" style="width:300px;height:200px;"&gt;   </a:t>
            </a:r>
          </a:p>
          <a:p>
            <a:r>
              <a:rPr lang="zh-CN" altLang="zh-CN" sz="1500"/>
              <a:t>    &lt;div title="Title1" data-options="iconCls:'icon-save'" style="overflow:auto;padding:10px;"&gt;   </a:t>
            </a:r>
          </a:p>
          <a:p>
            <a:r>
              <a:rPr lang="zh-CN" altLang="zh-CN" sz="1500"/>
              <a:t>        &lt;h3 style="color:#0099FF;"&gt;Accordion for jQuery&lt;/h3&gt;   </a:t>
            </a:r>
          </a:p>
          <a:p>
            <a:r>
              <a:rPr lang="zh-CN" altLang="zh-CN" sz="1500"/>
              <a:t>        &lt;p&gt;Accordion is a part of easyui framework for jQuery.     </a:t>
            </a:r>
          </a:p>
          <a:p>
            <a:r>
              <a:rPr lang="zh-CN" altLang="zh-CN" sz="1500"/>
              <a:t>        It lets you define your accordion component on web page more easily.&lt;/p&gt;   </a:t>
            </a:r>
          </a:p>
          <a:p>
            <a:r>
              <a:rPr lang="zh-CN" altLang="zh-CN" sz="1500"/>
              <a:t>    &lt;/div&gt;   </a:t>
            </a:r>
          </a:p>
          <a:p>
            <a:r>
              <a:rPr lang="zh-CN" altLang="zh-CN" sz="1500"/>
              <a:t>    &lt;div title="Title2" data-options="iconCls:'icon-reload',selected:true" style="padding:10px;"&gt;   </a:t>
            </a:r>
          </a:p>
          <a:p>
            <a:r>
              <a:rPr lang="zh-CN" altLang="zh-CN" sz="1500"/>
              <a:t>        content2    </a:t>
            </a:r>
          </a:p>
          <a:p>
            <a:r>
              <a:rPr lang="zh-CN" altLang="zh-CN" sz="1500"/>
              <a:t>    &lt;/div&gt;   </a:t>
            </a:r>
          </a:p>
          <a:p>
            <a:r>
              <a:rPr lang="zh-CN" altLang="zh-CN" sz="1500"/>
              <a:t>    &lt;div title="Title3"&gt;   </a:t>
            </a:r>
          </a:p>
          <a:p>
            <a:r>
              <a:rPr lang="zh-CN" altLang="zh-CN" sz="1500"/>
              <a:t>        content3    </a:t>
            </a:r>
          </a:p>
          <a:p>
            <a:r>
              <a:rPr lang="zh-CN" altLang="zh-CN" sz="1500"/>
              <a:t>    &lt;/div&gt;   </a:t>
            </a:r>
          </a:p>
          <a:p>
            <a:r>
              <a:rPr lang="zh-CN" altLang="zh-CN" sz="1500"/>
              <a:t>&lt;/div&gt;  </a:t>
            </a:r>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250" y="1773238"/>
            <a:ext cx="2362200" cy="436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6146" name="页脚占位符 4"/>
          <p:cNvSpPr txBox="1">
            <a:spLocks noGrp="1" noChangeArrowheads="1"/>
          </p:cNvSpPr>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1400"/>
              <a:t>北京传智播客教育 </a:t>
            </a:r>
            <a:r>
              <a:rPr lang="en-US" altLang="zh-CN" sz="1400"/>
              <a:t>www.itcast.cn</a:t>
            </a:r>
          </a:p>
        </p:txBody>
      </p:sp>
      <p:sp>
        <p:nvSpPr>
          <p:cNvPr id="6147" name="Rectangle 2"/>
          <p:cNvSpPr>
            <a:spLocks noGrp="1" noChangeArrowheads="1"/>
          </p:cNvSpPr>
          <p:nvPr>
            <p:ph type="title" idx="4294967295"/>
          </p:nvPr>
        </p:nvSpPr>
        <p:spPr/>
        <p:txBody>
          <a:bodyPr/>
          <a:lstStyle/>
          <a:p>
            <a:r>
              <a:rPr lang="en-US" altLang="zh-CN"/>
              <a:t>EasyUI</a:t>
            </a:r>
            <a:r>
              <a:rPr lang="zh-CN" altLang="en-US"/>
              <a:t>的特点</a:t>
            </a:r>
            <a:endParaRPr lang="en-US" altLang="zh-CN"/>
          </a:p>
        </p:txBody>
      </p:sp>
      <p:sp>
        <p:nvSpPr>
          <p:cNvPr id="6148" name="TextBox 1"/>
          <p:cNvSpPr txBox="1">
            <a:spLocks noChangeArrowheads="1"/>
          </p:cNvSpPr>
          <p:nvPr/>
        </p:nvSpPr>
        <p:spPr bwMode="auto">
          <a:xfrm>
            <a:off x="685800" y="1905000"/>
            <a:ext cx="8153400"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基于</a:t>
            </a:r>
            <a:r>
              <a:rPr lang="en-US" altLang="zh-CN">
                <a:latin typeface="微软雅黑" panose="020B0503020204020204" pitchFamily="34" charset="-122"/>
                <a:ea typeface="微软雅黑" panose="020B0503020204020204" pitchFamily="34" charset="-122"/>
              </a:rPr>
              <a:t>jquery</a:t>
            </a:r>
            <a:r>
              <a:rPr lang="zh-CN" altLang="en-US">
                <a:latin typeface="微软雅黑" panose="020B0503020204020204" pitchFamily="34" charset="-122"/>
                <a:ea typeface="微软雅黑" panose="020B0503020204020204" pitchFamily="34" charset="-122"/>
              </a:rPr>
              <a:t>用户界面插件的集合</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为一些当前用于交互的</a:t>
            </a:r>
            <a:r>
              <a:rPr lang="en-US" altLang="zh-CN">
                <a:latin typeface="微软雅黑" panose="020B0503020204020204" pitchFamily="34" charset="-122"/>
                <a:ea typeface="微软雅黑" panose="020B0503020204020204" pitchFamily="34" charset="-122"/>
              </a:rPr>
              <a:t>js</a:t>
            </a:r>
            <a:r>
              <a:rPr lang="zh-CN" altLang="en-US">
                <a:latin typeface="微软雅黑" panose="020B0503020204020204" pitchFamily="34" charset="-122"/>
                <a:ea typeface="微软雅黑" panose="020B0503020204020204" pitchFamily="34" charset="-122"/>
              </a:rPr>
              <a:t>应用提供必要的功能</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使用 </a:t>
            </a:r>
            <a:r>
              <a:rPr lang="en-US" altLang="zh-CN">
                <a:latin typeface="微软雅黑" panose="020B0503020204020204" pitchFamily="34" charset="-122"/>
                <a:ea typeface="微软雅黑" panose="020B0503020204020204" pitchFamily="34" charset="-122"/>
              </a:rPr>
              <a:t>EasyUI</a:t>
            </a:r>
            <a:r>
              <a:rPr lang="zh-CN" altLang="en-US">
                <a:latin typeface="微软雅黑" panose="020B0503020204020204" pitchFamily="34" charset="-122"/>
                <a:ea typeface="微软雅黑" panose="020B0503020204020204" pitchFamily="34" charset="-122"/>
              </a:rPr>
              <a:t>你不需要写很多的</a:t>
            </a:r>
            <a:r>
              <a:rPr lang="en-US" altLang="zh-CN">
                <a:latin typeface="微软雅黑" panose="020B0503020204020204" pitchFamily="34" charset="-122"/>
                <a:ea typeface="微软雅黑" panose="020B0503020204020204" pitchFamily="34" charset="-122"/>
              </a:rPr>
              <a:t>javascript</a:t>
            </a:r>
            <a:r>
              <a:rPr lang="zh-CN" altLang="en-US">
                <a:latin typeface="微软雅黑" panose="020B0503020204020204" pitchFamily="34" charset="-122"/>
                <a:ea typeface="微软雅黑" panose="020B0503020204020204" pitchFamily="34" charset="-122"/>
              </a:rPr>
              <a:t>代码，通常只需要写</a:t>
            </a:r>
            <a:r>
              <a:rPr lang="en-US" altLang="zh-CN">
                <a:latin typeface="微软雅黑" panose="020B0503020204020204" pitchFamily="34" charset="-122"/>
                <a:ea typeface="微软雅黑" panose="020B0503020204020204" pitchFamily="34" charset="-122"/>
              </a:rPr>
              <a:t>HTML</a:t>
            </a:r>
            <a:r>
              <a:rPr lang="zh-CN" altLang="en-US">
                <a:latin typeface="微软雅黑" panose="020B0503020204020204" pitchFamily="34" charset="-122"/>
                <a:ea typeface="微软雅黑" panose="020B0503020204020204" pitchFamily="34" charset="-122"/>
              </a:rPr>
              <a:t>标记来定义用户界面即可</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支持</a:t>
            </a:r>
            <a:r>
              <a:rPr lang="en-US" altLang="zh-CN">
                <a:latin typeface="微软雅黑" panose="020B0503020204020204" pitchFamily="34" charset="-122"/>
                <a:ea typeface="微软雅黑" panose="020B0503020204020204" pitchFamily="34" charset="-122"/>
              </a:rPr>
              <a:t>HTML5</a:t>
            </a:r>
          </a:p>
          <a:p>
            <a:r>
              <a:rPr lang="zh-CN" altLang="en-US">
                <a:latin typeface="微软雅黑" panose="020B0503020204020204" pitchFamily="34" charset="-122"/>
                <a:ea typeface="微软雅黑" panose="020B0503020204020204" pitchFamily="34" charset="-122"/>
              </a:rPr>
              <a:t>开发产品时可节省时间和资源</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简单，但很强大</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支持扩展，可根据自己的需求扩展控件</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目前各项不足正已版本递增的方式不断完善 (bug)</a:t>
            </a:r>
            <a:endParaRPr lang="en-US" alt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3794" name="Rectangle 2"/>
          <p:cNvSpPr>
            <a:spLocks noGrp="1" noChangeArrowheads="1"/>
          </p:cNvSpPr>
          <p:nvPr>
            <p:ph type="title"/>
          </p:nvPr>
        </p:nvSpPr>
        <p:spPr/>
        <p:txBody>
          <a:bodyPr/>
          <a:lstStyle/>
          <a:p>
            <a:r>
              <a:rPr lang="zh-CN" altLang="zh-CN"/>
              <a:t>Layout（布局）</a:t>
            </a:r>
          </a:p>
        </p:txBody>
      </p:sp>
      <p:sp>
        <p:nvSpPr>
          <p:cNvPr id="33795" name="Rectangle 3"/>
          <p:cNvSpPr>
            <a:spLocks noGrp="1" noChangeArrowheads="1"/>
          </p:cNvSpPr>
          <p:nvPr>
            <p:ph type="body" idx="1"/>
          </p:nvPr>
        </p:nvSpPr>
        <p:spPr/>
        <p:txBody>
          <a:bodyPr/>
          <a:lstStyle/>
          <a:p>
            <a:pPr>
              <a:buFont typeface="Wingdings" panose="05000000000000000000" pitchFamily="2" charset="2"/>
              <a:buNone/>
            </a:pPr>
            <a:r>
              <a:rPr lang="zh-CN" altLang="zh-CN" sz="1900"/>
              <a:t>&lt;body class="easyui-layout"&gt;   </a:t>
            </a:r>
          </a:p>
          <a:p>
            <a:pPr>
              <a:buFont typeface="Wingdings" panose="05000000000000000000" pitchFamily="2" charset="2"/>
              <a:buNone/>
            </a:pPr>
            <a:r>
              <a:rPr lang="zh-CN" altLang="zh-CN" sz="1900"/>
              <a:t>    &lt;div data-options="region:'north',title:'North Title',split:true" style="height:100px;"&gt;&lt;/div&gt;   </a:t>
            </a:r>
          </a:p>
          <a:p>
            <a:pPr>
              <a:buFont typeface="Wingdings" panose="05000000000000000000" pitchFamily="2" charset="2"/>
              <a:buNone/>
            </a:pPr>
            <a:r>
              <a:rPr lang="zh-CN" altLang="zh-CN" sz="1900"/>
              <a:t>    &lt;div data-options="region:'south',title:'South Title',split:true" style="height:100px;"&gt;&lt;/div&gt;   </a:t>
            </a:r>
          </a:p>
          <a:p>
            <a:pPr>
              <a:buFont typeface="Wingdings" panose="05000000000000000000" pitchFamily="2" charset="2"/>
              <a:buNone/>
            </a:pPr>
            <a:r>
              <a:rPr lang="zh-CN" altLang="zh-CN" sz="1900"/>
              <a:t>    &lt;div data-options="region:'east',iconCls:'icon-reload',title:'East',split:true" style="width:100px;"&gt;&lt;/div&gt;   </a:t>
            </a:r>
          </a:p>
          <a:p>
            <a:pPr>
              <a:buFont typeface="Wingdings" panose="05000000000000000000" pitchFamily="2" charset="2"/>
              <a:buNone/>
            </a:pPr>
            <a:r>
              <a:rPr lang="zh-CN" altLang="zh-CN" sz="1900"/>
              <a:t>    &lt;div data-options="region:'west',title:'West',split:true" style="width:100px;"&gt;&lt;/div&gt;   </a:t>
            </a:r>
          </a:p>
          <a:p>
            <a:pPr>
              <a:buFont typeface="Wingdings" panose="05000000000000000000" pitchFamily="2" charset="2"/>
              <a:buNone/>
            </a:pPr>
            <a:r>
              <a:rPr lang="zh-CN" altLang="zh-CN" sz="1900"/>
              <a:t>    &lt;div data-options="region:'center',title:'center title'" style="padding:5px;background:#eee;"&gt;&lt;/div&gt;   </a:t>
            </a:r>
          </a:p>
          <a:p>
            <a:pPr>
              <a:buFont typeface="Wingdings" panose="05000000000000000000" pitchFamily="2" charset="2"/>
              <a:buNone/>
            </a:pPr>
            <a:r>
              <a:rPr lang="zh-CN" altLang="zh-CN" sz="1900"/>
              <a:t>&lt;/body&gt;</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844675"/>
            <a:ext cx="5732462"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4818" name="Rectangle 2"/>
          <p:cNvSpPr>
            <a:spLocks noGrp="1" noChangeArrowheads="1"/>
          </p:cNvSpPr>
          <p:nvPr>
            <p:ph type="title"/>
          </p:nvPr>
        </p:nvSpPr>
        <p:spPr/>
        <p:txBody>
          <a:bodyPr/>
          <a:lstStyle/>
          <a:p>
            <a:r>
              <a:rPr lang="zh-CN" altLang="en-US"/>
              <a:t>easyUI 在项目当中的应用</a:t>
            </a:r>
          </a:p>
        </p:txBody>
      </p:sp>
      <p:sp>
        <p:nvSpPr>
          <p:cNvPr id="34819" name="Rectangle 3"/>
          <p:cNvSpPr>
            <a:spLocks noGrp="1" noChangeArrowheads="1"/>
          </p:cNvSpPr>
          <p:nvPr>
            <p:ph type="body" idx="1"/>
          </p:nvPr>
        </p:nvSpPr>
        <p:spPr/>
        <p:txBody>
          <a:bodyPr/>
          <a:lstStyle/>
          <a:p>
            <a:pPr>
              <a:buFont typeface="Wingdings" panose="05000000000000000000" pitchFamily="2" charset="2"/>
              <a:buNone/>
            </a:pPr>
            <a:endParaRPr lang="zh-CN" altLang="zh-CN"/>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89138"/>
            <a:ext cx="8604250" cy="352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7170" name="页脚占位符 4"/>
          <p:cNvSpPr txBox="1">
            <a:spLocks noGrp="1" noChangeArrowheads="1"/>
          </p:cNvSpPr>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1400"/>
              <a:t>北京传智播客教育 </a:t>
            </a:r>
            <a:r>
              <a:rPr lang="en-US" altLang="zh-CN" sz="1400"/>
              <a:t>www.itcast.cn</a:t>
            </a:r>
          </a:p>
        </p:txBody>
      </p:sp>
      <p:sp>
        <p:nvSpPr>
          <p:cNvPr id="7171" name="Rectangle 2"/>
          <p:cNvSpPr>
            <a:spLocks noGrp="1" noChangeArrowheads="1"/>
          </p:cNvSpPr>
          <p:nvPr>
            <p:ph type="title" idx="4294967295"/>
          </p:nvPr>
        </p:nvSpPr>
        <p:spPr/>
        <p:txBody>
          <a:bodyPr/>
          <a:lstStyle/>
          <a:p>
            <a:r>
              <a:rPr lang="en-US" altLang="zh-CN"/>
              <a:t>EasyUI</a:t>
            </a:r>
            <a:r>
              <a:rPr lang="zh-CN" altLang="en-US"/>
              <a:t>的简介</a:t>
            </a:r>
            <a:endParaRPr lang="en-US" altLang="zh-CN"/>
          </a:p>
        </p:txBody>
      </p:sp>
      <p:sp>
        <p:nvSpPr>
          <p:cNvPr id="7172" name="TextBox 1"/>
          <p:cNvSpPr txBox="1">
            <a:spLocks noChangeArrowheads="1"/>
          </p:cNvSpPr>
          <p:nvPr/>
        </p:nvSpPr>
        <p:spPr bwMode="auto">
          <a:xfrm>
            <a:off x="685800" y="1905000"/>
            <a:ext cx="8153400"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marL="857250" indent="-45720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下载地址：</a:t>
            </a:r>
            <a:r>
              <a:rPr lang="en-US" altLang="zh-CN">
                <a:latin typeface="微软雅黑" panose="020B0503020204020204" pitchFamily="34" charset="-122"/>
                <a:ea typeface="微软雅黑" panose="020B0503020204020204" pitchFamily="34" charset="-122"/>
                <a:hlinkClick r:id="rId2"/>
              </a:rPr>
              <a:t>http://www.jeasyui.com/index.php</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目录结构说明：</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Demo</a:t>
            </a:r>
            <a:r>
              <a:rPr lang="zh-CN" altLang="en-US">
                <a:latin typeface="微软雅黑" panose="020B0503020204020204" pitchFamily="34" charset="-122"/>
                <a:ea typeface="微软雅黑" panose="020B0503020204020204" pitchFamily="34" charset="-122"/>
              </a:rPr>
              <a:t>目录：示例</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Locale</a:t>
            </a:r>
            <a:r>
              <a:rPr lang="zh-CN" altLang="en-US">
                <a:latin typeface="微软雅黑" panose="020B0503020204020204" pitchFamily="34" charset="-122"/>
                <a:ea typeface="微软雅黑" panose="020B0503020204020204" pitchFamily="34" charset="-122"/>
              </a:rPr>
              <a:t>目录：国际化文件</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Plugins</a:t>
            </a:r>
            <a:r>
              <a:rPr lang="zh-CN" altLang="en-US">
                <a:latin typeface="微软雅黑" panose="020B0503020204020204" pitchFamily="34" charset="-122"/>
                <a:ea typeface="微软雅黑" panose="020B0503020204020204" pitchFamily="34" charset="-122"/>
              </a:rPr>
              <a:t>目录：插件</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src</a:t>
            </a:r>
            <a:r>
              <a:rPr lang="zh-CN" altLang="en-US">
                <a:latin typeface="微软雅黑" panose="020B0503020204020204" pitchFamily="34" charset="-122"/>
                <a:ea typeface="微软雅黑" panose="020B0503020204020204" pitchFamily="34" charset="-122"/>
              </a:rPr>
              <a:t>目录：源码</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Themes</a:t>
            </a:r>
            <a:r>
              <a:rPr lang="zh-CN" altLang="en-US">
                <a:latin typeface="微软雅黑" panose="020B0503020204020204" pitchFamily="34" charset="-122"/>
                <a:ea typeface="微软雅黑" panose="020B0503020204020204" pitchFamily="34" charset="-122"/>
              </a:rPr>
              <a:t>目录：主题</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jquery.min.js</a:t>
            </a:r>
            <a:r>
              <a:rPr lang="zh-CN" altLang="en-US">
                <a:latin typeface="微软雅黑" panose="020B0503020204020204" pitchFamily="34" charset="-122"/>
                <a:ea typeface="微软雅黑" panose="020B0503020204020204" pitchFamily="34" charset="-122"/>
              </a:rPr>
              <a:t>文件：</a:t>
            </a:r>
            <a:r>
              <a:rPr lang="en-US" altLang="zh-CN">
                <a:latin typeface="微软雅黑" panose="020B0503020204020204" pitchFamily="34" charset="-122"/>
                <a:ea typeface="微软雅黑" panose="020B0503020204020204" pitchFamily="34" charset="-122"/>
              </a:rPr>
              <a:t>jQuery</a:t>
            </a:r>
            <a:r>
              <a:rPr lang="zh-CN" altLang="en-US">
                <a:latin typeface="微软雅黑" panose="020B0503020204020204" pitchFamily="34" charset="-122"/>
                <a:ea typeface="微软雅黑" panose="020B0503020204020204" pitchFamily="34" charset="-122"/>
              </a:rPr>
              <a:t>文件</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jquery.easyui.min.js</a:t>
            </a:r>
            <a:r>
              <a:rPr lang="zh-CN" altLang="en-US">
                <a:latin typeface="微软雅黑" panose="020B0503020204020204" pitchFamily="34" charset="-122"/>
                <a:ea typeface="微软雅黑" panose="020B0503020204020204" pitchFamily="34" charset="-122"/>
              </a:rPr>
              <a:t>文件：</a:t>
            </a:r>
            <a:r>
              <a:rPr lang="en-US" altLang="zh-CN">
                <a:latin typeface="微软雅黑" panose="020B0503020204020204" pitchFamily="34" charset="-122"/>
                <a:ea typeface="微软雅黑" panose="020B0503020204020204" pitchFamily="34" charset="-122"/>
              </a:rPr>
              <a:t>EasyUI</a:t>
            </a:r>
            <a:r>
              <a:rPr lang="zh-CN" altLang="en-US">
                <a:latin typeface="微软雅黑" panose="020B0503020204020204" pitchFamily="34" charset="-122"/>
                <a:ea typeface="微软雅黑" panose="020B0503020204020204" pitchFamily="34" charset="-122"/>
              </a:rPr>
              <a:t>主文件</a:t>
            </a:r>
            <a:endParaRPr lang="en-US" alt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8194" name="页脚占位符 4"/>
          <p:cNvSpPr txBox="1">
            <a:spLocks noGrp="1" noChangeArrowheads="1"/>
          </p:cNvSpPr>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1400"/>
              <a:t>北京传智播客教育 </a:t>
            </a:r>
            <a:r>
              <a:rPr lang="en-US" altLang="zh-CN" sz="1400"/>
              <a:t>www.itcast.cn</a:t>
            </a:r>
          </a:p>
        </p:txBody>
      </p:sp>
      <p:sp>
        <p:nvSpPr>
          <p:cNvPr id="8195" name="Rectangle 2"/>
          <p:cNvSpPr>
            <a:spLocks noGrp="1" noChangeArrowheads="1"/>
          </p:cNvSpPr>
          <p:nvPr>
            <p:ph type="title" idx="4294967295"/>
          </p:nvPr>
        </p:nvSpPr>
        <p:spPr/>
        <p:txBody>
          <a:bodyPr/>
          <a:lstStyle/>
          <a:p>
            <a:r>
              <a:rPr lang="zh-CN" altLang="en-US"/>
              <a:t>导入</a:t>
            </a:r>
            <a:r>
              <a:rPr lang="en-US" altLang="zh-CN"/>
              <a:t>EasyUI</a:t>
            </a:r>
          </a:p>
        </p:txBody>
      </p:sp>
      <p:sp>
        <p:nvSpPr>
          <p:cNvPr id="8196" name="TextBox 1"/>
          <p:cNvSpPr txBox="1">
            <a:spLocks noChangeArrowheads="1"/>
          </p:cNvSpPr>
          <p:nvPr/>
        </p:nvSpPr>
        <p:spPr bwMode="auto">
          <a:xfrm>
            <a:off x="685800" y="1905000"/>
            <a:ext cx="46482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marL="857250" indent="-45720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导入</a:t>
            </a:r>
            <a:r>
              <a:rPr lang="en-US" altLang="zh-CN">
                <a:latin typeface="微软雅黑" panose="020B0503020204020204" pitchFamily="34" charset="-122"/>
                <a:ea typeface="微软雅黑" panose="020B0503020204020204" pitchFamily="34" charset="-122"/>
              </a:rPr>
              <a:t>EasyUI</a:t>
            </a:r>
            <a:r>
              <a:rPr lang="zh-CN" altLang="en-US">
                <a:latin typeface="微软雅黑" panose="020B0503020204020204" pitchFamily="34" charset="-122"/>
                <a:ea typeface="微软雅黑" panose="020B0503020204020204" pitchFamily="34" charset="-122"/>
              </a:rPr>
              <a:t>到软件工程中</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需要说明的：</a:t>
            </a:r>
            <a:endParaRPr lang="en-US" altLang="zh-CN">
              <a:latin typeface="微软雅黑" panose="020B0503020204020204" pitchFamily="34" charset="-122"/>
              <a:ea typeface="微软雅黑" panose="020B0503020204020204" pitchFamily="34" charset="-122"/>
            </a:endParaRPr>
          </a:p>
          <a:p>
            <a:pPr lvl="1"/>
            <a:r>
              <a:rPr lang="zh-CN" altLang="en-US">
                <a:latin typeface="微软雅黑" panose="020B0503020204020204" pitchFamily="34" charset="-122"/>
                <a:ea typeface="微软雅黑" panose="020B0503020204020204" pitchFamily="34" charset="-122"/>
              </a:rPr>
              <a:t>这里我们为了便于学习，将整个</a:t>
            </a:r>
            <a:r>
              <a:rPr lang="en-US" altLang="zh-CN">
                <a:latin typeface="微软雅黑" panose="020B0503020204020204" pitchFamily="34" charset="-122"/>
                <a:ea typeface="微软雅黑" panose="020B0503020204020204" pitchFamily="34" charset="-122"/>
              </a:rPr>
              <a:t>EasyUI</a:t>
            </a:r>
            <a:r>
              <a:rPr lang="zh-CN" altLang="en-US">
                <a:latin typeface="微软雅黑" panose="020B0503020204020204" pitchFamily="34" charset="-122"/>
                <a:ea typeface="微软雅黑" panose="020B0503020204020204" pitchFamily="34" charset="-122"/>
              </a:rPr>
              <a:t>包导入工程</a:t>
            </a:r>
            <a:endParaRPr lang="en-US" altLang="zh-CN">
              <a:latin typeface="微软雅黑" panose="020B0503020204020204" pitchFamily="34" charset="-122"/>
              <a:ea typeface="微软雅黑" panose="020B0503020204020204" pitchFamily="34" charset="-122"/>
            </a:endParaRPr>
          </a:p>
          <a:p>
            <a:pPr lvl="1"/>
            <a:r>
              <a:rPr lang="zh-CN" altLang="en-US">
                <a:latin typeface="微软雅黑" panose="020B0503020204020204" pitchFamily="34" charset="-122"/>
                <a:ea typeface="微软雅黑" panose="020B0503020204020204" pitchFamily="34" charset="-122"/>
              </a:rPr>
              <a:t>在实际开发中，只需要导入使用文件即可</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报错问题：</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jquery.min.js</a:t>
            </a:r>
            <a:r>
              <a:rPr lang="zh-CN" altLang="en-US">
                <a:latin typeface="微软雅黑" panose="020B0503020204020204" pitchFamily="34" charset="-122"/>
                <a:ea typeface="微软雅黑" panose="020B0503020204020204" pitchFamily="34" charset="-122"/>
              </a:rPr>
              <a:t>文件报错不是有语法错误，是文件压缩问题，不影响使用</a:t>
            </a:r>
            <a:endParaRPr lang="en-US" altLang="zh-CN">
              <a:latin typeface="微软雅黑" panose="020B0503020204020204" pitchFamily="34" charset="-122"/>
              <a:ea typeface="微软雅黑" panose="020B0503020204020204" pitchFamily="34" charset="-122"/>
            </a:endParaRPr>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924050"/>
            <a:ext cx="3119438" cy="42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9218" name="页脚占位符 4"/>
          <p:cNvSpPr txBox="1">
            <a:spLocks noGrp="1" noChangeArrowheads="1"/>
          </p:cNvSpPr>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1400"/>
              <a:t>北京传智播客教育 </a:t>
            </a:r>
            <a:r>
              <a:rPr lang="en-US" altLang="zh-CN" sz="1400"/>
              <a:t>www.itcast.cn</a:t>
            </a:r>
          </a:p>
        </p:txBody>
      </p:sp>
      <p:sp>
        <p:nvSpPr>
          <p:cNvPr id="9219" name="Rectangle 2"/>
          <p:cNvSpPr>
            <a:spLocks noGrp="1" noChangeArrowheads="1"/>
          </p:cNvSpPr>
          <p:nvPr>
            <p:ph type="title" idx="4294967295"/>
          </p:nvPr>
        </p:nvSpPr>
        <p:spPr/>
        <p:txBody>
          <a:bodyPr/>
          <a:lstStyle/>
          <a:p>
            <a:r>
              <a:rPr lang="zh-CN" altLang="en-US"/>
              <a:t>第一种方式使用</a:t>
            </a:r>
            <a:r>
              <a:rPr lang="en-US" altLang="zh-CN"/>
              <a:t>EasyUI</a:t>
            </a:r>
          </a:p>
        </p:txBody>
      </p:sp>
      <p:sp>
        <p:nvSpPr>
          <p:cNvPr id="9220" name="TextBox 1"/>
          <p:cNvSpPr txBox="1">
            <a:spLocks noChangeArrowheads="1"/>
          </p:cNvSpPr>
          <p:nvPr/>
        </p:nvSpPr>
        <p:spPr bwMode="auto">
          <a:xfrm>
            <a:off x="609600" y="1905000"/>
            <a:ext cx="792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2800">
                <a:latin typeface="微软雅黑" panose="020B0503020204020204" pitchFamily="34" charset="-122"/>
                <a:ea typeface="微软雅黑" panose="020B0503020204020204" pitchFamily="34" charset="-122"/>
              </a:rPr>
              <a:t>在页面顶端引入使用</a:t>
            </a:r>
            <a:r>
              <a:rPr lang="en-US" altLang="zh-CN" sz="2800">
                <a:latin typeface="微软雅黑" panose="020B0503020204020204" pitchFamily="34" charset="-122"/>
                <a:ea typeface="微软雅黑" panose="020B0503020204020204" pitchFamily="34" charset="-122"/>
              </a:rPr>
              <a:t>EasyUI</a:t>
            </a:r>
            <a:r>
              <a:rPr lang="zh-CN" altLang="en-US" sz="2800">
                <a:latin typeface="微软雅黑" panose="020B0503020204020204" pitchFamily="34" charset="-122"/>
                <a:ea typeface="微软雅黑" panose="020B0503020204020204" pitchFamily="34" charset="-122"/>
              </a:rPr>
              <a:t>使用的各种文件</a:t>
            </a:r>
            <a:endParaRPr lang="en-US" altLang="zh-CN" sz="2800">
              <a:latin typeface="微软雅黑" panose="020B0503020204020204" pitchFamily="34" charset="-122"/>
              <a:ea typeface="微软雅黑" panose="020B0503020204020204" pitchFamily="34" charset="-122"/>
            </a:endParaRPr>
          </a:p>
        </p:txBody>
      </p:sp>
      <p:pic>
        <p:nvPicPr>
          <p:cNvPr id="9221" name="矩形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2341563"/>
            <a:ext cx="9183688"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0242" name="Rectangle 2"/>
          <p:cNvSpPr>
            <a:spLocks noGrp="1" noChangeArrowheads="1"/>
          </p:cNvSpPr>
          <p:nvPr>
            <p:ph type="title"/>
          </p:nvPr>
        </p:nvSpPr>
        <p:spPr/>
        <p:txBody>
          <a:bodyPr/>
          <a:lstStyle/>
          <a:p>
            <a:r>
              <a:rPr lang="zh-CN" altLang="zh-CN"/>
              <a:t>jquery easyui例子介绍</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938338"/>
            <a:ext cx="7875587" cy="298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1266" name="Rectangle 2"/>
          <p:cNvSpPr>
            <a:spLocks noGrp="1" noChangeArrowheads="1"/>
          </p:cNvSpPr>
          <p:nvPr>
            <p:ph type="title"/>
          </p:nvPr>
        </p:nvSpPr>
        <p:spPr/>
        <p:txBody>
          <a:bodyPr/>
          <a:lstStyle/>
          <a:p>
            <a:r>
              <a:rPr lang="zh-CN" altLang="zh-CN"/>
              <a:t>jquery easyUI  基础</a:t>
            </a:r>
          </a:p>
        </p:txBody>
      </p:sp>
      <p:sp>
        <p:nvSpPr>
          <p:cNvPr id="11267" name="Rectangle 3"/>
          <p:cNvSpPr>
            <a:spLocks noGrp="1" noChangeArrowheads="1"/>
          </p:cNvSpPr>
          <p:nvPr>
            <p:ph type="body" idx="1"/>
          </p:nvPr>
        </p:nvSpPr>
        <p:spPr/>
        <p:txBody>
          <a:bodyPr/>
          <a:lstStyle/>
          <a:p>
            <a:pPr>
              <a:buFont typeface="Wingdings" panose="05000000000000000000" pitchFamily="2" charset="2"/>
              <a:buChar char="ü"/>
            </a:pPr>
            <a:r>
              <a:rPr lang="zh-CN" altLang="zh-CN"/>
              <a:t>拖动</a:t>
            </a:r>
          </a:p>
          <a:p>
            <a:pPr>
              <a:buFont typeface="Wingdings" panose="05000000000000000000" pitchFamily="2" charset="2"/>
              <a:buChar char="ü"/>
            </a:pPr>
            <a:r>
              <a:rPr lang="zh-CN" altLang="zh-CN"/>
              <a:t>分页</a:t>
            </a:r>
          </a:p>
          <a:p>
            <a:pPr>
              <a:buFont typeface="Wingdings" panose="05000000000000000000" pitchFamily="2" charset="2"/>
              <a:buChar char="ü"/>
            </a:pPr>
            <a:r>
              <a:rPr lang="zh-CN" altLang="zh-CN"/>
              <a:t>进度条</a:t>
            </a:r>
          </a:p>
          <a:p>
            <a:pPr>
              <a:buFont typeface="Wingdings" panose="05000000000000000000" pitchFamily="2" charset="2"/>
              <a:buChar char="ü"/>
            </a:pPr>
            <a:r>
              <a:rPr lang="zh-CN" altLang="zh-CN"/>
              <a:t>提示框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2290" name="Rectangle 2"/>
          <p:cNvSpPr>
            <a:spLocks noGrp="1" noChangeArrowheads="1"/>
          </p:cNvSpPr>
          <p:nvPr>
            <p:ph type="title"/>
          </p:nvPr>
        </p:nvSpPr>
        <p:spPr/>
        <p:txBody>
          <a:bodyPr/>
          <a:lstStyle/>
          <a:p>
            <a:r>
              <a:rPr lang="zh-CN" altLang="en-US"/>
              <a:t>拖动</a:t>
            </a:r>
          </a:p>
        </p:txBody>
      </p:sp>
      <p:sp>
        <p:nvSpPr>
          <p:cNvPr id="12291" name="Rectangle 3"/>
          <p:cNvSpPr>
            <a:spLocks noGrp="1" noChangeArrowheads="1"/>
          </p:cNvSpPr>
          <p:nvPr>
            <p:ph type="body" idx="1"/>
          </p:nvPr>
        </p:nvSpPr>
        <p:spPr/>
        <p:txBody>
          <a:bodyPr/>
          <a:lstStyle/>
          <a:p>
            <a:r>
              <a:rPr lang="zh-CN" altLang="en-US" sz="1600"/>
              <a:t>第一种方式：通过标签定义</a:t>
            </a:r>
          </a:p>
          <a:p>
            <a:r>
              <a:rPr lang="zh-CN" altLang="en-US" sz="1600"/>
              <a:t>&lt;div id="dd" class="easyui-draggable" data-options="handle:'#title'" style="width:100px;height:100px;"&gt;    &lt;div id="title" style="background:#ccc;"&gt;title&lt;/div&gt;&lt;/div&gt;</a:t>
            </a:r>
          </a:p>
          <a:p>
            <a:endParaRPr lang="zh-CN" altLang="en-US" sz="1600"/>
          </a:p>
          <a:p>
            <a:r>
              <a:rPr lang="zh-CN" altLang="en-US" sz="1600"/>
              <a:t>第二种方式：通过js代码创建</a:t>
            </a:r>
          </a:p>
          <a:p>
            <a:r>
              <a:rPr lang="zh-CN" altLang="en-US" sz="1600"/>
              <a:t>    html:&lt;div id="dd" style="width:100px;height:100px;"&gt; </a:t>
            </a:r>
          </a:p>
          <a:p>
            <a:r>
              <a:rPr lang="zh-CN" altLang="en-US" sz="1600"/>
              <a:t>&lt;div id="title" style="background:#ccc;"&gt;title&lt;/div&gt; </a:t>
            </a:r>
          </a:p>
          <a:p>
            <a:r>
              <a:rPr lang="zh-CN" altLang="en-US" sz="1600"/>
              <a:t>&lt;/div&gt;</a:t>
            </a:r>
          </a:p>
          <a:p>
            <a:r>
              <a:rPr lang="zh-CN" altLang="en-US" sz="1600"/>
              <a:t>  js 代码:$('#dd').draggable({ </a:t>
            </a:r>
          </a:p>
          <a:p>
            <a:pPr lvl="2">
              <a:buFont typeface="Wingdings" panose="05000000000000000000" pitchFamily="2" charset="2"/>
              <a:buNone/>
            </a:pPr>
            <a:r>
              <a:rPr lang="zh-CN" altLang="en-US" sz="1100"/>
              <a:t>handle:'#title' </a:t>
            </a:r>
          </a:p>
          <a:p>
            <a:pPr lvl="2">
              <a:buFont typeface="Wingdings" panose="05000000000000000000" pitchFamily="2" charset="2"/>
              <a:buNone/>
            </a:pPr>
            <a:r>
              <a:rPr lang="zh-CN" altLang="en-US" sz="1100"/>
              <a:t>}); </a:t>
            </a:r>
          </a:p>
        </p:txBody>
      </p:sp>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2297</Words>
  <Characters>0</Characters>
  <Application>Microsoft Office PowerPoint</Application>
  <DocSecurity>0</DocSecurity>
  <PresentationFormat>全屏显示(4:3)</PresentationFormat>
  <Lines>0</Lines>
  <Paragraphs>246</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宋体</vt:lpstr>
      <vt:lpstr>Wingdings</vt:lpstr>
      <vt:lpstr>Times New Roman</vt:lpstr>
      <vt:lpstr>Arial Black</vt:lpstr>
      <vt:lpstr>隶书</vt:lpstr>
      <vt:lpstr>黑体</vt:lpstr>
      <vt:lpstr>Courier</vt:lpstr>
      <vt:lpstr>新宋体</vt:lpstr>
      <vt:lpstr>Courier New</vt:lpstr>
      <vt:lpstr>Arial Narrow</vt:lpstr>
      <vt:lpstr>微软雅黑</vt:lpstr>
      <vt:lpstr>1_Studio</vt:lpstr>
      <vt:lpstr>jquery easy UI</vt:lpstr>
      <vt:lpstr>jquery easyUI简介</vt:lpstr>
      <vt:lpstr>EasyUI的特点</vt:lpstr>
      <vt:lpstr>EasyUI的简介</vt:lpstr>
      <vt:lpstr>导入EasyUI</vt:lpstr>
      <vt:lpstr>第一种方式使用EasyUI</vt:lpstr>
      <vt:lpstr>jquery easyui例子介绍</vt:lpstr>
      <vt:lpstr>jquery easyUI  基础</vt:lpstr>
      <vt:lpstr>拖动</vt:lpstr>
      <vt:lpstr>分页</vt:lpstr>
      <vt:lpstr>进度条</vt:lpstr>
      <vt:lpstr>提示框</vt:lpstr>
      <vt:lpstr>easyui 菜单 和按钮 插件介绍</vt:lpstr>
      <vt:lpstr>菜单  menu </vt:lpstr>
      <vt:lpstr>按钮  linkbutton</vt:lpstr>
      <vt:lpstr>menubutton 菜单按钮</vt:lpstr>
      <vt:lpstr>easyui  window 窗口介绍</vt:lpstr>
      <vt:lpstr>window 窗口</vt:lpstr>
      <vt:lpstr>dialog  对话框</vt:lpstr>
      <vt:lpstr>messager  消息窗口</vt:lpstr>
      <vt:lpstr>easyui   datagrid 和tree 介绍</vt:lpstr>
      <vt:lpstr>从现有的表格元素创建DataGrid，在HTML中定义列、行和数据。</vt:lpstr>
      <vt:lpstr>动态datagrid</vt:lpstr>
      <vt:lpstr>Tree（树）</vt:lpstr>
      <vt:lpstr>easyui form（表单） 插件介绍</vt:lpstr>
      <vt:lpstr>layout 布局</vt:lpstr>
      <vt:lpstr>panel 面板</vt:lpstr>
      <vt:lpstr>Tabs（选项卡）</vt:lpstr>
      <vt:lpstr>Accordion（分类）</vt:lpstr>
      <vt:lpstr>Layout（布局）</vt:lpstr>
      <vt:lpstr>easyUI 在项目当中的应用</vt:lpstr>
    </vt:vector>
  </TitlesOfParts>
  <Manager/>
  <Company>IT315</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JavaScript基础加强</dc:title>
  <dc:subject>JavaScript基础加强</dc:subject>
  <dc:creator>于洋</dc:creator>
  <cp:keywords/>
  <dc:description/>
  <cp:lastModifiedBy>李欣</cp:lastModifiedBy>
  <cp:revision>1569</cp:revision>
  <dcterms:created xsi:type="dcterms:W3CDTF">2003-04-14T14:59:42Z</dcterms:created>
  <dcterms:modified xsi:type="dcterms:W3CDTF">2016-08-13T07:23:51Z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2052-9.1.0.4954</vt:lpwstr>
  </property>
</Properties>
</file>