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9"/>
  </p:notesMasterIdLst>
  <p:sldIdLst>
    <p:sldId id="257" r:id="rId2"/>
    <p:sldId id="275" r:id="rId3"/>
    <p:sldId id="276" r:id="rId4"/>
    <p:sldId id="279" r:id="rId5"/>
    <p:sldId id="285" r:id="rId6"/>
    <p:sldId id="278" r:id="rId7"/>
    <p:sldId id="277" r:id="rId8"/>
    <p:sldId id="282" r:id="rId9"/>
    <p:sldId id="292" r:id="rId10"/>
    <p:sldId id="289" r:id="rId11"/>
    <p:sldId id="290" r:id="rId12"/>
    <p:sldId id="293" r:id="rId13"/>
    <p:sldId id="294" r:id="rId14"/>
    <p:sldId id="295" r:id="rId15"/>
    <p:sldId id="296" r:id="rId16"/>
    <p:sldId id="297" r:id="rId17"/>
    <p:sldId id="29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606" autoAdjust="0"/>
    <p:restoredTop sz="96000" autoAdjust="0"/>
  </p:normalViewPr>
  <p:slideViewPr>
    <p:cSldViewPr>
      <p:cViewPr varScale="1">
        <p:scale>
          <a:sx n="91" d="100"/>
          <a:sy n="91" d="100"/>
        </p:scale>
        <p:origin x="13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28FC55E-3ADC-4DBC-B838-C829BB65ED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7922EA8-B452-4AE7-A139-8377EC908D3D}" type="slidenum">
              <a:rPr lang="zh-CN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13A0FCE-1330-450B-B062-5546789C8F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1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14BDB-239B-494D-AE84-B2E8BCED5B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3C7F5-1AB9-44E4-AF8D-26AE9BD2E4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42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30F9A-1F30-4617-82A1-D46692B5A7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9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001E1-74C1-4376-9BD2-9DB189411C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4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AD149E-9FE7-46E7-AA72-026FFE2C8A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59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55F49-3824-48A1-B63C-3004E21C0E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21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A7DDC4-16A1-41E7-AC05-8C91F34DBB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83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D5E05-2D3C-4B07-B9CC-871C19C854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43212-53D5-4FE7-8ECA-F338021582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0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D0690-9CCC-4D10-8661-AE01D6AF06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D944C23E-16E4-4759-8787-EDE7991AB59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zh-CN" altLang="en-US" sz="3200" b="1" i="0">
                <a:latin typeface="方正姚体" panose="02010601030101010101" pitchFamily="2" charset="-122"/>
                <a:ea typeface="方正姚体" panose="02010601030101010101" pitchFamily="2" charset="-122"/>
              </a:rPr>
              <a:t>第一章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28888" y="4508500"/>
            <a:ext cx="3889375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spc="-100" dirty="0">
                <a:latin typeface="楷体" pitchFamily="49" charset="-122"/>
                <a:ea typeface="楷体" pitchFamily="49" charset="-122"/>
              </a:rPr>
              <a:t>项目与项目管理</a:t>
            </a:r>
            <a:endParaRPr lang="en-US" altLang="zh-CN" sz="2800" b="1" kern="0" spc="-1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项目管理的通俗理解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假设我们要做一件事情，有一定的约束和目标要求，诸如时间、资金、人力等条件限制，那么如何在这些约束条件下有效地达到我们预想的目标，通过相关的理念、技术方法和工具进行管理的过程就是项目管理。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3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项目管理的定义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使项目能够按照预定的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成本、进度、质量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顺利完成并让所有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干系人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得到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满意，而对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成本、人员、进度、质量、风险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等进行分析和管理的活动。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3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项目管理框架</a:t>
            </a: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sp>
        <p:nvSpPr>
          <p:cNvPr id="14340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五大标准化过程组</a:t>
            </a:r>
            <a:endParaRPr lang="en-US" altLang="zh-CN"/>
          </a:p>
          <a:p>
            <a:r>
              <a:rPr lang="zh-CN" altLang="en-US"/>
              <a:t>十大知识领域</a:t>
            </a:r>
            <a:endParaRPr lang="en-US" altLang="zh-CN"/>
          </a:p>
          <a:p>
            <a:r>
              <a:rPr lang="zh-CN" altLang="en-US"/>
              <a:t>四十七个过程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五个标准化过程组</a:t>
            </a:r>
            <a:endParaRPr lang="en-US" altLang="zh-CN"/>
          </a:p>
        </p:txBody>
      </p:sp>
      <p:sp>
        <p:nvSpPr>
          <p:cNvPr id="1536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pic>
        <p:nvPicPr>
          <p:cNvPr id="15364" name="Picture 3" descr="5个标准过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5"/>
          <a:stretch>
            <a:fillRect/>
          </a:stretch>
        </p:blipFill>
        <p:spPr>
          <a:xfrm>
            <a:off x="971550" y="2133600"/>
            <a:ext cx="7777163" cy="3951288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五个标准化过程组</a:t>
            </a:r>
          </a:p>
        </p:txBody>
      </p:sp>
      <p:sp>
        <p:nvSpPr>
          <p:cNvPr id="1638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启动阶段</a:t>
            </a:r>
          </a:p>
          <a:p>
            <a:pPr marL="457200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项目的可行性分析、立项、招投标、合同签署。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计划阶段</a:t>
            </a:r>
          </a:p>
          <a:p>
            <a:pPr marL="457200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范围定义、进度安排、资源计划、成本估计、质量保证计划、风险计划、实施计划等。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实施及控制阶段</a:t>
            </a:r>
          </a:p>
          <a:p>
            <a:pPr marL="457200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项目实施、进度控制、费用控制、质量控制、变更控制等。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结束阶段</a:t>
            </a:r>
          </a:p>
          <a:p>
            <a:pPr marL="457200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范围确认、质量验收、费用结算与审计、项目资料验收、项目交接与清算、项目审计与评估、项目总结等。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项目管理的知识领域</a:t>
            </a:r>
          </a:p>
        </p:txBody>
      </p:sp>
      <p:sp>
        <p:nvSpPr>
          <p:cNvPr id="1741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sp>
        <p:nvSpPr>
          <p:cNvPr id="174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89138"/>
            <a:ext cx="8281988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696200" cy="1439862"/>
          </a:xfrm>
        </p:spPr>
        <p:txBody>
          <a:bodyPr/>
          <a:lstStyle/>
          <a:p>
            <a:r>
              <a:rPr lang="zh-CN" altLang="en-US"/>
              <a:t>项目管理的四十七个过程</a:t>
            </a:r>
          </a:p>
        </p:txBody>
      </p:sp>
      <p:sp>
        <p:nvSpPr>
          <p:cNvPr id="1843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pic>
        <p:nvPicPr>
          <p:cNvPr id="18436" name="内容占位符 4" descr="项目管理-ne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557338"/>
            <a:ext cx="6838950" cy="51117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55650" y="1844675"/>
            <a:ext cx="7696200" cy="44640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项目：同学聚会，比如春节聚会</a:t>
            </a:r>
            <a:endParaRPr lang="en-US" altLang="zh-CN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目标：利用放假时间沟通同学感情</a:t>
            </a:r>
            <a:endParaRPr lang="en-US" altLang="zh-CN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人数：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?? 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比如：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人至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</a:t>
            </a:r>
            <a:endParaRPr lang="en-US" altLang="zh-CN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成本：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?? 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比如：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*(30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?? 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比如：十月一日至十月七日</a:t>
            </a:r>
            <a:endParaRPr lang="en-US" altLang="zh-CN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地点：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?? 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比如：北京</a:t>
            </a:r>
            <a:endParaRPr lang="en-US" altLang="zh-CN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如果你是本次活动的项目经理，你如何安排？</a:t>
            </a:r>
            <a:endParaRPr lang="en-US" altLang="zh-CN" sz="28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 项目与项目管理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项目的定义</a:t>
            </a:r>
            <a:endParaRPr lang="en-US" altLang="zh-CN"/>
          </a:p>
          <a:p>
            <a:r>
              <a:rPr lang="zh-CN" altLang="en-US"/>
              <a:t>项目管理的定义</a:t>
            </a:r>
            <a:endParaRPr lang="en-US" altLang="zh-CN"/>
          </a:p>
          <a:p>
            <a:r>
              <a:rPr lang="zh-CN" altLang="en-US"/>
              <a:t>项目管理框架</a:t>
            </a: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2060575"/>
            <a:ext cx="7696200" cy="40989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下列哪些是项目？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吃饭 </a:t>
            </a:r>
          </a:p>
          <a:p>
            <a:pPr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聚餐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集体婚礼</a:t>
            </a:r>
          </a:p>
          <a:p>
            <a:pPr>
              <a:defRPr/>
            </a:pP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举办奥运会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OA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系统</a:t>
            </a:r>
          </a:p>
          <a:p>
            <a:pPr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生产线产品制造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" name="WordArt 1029"/>
          <p:cNvSpPr>
            <a:spLocks noChangeArrowheads="1" noChangeShapeType="1" noTextEdit="1"/>
          </p:cNvSpPr>
          <p:nvPr/>
        </p:nvSpPr>
        <p:spPr bwMode="auto">
          <a:xfrm>
            <a:off x="5867400" y="3467100"/>
            <a:ext cx="1066800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8E5E9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cs typeface="Arial" panose="020B0604020202020204" pitchFamily="34" charset="0"/>
              </a:rPr>
              <a:t>?</a:t>
            </a:r>
            <a:endParaRPr lang="zh-CN" altLang="en-US" sz="3600" b="1" kern="10" spc="72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8E5E92"/>
              </a:solidFill>
              <a:effectLst>
                <a:outerShdw dist="45791" dir="3378596" algn="ctr" rotWithShape="0">
                  <a:srgbClr val="4D4D4D"/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项目与日常运作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吃饭 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聚餐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集体婚礼</a:t>
            </a:r>
          </a:p>
          <a:p>
            <a:r>
              <a:rPr lang="zh-CN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举办奥运会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OA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生产线产品制造</a:t>
            </a: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149" name="椭圆 4"/>
          <p:cNvSpPr>
            <a:spLocks noChangeArrowheads="1"/>
          </p:cNvSpPr>
          <p:nvPr/>
        </p:nvSpPr>
        <p:spPr bwMode="auto">
          <a:xfrm>
            <a:off x="5940425" y="2492375"/>
            <a:ext cx="1655763" cy="8651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    项目</a:t>
            </a:r>
          </a:p>
        </p:txBody>
      </p:sp>
      <p:sp>
        <p:nvSpPr>
          <p:cNvPr id="6150" name="椭圆 5"/>
          <p:cNvSpPr>
            <a:spLocks noChangeArrowheads="1"/>
          </p:cNvSpPr>
          <p:nvPr/>
        </p:nvSpPr>
        <p:spPr bwMode="auto">
          <a:xfrm>
            <a:off x="5948363" y="4508500"/>
            <a:ext cx="1792287" cy="8651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日常运作</a:t>
            </a:r>
          </a:p>
        </p:txBody>
      </p:sp>
      <p:cxnSp>
        <p:nvCxnSpPr>
          <p:cNvPr id="6151" name="直接箭头连接符 7"/>
          <p:cNvCxnSpPr>
            <a:cxnSpLocks noChangeShapeType="1"/>
          </p:cNvCxnSpPr>
          <p:nvPr/>
        </p:nvCxnSpPr>
        <p:spPr bwMode="auto">
          <a:xfrm>
            <a:off x="1979613" y="2276475"/>
            <a:ext cx="4032250" cy="2447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直接箭头连接符 9"/>
          <p:cNvCxnSpPr>
            <a:cxnSpLocks noChangeShapeType="1"/>
          </p:cNvCxnSpPr>
          <p:nvPr/>
        </p:nvCxnSpPr>
        <p:spPr bwMode="auto">
          <a:xfrm>
            <a:off x="1763713" y="2781300"/>
            <a:ext cx="4032250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直接箭头连接符 11"/>
          <p:cNvCxnSpPr>
            <a:cxnSpLocks noChangeShapeType="1"/>
          </p:cNvCxnSpPr>
          <p:nvPr/>
        </p:nvCxnSpPr>
        <p:spPr bwMode="auto">
          <a:xfrm flipV="1">
            <a:off x="2484438" y="2997200"/>
            <a:ext cx="3311525" cy="360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直接箭头连接符 13"/>
          <p:cNvCxnSpPr>
            <a:cxnSpLocks noChangeShapeType="1"/>
          </p:cNvCxnSpPr>
          <p:nvPr/>
        </p:nvCxnSpPr>
        <p:spPr bwMode="auto">
          <a:xfrm flipV="1">
            <a:off x="2916238" y="3176588"/>
            <a:ext cx="3024187" cy="612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直接箭头连接符 15"/>
          <p:cNvCxnSpPr>
            <a:cxnSpLocks noChangeShapeType="1"/>
          </p:cNvCxnSpPr>
          <p:nvPr/>
        </p:nvCxnSpPr>
        <p:spPr bwMode="auto">
          <a:xfrm flipV="1">
            <a:off x="3059113" y="3357563"/>
            <a:ext cx="3097212" cy="1008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直接箭头连接符 17"/>
          <p:cNvCxnSpPr>
            <a:cxnSpLocks noChangeShapeType="1"/>
          </p:cNvCxnSpPr>
          <p:nvPr/>
        </p:nvCxnSpPr>
        <p:spPr bwMode="auto">
          <a:xfrm>
            <a:off x="3708400" y="4868863"/>
            <a:ext cx="2087563" cy="73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项目与日常运作的区别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项目是一次性的，日常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运作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是重复进行的。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项目是以目标为导向的，日常运作是通过效率和有效性体现的。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项目是通过项目经理及其团队工作完成的，而日常运作是职能式的线性管理。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项目存在大量的变更管理，而日常运作则基本保持连贯性的。 </a:t>
            </a: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项目的特征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有明确的目标性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明确的时限性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资源成本的约束性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项目的不确定性</a:t>
            </a: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唯一性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一次性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项目的定义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日常运作：连续不断、周而复始的活动</a:t>
            </a:r>
            <a:endParaRPr lang="en-US" altLang="zh-CN" sz="32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项      目：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是为了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创造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唯一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的产品或提供一个唯一的服务而进行的</a:t>
            </a:r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临时性</a:t>
            </a:r>
            <a:r>
              <a:rPr lang="zh-CN" altLang="en-US" sz="3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的活动。</a:t>
            </a: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项目无处不在</a:t>
            </a:r>
          </a:p>
        </p:txBody>
      </p:sp>
      <p:sp>
        <p:nvSpPr>
          <p:cNvPr id="1024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50863" y="2209800"/>
            <a:ext cx="1522412" cy="1049338"/>
          </a:xfrm>
          <a:prstGeom prst="round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45" name="组合 18"/>
          <p:cNvGrpSpPr>
            <a:grpSpLocks/>
          </p:cNvGrpSpPr>
          <p:nvPr/>
        </p:nvGrpSpPr>
        <p:grpSpPr bwMode="auto">
          <a:xfrm>
            <a:off x="550863" y="3259138"/>
            <a:ext cx="1522412" cy="563562"/>
            <a:chOff x="4411" y="1622083"/>
            <a:chExt cx="1522318" cy="564781"/>
          </a:xfrm>
        </p:grpSpPr>
        <p:sp>
          <p:nvSpPr>
            <p:cNvPr id="53" name="矩形 52"/>
            <p:cNvSpPr/>
            <p:nvPr/>
          </p:nvSpPr>
          <p:spPr>
            <a:xfrm>
              <a:off x="4411" y="1622083"/>
              <a:ext cx="1522318" cy="564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矩形 53"/>
            <p:cNvSpPr/>
            <p:nvPr/>
          </p:nvSpPr>
          <p:spPr>
            <a:xfrm>
              <a:off x="4411" y="1622083"/>
              <a:ext cx="1522318" cy="564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一次求职</a:t>
              </a:r>
              <a:endParaRPr lang="en-US" sz="2200" dirty="0"/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555875" y="2209800"/>
            <a:ext cx="1522413" cy="1049338"/>
          </a:xfrm>
          <a:prstGeom prst="round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47" name="组合 20"/>
          <p:cNvGrpSpPr>
            <a:grpSpLocks/>
          </p:cNvGrpSpPr>
          <p:nvPr/>
        </p:nvGrpSpPr>
        <p:grpSpPr bwMode="auto">
          <a:xfrm>
            <a:off x="2555875" y="3259138"/>
            <a:ext cx="1522413" cy="563562"/>
            <a:chOff x="1679026" y="1622084"/>
            <a:chExt cx="1522318" cy="564780"/>
          </a:xfrm>
        </p:grpSpPr>
        <p:sp>
          <p:nvSpPr>
            <p:cNvPr id="51" name="矩形 50"/>
            <p:cNvSpPr/>
            <p:nvPr/>
          </p:nvSpPr>
          <p:spPr>
            <a:xfrm>
              <a:off x="1679026" y="1622084"/>
              <a:ext cx="1522318" cy="5647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矩形 51"/>
            <p:cNvSpPr/>
            <p:nvPr/>
          </p:nvSpPr>
          <p:spPr>
            <a:xfrm>
              <a:off x="1679026" y="1622084"/>
              <a:ext cx="1522318" cy="56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一次创业</a:t>
              </a:r>
              <a:endParaRPr lang="en-US" sz="2200" dirty="0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4572000" y="2209800"/>
            <a:ext cx="1520825" cy="1049338"/>
          </a:xfrm>
          <a:prstGeom prst="round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49" name="组合 23"/>
          <p:cNvGrpSpPr>
            <a:grpSpLocks/>
          </p:cNvGrpSpPr>
          <p:nvPr/>
        </p:nvGrpSpPr>
        <p:grpSpPr bwMode="auto">
          <a:xfrm>
            <a:off x="4572000" y="3259138"/>
            <a:ext cx="1520825" cy="563562"/>
            <a:chOff x="3353640" y="1622084"/>
            <a:chExt cx="1522318" cy="564780"/>
          </a:xfrm>
        </p:grpSpPr>
        <p:sp>
          <p:nvSpPr>
            <p:cNvPr id="49" name="矩形 48"/>
            <p:cNvSpPr/>
            <p:nvPr/>
          </p:nvSpPr>
          <p:spPr>
            <a:xfrm>
              <a:off x="3353640" y="1622084"/>
              <a:ext cx="1522318" cy="5647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矩形 49"/>
            <p:cNvSpPr/>
            <p:nvPr/>
          </p:nvSpPr>
          <p:spPr>
            <a:xfrm>
              <a:off x="3353640" y="1622084"/>
              <a:ext cx="1522318" cy="56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一次会议</a:t>
              </a:r>
              <a:endParaRPr lang="en-US" sz="2200" dirty="0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6875463" y="2209800"/>
            <a:ext cx="1522412" cy="1049338"/>
          </a:xfrm>
          <a:prstGeom prst="roundRect">
            <a:avLst/>
          </a:prstGeom>
          <a:blipFill rotWithShape="0">
            <a:blip r:embed="rId5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51" name="组合 25"/>
          <p:cNvGrpSpPr>
            <a:grpSpLocks/>
          </p:cNvGrpSpPr>
          <p:nvPr/>
        </p:nvGrpSpPr>
        <p:grpSpPr bwMode="auto">
          <a:xfrm>
            <a:off x="6972300" y="3259138"/>
            <a:ext cx="1522413" cy="563562"/>
            <a:chOff x="5028255" y="1622084"/>
            <a:chExt cx="1522318" cy="564780"/>
          </a:xfrm>
        </p:grpSpPr>
        <p:sp>
          <p:nvSpPr>
            <p:cNvPr id="47" name="矩形 46"/>
            <p:cNvSpPr/>
            <p:nvPr/>
          </p:nvSpPr>
          <p:spPr>
            <a:xfrm>
              <a:off x="5028255" y="1622084"/>
              <a:ext cx="1522318" cy="5647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矩形 47"/>
            <p:cNvSpPr/>
            <p:nvPr/>
          </p:nvSpPr>
          <p:spPr>
            <a:xfrm>
              <a:off x="5028255" y="1622084"/>
              <a:ext cx="1522318" cy="56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一次旅行</a:t>
              </a:r>
              <a:endParaRPr lang="en-US" sz="2200" dirty="0"/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6972300" y="3975100"/>
            <a:ext cx="1522413" cy="1049338"/>
          </a:xfrm>
          <a:prstGeom prst="roundRect">
            <a:avLst/>
          </a:prstGeom>
          <a:blipFill rotWithShape="0">
            <a:blip r:embed="rId6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53" name="组合 27"/>
          <p:cNvGrpSpPr>
            <a:grpSpLocks/>
          </p:cNvGrpSpPr>
          <p:nvPr/>
        </p:nvGrpSpPr>
        <p:grpSpPr bwMode="auto">
          <a:xfrm>
            <a:off x="6972300" y="5024438"/>
            <a:ext cx="1522413" cy="563562"/>
            <a:chOff x="6702869" y="1622084"/>
            <a:chExt cx="1522318" cy="564780"/>
          </a:xfrm>
        </p:grpSpPr>
        <p:sp>
          <p:nvSpPr>
            <p:cNvPr id="45" name="矩形 44"/>
            <p:cNvSpPr/>
            <p:nvPr/>
          </p:nvSpPr>
          <p:spPr>
            <a:xfrm>
              <a:off x="6702869" y="1622084"/>
              <a:ext cx="1522318" cy="5647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矩形 45"/>
            <p:cNvSpPr/>
            <p:nvPr/>
          </p:nvSpPr>
          <p:spPr>
            <a:xfrm>
              <a:off x="6702869" y="1622084"/>
              <a:ext cx="1522318" cy="56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一次聚会</a:t>
              </a:r>
              <a:endParaRPr lang="en-US" sz="2200" dirty="0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639763" y="3975100"/>
            <a:ext cx="1522412" cy="1049338"/>
          </a:xfrm>
          <a:prstGeom prst="roundRect">
            <a:avLst/>
          </a:prstGeom>
          <a:blipFill rotWithShape="0">
            <a:blip r:embed="rId7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55" name="组合 29"/>
          <p:cNvGrpSpPr>
            <a:grpSpLocks/>
          </p:cNvGrpSpPr>
          <p:nvPr/>
        </p:nvGrpSpPr>
        <p:grpSpPr bwMode="auto">
          <a:xfrm>
            <a:off x="639763" y="5024438"/>
            <a:ext cx="1522412" cy="565150"/>
            <a:chOff x="841719" y="3387974"/>
            <a:chExt cx="1522318" cy="564780"/>
          </a:xfrm>
        </p:grpSpPr>
        <p:sp>
          <p:nvSpPr>
            <p:cNvPr id="43" name="矩形 42"/>
            <p:cNvSpPr/>
            <p:nvPr/>
          </p:nvSpPr>
          <p:spPr>
            <a:xfrm>
              <a:off x="841719" y="3387974"/>
              <a:ext cx="1522318" cy="5647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矩形 43"/>
            <p:cNvSpPr/>
            <p:nvPr/>
          </p:nvSpPr>
          <p:spPr>
            <a:xfrm>
              <a:off x="841719" y="3387974"/>
              <a:ext cx="1522318" cy="56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一场晚会</a:t>
              </a:r>
              <a:endParaRPr lang="en-US" sz="2200" dirty="0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2644775" y="3975100"/>
            <a:ext cx="1522413" cy="1049338"/>
          </a:xfrm>
          <a:prstGeom prst="round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57" name="组合 31"/>
          <p:cNvGrpSpPr>
            <a:grpSpLocks/>
          </p:cNvGrpSpPr>
          <p:nvPr/>
        </p:nvGrpSpPr>
        <p:grpSpPr bwMode="auto">
          <a:xfrm>
            <a:off x="2644775" y="5024438"/>
            <a:ext cx="1522413" cy="565150"/>
            <a:chOff x="2516333" y="3387974"/>
            <a:chExt cx="1522318" cy="564780"/>
          </a:xfrm>
        </p:grpSpPr>
        <p:sp>
          <p:nvSpPr>
            <p:cNvPr id="41" name="矩形 40"/>
            <p:cNvSpPr/>
            <p:nvPr/>
          </p:nvSpPr>
          <p:spPr>
            <a:xfrm>
              <a:off x="2516333" y="3387974"/>
              <a:ext cx="1522318" cy="5647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矩形 41"/>
            <p:cNvSpPr/>
            <p:nvPr/>
          </p:nvSpPr>
          <p:spPr>
            <a:xfrm>
              <a:off x="2516333" y="3387974"/>
              <a:ext cx="1522318" cy="56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一场比赛</a:t>
              </a:r>
              <a:endParaRPr lang="en-US" sz="2200" dirty="0"/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4660900" y="3975100"/>
            <a:ext cx="1522413" cy="1049338"/>
          </a:xfrm>
          <a:prstGeom prst="roundRect">
            <a:avLst/>
          </a:prstGeom>
          <a:blipFill rotWithShape="0">
            <a:blip r:embed="rId9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259" name="组合 33"/>
          <p:cNvGrpSpPr>
            <a:grpSpLocks/>
          </p:cNvGrpSpPr>
          <p:nvPr/>
        </p:nvGrpSpPr>
        <p:grpSpPr bwMode="auto">
          <a:xfrm>
            <a:off x="4660900" y="5024438"/>
            <a:ext cx="1522413" cy="565150"/>
            <a:chOff x="4190947" y="3387974"/>
            <a:chExt cx="1522318" cy="564780"/>
          </a:xfrm>
        </p:grpSpPr>
        <p:sp>
          <p:nvSpPr>
            <p:cNvPr id="39" name="矩形 38"/>
            <p:cNvSpPr/>
            <p:nvPr/>
          </p:nvSpPr>
          <p:spPr>
            <a:xfrm>
              <a:off x="4190947" y="3387974"/>
              <a:ext cx="1522318" cy="56478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矩形 39"/>
            <p:cNvSpPr/>
            <p:nvPr/>
          </p:nvSpPr>
          <p:spPr>
            <a:xfrm>
              <a:off x="4190947" y="3387974"/>
              <a:ext cx="1522318" cy="5647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56464" tIns="156464" rIns="156464" bIns="0" spcCol="1270"/>
            <a:lstStyle/>
            <a:p>
              <a:pPr algn="ctr" defTabSz="9779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200" dirty="0"/>
                <a:t>做一顿饭</a:t>
              </a:r>
              <a:endParaRPr lang="en-US" sz="2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000000"/>
                </a:solidFill>
              </a:rPr>
              <a:t>北京传智播客教育 </a:t>
            </a:r>
            <a:r>
              <a:rPr lang="en-US" altLang="zh-CN" sz="1400">
                <a:solidFill>
                  <a:srgbClr val="000000"/>
                </a:solidFill>
              </a:rPr>
              <a:t>www.itcast.cn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项目管理的重要性</a:t>
            </a:r>
            <a:endParaRPr lang="en-US" altLang="zh-CN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931988"/>
            <a:ext cx="7696200" cy="4098925"/>
          </a:xfrm>
        </p:spPr>
        <p:txBody>
          <a:bodyPr/>
          <a:lstStyle/>
          <a:p>
            <a:r>
              <a:rPr lang="zh-CN" altLang="zh-CN" sz="2400"/>
              <a:t>据有关统计，全球的项目投资高达十万亿美元，其中在美国有</a:t>
            </a:r>
            <a:r>
              <a:rPr lang="en-US" altLang="zh-CN" sz="2400"/>
              <a:t>2.5</a:t>
            </a:r>
            <a:r>
              <a:rPr lang="zh-CN" altLang="zh-CN" sz="2400"/>
              <a:t>万亿美元，占</a:t>
            </a:r>
            <a:r>
              <a:rPr lang="en-US" altLang="zh-CN" sz="2400"/>
              <a:t>GDP25%</a:t>
            </a:r>
            <a:r>
              <a:rPr lang="zh-CN" altLang="en-US" sz="2400"/>
              <a:t>，</a:t>
            </a:r>
            <a:r>
              <a:rPr lang="zh-CN" altLang="zh-CN" sz="2400"/>
              <a:t>全球从事项目管理人员大约有</a:t>
            </a:r>
            <a:r>
              <a:rPr lang="en-US" altLang="zh-CN" sz="2400"/>
              <a:t>11650</a:t>
            </a:r>
            <a:r>
              <a:rPr lang="zh-CN" altLang="zh-CN" sz="2400"/>
              <a:t>多万人，其中美国有</a:t>
            </a:r>
            <a:r>
              <a:rPr lang="en-US" altLang="zh-CN" sz="2400"/>
              <a:t>450</a:t>
            </a:r>
            <a:r>
              <a:rPr lang="zh-CN" altLang="zh-CN" sz="2400"/>
              <a:t>多万人。中国未来</a:t>
            </a:r>
            <a:r>
              <a:rPr lang="en-US" altLang="zh-CN" sz="2400"/>
              <a:t>5</a:t>
            </a:r>
            <a:r>
              <a:rPr lang="zh-CN" altLang="zh-CN" sz="2400"/>
              <a:t>年内在信息化建设的投资有上万亿人民币</a:t>
            </a:r>
            <a:r>
              <a:rPr lang="zh-CN" altLang="en-US" sz="2400"/>
              <a:t>。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/>
              <a:t>软件项目越来越复杂（需求、技术、用户关系、后期维护等），很多项目都失败了，导致失败的根本原因 是缺乏有效的项目管理；缺乏合格的软件项目经理。</a:t>
            </a:r>
            <a:endParaRPr lang="en-US" altLang="zh-CN" sz="2400"/>
          </a:p>
          <a:p>
            <a:r>
              <a:rPr lang="zh-CN" altLang="zh-CN" sz="2400"/>
              <a:t>企业成功在于有效的推行项目管理。</a:t>
            </a:r>
            <a:endParaRPr lang="en-US" altLang="zh-CN" sz="2400"/>
          </a:p>
          <a:p>
            <a:endParaRPr lang="zh-CN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5484</TotalTime>
  <Pages>0</Pages>
  <Words>738</Words>
  <Characters>0</Characters>
  <Application>Microsoft Office PowerPoint</Application>
  <DocSecurity>0</DocSecurity>
  <PresentationFormat>全屏显示(4:3)</PresentationFormat>
  <Lines>0</Lines>
  <Paragraphs>97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Arial Black</vt:lpstr>
      <vt:lpstr>Wingdings</vt:lpstr>
      <vt:lpstr>Times New Roman</vt:lpstr>
      <vt:lpstr>隶书</vt:lpstr>
      <vt:lpstr>方正姚体</vt:lpstr>
      <vt:lpstr>楷体</vt:lpstr>
      <vt:lpstr>黑体</vt:lpstr>
      <vt:lpstr>华文中宋</vt:lpstr>
      <vt:lpstr>1_Studio</vt:lpstr>
      <vt:lpstr>第一章</vt:lpstr>
      <vt:lpstr>第一章 项目与项目管理</vt:lpstr>
      <vt:lpstr>项目的定义</vt:lpstr>
      <vt:lpstr>项目与日常运作</vt:lpstr>
      <vt:lpstr>项目与日常运作的区别</vt:lpstr>
      <vt:lpstr>项目的特征</vt:lpstr>
      <vt:lpstr>项目的定义</vt:lpstr>
      <vt:lpstr>项目无处不在</vt:lpstr>
      <vt:lpstr>项目管理的重要性</vt:lpstr>
      <vt:lpstr>项目管理的通俗理解</vt:lpstr>
      <vt:lpstr>项目管理的定义</vt:lpstr>
      <vt:lpstr>项目管理框架</vt:lpstr>
      <vt:lpstr>五个标准化过程组</vt:lpstr>
      <vt:lpstr>五个标准化过程组</vt:lpstr>
      <vt:lpstr>项目管理的知识领域</vt:lpstr>
      <vt:lpstr>项目管理的四十七个过程</vt:lpstr>
      <vt:lpstr>思考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subject/>
  <dc:creator>刘洋</dc:creator>
  <cp:keywords/>
  <dc:description/>
  <cp:lastModifiedBy>李欣</cp:lastModifiedBy>
  <cp:revision>1554</cp:revision>
  <cp:lastPrinted>1601-01-01T00:00:00Z</cp:lastPrinted>
  <dcterms:created xsi:type="dcterms:W3CDTF">2003-04-14T14:59:42Z</dcterms:created>
  <dcterms:modified xsi:type="dcterms:W3CDTF">2016-09-16T13:05:02Z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2052-6.6.0.2461</vt:lpwstr>
  </property>
</Properties>
</file>