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3"/>
  </p:notesMasterIdLst>
  <p:sldIdLst>
    <p:sldId id="257" r:id="rId2"/>
    <p:sldId id="295" r:id="rId3"/>
    <p:sldId id="297" r:id="rId4"/>
    <p:sldId id="298" r:id="rId5"/>
    <p:sldId id="299" r:id="rId6"/>
    <p:sldId id="301" r:id="rId7"/>
    <p:sldId id="314" r:id="rId8"/>
    <p:sldId id="300" r:id="rId9"/>
    <p:sldId id="305" r:id="rId10"/>
    <p:sldId id="307" r:id="rId11"/>
    <p:sldId id="306" r:id="rId12"/>
    <p:sldId id="303" r:id="rId13"/>
    <p:sldId id="313" r:id="rId14"/>
    <p:sldId id="304" r:id="rId15"/>
    <p:sldId id="302" r:id="rId16"/>
    <p:sldId id="309" r:id="rId17"/>
    <p:sldId id="310" r:id="rId18"/>
    <p:sldId id="308" r:id="rId19"/>
    <p:sldId id="311" r:id="rId20"/>
    <p:sldId id="296" r:id="rId21"/>
    <p:sldId id="312" r:id="rId22"/>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39" autoAdjust="0"/>
    <p:restoredTop sz="93481" autoAdjust="0"/>
  </p:normalViewPr>
  <p:slideViewPr>
    <p:cSldViewPr>
      <p:cViewPr varScale="1">
        <p:scale>
          <a:sx n="89" d="100"/>
          <a:sy n="89" d="100"/>
        </p:scale>
        <p:origin x="1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24580" name="Rectangle 4"/>
          <p:cNvSpPr>
            <a:spLocks noGrp="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352E5819-862E-49FD-BDB1-79F892E7BCC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2400">
              <a:latin typeface="Times New Roman" pitchFamily="18" charset="0"/>
            </a:endParaRPr>
          </a:p>
        </p:txBody>
      </p:sp>
      <p:sp>
        <p:nvSpPr>
          <p:cNvPr id="5"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2400">
              <a:latin typeface="Times New Roman" pitchFamily="18" charset="0"/>
            </a:endParaRPr>
          </a:p>
        </p:txBody>
      </p:sp>
      <p:sp>
        <p:nvSpPr>
          <p:cNvPr id="6"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a:solidFill>
              <a:schemeClr val="bg2"/>
            </a:solidFill>
            <a:round/>
            <a:headEnd/>
            <a:tailEnd/>
          </a:ln>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1800"/>
          </a:p>
        </p:txBody>
      </p:sp>
      <p:pic>
        <p:nvPicPr>
          <p:cNvPr id="7" name="Picture 10" descr="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2555875" y="836613"/>
            <a:ext cx="5761038"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90000"/>
              </a:lnSpc>
              <a:spcBef>
                <a:spcPct val="20000"/>
              </a:spcBef>
              <a:buClr>
                <a:schemeClr val="tx1"/>
              </a:buClr>
              <a:buSzPct val="70000"/>
              <a:buFont typeface="Wingdings" pitchFamily="2" charset="2"/>
              <a:buNone/>
              <a:defRPr/>
            </a:pPr>
            <a:r>
              <a:rPr lang="en-US" altLang="zh-CN" sz="3300" b="1">
                <a:solidFill>
                  <a:srgbClr val="FF0000"/>
                </a:solidFill>
                <a:latin typeface="Arial Black" pitchFamily="34" charset="0"/>
                <a:ea typeface="隶书" pitchFamily="49" charset="-122"/>
              </a:rPr>
              <a:t>—</a:t>
            </a:r>
            <a:r>
              <a:rPr lang="zh-CN" altLang="en-US" sz="3300" b="1">
                <a:solidFill>
                  <a:srgbClr val="FF0000"/>
                </a:solidFill>
                <a:latin typeface="隶书" pitchFamily="49" charset="-122"/>
                <a:ea typeface="隶书" pitchFamily="49" charset="-122"/>
              </a:rPr>
              <a:t>高级软件人才实作培训专家</a:t>
            </a:r>
            <a:r>
              <a:rPr lang="en-US" altLang="zh-CN" sz="3300" b="1">
                <a:solidFill>
                  <a:srgbClr val="FF0000"/>
                </a:solidFill>
                <a:latin typeface="隶书" pitchFamily="49" charset="-122"/>
                <a:ea typeface="隶书" pitchFamily="49" charset="-122"/>
              </a:rPr>
              <a:t>!</a:t>
            </a:r>
          </a:p>
        </p:txBody>
      </p:sp>
      <p:sp>
        <p:nvSpPr>
          <p:cNvPr id="9" name="Line 12"/>
          <p:cNvSpPr>
            <a:spLocks noChangeShapeType="1"/>
          </p:cNvSpPr>
          <p:nvPr userDrawn="1"/>
        </p:nvSpPr>
        <p:spPr bwMode="auto">
          <a:xfrm>
            <a:off x="827088" y="1557338"/>
            <a:ext cx="76962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lvl1pPr>
          </a:lstStyle>
          <a:p>
            <a:pPr lvl="0"/>
            <a:r>
              <a:rPr lang="zh-CN" altLang="en-US"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itchFamily="2" charset="2"/>
              <a:buNone/>
              <a:defRPr sz="3300"/>
            </a:lvl1pPr>
          </a:lstStyle>
          <a:p>
            <a:pPr lvl="0"/>
            <a:r>
              <a:rPr lang="zh-CN" altLang="en-US" noProof="0"/>
              <a:t>单击此处编辑母版副标题样式</a:t>
            </a:r>
          </a:p>
        </p:txBody>
      </p:sp>
      <p:sp>
        <p:nvSpPr>
          <p:cNvPr id="10" name="Rectangle 7"/>
          <p:cNvSpPr>
            <a:spLocks noGrp="1" noChangeArrowheads="1"/>
          </p:cNvSpPr>
          <p:nvPr>
            <p:ph type="dt" sz="half" idx="10"/>
          </p:nvPr>
        </p:nvSpPr>
        <p:spPr/>
        <p:txBody>
          <a:bodyPr/>
          <a:lstStyle>
            <a:lvl1pPr>
              <a:defRPr/>
            </a:lvl1pPr>
          </a:lstStyle>
          <a:p>
            <a:pPr>
              <a:defRPr/>
            </a:pPr>
            <a:endParaRPr lang="en-US" altLang="zh-CN"/>
          </a:p>
        </p:txBody>
      </p:sp>
      <p:sp>
        <p:nvSpPr>
          <p:cNvPr id="11" name="Rectangle 8"/>
          <p:cNvSpPr>
            <a:spLocks noGrp="1" noChangeArrowheads="1"/>
          </p:cNvSpPr>
          <p:nvPr>
            <p:ph type="ftr" sz="quarter" idx="11"/>
          </p:nvPr>
        </p:nvSpPr>
        <p:spPr>
          <a:xfrm>
            <a:off x="2987675" y="6021388"/>
            <a:ext cx="3111500" cy="457200"/>
          </a:xfrm>
        </p:spPr>
        <p:txBody>
          <a:bodyPr/>
          <a:lstStyle>
            <a:lvl1pPr>
              <a:defRPr/>
            </a:lvl1pPr>
          </a:lstStyle>
          <a:p>
            <a:pPr>
              <a:defRPr/>
            </a:pPr>
            <a:r>
              <a:rPr lang="zh-CN" altLang="en-US"/>
              <a:t>北京传智播客教育   </a:t>
            </a:r>
            <a:r>
              <a:rPr lang="en-US" altLang="zh-CN"/>
              <a:t>www.itcast.cn</a:t>
            </a:r>
          </a:p>
        </p:txBody>
      </p:sp>
      <p:sp>
        <p:nvSpPr>
          <p:cNvPr id="12" name="Rectangle 9"/>
          <p:cNvSpPr>
            <a:spLocks noGrp="1" noChangeArrowheads="1"/>
          </p:cNvSpPr>
          <p:nvPr>
            <p:ph type="sldNum" sz="quarter" idx="12"/>
          </p:nvPr>
        </p:nvSpPr>
        <p:spPr>
          <a:xfrm>
            <a:off x="6858000" y="6391275"/>
            <a:ext cx="1600200" cy="457200"/>
          </a:xfrm>
        </p:spPr>
        <p:txBody>
          <a:bodyPr/>
          <a:lstStyle>
            <a:lvl1pPr>
              <a:defRPr/>
            </a:lvl1pPr>
          </a:lstStyle>
          <a:p>
            <a:fld id="{7F2617EC-EE1D-4DFE-8607-D59AC02384DE}" type="slidenum">
              <a:rPr lang="zh-CN" altLang="en-US"/>
              <a:pPr/>
              <a:t>‹#›</a:t>
            </a:fld>
            <a:endParaRPr lang="en-US" altLang="zh-CN"/>
          </a:p>
        </p:txBody>
      </p:sp>
    </p:spTree>
    <p:extLst>
      <p:ext uri="{BB962C8B-B14F-4D97-AF65-F5344CB8AC3E}">
        <p14:creationId xmlns:p14="http://schemas.microsoft.com/office/powerpoint/2010/main" val="279537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8F7AA07D-CFAF-4108-B493-C932F6B0D5BE}" type="slidenum">
              <a:rPr lang="zh-CN" altLang="en-US"/>
              <a:pPr/>
              <a:t>‹#›</a:t>
            </a:fld>
            <a:endParaRPr lang="en-US" altLang="zh-CN"/>
          </a:p>
        </p:txBody>
      </p:sp>
    </p:spTree>
    <p:extLst>
      <p:ext uri="{BB962C8B-B14F-4D97-AF65-F5344CB8AC3E}">
        <p14:creationId xmlns:p14="http://schemas.microsoft.com/office/powerpoint/2010/main" val="365628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BBCE55B3-E3E1-483D-AA71-D1DA1825854F}" type="slidenum">
              <a:rPr lang="zh-CN" altLang="en-US"/>
              <a:pPr/>
              <a:t>‹#›</a:t>
            </a:fld>
            <a:endParaRPr lang="en-US" altLang="zh-CN"/>
          </a:p>
        </p:txBody>
      </p:sp>
    </p:spTree>
    <p:extLst>
      <p:ext uri="{BB962C8B-B14F-4D97-AF65-F5344CB8AC3E}">
        <p14:creationId xmlns:p14="http://schemas.microsoft.com/office/powerpoint/2010/main" val="135658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7D9741D7-18B3-4AC4-82D5-D26E7AC4E776}" type="slidenum">
              <a:rPr lang="zh-CN" altLang="en-US"/>
              <a:pPr/>
              <a:t>‹#›</a:t>
            </a:fld>
            <a:endParaRPr lang="en-US" altLang="zh-CN"/>
          </a:p>
        </p:txBody>
      </p:sp>
    </p:spTree>
    <p:extLst>
      <p:ext uri="{BB962C8B-B14F-4D97-AF65-F5344CB8AC3E}">
        <p14:creationId xmlns:p14="http://schemas.microsoft.com/office/powerpoint/2010/main" val="298144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6" name="Rectangle 6"/>
          <p:cNvSpPr>
            <a:spLocks noGrp="1" noChangeArrowheads="1"/>
          </p:cNvSpPr>
          <p:nvPr>
            <p:ph type="sldNum" sz="quarter" idx="12"/>
          </p:nvPr>
        </p:nvSpPr>
        <p:spPr>
          <a:ln/>
        </p:spPr>
        <p:txBody>
          <a:bodyPr/>
          <a:lstStyle>
            <a:lvl1pPr>
              <a:defRPr/>
            </a:lvl1pPr>
          </a:lstStyle>
          <a:p>
            <a:fld id="{480B586E-5FD4-4DA6-B160-C44260F9B782}" type="slidenum">
              <a:rPr lang="zh-CN" altLang="en-US"/>
              <a:pPr/>
              <a:t>‹#›</a:t>
            </a:fld>
            <a:endParaRPr lang="en-US" altLang="zh-CN"/>
          </a:p>
        </p:txBody>
      </p:sp>
    </p:spTree>
    <p:extLst>
      <p:ext uri="{BB962C8B-B14F-4D97-AF65-F5344CB8AC3E}">
        <p14:creationId xmlns:p14="http://schemas.microsoft.com/office/powerpoint/2010/main" val="282622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9950" y="1989138"/>
            <a:ext cx="3771900" cy="409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fld id="{497D196D-3BEE-4D3B-B018-F3400B7554FD}" type="slidenum">
              <a:rPr lang="zh-CN" altLang="en-US"/>
              <a:pPr/>
              <a:t>‹#›</a:t>
            </a:fld>
            <a:endParaRPr lang="en-US" altLang="zh-CN"/>
          </a:p>
        </p:txBody>
      </p:sp>
    </p:spTree>
    <p:extLst>
      <p:ext uri="{BB962C8B-B14F-4D97-AF65-F5344CB8AC3E}">
        <p14:creationId xmlns:p14="http://schemas.microsoft.com/office/powerpoint/2010/main" val="146348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9" name="Rectangle 6"/>
          <p:cNvSpPr>
            <a:spLocks noGrp="1" noChangeArrowheads="1"/>
          </p:cNvSpPr>
          <p:nvPr>
            <p:ph type="sldNum" sz="quarter" idx="12"/>
          </p:nvPr>
        </p:nvSpPr>
        <p:spPr>
          <a:ln/>
        </p:spPr>
        <p:txBody>
          <a:bodyPr/>
          <a:lstStyle>
            <a:lvl1pPr>
              <a:defRPr/>
            </a:lvl1pPr>
          </a:lstStyle>
          <a:p>
            <a:fld id="{30E7DA49-57EF-4458-8A82-CAD856A9D385}" type="slidenum">
              <a:rPr lang="zh-CN" altLang="en-US"/>
              <a:pPr/>
              <a:t>‹#›</a:t>
            </a:fld>
            <a:endParaRPr lang="en-US" altLang="zh-CN"/>
          </a:p>
        </p:txBody>
      </p:sp>
    </p:spTree>
    <p:extLst>
      <p:ext uri="{BB962C8B-B14F-4D97-AF65-F5344CB8AC3E}">
        <p14:creationId xmlns:p14="http://schemas.microsoft.com/office/powerpoint/2010/main" val="64408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5" name="Rectangle 6"/>
          <p:cNvSpPr>
            <a:spLocks noGrp="1" noChangeArrowheads="1"/>
          </p:cNvSpPr>
          <p:nvPr>
            <p:ph type="sldNum" sz="quarter" idx="12"/>
          </p:nvPr>
        </p:nvSpPr>
        <p:spPr>
          <a:ln/>
        </p:spPr>
        <p:txBody>
          <a:bodyPr/>
          <a:lstStyle>
            <a:lvl1pPr>
              <a:defRPr/>
            </a:lvl1pPr>
          </a:lstStyle>
          <a:p>
            <a:fld id="{51E79FFB-7249-4A4B-8854-EB06BA766E66}" type="slidenum">
              <a:rPr lang="zh-CN" altLang="en-US"/>
              <a:pPr/>
              <a:t>‹#›</a:t>
            </a:fld>
            <a:endParaRPr lang="en-US" altLang="zh-CN"/>
          </a:p>
        </p:txBody>
      </p:sp>
    </p:spTree>
    <p:extLst>
      <p:ext uri="{BB962C8B-B14F-4D97-AF65-F5344CB8AC3E}">
        <p14:creationId xmlns:p14="http://schemas.microsoft.com/office/powerpoint/2010/main" val="28102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4" name="Rectangle 6"/>
          <p:cNvSpPr>
            <a:spLocks noGrp="1" noChangeArrowheads="1"/>
          </p:cNvSpPr>
          <p:nvPr>
            <p:ph type="sldNum" sz="quarter" idx="12"/>
          </p:nvPr>
        </p:nvSpPr>
        <p:spPr>
          <a:ln/>
        </p:spPr>
        <p:txBody>
          <a:bodyPr/>
          <a:lstStyle>
            <a:lvl1pPr>
              <a:defRPr/>
            </a:lvl1pPr>
          </a:lstStyle>
          <a:p>
            <a:fld id="{94CD61D2-DD34-4C85-A8AC-A190BA91C315}" type="slidenum">
              <a:rPr lang="zh-CN" altLang="en-US"/>
              <a:pPr/>
              <a:t>‹#›</a:t>
            </a:fld>
            <a:endParaRPr lang="en-US" altLang="zh-CN"/>
          </a:p>
        </p:txBody>
      </p:sp>
    </p:spTree>
    <p:extLst>
      <p:ext uri="{BB962C8B-B14F-4D97-AF65-F5344CB8AC3E}">
        <p14:creationId xmlns:p14="http://schemas.microsoft.com/office/powerpoint/2010/main" val="293349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fld id="{73DC644F-37C4-47C7-9B1A-F0AC249E586B}" type="slidenum">
              <a:rPr lang="zh-CN" altLang="en-US"/>
              <a:pPr/>
              <a:t>‹#›</a:t>
            </a:fld>
            <a:endParaRPr lang="en-US" altLang="zh-CN"/>
          </a:p>
        </p:txBody>
      </p:sp>
    </p:spTree>
    <p:extLst>
      <p:ext uri="{BB962C8B-B14F-4D97-AF65-F5344CB8AC3E}">
        <p14:creationId xmlns:p14="http://schemas.microsoft.com/office/powerpoint/2010/main" val="240004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北京传智播客教育 </a:t>
            </a:r>
            <a:r>
              <a:rPr lang="en-US" altLang="zh-CN"/>
              <a:t>www.itcast.cn</a:t>
            </a:r>
          </a:p>
        </p:txBody>
      </p:sp>
      <p:sp>
        <p:nvSpPr>
          <p:cNvPr id="7" name="Rectangle 6"/>
          <p:cNvSpPr>
            <a:spLocks noGrp="1" noChangeArrowheads="1"/>
          </p:cNvSpPr>
          <p:nvPr>
            <p:ph type="sldNum" sz="quarter" idx="12"/>
          </p:nvPr>
        </p:nvSpPr>
        <p:spPr>
          <a:ln/>
        </p:spPr>
        <p:txBody>
          <a:bodyPr/>
          <a:lstStyle>
            <a:lvl1pPr>
              <a:defRPr/>
            </a:lvl1pPr>
          </a:lstStyle>
          <a:p>
            <a:fld id="{206FB7F0-54B9-4A91-BF74-C816F73B5033}" type="slidenum">
              <a:rPr lang="zh-CN" altLang="en-US"/>
              <a:pPr/>
              <a:t>‹#›</a:t>
            </a:fld>
            <a:endParaRPr lang="en-US" altLang="zh-CN"/>
          </a:p>
        </p:txBody>
      </p:sp>
    </p:spTree>
    <p:extLst>
      <p:ext uri="{BB962C8B-B14F-4D97-AF65-F5344CB8AC3E}">
        <p14:creationId xmlns:p14="http://schemas.microsoft.com/office/powerpoint/2010/main" val="945364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fld id="{C7323FDC-3419-415E-824E-EA80BD3EF63E}" type="slidenum">
              <a:rPr lang="zh-CN" altLang="en-US"/>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defRPr/>
            </a:pPr>
            <a:endParaRPr lang="zh-CN" altLang="en-US" sz="2400">
              <a:latin typeface="Times New Roman" pitchFamily="18" charset="0"/>
            </a:endParaRPr>
          </a:p>
        </p:txBody>
      </p:sp>
      <p:sp>
        <p:nvSpPr>
          <p:cNvPr id="1032" name="Line 8"/>
          <p:cNvSpPr>
            <a:spLocks noChangeShapeType="1"/>
          </p:cNvSpPr>
          <p:nvPr/>
        </p:nvSpPr>
        <p:spPr bwMode="auto">
          <a:xfrm>
            <a:off x="755650" y="1844675"/>
            <a:ext cx="76962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3" name="Picture 9" descr="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userDrawn="1"/>
        </p:nvSpPr>
        <p:spPr bwMode="auto">
          <a:xfrm>
            <a:off x="2555875" y="333375"/>
            <a:ext cx="57610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90000"/>
              </a:lnSpc>
              <a:spcBef>
                <a:spcPct val="20000"/>
              </a:spcBef>
              <a:buClr>
                <a:schemeClr val="tx1"/>
              </a:buClr>
              <a:buSzPct val="70000"/>
              <a:buFont typeface="Wingdings" pitchFamily="2" charset="2"/>
              <a:buNone/>
              <a:defRPr/>
            </a:pPr>
            <a:r>
              <a:rPr lang="en-US" altLang="zh-CN" sz="3300" b="1">
                <a:solidFill>
                  <a:srgbClr val="FF0000"/>
                </a:solidFill>
                <a:latin typeface="Arial Black" pitchFamily="34" charset="0"/>
                <a:ea typeface="隶书" pitchFamily="49" charset="-122"/>
              </a:rPr>
              <a:t>—</a:t>
            </a:r>
            <a:r>
              <a:rPr lang="zh-CN" altLang="en-US" sz="3300" b="1">
                <a:solidFill>
                  <a:srgbClr val="FF0000"/>
                </a:solidFill>
                <a:latin typeface="隶书" pitchFamily="49" charset="-122"/>
                <a:ea typeface="隶书" pitchFamily="49" charset="-122"/>
              </a:rPr>
              <a:t>高级软件人才实作培训专家</a:t>
            </a:r>
            <a:r>
              <a:rPr lang="en-US" altLang="zh-CN" sz="3300" b="1">
                <a:solidFill>
                  <a:srgbClr val="FF0000"/>
                </a:solidFill>
                <a:latin typeface="隶书" pitchFamily="49" charset="-122"/>
                <a:ea typeface="隶书" pitchFamily="49" charset="-122"/>
              </a:rPr>
              <a:t>!</a:t>
            </a:r>
          </a:p>
        </p:txBody>
      </p:sp>
    </p:spTree>
  </p:cSld>
  <p:clrMap bg1="lt1" tx1="dk1" bg2="lt2" tx2="dk2" accent1="accent1" accent2="accent2" accent3="accent3" accent4="accent4" accent5="accent5" accent6="accent6" hlink="hlink" folHlink="folHlink"/>
  <p:sldLayoutIdLst>
    <p:sldLayoutId id="2147483979"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8"/>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
        <p:nvSpPr>
          <p:cNvPr id="3075" name="Rectangle 2"/>
          <p:cNvSpPr>
            <a:spLocks noGrp="1" noChangeArrowheads="1"/>
          </p:cNvSpPr>
          <p:nvPr>
            <p:ph type="ctrTitle"/>
          </p:nvPr>
        </p:nvSpPr>
        <p:spPr>
          <a:xfrm>
            <a:off x="539750" y="1916113"/>
            <a:ext cx="8064500" cy="936625"/>
          </a:xfrm>
          <a:noFill/>
        </p:spPr>
        <p:txBody>
          <a:bodyPr lIns="92075" tIns="46038" rIns="92075" bIns="46038" anchorCtr="0"/>
          <a:lstStyle/>
          <a:p>
            <a:pPr eaLnBrk="1" hangingPunct="1"/>
            <a:r>
              <a:rPr lang="zh-CN" altLang="en-US" sz="3200" b="1" i="0">
                <a:latin typeface="方正姚体" panose="02010601030101010101" pitchFamily="2" charset="-122"/>
                <a:ea typeface="方正姚体" panose="02010601030101010101" pitchFamily="2" charset="-122"/>
              </a:rPr>
              <a:t>第二章</a:t>
            </a:r>
          </a:p>
        </p:txBody>
      </p:sp>
      <p:sp>
        <p:nvSpPr>
          <p:cNvPr id="4099" name="Text Box 3"/>
          <p:cNvSpPr txBox="1">
            <a:spLocks noChangeArrowheads="1"/>
          </p:cNvSpPr>
          <p:nvPr/>
        </p:nvSpPr>
        <p:spPr bwMode="auto">
          <a:xfrm>
            <a:off x="2528888" y="4508500"/>
            <a:ext cx="3889375" cy="481013"/>
          </a:xfrm>
          <a:prstGeom prst="rect">
            <a:avLst/>
          </a:prstGeom>
          <a:noFill/>
          <a:ln>
            <a:noFill/>
          </a:ln>
          <a:effectLst/>
          <a:extLst/>
        </p:spPr>
        <p:txBody>
          <a:bodyPr>
            <a:spAutoFit/>
          </a:bodyPr>
          <a:lstStyle>
            <a:lvl1pPr marL="342900" indent="-342900">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defRPr sz="2400">
                <a:solidFill>
                  <a:schemeClr val="tx1"/>
                </a:solidFill>
                <a:latin typeface="Times New Roman" pitchFamily="18" charset="0"/>
                <a:ea typeface="宋体" pitchFamily="2" charset="-122"/>
              </a:defRPr>
            </a:lvl6pPr>
            <a:lvl7pPr fontAlgn="base">
              <a:spcBef>
                <a:spcPct val="0"/>
              </a:spcBef>
              <a:spcAft>
                <a:spcPct val="0"/>
              </a:spcAft>
              <a:defRPr sz="2400">
                <a:solidFill>
                  <a:schemeClr val="tx1"/>
                </a:solidFill>
                <a:latin typeface="Times New Roman" pitchFamily="18" charset="0"/>
                <a:ea typeface="宋体" pitchFamily="2" charset="-122"/>
              </a:defRPr>
            </a:lvl7pPr>
            <a:lvl8pPr fontAlgn="base">
              <a:spcBef>
                <a:spcPct val="0"/>
              </a:spcBef>
              <a:spcAft>
                <a:spcPct val="0"/>
              </a:spcAft>
              <a:defRPr sz="2400">
                <a:solidFill>
                  <a:schemeClr val="tx1"/>
                </a:solidFill>
                <a:latin typeface="Times New Roman" pitchFamily="18" charset="0"/>
                <a:ea typeface="宋体" pitchFamily="2" charset="-122"/>
              </a:defRPr>
            </a:lvl8pPr>
            <a:lvl9pPr fontAlgn="base">
              <a:spcBef>
                <a:spcPct val="0"/>
              </a:spcBef>
              <a:spcAft>
                <a:spcPct val="0"/>
              </a:spcAft>
              <a:defRPr sz="2400">
                <a:solidFill>
                  <a:schemeClr val="tx1"/>
                </a:solidFill>
                <a:latin typeface="Times New Roman" pitchFamily="18" charset="0"/>
                <a:ea typeface="宋体" pitchFamily="2" charset="-122"/>
              </a:defRPr>
            </a:lvl9pPr>
          </a:lstStyle>
          <a:p>
            <a:pPr algn="ctr">
              <a:lnSpc>
                <a:spcPct val="90000"/>
              </a:lnSpc>
              <a:spcBef>
                <a:spcPct val="50000"/>
              </a:spcBef>
              <a:buClr>
                <a:schemeClr val="tx1"/>
              </a:buClr>
              <a:buSzPct val="70000"/>
              <a:buFont typeface="Wingdings" pitchFamily="2" charset="2"/>
              <a:buNone/>
              <a:defRPr/>
            </a:pPr>
            <a:r>
              <a:rPr lang="zh-CN" altLang="en-US" sz="2800" b="1" kern="0" spc="-100" dirty="0">
                <a:latin typeface="楷体" pitchFamily="49" charset="-122"/>
                <a:ea typeface="楷体" pitchFamily="49" charset="-122"/>
              </a:rPr>
              <a:t>项目启动</a:t>
            </a:r>
            <a:endParaRPr lang="en-US" altLang="zh-CN" sz="2800" b="1" kern="0" spc="-100" dirty="0">
              <a:latin typeface="楷体" pitchFamily="49" charset="-122"/>
              <a:ea typeface="楷体"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原型模型</a:t>
            </a:r>
            <a:endParaRPr lang="en-US" altLang="zh-CN">
              <a:latin typeface="黑体" panose="02010609060101010101" pitchFamily="49" charset="-122"/>
              <a:ea typeface="黑体" panose="02010609060101010101" pitchFamily="49" charset="-122"/>
            </a:endParaRPr>
          </a:p>
        </p:txBody>
      </p:sp>
      <p:sp>
        <p:nvSpPr>
          <p:cNvPr id="12291" name="内容占位符 2"/>
          <p:cNvSpPr>
            <a:spLocks noGrp="1"/>
          </p:cNvSpPr>
          <p:nvPr>
            <p:ph idx="1"/>
          </p:nvPr>
        </p:nvSpPr>
        <p:spPr>
          <a:xfrm>
            <a:off x="684213" y="1989138"/>
            <a:ext cx="7767637" cy="4098925"/>
          </a:xfrm>
        </p:spPr>
        <p:txBody>
          <a:bodyPr/>
          <a:lstStyle/>
          <a:p>
            <a:pPr marL="0" indent="0">
              <a:buFont typeface="Wingdings" panose="05000000000000000000" pitchFamily="2" charset="2"/>
              <a:buNone/>
            </a:pPr>
            <a:r>
              <a:rPr lang="en-US" altLang="zh-CN">
                <a:latin typeface="黑体" panose="02010609060101010101" pitchFamily="49" charset="-122"/>
                <a:ea typeface="黑体" panose="02010609060101010101" pitchFamily="49" charset="-122"/>
              </a:rPr>
              <a:t> </a:t>
            </a:r>
          </a:p>
        </p:txBody>
      </p:sp>
      <p:sp>
        <p:nvSpPr>
          <p:cNvPr id="1229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pic>
        <p:nvPicPr>
          <p:cNvPr id="122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844675"/>
            <a:ext cx="763270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原型模型</a:t>
            </a:r>
            <a:endParaRPr lang="zh-CN" altLang="en-US"/>
          </a:p>
        </p:txBody>
      </p:sp>
      <p:sp>
        <p:nvSpPr>
          <p:cNvPr id="13315" name="内容占位符 2"/>
          <p:cNvSpPr>
            <a:spLocks noGrp="1"/>
          </p:cNvSpPr>
          <p:nvPr>
            <p:ph idx="1"/>
          </p:nvPr>
        </p:nvSpPr>
        <p:spPr>
          <a:xfrm>
            <a:off x="684213" y="1989138"/>
            <a:ext cx="7767637" cy="4098925"/>
          </a:xfrm>
        </p:spPr>
        <p:txBody>
          <a:bodyPr/>
          <a:lstStyle/>
          <a:p>
            <a:r>
              <a:rPr lang="zh-CN" altLang="en-US">
                <a:latin typeface="黑体" panose="02010609060101010101" pitchFamily="49" charset="-122"/>
                <a:ea typeface="黑体" panose="02010609060101010101" pitchFamily="49" charset="-122"/>
              </a:rPr>
              <a:t>在项目开始前</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项目的需求不明确</a:t>
            </a:r>
          </a:p>
          <a:p>
            <a:r>
              <a:rPr lang="zh-CN" altLang="en-US">
                <a:latin typeface="黑体" panose="02010609060101010101" pitchFamily="49" charset="-122"/>
                <a:ea typeface="黑体" panose="02010609060101010101" pitchFamily="49" charset="-122"/>
              </a:rPr>
              <a:t>需要减少项目需求的不确定性</a:t>
            </a:r>
          </a:p>
          <a:p>
            <a:r>
              <a:rPr lang="zh-CN" altLang="en-US">
                <a:latin typeface="黑体" panose="02010609060101010101" pitchFamily="49" charset="-122"/>
                <a:ea typeface="黑体" panose="02010609060101010101" pitchFamily="49" charset="-122"/>
              </a:rPr>
              <a:t>类似的项目如：</a:t>
            </a:r>
          </a:p>
          <a:p>
            <a:pPr marL="457200" lvl="1" indent="0">
              <a:buFontTx/>
              <a:buNone/>
            </a:pPr>
            <a:r>
              <a:rPr lang="zh-CN" altLang="en-US">
                <a:latin typeface="黑体" panose="02010609060101010101" pitchFamily="49" charset="-122"/>
                <a:ea typeface="黑体" panose="02010609060101010101" pitchFamily="49" charset="-122"/>
              </a:rPr>
              <a:t>第一次开发的产品，验证可行性</a:t>
            </a:r>
          </a:p>
        </p:txBody>
      </p:sp>
      <p:sp>
        <p:nvSpPr>
          <p:cNvPr id="1331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增量模型</a:t>
            </a:r>
            <a:endParaRPr lang="en-US" altLang="zh-CN">
              <a:latin typeface="黑体" panose="02010609060101010101" pitchFamily="49" charset="-122"/>
              <a:ea typeface="黑体" panose="02010609060101010101" pitchFamily="49" charset="-122"/>
            </a:endParaRPr>
          </a:p>
        </p:txBody>
      </p:sp>
      <p:sp>
        <p:nvSpPr>
          <p:cNvPr id="14339" name="内容占位符 2"/>
          <p:cNvSpPr>
            <a:spLocks noGrp="1"/>
          </p:cNvSpPr>
          <p:nvPr>
            <p:ph idx="1"/>
          </p:nvPr>
        </p:nvSpPr>
        <p:spPr>
          <a:xfrm>
            <a:off x="684213" y="1989138"/>
            <a:ext cx="7767637" cy="4098925"/>
          </a:xfrm>
        </p:spPr>
        <p:txBody>
          <a:bodyPr/>
          <a:lstStyle/>
          <a:p>
            <a:pPr marL="0" indent="0">
              <a:buFont typeface="Wingdings" panose="05000000000000000000" pitchFamily="2" charset="2"/>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增量模型融合了瀑布模型的基本成分（重复应用）和原型实现的迭代特征，该模型采用随着日程时间的进展而交错的线性序列，每一个线性序列产生软件的一个可发布的“增量”。当使用增量模型时，第</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个增量往往是核心的产品，即第</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个增量实现了基本的需求，但很多补充的特征还没有发布。客户对每一个增量的使用和评估都作为下一个增量发布的新特征和功能，这个过程在每一个增量发布后不断重复，直到产生了最终的完善产品。</a:t>
            </a:r>
            <a:endParaRPr lang="en-US" altLang="zh-CN" sz="2400">
              <a:latin typeface="黑体" panose="02010609060101010101" pitchFamily="49" charset="-122"/>
              <a:ea typeface="黑体" panose="02010609060101010101" pitchFamily="49" charset="-122"/>
            </a:endParaRPr>
          </a:p>
        </p:txBody>
      </p:sp>
      <p:sp>
        <p:nvSpPr>
          <p:cNvPr id="1434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增量模型</a:t>
            </a:r>
            <a:endParaRPr lang="en-US" altLang="zh-CN">
              <a:latin typeface="黑体" panose="02010609060101010101" pitchFamily="49" charset="-122"/>
              <a:ea typeface="黑体" panose="02010609060101010101" pitchFamily="49" charset="-122"/>
            </a:endParaRPr>
          </a:p>
        </p:txBody>
      </p:sp>
      <p:sp>
        <p:nvSpPr>
          <p:cNvPr id="15363" name="内容占位符 2"/>
          <p:cNvSpPr>
            <a:spLocks noGrp="1"/>
          </p:cNvSpPr>
          <p:nvPr>
            <p:ph idx="1"/>
          </p:nvPr>
        </p:nvSpPr>
        <p:spPr>
          <a:xfrm>
            <a:off x="684213" y="1989138"/>
            <a:ext cx="7767637" cy="4098925"/>
          </a:xfrm>
        </p:spPr>
        <p:txBody>
          <a:bodyPr/>
          <a:lstStyle/>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p:txBody>
      </p:sp>
      <p:sp>
        <p:nvSpPr>
          <p:cNvPr id="1536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133600"/>
            <a:ext cx="7488237"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增量模型</a:t>
            </a:r>
            <a:endParaRPr lang="zh-CN" altLang="en-US"/>
          </a:p>
        </p:txBody>
      </p:sp>
      <p:sp>
        <p:nvSpPr>
          <p:cNvPr id="16387" name="内容占位符 2"/>
          <p:cNvSpPr>
            <a:spLocks noGrp="1"/>
          </p:cNvSpPr>
          <p:nvPr>
            <p:ph idx="1"/>
          </p:nvPr>
        </p:nvSpPr>
        <p:spPr>
          <a:xfrm>
            <a:off x="684213" y="1989138"/>
            <a:ext cx="7767637" cy="4098925"/>
          </a:xfrm>
        </p:spPr>
        <p:txBody>
          <a:bodyPr/>
          <a:lstStyle/>
          <a:p>
            <a:r>
              <a:rPr lang="zh-CN" altLang="en-US">
                <a:latin typeface="黑体" panose="02010609060101010101" pitchFamily="49" charset="-122"/>
                <a:ea typeface="黑体" panose="02010609060101010101" pitchFamily="49" charset="-122"/>
              </a:rPr>
              <a:t>项目开始，明确了需求的一部分，但是需求可能会发生变化</a:t>
            </a:r>
          </a:p>
          <a:p>
            <a:r>
              <a:rPr lang="zh-CN" altLang="en-US">
                <a:latin typeface="黑体" panose="02010609060101010101" pitchFamily="49" charset="-122"/>
                <a:ea typeface="黑体" panose="02010609060101010101" pitchFamily="49" charset="-122"/>
              </a:rPr>
              <a:t>对于市场和用户把握不是很准，需要逐步了解</a:t>
            </a:r>
          </a:p>
          <a:p>
            <a:r>
              <a:rPr lang="zh-CN" altLang="en-US">
                <a:latin typeface="黑体" panose="02010609060101010101" pitchFamily="49" charset="-122"/>
                <a:ea typeface="黑体" panose="02010609060101010101" pitchFamily="49" charset="-122"/>
              </a:rPr>
              <a:t>对于有庞大和复杂功能的系统进行功能改进，就需要一步一步实施的。</a:t>
            </a:r>
          </a:p>
        </p:txBody>
      </p:sp>
      <p:sp>
        <p:nvSpPr>
          <p:cNvPr id="1638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选择生存期模型</a:t>
            </a:r>
          </a:p>
        </p:txBody>
      </p:sp>
      <p:sp>
        <p:nvSpPr>
          <p:cNvPr id="17411" name="内容占位符 2"/>
          <p:cNvSpPr>
            <a:spLocks noGrp="1"/>
          </p:cNvSpPr>
          <p:nvPr>
            <p:ph idx="1"/>
          </p:nvPr>
        </p:nvSpPr>
        <p:spPr>
          <a:xfrm>
            <a:off x="684213" y="1989138"/>
            <a:ext cx="7767637" cy="4098925"/>
          </a:xfrm>
        </p:spPr>
        <p:txBody>
          <a:bodyPr/>
          <a:lstStyle/>
          <a:p>
            <a:r>
              <a:rPr lang="zh-CN" altLang="en-US">
                <a:latin typeface="黑体" panose="02010609060101010101" pitchFamily="49" charset="-122"/>
                <a:ea typeface="黑体" panose="02010609060101010101" pitchFamily="49" charset="-122"/>
              </a:rPr>
              <a:t>评审、分析项目的特性</a:t>
            </a:r>
          </a:p>
          <a:p>
            <a:r>
              <a:rPr lang="zh-CN" altLang="en-US">
                <a:latin typeface="黑体" panose="02010609060101010101" pitchFamily="49" charset="-122"/>
                <a:ea typeface="黑体" panose="02010609060101010101" pitchFamily="49" charset="-122"/>
              </a:rPr>
              <a:t>选择适合项目的生存期模型</a:t>
            </a:r>
          </a:p>
          <a:p>
            <a:pPr>
              <a:buFont typeface="Monotype Sorts" charset="0"/>
              <a:buNone/>
            </a:pPr>
            <a:endParaRPr lang="en-US" altLang="zh-CN">
              <a:latin typeface="黑体" panose="02010609060101010101" pitchFamily="49" charset="-122"/>
              <a:ea typeface="黑体" panose="02010609060101010101" pitchFamily="49" charset="-122"/>
            </a:endParaRPr>
          </a:p>
        </p:txBody>
      </p:sp>
      <p:sp>
        <p:nvSpPr>
          <p:cNvPr id="1741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项目经理的角色</a:t>
            </a:r>
          </a:p>
        </p:txBody>
      </p:sp>
      <p:sp>
        <p:nvSpPr>
          <p:cNvPr id="18435" name="内容占位符 2"/>
          <p:cNvSpPr>
            <a:spLocks noGrp="1"/>
          </p:cNvSpPr>
          <p:nvPr>
            <p:ph idx="1"/>
          </p:nvPr>
        </p:nvSpPr>
        <p:spPr>
          <a:xfrm>
            <a:off x="684213" y="1844675"/>
            <a:ext cx="7767637" cy="4243388"/>
          </a:xfrm>
        </p:spPr>
        <p:txBody>
          <a:bodyPr/>
          <a:lstStyle/>
          <a:p>
            <a:r>
              <a:rPr lang="zh-CN" altLang="en-US" sz="2400">
                <a:latin typeface="黑体" panose="02010609060101010101" pitchFamily="49" charset="-122"/>
                <a:ea typeface="黑体" panose="02010609060101010101" pitchFamily="49" charset="-122"/>
              </a:rPr>
              <a:t>项目组织的领导者</a:t>
            </a:r>
          </a:p>
          <a:p>
            <a:r>
              <a:rPr lang="zh-CN" altLang="en-US" sz="2400">
                <a:latin typeface="黑体" panose="02010609060101010101" pitchFamily="49" charset="-122"/>
                <a:ea typeface="黑体" panose="02010609060101010101" pitchFamily="49" charset="-122"/>
              </a:rPr>
              <a:t>项目组织的管理者</a:t>
            </a:r>
          </a:p>
          <a:p>
            <a:r>
              <a:rPr lang="zh-CN" altLang="en-US" sz="2400">
                <a:latin typeface="黑体" panose="02010609060101010101" pitchFamily="49" charset="-122"/>
                <a:ea typeface="黑体" panose="02010609060101010101" pitchFamily="49" charset="-122"/>
              </a:rPr>
              <a:t>项目组织的决策者</a:t>
            </a:r>
          </a:p>
          <a:p>
            <a:r>
              <a:rPr lang="zh-CN" altLang="en-US" sz="2400">
                <a:latin typeface="黑体" panose="02010609060101010101" pitchFamily="49" charset="-122"/>
                <a:ea typeface="黑体" panose="02010609060101010101" pitchFamily="49" charset="-122"/>
              </a:rPr>
              <a:t>项目组织的分析者</a:t>
            </a:r>
          </a:p>
          <a:p>
            <a:r>
              <a:rPr lang="zh-CN" altLang="en-US" sz="2400">
                <a:latin typeface="黑体" panose="02010609060101010101" pitchFamily="49" charset="-122"/>
                <a:ea typeface="黑体" panose="02010609060101010101" pitchFamily="49" charset="-122"/>
              </a:rPr>
              <a:t>项目组织的计划者</a:t>
            </a:r>
          </a:p>
          <a:p>
            <a:r>
              <a:rPr lang="zh-CN" altLang="en-US" sz="2400">
                <a:latin typeface="黑体" panose="02010609060101010101" pitchFamily="49" charset="-122"/>
                <a:ea typeface="黑体" panose="02010609060101010101" pitchFamily="49" charset="-122"/>
              </a:rPr>
              <a:t>项目组织的控制者</a:t>
            </a:r>
          </a:p>
          <a:p>
            <a:r>
              <a:rPr lang="zh-CN" altLang="en-US" sz="2400">
                <a:latin typeface="黑体" panose="02010609060101010101" pitchFamily="49" charset="-122"/>
                <a:ea typeface="黑体" panose="02010609060101010101" pitchFamily="49" charset="-122"/>
              </a:rPr>
              <a:t>项目组织的组织者</a:t>
            </a:r>
          </a:p>
          <a:p>
            <a:r>
              <a:rPr lang="zh-CN" altLang="en-US" sz="2400">
                <a:latin typeface="黑体" panose="02010609060101010101" pitchFamily="49" charset="-122"/>
                <a:ea typeface="黑体" panose="02010609060101010101" pitchFamily="49" charset="-122"/>
              </a:rPr>
              <a:t>项目组织的评价者</a:t>
            </a:r>
          </a:p>
          <a:p>
            <a:r>
              <a:rPr lang="zh-CN" altLang="en-US" sz="2400">
                <a:latin typeface="黑体" panose="02010609060101010101" pitchFamily="49" charset="-122"/>
                <a:ea typeface="黑体" panose="02010609060101010101" pitchFamily="49" charset="-122"/>
              </a:rPr>
              <a:t>项目组织的协调者</a:t>
            </a:r>
          </a:p>
        </p:txBody>
      </p:sp>
      <p:sp>
        <p:nvSpPr>
          <p:cNvPr id="1843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项目经理的责任</a:t>
            </a:r>
          </a:p>
        </p:txBody>
      </p:sp>
      <p:sp>
        <p:nvSpPr>
          <p:cNvPr id="19459" name="内容占位符 2"/>
          <p:cNvSpPr>
            <a:spLocks noGrp="1"/>
          </p:cNvSpPr>
          <p:nvPr>
            <p:ph idx="1"/>
          </p:nvPr>
        </p:nvSpPr>
        <p:spPr>
          <a:xfrm>
            <a:off x="684213" y="1844675"/>
            <a:ext cx="7767637" cy="4243388"/>
          </a:xfrm>
        </p:spPr>
        <p:txBody>
          <a:bodyPr/>
          <a:lstStyle/>
          <a:p>
            <a:r>
              <a:rPr lang="zh-CN" altLang="en-US" sz="2400">
                <a:latin typeface="黑体" panose="02010609060101010101" pitchFamily="49" charset="-122"/>
                <a:ea typeface="黑体" panose="02010609060101010101" pitchFamily="49" charset="-122"/>
              </a:rPr>
              <a:t>项目计划</a:t>
            </a:r>
          </a:p>
          <a:p>
            <a:r>
              <a:rPr lang="zh-CN" altLang="en-US" sz="2400">
                <a:latin typeface="黑体" panose="02010609060101010101" pitchFamily="49" charset="-122"/>
                <a:ea typeface="黑体" panose="02010609060101010101" pitchFamily="49" charset="-122"/>
              </a:rPr>
              <a:t>组织实施</a:t>
            </a:r>
          </a:p>
          <a:p>
            <a:r>
              <a:rPr lang="zh-CN" altLang="en-US" sz="2400">
                <a:latin typeface="黑体" panose="02010609060101010101" pitchFamily="49" charset="-122"/>
                <a:ea typeface="黑体" panose="02010609060101010101" pitchFamily="49" charset="-122"/>
              </a:rPr>
              <a:t>项目控制</a:t>
            </a:r>
          </a:p>
        </p:txBody>
      </p:sp>
      <p:sp>
        <p:nvSpPr>
          <p:cNvPr id="1946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项目立项</a:t>
            </a:r>
            <a:r>
              <a:rPr lang="en-US" altLang="zh-CN"/>
              <a:t>-</a:t>
            </a:r>
            <a:r>
              <a:rPr lang="zh-CN" altLang="en-US"/>
              <a:t>项目章程</a:t>
            </a:r>
          </a:p>
        </p:txBody>
      </p:sp>
      <p:sp>
        <p:nvSpPr>
          <p:cNvPr id="20483" name="内容占位符 2"/>
          <p:cNvSpPr>
            <a:spLocks noGrp="1"/>
          </p:cNvSpPr>
          <p:nvPr>
            <p:ph idx="1"/>
          </p:nvPr>
        </p:nvSpPr>
        <p:spPr>
          <a:xfrm>
            <a:off x="684213" y="1989138"/>
            <a:ext cx="7767637" cy="4098925"/>
          </a:xfrm>
        </p:spPr>
        <p:txBody>
          <a:bodyPr/>
          <a:lstStyle/>
          <a:p>
            <a:pPr>
              <a:buFont typeface="Monotype Sorts" charset="0"/>
              <a:buNone/>
            </a:pPr>
            <a:r>
              <a:rPr lang="zh-CN" altLang="en-US">
                <a:latin typeface="黑体" panose="02010609060101010101" pitchFamily="49" charset="-122"/>
                <a:ea typeface="黑体" panose="02010609060101010101" pitchFamily="49" charset="-122"/>
              </a:rPr>
              <a:t>确认项目存在的文件，包括对项目的确认、对项目经理的授权和项目目标的概述等。</a:t>
            </a:r>
            <a:endParaRPr lang="en-US" altLang="zh-CN">
              <a:latin typeface="黑体" panose="02010609060101010101" pitchFamily="49" charset="-122"/>
              <a:ea typeface="黑体" panose="02010609060101010101" pitchFamily="49" charset="-122"/>
            </a:endParaRPr>
          </a:p>
        </p:txBody>
      </p:sp>
      <p:sp>
        <p:nvSpPr>
          <p:cNvPr id="2048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项目立项</a:t>
            </a:r>
            <a:r>
              <a:rPr lang="en-US" altLang="zh-CN"/>
              <a:t>-</a:t>
            </a:r>
            <a:r>
              <a:rPr lang="zh-CN" altLang="en-US"/>
              <a:t>项目章程</a:t>
            </a:r>
          </a:p>
        </p:txBody>
      </p:sp>
      <p:sp>
        <p:nvSpPr>
          <p:cNvPr id="21507" name="内容占位符 2"/>
          <p:cNvSpPr>
            <a:spLocks noGrp="1"/>
          </p:cNvSpPr>
          <p:nvPr>
            <p:ph idx="1"/>
          </p:nvPr>
        </p:nvSpPr>
        <p:spPr>
          <a:xfrm>
            <a:off x="684213" y="1916113"/>
            <a:ext cx="7767637" cy="4243387"/>
          </a:xfrm>
        </p:spPr>
        <p:txBody>
          <a:bodyPr/>
          <a:lstStyle/>
          <a:p>
            <a:pPr marL="0" indent="0">
              <a:buFont typeface="Wingdings" panose="05000000000000000000" pitchFamily="2" charset="2"/>
              <a:buNone/>
            </a:pPr>
            <a:r>
              <a:rPr lang="zh-CN" altLang="en-US" sz="2400">
                <a:latin typeface="黑体" panose="02010609060101010101" pitchFamily="49" charset="-122"/>
                <a:ea typeface="黑体" panose="02010609060101010101" pitchFamily="49" charset="-122"/>
              </a:rPr>
              <a:t>将项目启动阶段的工作内容形成统一的立项文档，文档没有统一的格式根据公司实际管理水平制定。</a:t>
            </a:r>
            <a:endParaRPr lang="en-US" altLang="zh-CN" sz="2400">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sz="2400">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sz="2400">
                <a:latin typeface="黑体" panose="02010609060101010101" pitchFamily="49" charset="-122"/>
                <a:ea typeface="黑体" panose="02010609060101010101" pitchFamily="49" charset="-122"/>
              </a:rPr>
              <a:t>参考资料：项目章程</a:t>
            </a:r>
          </a:p>
        </p:txBody>
      </p:sp>
      <p:sp>
        <p:nvSpPr>
          <p:cNvPr id="2150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a:t>第二章 项目启动</a:t>
            </a:r>
          </a:p>
        </p:txBody>
      </p:sp>
      <p:sp>
        <p:nvSpPr>
          <p:cNvPr id="4099" name="内容占位符 2"/>
          <p:cNvSpPr>
            <a:spLocks noGrp="1"/>
          </p:cNvSpPr>
          <p:nvPr>
            <p:ph idx="1"/>
          </p:nvPr>
        </p:nvSpPr>
        <p:spPr/>
        <p:txBody>
          <a:bodyPr/>
          <a:lstStyle/>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一、初始项目分析</a:t>
            </a:r>
          </a:p>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二、生存期模型</a:t>
            </a: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三、项目立项</a:t>
            </a:r>
          </a:p>
          <a:p>
            <a:pPr marL="0" indent="0">
              <a:buFont typeface="Wingdings" panose="05000000000000000000" pitchFamily="2" charset="2"/>
              <a:buNone/>
            </a:pPr>
            <a:endParaRPr lang="zh-CN" altLang="en-US">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zh-CN" altLang="en-US">
              <a:latin typeface="黑体" panose="02010609060101010101" pitchFamily="49" charset="-122"/>
              <a:ea typeface="黑体" panose="02010609060101010101" pitchFamily="49" charset="-122"/>
            </a:endParaRPr>
          </a:p>
        </p:txBody>
      </p:sp>
      <p:sp>
        <p:nvSpPr>
          <p:cNvPr id="410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项目立项</a:t>
            </a:r>
            <a:r>
              <a:rPr lang="en-US" altLang="zh-CN"/>
              <a:t>—</a:t>
            </a:r>
            <a:r>
              <a:rPr lang="zh-CN" altLang="en-US"/>
              <a:t>立项申请报告</a:t>
            </a:r>
          </a:p>
        </p:txBody>
      </p:sp>
      <p:sp>
        <p:nvSpPr>
          <p:cNvPr id="22531" name="内容占位符 2"/>
          <p:cNvSpPr>
            <a:spLocks noGrp="1"/>
          </p:cNvSpPr>
          <p:nvPr>
            <p:ph idx="1"/>
          </p:nvPr>
        </p:nvSpPr>
        <p:spPr>
          <a:xfrm>
            <a:off x="684213" y="1989138"/>
            <a:ext cx="7767637" cy="4098925"/>
          </a:xfrm>
        </p:spPr>
        <p:txBody>
          <a:bodyPr/>
          <a:lstStyle/>
          <a:p>
            <a:pPr>
              <a:buFont typeface="Monotype Sorts" charset="0"/>
              <a:buNone/>
            </a:pPr>
            <a:r>
              <a:rPr lang="zh-CN" altLang="en-US">
                <a:latin typeface="黑体" panose="02010609060101010101" pitchFamily="49" charset="-122"/>
                <a:ea typeface="黑体" panose="02010609060101010101" pitchFamily="49" charset="-122"/>
              </a:rPr>
              <a:t>明确项目的目标、时间、项目使用的资</a:t>
            </a:r>
            <a:endParaRPr lang="en-US" altLang="zh-CN">
              <a:latin typeface="黑体" panose="02010609060101010101" pitchFamily="49" charset="-122"/>
              <a:ea typeface="黑体" panose="02010609060101010101" pitchFamily="49" charset="-122"/>
            </a:endParaRPr>
          </a:p>
          <a:p>
            <a:pPr>
              <a:buFont typeface="Monotype Sorts" charset="0"/>
              <a:buNone/>
            </a:pPr>
            <a:r>
              <a:rPr lang="zh-CN" altLang="en-US">
                <a:latin typeface="黑体" panose="02010609060101010101" pitchFamily="49" charset="-122"/>
                <a:ea typeface="黑体" panose="02010609060101010101" pitchFamily="49" charset="-122"/>
              </a:rPr>
              <a:t>源和经费，而且得到执行该项目的项目经</a:t>
            </a:r>
            <a:endParaRPr lang="en-US" altLang="zh-CN">
              <a:latin typeface="黑体" panose="02010609060101010101" pitchFamily="49" charset="-122"/>
              <a:ea typeface="黑体" panose="02010609060101010101" pitchFamily="49" charset="-122"/>
            </a:endParaRPr>
          </a:p>
          <a:p>
            <a:pPr>
              <a:buFont typeface="Monotype Sorts" charset="0"/>
              <a:buNone/>
            </a:pPr>
            <a:r>
              <a:rPr lang="zh-CN" altLang="en-US">
                <a:latin typeface="黑体" panose="02010609060101010101" pitchFamily="49" charset="-122"/>
                <a:ea typeface="黑体" panose="02010609060101010101" pitchFamily="49" charset="-122"/>
              </a:rPr>
              <a:t>理和项目发起人的认可。</a:t>
            </a:r>
            <a:endParaRPr lang="en-US" altLang="zh-CN">
              <a:latin typeface="黑体" panose="02010609060101010101" pitchFamily="49" charset="-122"/>
              <a:ea typeface="黑体" panose="02010609060101010101" pitchFamily="49" charset="-122"/>
            </a:endParaRPr>
          </a:p>
          <a:p>
            <a:pPr>
              <a:buFont typeface="Monotype Sorts" charset="0"/>
              <a:buNone/>
            </a:pPr>
            <a:endParaRPr lang="en-US" altLang="zh-CN" sz="2400">
              <a:latin typeface="黑体" panose="02010609060101010101" pitchFamily="49" charset="-122"/>
              <a:ea typeface="黑体" panose="02010609060101010101" pitchFamily="49" charset="-122"/>
            </a:endParaRPr>
          </a:p>
          <a:p>
            <a:pPr>
              <a:buFont typeface="Monotype Sorts" charset="0"/>
              <a:buNone/>
            </a:pPr>
            <a:r>
              <a:rPr lang="zh-CN" altLang="en-US" sz="2800">
                <a:latin typeface="黑体" panose="02010609060101010101" pitchFamily="49" charset="-122"/>
                <a:ea typeface="黑体" panose="02010609060101010101" pitchFamily="49" charset="-122"/>
              </a:rPr>
              <a:t>参考“项目立项申请报告”</a:t>
            </a:r>
            <a:endParaRPr lang="en-US" altLang="zh-CN" sz="2800">
              <a:latin typeface="黑体" panose="02010609060101010101" pitchFamily="49" charset="-122"/>
              <a:ea typeface="黑体" panose="02010609060101010101" pitchFamily="49" charset="-122"/>
            </a:endParaRPr>
          </a:p>
        </p:txBody>
      </p:sp>
      <p:sp>
        <p:nvSpPr>
          <p:cNvPr id="2253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招开项目立项会</a:t>
            </a:r>
          </a:p>
        </p:txBody>
      </p:sp>
      <p:sp>
        <p:nvSpPr>
          <p:cNvPr id="23555" name="内容占位符 2"/>
          <p:cNvSpPr>
            <a:spLocks noGrp="1"/>
          </p:cNvSpPr>
          <p:nvPr>
            <p:ph idx="1"/>
          </p:nvPr>
        </p:nvSpPr>
        <p:spPr>
          <a:xfrm>
            <a:off x="684213" y="1916113"/>
            <a:ext cx="7767637" cy="4243387"/>
          </a:xfrm>
        </p:spPr>
        <p:txBody>
          <a:bodyPr/>
          <a:lstStyle/>
          <a:p>
            <a:pPr marL="0" indent="0">
              <a:buFont typeface="Wingdings" panose="05000000000000000000" pitchFamily="2" charset="2"/>
              <a:buNone/>
            </a:pPr>
            <a:r>
              <a:rPr lang="zh-CN" altLang="en-US" sz="2400">
                <a:latin typeface="黑体" panose="02010609060101010101" pitchFamily="49" charset="-122"/>
                <a:ea typeface="黑体" panose="02010609060101010101" pitchFamily="49" charset="-122"/>
              </a:rPr>
              <a:t>通常由公司</a:t>
            </a:r>
            <a:r>
              <a:rPr lang="en-US" altLang="zh-CN" sz="2400">
                <a:latin typeface="黑体" panose="02010609060101010101" pitchFamily="49" charset="-122"/>
                <a:ea typeface="黑体" panose="02010609060101010101" pitchFamily="49" charset="-122"/>
              </a:rPr>
              <a:t>PMO(</a:t>
            </a:r>
            <a:r>
              <a:rPr lang="zh-CN" altLang="en-US" sz="2400">
                <a:latin typeface="黑体" panose="02010609060101010101" pitchFamily="49" charset="-122"/>
                <a:ea typeface="黑体" panose="02010609060101010101" pitchFamily="49" charset="-122"/>
              </a:rPr>
              <a:t>项目管理办公室</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组织立项会，对项目的调研、范围、项目经理等进行确定授权，评审，最后要有评审报告。</a:t>
            </a:r>
            <a:endParaRPr lang="en-US" altLang="zh-CN" sz="2400">
              <a:latin typeface="黑体" panose="02010609060101010101" pitchFamily="49" charset="-122"/>
              <a:ea typeface="黑体" panose="02010609060101010101" pitchFamily="49" charset="-122"/>
            </a:endParaRPr>
          </a:p>
          <a:p>
            <a:pPr marL="0" indent="0">
              <a:buFont typeface="Wingdings" panose="05000000000000000000" pitchFamily="2" charset="2"/>
              <a:buNone/>
            </a:pPr>
            <a:endParaRPr lang="en-US" altLang="zh-CN" sz="2400">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sz="2400">
                <a:latin typeface="黑体" panose="02010609060101010101" pitchFamily="49" charset="-122"/>
                <a:ea typeface="黑体" panose="02010609060101010101" pitchFamily="49" charset="-122"/>
              </a:rPr>
              <a:t>参考立项评审报告</a:t>
            </a:r>
          </a:p>
        </p:txBody>
      </p:sp>
      <p:sp>
        <p:nvSpPr>
          <p:cNvPr id="2355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a:t>项目类型</a:t>
            </a:r>
          </a:p>
        </p:txBody>
      </p:sp>
      <p:sp>
        <p:nvSpPr>
          <p:cNvPr id="3" name="内容占位符 2"/>
          <p:cNvSpPr>
            <a:spLocks noGrp="1"/>
          </p:cNvSpPr>
          <p:nvPr>
            <p:ph idx="1"/>
          </p:nvPr>
        </p:nvSpPr>
        <p:spPr>
          <a:xfrm>
            <a:off x="684213" y="1989138"/>
            <a:ext cx="7767637" cy="4098925"/>
          </a:xfrm>
        </p:spPr>
        <p:txBody>
          <a:bodyPr/>
          <a:lstStyle/>
          <a:p>
            <a:pPr>
              <a:defRPr/>
            </a:pPr>
            <a:r>
              <a:rPr lang="zh-CN" altLang="en-US" dirty="0">
                <a:latin typeface="黑体" pitchFamily="49" charset="-122"/>
                <a:ea typeface="黑体" pitchFamily="49" charset="-122"/>
              </a:rPr>
              <a:t>合同项目</a:t>
            </a:r>
            <a:endParaRPr lang="en-US" altLang="zh-CN" dirty="0">
              <a:latin typeface="黑体" pitchFamily="49" charset="-122"/>
              <a:ea typeface="黑体" pitchFamily="49" charset="-122"/>
            </a:endParaRPr>
          </a:p>
          <a:p>
            <a:pPr>
              <a:buFont typeface="Monotype Sorts" charset="0"/>
              <a:buNone/>
              <a:defRPr/>
            </a:pPr>
            <a:r>
              <a:rPr lang="en-US" altLang="zh-CN" dirty="0">
                <a:latin typeface="黑体" pitchFamily="49" charset="-122"/>
                <a:ea typeface="黑体" pitchFamily="49" charset="-122"/>
              </a:rPr>
              <a:t>		</a:t>
            </a:r>
            <a:r>
              <a:rPr lang="zh-CN" altLang="en-US" sz="2400" dirty="0">
                <a:latin typeface="黑体" pitchFamily="49" charset="-122"/>
                <a:ea typeface="黑体" pitchFamily="49" charset="-122"/>
              </a:rPr>
              <a:t>招投标、合同谈判、合同签署，甲乙双方有合同约束。</a:t>
            </a:r>
            <a:endParaRPr lang="en-US" altLang="zh-CN" sz="2400" dirty="0">
              <a:latin typeface="黑体" pitchFamily="49" charset="-122"/>
              <a:ea typeface="黑体" pitchFamily="49" charset="-122"/>
            </a:endParaRPr>
          </a:p>
          <a:p>
            <a:pPr>
              <a:buFont typeface="Monotype Sorts" charset="0"/>
              <a:buNone/>
              <a:defRPr/>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参考项目文档“</a:t>
            </a:r>
            <a:r>
              <a:rPr lang="en-US" altLang="zh-CN" sz="2400" dirty="0">
                <a:latin typeface="黑体" pitchFamily="49" charset="-122"/>
                <a:ea typeface="黑体" pitchFamily="49" charset="-122"/>
              </a:rPr>
              <a:t>XXXXX</a:t>
            </a:r>
            <a:r>
              <a:rPr lang="zh-CN" altLang="en-US" sz="2400" dirty="0">
                <a:latin typeface="黑体" pitchFamily="49" charset="-122"/>
                <a:ea typeface="黑体" pitchFamily="49" charset="-122"/>
              </a:rPr>
              <a:t>合同书”</a:t>
            </a:r>
            <a:endParaRPr lang="en-US" altLang="zh-CN" sz="2400" dirty="0">
              <a:latin typeface="黑体" pitchFamily="49" charset="-122"/>
              <a:ea typeface="黑体" pitchFamily="49" charset="-122"/>
            </a:endParaRPr>
          </a:p>
          <a:p>
            <a:pPr>
              <a:defRPr/>
            </a:pPr>
            <a:r>
              <a:rPr lang="zh-CN" altLang="en-US" dirty="0">
                <a:latin typeface="黑体" pitchFamily="49" charset="-122"/>
                <a:ea typeface="黑体" pitchFamily="49" charset="-122"/>
              </a:rPr>
              <a:t>内部项目</a:t>
            </a:r>
            <a:endParaRPr lang="en-US" altLang="zh-CN" dirty="0">
              <a:latin typeface="黑体" pitchFamily="49" charset="-122"/>
              <a:ea typeface="黑体" pitchFamily="49" charset="-122"/>
            </a:endParaRPr>
          </a:p>
          <a:p>
            <a:pPr marL="0" indent="0">
              <a:buFont typeface="Wingdings" panose="05000000000000000000" pitchFamily="2" charset="2"/>
              <a:buNone/>
              <a:defRPr/>
            </a:pPr>
            <a:r>
              <a:rPr lang="en-US" altLang="zh-CN" dirty="0">
                <a:latin typeface="黑体" pitchFamily="49" charset="-122"/>
                <a:ea typeface="黑体" pitchFamily="49" charset="-122"/>
              </a:rPr>
              <a:t>	</a:t>
            </a:r>
            <a:r>
              <a:rPr lang="zh-CN" altLang="en-US" sz="2400" dirty="0">
                <a:latin typeface="黑体" pitchFamily="49" charset="-122"/>
                <a:ea typeface="黑体" pitchFamily="49" charset="-122"/>
              </a:rPr>
              <a:t>确定任务范围和相关各人员进行有效地配合，无合同约束。</a:t>
            </a:r>
            <a:endParaRPr lang="en-US" altLang="zh-CN" sz="2400" dirty="0">
              <a:latin typeface="黑体" pitchFamily="49" charset="-122"/>
              <a:ea typeface="黑体" pitchFamily="49" charset="-122"/>
            </a:endParaRPr>
          </a:p>
          <a:p>
            <a:pPr>
              <a:buFont typeface="Monotype Sorts" charset="0"/>
              <a:buNone/>
              <a:defRPr/>
            </a:pPr>
            <a:endParaRPr lang="en-US" altLang="zh-CN" dirty="0">
              <a:latin typeface="黑体" pitchFamily="49" charset="-122"/>
              <a:ea typeface="黑体" pitchFamily="49" charset="-122"/>
            </a:endParaRPr>
          </a:p>
        </p:txBody>
      </p:sp>
      <p:sp>
        <p:nvSpPr>
          <p:cNvPr id="512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初始化项目分析</a:t>
            </a:r>
          </a:p>
        </p:txBody>
      </p:sp>
      <p:sp>
        <p:nvSpPr>
          <p:cNvPr id="6147" name="内容占位符 2"/>
          <p:cNvSpPr>
            <a:spLocks noGrp="1"/>
          </p:cNvSpPr>
          <p:nvPr>
            <p:ph idx="1"/>
          </p:nvPr>
        </p:nvSpPr>
        <p:spPr>
          <a:xfrm>
            <a:off x="684213" y="1989138"/>
            <a:ext cx="7767637" cy="4098925"/>
          </a:xfrm>
        </p:spPr>
        <p:txBody>
          <a:bodyPr/>
          <a:lstStyle/>
          <a:p>
            <a:r>
              <a:rPr lang="zh-CN" altLang="en-US">
                <a:latin typeface="黑体" panose="02010609060101010101" pitchFamily="49" charset="-122"/>
                <a:ea typeface="黑体" panose="02010609060101010101" pitchFamily="49" charset="-122"/>
              </a:rPr>
              <a:t>项目可行性分析</a:t>
            </a:r>
            <a:endParaRPr lang="en-US" altLang="zh-CN">
              <a:latin typeface="黑体" panose="02010609060101010101" pitchFamily="49" charset="-122"/>
              <a:ea typeface="黑体" panose="02010609060101010101" pitchFamily="49" charset="-122"/>
            </a:endParaRPr>
          </a:p>
          <a:p>
            <a:pPr>
              <a:buFont typeface="Monotype Sorts" charset="0"/>
              <a:buNone/>
            </a:pPr>
            <a:r>
              <a:rPr lang="en-US" altLang="zh-CN">
                <a:latin typeface="黑体" panose="02010609060101010101" pitchFamily="49" charset="-122"/>
                <a:ea typeface="黑体" panose="02010609060101010101" pitchFamily="49" charset="-122"/>
              </a:rPr>
              <a:t>    </a:t>
            </a:r>
            <a:r>
              <a:rPr lang="zh-CN" altLang="en-US" sz="2000">
                <a:latin typeface="黑体" panose="02010609060101010101" pitchFamily="49" charset="-122"/>
                <a:ea typeface="黑体" panose="02010609060101010101" pitchFamily="49" charset="-122"/>
              </a:rPr>
              <a:t>根据市场、技术、人员等各资源分析项目的可行性，对分析结果进行认证讨论。</a:t>
            </a:r>
            <a:endParaRPr lang="en-US" altLang="zh-CN" sz="2000">
              <a:latin typeface="黑体" panose="02010609060101010101" pitchFamily="49" charset="-122"/>
              <a:ea typeface="黑体" panose="02010609060101010101" pitchFamily="49" charset="-122"/>
            </a:endParaRPr>
          </a:p>
          <a:p>
            <a:r>
              <a:rPr lang="zh-CN" altLang="en-US">
                <a:latin typeface="黑体" panose="02010609060101010101" pitchFamily="49" charset="-122"/>
                <a:ea typeface="黑体" panose="02010609060101010101" pitchFamily="49" charset="-122"/>
              </a:rPr>
              <a:t>项目范围分析</a:t>
            </a:r>
            <a:endParaRPr lang="en-US" altLang="zh-CN">
              <a:latin typeface="黑体" panose="02010609060101010101" pitchFamily="49" charset="-122"/>
              <a:ea typeface="黑体" panose="02010609060101010101" pitchFamily="49" charset="-122"/>
            </a:endParaRPr>
          </a:p>
          <a:p>
            <a:pPr>
              <a:buFont typeface="Monotype Sorts" charset="0"/>
              <a:buNone/>
            </a:pPr>
            <a:r>
              <a:rPr lang="en-US" altLang="zh-CN" sz="2000">
                <a:latin typeface="黑体" panose="02010609060101010101" pitchFamily="49" charset="-122"/>
                <a:ea typeface="黑体" panose="02010609060101010101" pitchFamily="49" charset="-122"/>
              </a:rPr>
              <a:t>    </a:t>
            </a:r>
            <a:r>
              <a:rPr lang="zh-CN" altLang="en-US" sz="2000">
                <a:latin typeface="黑体" panose="02010609060101010101" pitchFamily="49" charset="-122"/>
                <a:ea typeface="黑体" panose="02010609060101010101" pitchFamily="49" charset="-122"/>
              </a:rPr>
              <a:t>确定项目的功能模块、边界范围等。</a:t>
            </a:r>
            <a:endParaRPr lang="en-US" altLang="zh-CN" sz="2000">
              <a:latin typeface="黑体" panose="02010609060101010101" pitchFamily="49" charset="-122"/>
              <a:ea typeface="黑体" panose="02010609060101010101" pitchFamily="49" charset="-122"/>
            </a:endParaRPr>
          </a:p>
          <a:p>
            <a:r>
              <a:rPr lang="zh-CN" altLang="en-US">
                <a:latin typeface="黑体" panose="02010609060101010101" pitchFamily="49" charset="-122"/>
                <a:ea typeface="黑体" panose="02010609060101010101" pitchFamily="49" charset="-122"/>
              </a:rPr>
              <a:t>项目干系人分析</a:t>
            </a:r>
            <a:endParaRPr lang="en-US" altLang="zh-CN">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a:latin typeface="黑体" panose="02010609060101010101" pitchFamily="49" charset="-122"/>
                <a:ea typeface="黑体" panose="02010609060101010101" pitchFamily="49" charset="-122"/>
              </a:rPr>
              <a:t>     </a:t>
            </a:r>
            <a:r>
              <a:rPr lang="zh-CN" altLang="en-US" sz="2000">
                <a:latin typeface="黑体" panose="02010609060101010101" pitchFamily="49" charset="-122"/>
                <a:ea typeface="黑体" panose="02010609060101010101" pitchFamily="49" charset="-122"/>
              </a:rPr>
              <a:t>分析确定项目相关人员，包括：项目发起人、项目开发人员、测试人员、维护人员、客户等。</a:t>
            </a:r>
            <a:endParaRPr lang="en-US" altLang="zh-CN" sz="2000">
              <a:latin typeface="黑体" panose="02010609060101010101" pitchFamily="49" charset="-122"/>
              <a:ea typeface="黑体" panose="02010609060101010101" pitchFamily="49" charset="-122"/>
            </a:endParaRPr>
          </a:p>
        </p:txBody>
      </p:sp>
      <p:sp>
        <p:nvSpPr>
          <p:cNvPr id="614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常用的项目生存期模型</a:t>
            </a:r>
          </a:p>
        </p:txBody>
      </p:sp>
      <p:sp>
        <p:nvSpPr>
          <p:cNvPr id="7171" name="内容占位符 2"/>
          <p:cNvSpPr>
            <a:spLocks noGrp="1"/>
          </p:cNvSpPr>
          <p:nvPr>
            <p:ph idx="1"/>
          </p:nvPr>
        </p:nvSpPr>
        <p:spPr>
          <a:xfrm>
            <a:off x="684213" y="1989138"/>
            <a:ext cx="7767637" cy="4098925"/>
          </a:xfrm>
        </p:spPr>
        <p:txBody>
          <a:bodyPr/>
          <a:lstStyle/>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瀑布模型</a:t>
            </a: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原型模型</a:t>
            </a:r>
            <a:endParaRPr lang="en-US" altLang="zh-CN">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a:latin typeface="黑体" panose="02010609060101010101" pitchFamily="49" charset="-122"/>
                <a:ea typeface="黑体" panose="02010609060101010101" pitchFamily="49" charset="-122"/>
              </a:rPr>
              <a:t>增量模型</a:t>
            </a:r>
            <a:endParaRPr lang="en-US" altLang="zh-CN">
              <a:latin typeface="黑体" panose="02010609060101010101" pitchFamily="49" charset="-122"/>
              <a:ea typeface="黑体" panose="02010609060101010101" pitchFamily="49" charset="-122"/>
            </a:endParaRPr>
          </a:p>
        </p:txBody>
      </p:sp>
      <p:sp>
        <p:nvSpPr>
          <p:cNvPr id="7172"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瀑布模型</a:t>
            </a:r>
            <a:endParaRPr lang="en-US" altLang="zh-CN">
              <a:latin typeface="黑体" panose="02010609060101010101" pitchFamily="49" charset="-122"/>
              <a:ea typeface="黑体" panose="02010609060101010101" pitchFamily="49" charset="-122"/>
            </a:endParaRPr>
          </a:p>
        </p:txBody>
      </p:sp>
      <p:sp>
        <p:nvSpPr>
          <p:cNvPr id="8195" name="内容占位符 2"/>
          <p:cNvSpPr>
            <a:spLocks noGrp="1"/>
          </p:cNvSpPr>
          <p:nvPr>
            <p:ph idx="1"/>
          </p:nvPr>
        </p:nvSpPr>
        <p:spPr>
          <a:xfrm>
            <a:off x="684213" y="1989138"/>
            <a:ext cx="7767637" cy="4098925"/>
          </a:xfrm>
        </p:spPr>
        <p:txBody>
          <a:bodyPr/>
          <a:lstStyle/>
          <a:p>
            <a:pPr marL="0" indent="0">
              <a:buFont typeface="Wingdings" panose="05000000000000000000" pitchFamily="2" charset="2"/>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瀑布模型（</a:t>
            </a:r>
            <a:r>
              <a:rPr lang="en-US" altLang="zh-CN" sz="2400">
                <a:latin typeface="黑体" panose="02010609060101010101" pitchFamily="49" charset="-122"/>
                <a:ea typeface="黑体" panose="02010609060101010101" pitchFamily="49" charset="-122"/>
              </a:rPr>
              <a:t>Waterfall Model</a:t>
            </a:r>
            <a:r>
              <a:rPr lang="zh-CN" altLang="en-US" sz="2400">
                <a:latin typeface="黑体" panose="02010609060101010101" pitchFamily="49" charset="-122"/>
                <a:ea typeface="黑体" panose="02010609060101010101" pitchFamily="49" charset="-122"/>
              </a:rPr>
              <a:t>） 是通过设计一系列阶段顺序展开的，从系统需求分析开始直到产品发布和维护，每个阶段都会产生循环反馈，因此，如果有信息未被覆盖或者发现了问题，那么最好 “返回”上一个阶段并进行适当的修改，项目开发进程从一个阶段“流动”到下一个阶段，这也是瀑布模型名称的由来。</a:t>
            </a:r>
            <a:endParaRPr lang="en-US" altLang="zh-CN" sz="2400">
              <a:latin typeface="黑体" panose="02010609060101010101" pitchFamily="49" charset="-122"/>
              <a:ea typeface="黑体" panose="02010609060101010101" pitchFamily="49" charset="-122"/>
            </a:endParaRPr>
          </a:p>
        </p:txBody>
      </p:sp>
      <p:sp>
        <p:nvSpPr>
          <p:cNvPr id="8196"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瀑布模型</a:t>
            </a:r>
            <a:endParaRPr lang="en-US" altLang="zh-CN">
              <a:latin typeface="黑体" panose="02010609060101010101" pitchFamily="49" charset="-122"/>
              <a:ea typeface="黑体" panose="02010609060101010101" pitchFamily="49" charset="-122"/>
            </a:endParaRPr>
          </a:p>
        </p:txBody>
      </p:sp>
      <p:sp>
        <p:nvSpPr>
          <p:cNvPr id="9219" name="内容占位符 2"/>
          <p:cNvSpPr>
            <a:spLocks noGrp="1"/>
          </p:cNvSpPr>
          <p:nvPr>
            <p:ph idx="1"/>
          </p:nvPr>
        </p:nvSpPr>
        <p:spPr>
          <a:xfrm>
            <a:off x="684213" y="1989138"/>
            <a:ext cx="7767637" cy="4098925"/>
          </a:xfrm>
        </p:spPr>
        <p:txBody>
          <a:bodyPr/>
          <a:lstStyle/>
          <a:p>
            <a:pPr marL="0" indent="0">
              <a:buFont typeface="Wingdings" panose="05000000000000000000" pitchFamily="2" charset="2"/>
              <a:buNone/>
            </a:pPr>
            <a:endParaRPr lang="en-US" altLang="zh-CN">
              <a:latin typeface="黑体" panose="02010609060101010101" pitchFamily="49" charset="-122"/>
              <a:ea typeface="黑体" panose="02010609060101010101" pitchFamily="49" charset="-122"/>
            </a:endParaRPr>
          </a:p>
        </p:txBody>
      </p:sp>
      <p:sp>
        <p:nvSpPr>
          <p:cNvPr id="9220"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pic>
        <p:nvPicPr>
          <p:cNvPr id="92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74898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瀑布模型</a:t>
            </a:r>
            <a:endParaRPr lang="zh-CN" altLang="en-US"/>
          </a:p>
        </p:txBody>
      </p:sp>
      <p:sp>
        <p:nvSpPr>
          <p:cNvPr id="10243" name="内容占位符 2"/>
          <p:cNvSpPr>
            <a:spLocks noGrp="1"/>
          </p:cNvSpPr>
          <p:nvPr>
            <p:ph idx="1"/>
          </p:nvPr>
        </p:nvSpPr>
        <p:spPr>
          <a:xfrm>
            <a:off x="684213" y="1989138"/>
            <a:ext cx="7767637" cy="4098925"/>
          </a:xfrm>
        </p:spPr>
        <p:txBody>
          <a:bodyPr/>
          <a:lstStyle/>
          <a:p>
            <a:r>
              <a:rPr lang="zh-CN" altLang="en-US">
                <a:latin typeface="黑体" panose="02010609060101010101" pitchFamily="49" charset="-122"/>
                <a:ea typeface="黑体" panose="02010609060101010101" pitchFamily="49" charset="-122"/>
              </a:rPr>
              <a:t>项目的需求很明确</a:t>
            </a:r>
          </a:p>
          <a:p>
            <a:r>
              <a:rPr lang="zh-CN" altLang="en-US">
                <a:latin typeface="黑体" panose="02010609060101010101" pitchFamily="49" charset="-122"/>
                <a:ea typeface="黑体" panose="02010609060101010101" pitchFamily="49" charset="-122"/>
              </a:rPr>
              <a:t>解决方案也很明确</a:t>
            </a:r>
          </a:p>
          <a:p>
            <a:r>
              <a:rPr lang="zh-CN" altLang="en-US">
                <a:latin typeface="黑体" panose="02010609060101010101" pitchFamily="49" charset="-122"/>
                <a:ea typeface="黑体" panose="02010609060101010101" pitchFamily="49" charset="-122"/>
              </a:rPr>
              <a:t>类似的项目如：</a:t>
            </a:r>
          </a:p>
          <a:p>
            <a:pPr marL="457200" lvl="1" indent="0">
              <a:buFontTx/>
              <a:buNone/>
            </a:pPr>
            <a:r>
              <a:rPr lang="zh-CN" altLang="en-US">
                <a:latin typeface="黑体" panose="02010609060101010101" pitchFamily="49" charset="-122"/>
                <a:ea typeface="黑体" panose="02010609060101010101" pitchFamily="49" charset="-122"/>
              </a:rPr>
              <a:t>库存管理系统</a:t>
            </a:r>
            <a:endParaRPr lang="en-US" altLang="zh-CN">
              <a:latin typeface="黑体" panose="02010609060101010101" pitchFamily="49" charset="-122"/>
              <a:ea typeface="黑体" panose="02010609060101010101" pitchFamily="49" charset="-122"/>
            </a:endParaRPr>
          </a:p>
          <a:p>
            <a:pPr marL="457200" lvl="1" indent="0">
              <a:buFontTx/>
              <a:buNone/>
            </a:pPr>
            <a:r>
              <a:rPr lang="zh-CN" altLang="en-US">
                <a:latin typeface="黑体" panose="02010609060101010101" pitchFamily="49" charset="-122"/>
                <a:ea typeface="黑体" panose="02010609060101010101" pitchFamily="49" charset="-122"/>
              </a:rPr>
              <a:t>短期项目</a:t>
            </a:r>
          </a:p>
        </p:txBody>
      </p:sp>
      <p:sp>
        <p:nvSpPr>
          <p:cNvPr id="10244"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latin typeface="黑体" panose="02010609060101010101" pitchFamily="49" charset="-122"/>
                <a:ea typeface="黑体" panose="02010609060101010101" pitchFamily="49" charset="-122"/>
              </a:rPr>
              <a:t>原型模型</a:t>
            </a:r>
            <a:endParaRPr lang="en-US" altLang="zh-CN">
              <a:latin typeface="黑体" panose="02010609060101010101" pitchFamily="49" charset="-122"/>
              <a:ea typeface="黑体" panose="02010609060101010101" pitchFamily="49" charset="-122"/>
            </a:endParaRPr>
          </a:p>
        </p:txBody>
      </p:sp>
      <p:sp>
        <p:nvSpPr>
          <p:cNvPr id="11267" name="内容占位符 2"/>
          <p:cNvSpPr>
            <a:spLocks noGrp="1"/>
          </p:cNvSpPr>
          <p:nvPr>
            <p:ph idx="1"/>
          </p:nvPr>
        </p:nvSpPr>
        <p:spPr>
          <a:xfrm>
            <a:off x="684213" y="1989138"/>
            <a:ext cx="7767637" cy="4098925"/>
          </a:xfrm>
        </p:spPr>
        <p:txBody>
          <a:bodyPr/>
          <a:lstStyle/>
          <a:p>
            <a:pPr marL="0" indent="0">
              <a:buFont typeface="Wingdings" panose="05000000000000000000" pitchFamily="2" charset="2"/>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原型模型即样品模型，先借用已有系统作为原型模型，通过“样品”不断改进，使得最后的产品就是用户所需要的。</a:t>
            </a:r>
            <a:endParaRPr lang="en-US" altLang="zh-CN" sz="2400">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原型模型采用逐步求精的方法完善原型，使得原型能够“快速”开发，避免了像瀑布模型一样在冗长的开发过程中难以对用户的反馈作出快速的响应。</a:t>
            </a:r>
            <a:endParaRPr lang="en-US" altLang="zh-CN" sz="2400">
              <a:latin typeface="黑体" panose="02010609060101010101" pitchFamily="49" charset="-122"/>
              <a:ea typeface="黑体" panose="02010609060101010101" pitchFamily="49" charset="-122"/>
            </a:endParaRPr>
          </a:p>
          <a:p>
            <a:pPr marL="0" indent="0">
              <a:buFont typeface="Wingdings" panose="05000000000000000000" pitchFamily="2" charset="2"/>
              <a:buNone/>
            </a:pPr>
            <a:r>
              <a:rPr lang="zh-CN" altLang="en-US" sz="2400">
                <a:latin typeface="黑体" panose="02010609060101010101" pitchFamily="49" charset="-122"/>
                <a:ea typeface="黑体" panose="02010609060101010101" pitchFamily="49" charset="-122"/>
              </a:rPr>
              <a:t>常用的原型工具：</a:t>
            </a:r>
            <a:r>
              <a:rPr lang="en-US" altLang="zh-CN" sz="2400">
                <a:latin typeface="黑体" panose="02010609060101010101" pitchFamily="49" charset="-122"/>
                <a:ea typeface="黑体" panose="02010609060101010101" pitchFamily="49" charset="-122"/>
              </a:rPr>
              <a:t>Axure</a:t>
            </a:r>
          </a:p>
        </p:txBody>
      </p:sp>
      <p:sp>
        <p:nvSpPr>
          <p:cNvPr id="11268" name="页脚占位符 3"/>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t>北京传智播客教育 </a:t>
            </a:r>
            <a:r>
              <a:rPr lang="en-US" altLang="zh-CN" sz="1400"/>
              <a:t>www.itcast.cn</a:t>
            </a:r>
          </a:p>
        </p:txBody>
      </p:sp>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3867</TotalTime>
  <Pages>0</Pages>
  <Words>578</Words>
  <Characters>0</Characters>
  <Application>Microsoft Office PowerPoint</Application>
  <DocSecurity>0</DocSecurity>
  <PresentationFormat>全屏显示(4:3)</PresentationFormat>
  <Lines>0</Lines>
  <Paragraphs>104</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Arial Black</vt:lpstr>
      <vt:lpstr>Wingdings</vt:lpstr>
      <vt:lpstr>Times New Roman</vt:lpstr>
      <vt:lpstr>隶书</vt:lpstr>
      <vt:lpstr>方正姚体</vt:lpstr>
      <vt:lpstr>楷体</vt:lpstr>
      <vt:lpstr>黑体</vt:lpstr>
      <vt:lpstr>Monotype Sorts</vt:lpstr>
      <vt:lpstr>1_Studio</vt:lpstr>
      <vt:lpstr>第二章</vt:lpstr>
      <vt:lpstr>第二章 项目启动</vt:lpstr>
      <vt:lpstr>项目类型</vt:lpstr>
      <vt:lpstr>初始化项目分析</vt:lpstr>
      <vt:lpstr>常用的项目生存期模型</vt:lpstr>
      <vt:lpstr>瀑布模型</vt:lpstr>
      <vt:lpstr>瀑布模型</vt:lpstr>
      <vt:lpstr>瀑布模型</vt:lpstr>
      <vt:lpstr>原型模型</vt:lpstr>
      <vt:lpstr>原型模型</vt:lpstr>
      <vt:lpstr>原型模型</vt:lpstr>
      <vt:lpstr>增量模型</vt:lpstr>
      <vt:lpstr>增量模型</vt:lpstr>
      <vt:lpstr>增量模型</vt:lpstr>
      <vt:lpstr>选择生存期模型</vt:lpstr>
      <vt:lpstr>项目经理的角色</vt:lpstr>
      <vt:lpstr>项目经理的责任</vt:lpstr>
      <vt:lpstr>项目立项-项目章程</vt:lpstr>
      <vt:lpstr>项目立项-项目章程</vt:lpstr>
      <vt:lpstr>项目立项—立项申请报告</vt:lpstr>
      <vt:lpstr>招开项目立项会</vt:lpstr>
    </vt:vector>
  </TitlesOfParts>
  <Manager/>
  <Company>itcast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Java培训大纲</dc:title>
  <dc:subject/>
  <dc:creator>刘洋</dc:creator>
  <cp:keywords/>
  <dc:description/>
  <cp:lastModifiedBy>李欣</cp:lastModifiedBy>
  <cp:revision>1547</cp:revision>
  <cp:lastPrinted>1601-01-01T00:00:00Z</cp:lastPrinted>
  <dcterms:created xsi:type="dcterms:W3CDTF">2003-04-14T14:59:42Z</dcterms:created>
  <dcterms:modified xsi:type="dcterms:W3CDTF">2016-09-16T13:05:21Z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2052-6.6.0.2461</vt:lpwstr>
  </property>
</Properties>
</file>