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51"/>
  </p:notesMasterIdLst>
  <p:sldIdLst>
    <p:sldId id="257" r:id="rId2"/>
    <p:sldId id="295" r:id="rId3"/>
    <p:sldId id="297" r:id="rId4"/>
    <p:sldId id="298" r:id="rId5"/>
    <p:sldId id="299" r:id="rId6"/>
    <p:sldId id="306" r:id="rId7"/>
    <p:sldId id="308" r:id="rId8"/>
    <p:sldId id="355" r:id="rId9"/>
    <p:sldId id="356" r:id="rId10"/>
    <p:sldId id="357" r:id="rId11"/>
    <p:sldId id="358" r:id="rId12"/>
    <p:sldId id="307" r:id="rId13"/>
    <p:sldId id="312" r:id="rId14"/>
    <p:sldId id="313" r:id="rId15"/>
    <p:sldId id="314" r:id="rId16"/>
    <p:sldId id="354" r:id="rId17"/>
    <p:sldId id="315" r:id="rId18"/>
    <p:sldId id="317" r:id="rId19"/>
    <p:sldId id="318" r:id="rId20"/>
    <p:sldId id="316" r:id="rId21"/>
    <p:sldId id="322" r:id="rId22"/>
    <p:sldId id="324" r:id="rId23"/>
    <p:sldId id="325" r:id="rId24"/>
    <p:sldId id="326" r:id="rId25"/>
    <p:sldId id="327" r:id="rId26"/>
    <p:sldId id="328" r:id="rId27"/>
    <p:sldId id="330" r:id="rId28"/>
    <p:sldId id="331" r:id="rId29"/>
    <p:sldId id="333" r:id="rId30"/>
    <p:sldId id="334" r:id="rId31"/>
    <p:sldId id="337" r:id="rId32"/>
    <p:sldId id="335" r:id="rId33"/>
    <p:sldId id="338" r:id="rId34"/>
    <p:sldId id="336" r:id="rId35"/>
    <p:sldId id="339" r:id="rId36"/>
    <p:sldId id="340" r:id="rId37"/>
    <p:sldId id="341" r:id="rId38"/>
    <p:sldId id="342" r:id="rId39"/>
    <p:sldId id="343" r:id="rId40"/>
    <p:sldId id="344" r:id="rId41"/>
    <p:sldId id="346" r:id="rId42"/>
    <p:sldId id="345" r:id="rId43"/>
    <p:sldId id="347" r:id="rId44"/>
    <p:sldId id="348" r:id="rId45"/>
    <p:sldId id="349" r:id="rId46"/>
    <p:sldId id="350" r:id="rId47"/>
    <p:sldId id="351" r:id="rId48"/>
    <p:sldId id="352" r:id="rId49"/>
    <p:sldId id="353" r:id="rId50"/>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39" autoAdjust="0"/>
    <p:restoredTop sz="93481" autoAdjust="0"/>
  </p:normalViewPr>
  <p:slideViewPr>
    <p:cSldViewPr>
      <p:cViewPr varScale="1">
        <p:scale>
          <a:sx n="89" d="100"/>
          <a:sy n="89" d="100"/>
        </p:scale>
        <p:origin x="1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3252" name="Rectangle 4"/>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455E5024-3191-4CFC-94F3-6850D779CC2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5"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6"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1800"/>
          </a:p>
        </p:txBody>
      </p:sp>
      <p:pic>
        <p:nvPicPr>
          <p:cNvPr id="7" name="Picture 10"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2555875" y="836613"/>
            <a:ext cx="576103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
        <p:nvSpPr>
          <p:cNvPr id="9" name="Line 12"/>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lvl1pPr>
          </a:lstStyle>
          <a:p>
            <a:pPr lvl="0"/>
            <a:r>
              <a:rPr lang="zh-CN" altLang="en-US"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pPr lvl="0"/>
            <a:r>
              <a:rPr lang="zh-CN" altLang="en-US" noProof="0"/>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2987675" y="6021388"/>
            <a:ext cx="3111500" cy="457200"/>
          </a:xfrm>
        </p:spPr>
        <p:txBody>
          <a:bodyPr/>
          <a:lstStyle>
            <a:lvl1pPr>
              <a:defRPr/>
            </a:lvl1pPr>
          </a:lstStyle>
          <a:p>
            <a:pPr>
              <a:defRPr/>
            </a:pPr>
            <a:r>
              <a:rPr lang="zh-CN" altLang="en-US"/>
              <a:t>北京传智播客教育   </a:t>
            </a:r>
            <a:r>
              <a:rPr lang="en-US" altLang="zh-CN"/>
              <a:t>www.itcast.cn</a:t>
            </a:r>
          </a:p>
        </p:txBody>
      </p:sp>
      <p:sp>
        <p:nvSpPr>
          <p:cNvPr id="12" name="Rectangle 9"/>
          <p:cNvSpPr>
            <a:spLocks noGrp="1" noChangeArrowheads="1"/>
          </p:cNvSpPr>
          <p:nvPr>
            <p:ph type="sldNum" sz="quarter" idx="12"/>
          </p:nvPr>
        </p:nvSpPr>
        <p:spPr>
          <a:xfrm>
            <a:off x="6858000" y="6391275"/>
            <a:ext cx="1600200" cy="457200"/>
          </a:xfrm>
        </p:spPr>
        <p:txBody>
          <a:bodyPr/>
          <a:lstStyle>
            <a:lvl1pPr>
              <a:defRPr/>
            </a:lvl1pPr>
          </a:lstStyle>
          <a:p>
            <a:fld id="{1678DD98-3B5C-4527-B1DF-B7B76C1873A5}" type="slidenum">
              <a:rPr lang="zh-CN" altLang="en-US"/>
              <a:pPr/>
              <a:t>‹#›</a:t>
            </a:fld>
            <a:endParaRPr lang="en-US" altLang="zh-CN"/>
          </a:p>
        </p:txBody>
      </p:sp>
    </p:spTree>
    <p:extLst>
      <p:ext uri="{BB962C8B-B14F-4D97-AF65-F5344CB8AC3E}">
        <p14:creationId xmlns:p14="http://schemas.microsoft.com/office/powerpoint/2010/main" val="199038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B2B7CE33-CCA9-452B-A1FC-5523D6E99EDF}" type="slidenum">
              <a:rPr lang="zh-CN" altLang="en-US"/>
              <a:pPr/>
              <a:t>‹#›</a:t>
            </a:fld>
            <a:endParaRPr lang="en-US" altLang="zh-CN"/>
          </a:p>
        </p:txBody>
      </p:sp>
    </p:spTree>
    <p:extLst>
      <p:ext uri="{BB962C8B-B14F-4D97-AF65-F5344CB8AC3E}">
        <p14:creationId xmlns:p14="http://schemas.microsoft.com/office/powerpoint/2010/main" val="167241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C90FCB66-1EAA-4FA0-AC10-854DCD37330E}" type="slidenum">
              <a:rPr lang="zh-CN" altLang="en-US"/>
              <a:pPr/>
              <a:t>‹#›</a:t>
            </a:fld>
            <a:endParaRPr lang="en-US" altLang="zh-CN"/>
          </a:p>
        </p:txBody>
      </p:sp>
    </p:spTree>
    <p:extLst>
      <p:ext uri="{BB962C8B-B14F-4D97-AF65-F5344CB8AC3E}">
        <p14:creationId xmlns:p14="http://schemas.microsoft.com/office/powerpoint/2010/main" val="320632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BE17C8CE-9968-4033-AB94-11F3B3383F63}" type="slidenum">
              <a:rPr lang="zh-CN" altLang="en-US"/>
              <a:pPr/>
              <a:t>‹#›</a:t>
            </a:fld>
            <a:endParaRPr lang="en-US" altLang="zh-CN"/>
          </a:p>
        </p:txBody>
      </p:sp>
    </p:spTree>
    <p:extLst>
      <p:ext uri="{BB962C8B-B14F-4D97-AF65-F5344CB8AC3E}">
        <p14:creationId xmlns:p14="http://schemas.microsoft.com/office/powerpoint/2010/main" val="215943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4BA07EDB-9458-4127-AC0E-FCED0E288658}" type="slidenum">
              <a:rPr lang="zh-CN" altLang="en-US"/>
              <a:pPr/>
              <a:t>‹#›</a:t>
            </a:fld>
            <a:endParaRPr lang="en-US" altLang="zh-CN"/>
          </a:p>
        </p:txBody>
      </p:sp>
    </p:spTree>
    <p:extLst>
      <p:ext uri="{BB962C8B-B14F-4D97-AF65-F5344CB8AC3E}">
        <p14:creationId xmlns:p14="http://schemas.microsoft.com/office/powerpoint/2010/main" val="110705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E8C1B1C1-15A4-4733-8F42-DA532F92321D}" type="slidenum">
              <a:rPr lang="zh-CN" altLang="en-US"/>
              <a:pPr/>
              <a:t>‹#›</a:t>
            </a:fld>
            <a:endParaRPr lang="en-US" altLang="zh-CN"/>
          </a:p>
        </p:txBody>
      </p:sp>
    </p:spTree>
    <p:extLst>
      <p:ext uri="{BB962C8B-B14F-4D97-AF65-F5344CB8AC3E}">
        <p14:creationId xmlns:p14="http://schemas.microsoft.com/office/powerpoint/2010/main" val="250629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9" name="Rectangle 6"/>
          <p:cNvSpPr>
            <a:spLocks noGrp="1" noChangeArrowheads="1"/>
          </p:cNvSpPr>
          <p:nvPr>
            <p:ph type="sldNum" sz="quarter" idx="12"/>
          </p:nvPr>
        </p:nvSpPr>
        <p:spPr>
          <a:ln/>
        </p:spPr>
        <p:txBody>
          <a:bodyPr/>
          <a:lstStyle>
            <a:lvl1pPr>
              <a:defRPr/>
            </a:lvl1pPr>
          </a:lstStyle>
          <a:p>
            <a:fld id="{1241C0AA-CE85-4D93-B887-8D2A337347F3}" type="slidenum">
              <a:rPr lang="zh-CN" altLang="en-US"/>
              <a:pPr/>
              <a:t>‹#›</a:t>
            </a:fld>
            <a:endParaRPr lang="en-US" altLang="zh-CN"/>
          </a:p>
        </p:txBody>
      </p:sp>
    </p:spTree>
    <p:extLst>
      <p:ext uri="{BB962C8B-B14F-4D97-AF65-F5344CB8AC3E}">
        <p14:creationId xmlns:p14="http://schemas.microsoft.com/office/powerpoint/2010/main" val="213213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5" name="Rectangle 6"/>
          <p:cNvSpPr>
            <a:spLocks noGrp="1" noChangeArrowheads="1"/>
          </p:cNvSpPr>
          <p:nvPr>
            <p:ph type="sldNum" sz="quarter" idx="12"/>
          </p:nvPr>
        </p:nvSpPr>
        <p:spPr>
          <a:ln/>
        </p:spPr>
        <p:txBody>
          <a:bodyPr/>
          <a:lstStyle>
            <a:lvl1pPr>
              <a:defRPr/>
            </a:lvl1pPr>
          </a:lstStyle>
          <a:p>
            <a:fld id="{E7118D4E-BFEF-454A-A500-5FBEF021E3A6}" type="slidenum">
              <a:rPr lang="zh-CN" altLang="en-US"/>
              <a:pPr/>
              <a:t>‹#›</a:t>
            </a:fld>
            <a:endParaRPr lang="en-US" altLang="zh-CN"/>
          </a:p>
        </p:txBody>
      </p:sp>
    </p:spTree>
    <p:extLst>
      <p:ext uri="{BB962C8B-B14F-4D97-AF65-F5344CB8AC3E}">
        <p14:creationId xmlns:p14="http://schemas.microsoft.com/office/powerpoint/2010/main" val="385769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4" name="Rectangle 6"/>
          <p:cNvSpPr>
            <a:spLocks noGrp="1" noChangeArrowheads="1"/>
          </p:cNvSpPr>
          <p:nvPr>
            <p:ph type="sldNum" sz="quarter" idx="12"/>
          </p:nvPr>
        </p:nvSpPr>
        <p:spPr>
          <a:ln/>
        </p:spPr>
        <p:txBody>
          <a:bodyPr/>
          <a:lstStyle>
            <a:lvl1pPr>
              <a:defRPr/>
            </a:lvl1pPr>
          </a:lstStyle>
          <a:p>
            <a:fld id="{A5F63892-6A32-4C13-AC70-0D6C02ACF0CD}" type="slidenum">
              <a:rPr lang="zh-CN" altLang="en-US"/>
              <a:pPr/>
              <a:t>‹#›</a:t>
            </a:fld>
            <a:endParaRPr lang="en-US" altLang="zh-CN"/>
          </a:p>
        </p:txBody>
      </p:sp>
    </p:spTree>
    <p:extLst>
      <p:ext uri="{BB962C8B-B14F-4D97-AF65-F5344CB8AC3E}">
        <p14:creationId xmlns:p14="http://schemas.microsoft.com/office/powerpoint/2010/main" val="167034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95D0AB46-727C-4E53-8008-548AE84D9328}" type="slidenum">
              <a:rPr lang="zh-CN" altLang="en-US"/>
              <a:pPr/>
              <a:t>‹#›</a:t>
            </a:fld>
            <a:endParaRPr lang="en-US" altLang="zh-CN"/>
          </a:p>
        </p:txBody>
      </p:sp>
    </p:spTree>
    <p:extLst>
      <p:ext uri="{BB962C8B-B14F-4D97-AF65-F5344CB8AC3E}">
        <p14:creationId xmlns:p14="http://schemas.microsoft.com/office/powerpoint/2010/main" val="382378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36CF6710-B754-4F94-B122-550D32A43FCA}" type="slidenum">
              <a:rPr lang="zh-CN" altLang="en-US"/>
              <a:pPr/>
              <a:t>‹#›</a:t>
            </a:fld>
            <a:endParaRPr lang="en-US" altLang="zh-CN"/>
          </a:p>
        </p:txBody>
      </p:sp>
    </p:spTree>
    <p:extLst>
      <p:ext uri="{BB962C8B-B14F-4D97-AF65-F5344CB8AC3E}">
        <p14:creationId xmlns:p14="http://schemas.microsoft.com/office/powerpoint/2010/main" val="38090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fld id="{D7364E68-EE77-481C-8842-0FC632FF5560}"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3" name="Picture 9"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userDrawn="1"/>
        </p:nvSpPr>
        <p:spPr bwMode="auto">
          <a:xfrm>
            <a:off x="2555875" y="333375"/>
            <a:ext cx="57610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Tree>
  </p:cSld>
  <p:clrMap bg1="lt1" tx1="dk1" bg2="lt2" tx2="dk2" accent1="accent1" accent2="accent2" accent3="accent3" accent4="accent4" accent5="accent5" accent6="accent6" hlink="hlink" folHlink="folHlink"/>
  <p:sldLayoutIdLst>
    <p:sldLayoutId id="2147484015"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8"/>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3075" name="Rectangle 2"/>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zh-CN" altLang="en-US" sz="3200" b="1" i="0">
                <a:latin typeface="方正姚体" panose="02010601030101010101" pitchFamily="2" charset="-122"/>
                <a:ea typeface="方正姚体" panose="02010601030101010101" pitchFamily="2" charset="-122"/>
              </a:rPr>
              <a:t>第三章</a:t>
            </a:r>
          </a:p>
        </p:txBody>
      </p:sp>
      <p:sp>
        <p:nvSpPr>
          <p:cNvPr id="4099" name="Text Box 3"/>
          <p:cNvSpPr txBox="1">
            <a:spLocks noChangeArrowheads="1"/>
          </p:cNvSpPr>
          <p:nvPr/>
        </p:nvSpPr>
        <p:spPr bwMode="auto">
          <a:xfrm>
            <a:off x="2528888" y="4508500"/>
            <a:ext cx="3889375" cy="481013"/>
          </a:xfrm>
          <a:prstGeom prst="rect">
            <a:avLst/>
          </a:prstGeom>
          <a:noFill/>
          <a:ln>
            <a:noFill/>
          </a:ln>
          <a:effectLs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lnSpc>
                <a:spcPct val="90000"/>
              </a:lnSpc>
              <a:spcBef>
                <a:spcPct val="50000"/>
              </a:spcBef>
              <a:buClr>
                <a:schemeClr val="tx1"/>
              </a:buClr>
              <a:buSzPct val="70000"/>
              <a:buFont typeface="Wingdings" pitchFamily="2" charset="2"/>
              <a:buNone/>
              <a:defRPr/>
            </a:pPr>
            <a:r>
              <a:rPr lang="zh-CN" altLang="en-US" sz="2800" b="1" kern="0" spc="-100" dirty="0">
                <a:latin typeface="楷体" pitchFamily="49" charset="-122"/>
                <a:ea typeface="楷体" pitchFamily="49" charset="-122"/>
              </a:rPr>
              <a:t>项目规划</a:t>
            </a:r>
            <a:endParaRPr lang="en-US" altLang="zh-CN" sz="2800" b="1" kern="0" spc="-100" dirty="0">
              <a:latin typeface="楷体" pitchFamily="49" charset="-122"/>
              <a:ea typeface="楷体"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a:t>任务分解方法</a:t>
            </a:r>
            <a:endParaRPr lang="zh-CN" altLang="en-US"/>
          </a:p>
        </p:txBody>
      </p:sp>
      <p:sp>
        <p:nvSpPr>
          <p:cNvPr id="12291"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2292" name="矩形 1"/>
          <p:cNvSpPr>
            <a:spLocks noChangeArrowheads="1"/>
          </p:cNvSpPr>
          <p:nvPr/>
        </p:nvSpPr>
        <p:spPr bwMode="auto">
          <a:xfrm>
            <a:off x="611188" y="1916113"/>
            <a:ext cx="77771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Char char="•"/>
            </a:pP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、采用树状结构进行分解；</a:t>
            </a:r>
          </a:p>
          <a:p>
            <a:pPr eaLnBrk="1" hangingPunct="1">
              <a:lnSpc>
                <a:spcPct val="90000"/>
              </a:lnSpc>
              <a:spcBef>
                <a:spcPct val="0"/>
              </a:spcBef>
              <a:buClrTx/>
              <a:buSzTx/>
              <a:buFont typeface="Arial" panose="020B0604020202020204" pitchFamily="34" charset="0"/>
              <a:buChar char="•"/>
            </a:pPr>
            <a:endParaRPr lang="zh-CN" altLang="en-US" sz="2800">
              <a:latin typeface="黑体" panose="02010609060101010101" pitchFamily="49" charset="-122"/>
              <a:ea typeface="黑体" panose="02010609060101010101" pitchFamily="49" charset="-122"/>
            </a:endParaRPr>
          </a:p>
          <a:p>
            <a:pPr eaLnBrk="1" hangingPunct="1">
              <a:lnSpc>
                <a:spcPct val="90000"/>
              </a:lnSpc>
              <a:spcBef>
                <a:spcPct val="0"/>
              </a:spcBef>
              <a:buClrTx/>
              <a:buSzTx/>
              <a:buFont typeface="Arial" panose="020B0604020202020204" pitchFamily="34" charset="0"/>
              <a:buChar char="•"/>
            </a:pP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、以团队为中心，自上而下与自下而上的充分沟通，一对一个别交流与讨论，分解单项工作。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a:t>任务分解标准</a:t>
            </a:r>
            <a:endParaRPr lang="zh-CN" altLang="en-US"/>
          </a:p>
        </p:txBody>
      </p:sp>
      <p:sp>
        <p:nvSpPr>
          <p:cNvPr id="13315"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3316" name="矩形 1"/>
          <p:cNvSpPr>
            <a:spLocks noChangeArrowheads="1"/>
          </p:cNvSpPr>
          <p:nvPr/>
        </p:nvSpPr>
        <p:spPr bwMode="auto">
          <a:xfrm>
            <a:off x="611188" y="1916113"/>
            <a:ext cx="7777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1</a:t>
            </a:r>
            <a:r>
              <a:rPr lang="zh-CN" altLang="en-US" sz="2400"/>
              <a:t>、分解后的活动结构清晰，从树根到树叶，一目了然，尽量避免盘根错节；</a:t>
            </a:r>
            <a:endParaRPr lang="en-US" altLang="zh-CN" sz="2400"/>
          </a:p>
          <a:p>
            <a:pPr eaLnBrk="1" hangingPunct="1">
              <a:spcBef>
                <a:spcPct val="0"/>
              </a:spcBef>
              <a:buClrTx/>
              <a:buSzTx/>
              <a:buFontTx/>
              <a:buNone/>
            </a:pPr>
            <a:endParaRPr lang="zh-CN" altLang="en-US" sz="2400"/>
          </a:p>
          <a:p>
            <a:pPr eaLnBrk="1" hangingPunct="1">
              <a:spcBef>
                <a:spcPct val="0"/>
              </a:spcBef>
              <a:buClrTx/>
              <a:buSzTx/>
              <a:buFontTx/>
              <a:buNone/>
            </a:pPr>
            <a:r>
              <a:rPr lang="en-US" altLang="zh-CN" sz="2400"/>
              <a:t>2</a:t>
            </a:r>
            <a:r>
              <a:rPr lang="zh-CN" altLang="en-US" sz="2400"/>
              <a:t>、逻辑上形成一个大的活动，集成了所有的关键因素包含临时的里程碑和监控点，所有活动全部定义清楚，要细化到人、时间和资金投入。</a:t>
            </a:r>
            <a:endParaRPr lang="en-US" altLang="zh-CN" sz="2400"/>
          </a:p>
          <a:p>
            <a:pPr eaLnBrk="1" hangingPunct="1">
              <a:spcBef>
                <a:spcPct val="0"/>
              </a:spcBef>
              <a:buClrTx/>
              <a:buSzTx/>
              <a:buFontTx/>
              <a:buNone/>
            </a:pPr>
            <a:endParaRPr lang="zh-CN" altLang="en-US" sz="2400"/>
          </a:p>
          <a:p>
            <a:pPr eaLnBrk="1" hangingPunct="1">
              <a:spcBef>
                <a:spcPct val="0"/>
              </a:spcBef>
              <a:buClrTx/>
              <a:buSzTx/>
              <a:buFontTx/>
              <a:buNone/>
            </a:pPr>
            <a:r>
              <a:rPr lang="zh-CN" altLang="en-US" sz="2400" b="1"/>
              <a:t>在我们日常管理项目时，要学会分解任务，只有将任务分解得足够细，足够明了，才能统筹全局，安排人力和财力资源，把握项目的进度。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rPr>
              <a:t>WBS</a:t>
            </a:r>
            <a:r>
              <a:rPr lang="zh-CN" altLang="en-US">
                <a:latin typeface="黑体" panose="02010609060101010101" pitchFamily="49" charset="-122"/>
                <a:ea typeface="黑体" panose="02010609060101010101" pitchFamily="49" charset="-122"/>
              </a:rPr>
              <a:t>实例</a:t>
            </a:r>
            <a:endParaRPr lang="zh-CN" altLang="en-US"/>
          </a:p>
        </p:txBody>
      </p:sp>
      <p:sp>
        <p:nvSpPr>
          <p:cNvPr id="14339"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1434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33600"/>
            <a:ext cx="8491538"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进度计划</a:t>
            </a:r>
          </a:p>
        </p:txBody>
      </p:sp>
      <p:sp>
        <p:nvSpPr>
          <p:cNvPr id="15363"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进度是对执行的活动和里程碑制定的工作计划日期表</a:t>
            </a:r>
            <a:endParaRPr lang="en-US" altLang="zh-CN" sz="28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进度管理是为了确保项目按期完成所需要的过程</a:t>
            </a:r>
            <a:endParaRPr lang="en-US" altLang="zh-CN" sz="28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按时完成项目是项目经理最大的挑战之一</a:t>
            </a:r>
          </a:p>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时间是项目规划中灵活性最小的因素</a:t>
            </a:r>
          </a:p>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进度问题是项目冲突的主要原因，尤其在项目的后期</a:t>
            </a:r>
            <a:r>
              <a:rPr lang="zh-CN" altLang="en-US">
                <a:latin typeface="黑体" panose="02010609060101010101" pitchFamily="49" charset="-122"/>
                <a:ea typeface="黑体" panose="02010609060101010101" pitchFamily="49" charset="-122"/>
              </a:rPr>
              <a:t>。</a:t>
            </a: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1536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进度计划管理过程</a:t>
            </a:r>
          </a:p>
        </p:txBody>
      </p:sp>
      <p:sp>
        <p:nvSpPr>
          <p:cNvPr id="5123" name="内容占位符 2"/>
          <p:cNvSpPr>
            <a:spLocks noGrp="1"/>
          </p:cNvSpPr>
          <p:nvPr>
            <p:ph idx="1"/>
          </p:nvPr>
        </p:nvSpPr>
        <p:spPr>
          <a:xfrm>
            <a:off x="684213" y="1773238"/>
            <a:ext cx="7767637" cy="4314825"/>
          </a:xfrm>
        </p:spPr>
        <p:txBody>
          <a:bodyPr/>
          <a:lstStyle/>
          <a:p>
            <a:pPr>
              <a:defRPr/>
            </a:pPr>
            <a:r>
              <a:rPr lang="zh-CN" altLang="en-US" sz="2800" dirty="0">
                <a:latin typeface="黑体" pitchFamily="49" charset="-122"/>
                <a:ea typeface="黑体" pitchFamily="49" charset="-122"/>
              </a:rPr>
              <a:t>活动定义</a:t>
            </a:r>
            <a:endParaRPr lang="en-US" altLang="zh-CN" sz="2800" dirty="0">
              <a:latin typeface="黑体" pitchFamily="49" charset="-122"/>
              <a:ea typeface="黑体" pitchFamily="49" charset="-122"/>
            </a:endParaRPr>
          </a:p>
          <a:p>
            <a:pPr marL="0" lvl="1" indent="0">
              <a:buClr>
                <a:schemeClr val="tx1"/>
              </a:buClr>
              <a:buSzPct val="70000"/>
              <a:buFontTx/>
              <a:buNone/>
              <a:defRPr/>
            </a:pPr>
            <a:r>
              <a:rPr lang="en-US" altLang="zh-CN" sz="1800" dirty="0">
                <a:cs typeface="+mn-cs"/>
              </a:rPr>
              <a:t>	</a:t>
            </a:r>
            <a:r>
              <a:rPr lang="zh-CN" altLang="en-US" sz="1800" dirty="0">
                <a:cs typeface="+mn-cs"/>
              </a:rPr>
              <a:t>确定为完成项目的各个交付成果所必须进行的诸项具体活动</a:t>
            </a:r>
          </a:p>
          <a:p>
            <a:pPr>
              <a:defRPr/>
            </a:pPr>
            <a:r>
              <a:rPr lang="zh-CN" altLang="en-US" sz="2800" dirty="0">
                <a:latin typeface="黑体" pitchFamily="49" charset="-122"/>
                <a:ea typeface="黑体" pitchFamily="49" charset="-122"/>
              </a:rPr>
              <a:t>活动排序</a:t>
            </a:r>
            <a:endParaRPr lang="en-US" altLang="zh-CN" sz="2800" dirty="0">
              <a:latin typeface="黑体" pitchFamily="49" charset="-122"/>
              <a:ea typeface="黑体" pitchFamily="49" charset="-122"/>
            </a:endParaRPr>
          </a:p>
          <a:p>
            <a:pPr marL="0" lvl="1" indent="0">
              <a:buClr>
                <a:schemeClr val="tx1"/>
              </a:buClr>
              <a:buSzPct val="70000"/>
              <a:buFontTx/>
              <a:buNone/>
              <a:defRPr/>
            </a:pPr>
            <a:r>
              <a:rPr lang="en-US" altLang="zh-CN" sz="1800" dirty="0">
                <a:cs typeface="+mn-cs"/>
              </a:rPr>
              <a:t>	</a:t>
            </a:r>
            <a:r>
              <a:rPr lang="zh-CN" altLang="en-US" sz="1800" dirty="0">
                <a:cs typeface="+mn-cs"/>
              </a:rPr>
              <a:t>确定任务依赖、前置任务、里程碑（里程碑显示项目进展中的重大工作完成）</a:t>
            </a:r>
            <a:endParaRPr lang="en-US" altLang="zh-CN" sz="1800" dirty="0">
              <a:cs typeface="+mn-cs"/>
            </a:endParaRPr>
          </a:p>
          <a:p>
            <a:pPr>
              <a:defRPr/>
            </a:pPr>
            <a:r>
              <a:rPr lang="zh-CN" altLang="en-US" sz="2800" dirty="0">
                <a:latin typeface="黑体" pitchFamily="49" charset="-122"/>
                <a:ea typeface="黑体" pitchFamily="49" charset="-122"/>
              </a:rPr>
              <a:t>活动历时估计</a:t>
            </a:r>
            <a:endParaRPr lang="en-US" altLang="zh-CN" sz="2800" dirty="0">
              <a:latin typeface="黑体" pitchFamily="49" charset="-122"/>
              <a:ea typeface="黑体" pitchFamily="49" charset="-122"/>
            </a:endParaRPr>
          </a:p>
          <a:p>
            <a:pPr marL="0" lvl="1" indent="0">
              <a:buClr>
                <a:schemeClr val="tx1"/>
              </a:buClr>
              <a:buSzPct val="70000"/>
              <a:buFontTx/>
              <a:buNone/>
              <a:defRPr/>
            </a:pPr>
            <a:r>
              <a:rPr lang="en-US" altLang="zh-CN" sz="1800" dirty="0">
                <a:cs typeface="+mn-cs"/>
              </a:rPr>
              <a:t>	</a:t>
            </a:r>
            <a:r>
              <a:rPr lang="zh-CN" altLang="en-US" sz="1800" dirty="0">
                <a:cs typeface="+mn-cs"/>
              </a:rPr>
              <a:t>每个任务的历时估计、项目总历时估计，可采用</a:t>
            </a:r>
            <a:r>
              <a:rPr lang="zh-CN" altLang="en-US" sz="1800" dirty="0">
                <a:latin typeface="黑体" pitchFamily="49" charset="-122"/>
                <a:ea typeface="黑体" pitchFamily="49" charset="-122"/>
              </a:rPr>
              <a:t>定额算法、经验算法。</a:t>
            </a:r>
            <a:endParaRPr lang="zh-CN" altLang="en-US" sz="1800" dirty="0">
              <a:cs typeface="+mn-cs"/>
            </a:endParaRPr>
          </a:p>
          <a:p>
            <a:pPr>
              <a:defRPr/>
            </a:pPr>
            <a:r>
              <a:rPr lang="zh-CN" altLang="en-US" sz="2800" dirty="0">
                <a:latin typeface="黑体" pitchFamily="49" charset="-122"/>
                <a:ea typeface="黑体" pitchFamily="49" charset="-122"/>
              </a:rPr>
              <a:t>任务资源估计</a:t>
            </a:r>
            <a:endParaRPr lang="en-US" altLang="zh-CN" sz="2800" dirty="0">
              <a:latin typeface="黑体" pitchFamily="49" charset="-122"/>
              <a:ea typeface="黑体" pitchFamily="49" charset="-122"/>
            </a:endParaRPr>
          </a:p>
          <a:p>
            <a:pPr marL="0" indent="0">
              <a:buFont typeface="Wingdings" panose="05000000000000000000" pitchFamily="2" charset="2"/>
              <a:buNone/>
              <a:defRPr/>
            </a:pPr>
            <a:r>
              <a:rPr lang="en-US" altLang="zh-CN" sz="1800" dirty="0"/>
              <a:t>	</a:t>
            </a:r>
            <a:r>
              <a:rPr lang="zh-CN" altLang="en-US" sz="1800" dirty="0"/>
              <a:t>每个任务需要的资源类型和数量有一定的考虑，这些资源包括，人力资源，设备资源，以及其它资料资源</a:t>
            </a:r>
            <a:endParaRPr lang="zh-CN" altLang="en-US" sz="1800"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1638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a:t> </a:t>
            </a:r>
            <a:r>
              <a:rPr lang="zh-CN" altLang="en-US"/>
              <a:t>关键路径与里程碑</a:t>
            </a:r>
          </a:p>
        </p:txBody>
      </p:sp>
      <p:sp>
        <p:nvSpPr>
          <p:cNvPr id="23555" name="内容占位符 2"/>
          <p:cNvSpPr>
            <a:spLocks noGrp="1"/>
          </p:cNvSpPr>
          <p:nvPr>
            <p:ph idx="1"/>
          </p:nvPr>
        </p:nvSpPr>
        <p:spPr>
          <a:xfrm>
            <a:off x="684213" y="1700213"/>
            <a:ext cx="7767637" cy="4752975"/>
          </a:xfrm>
        </p:spPr>
        <p:txBody>
          <a:bodyPr/>
          <a:lstStyle/>
          <a:p>
            <a:pPr>
              <a:defRPr/>
            </a:pPr>
            <a:endParaRPr lang="en-US" altLang="zh-CN" sz="2800" dirty="0">
              <a:latin typeface="黑体" pitchFamily="49" charset="-122"/>
              <a:ea typeface="黑体" pitchFamily="49" charset="-122"/>
            </a:endParaRPr>
          </a:p>
          <a:p>
            <a:pPr>
              <a:defRPr/>
            </a:pPr>
            <a:r>
              <a:rPr lang="zh-CN" altLang="en-US" sz="2800" dirty="0">
                <a:latin typeface="黑体" pitchFamily="49" charset="-122"/>
                <a:ea typeface="黑体" pitchFamily="49" charset="-122"/>
              </a:rPr>
              <a:t>关键路径</a:t>
            </a:r>
            <a:endParaRPr lang="en-US" altLang="zh-CN" sz="28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关键路径是项目计划中最长的路线。它决定了项目的总实耗时间。项目经理必须把注意力集中于那些优先等级最高的任务，确保它们准时完成，关键路径上的任何活动的推迟将使整个项目推迟。向关键路径要时间，向非关键路径要资源。所以在进行项目操作的时候确定关键路径并进行有效的管理是至关重要的。</a:t>
            </a:r>
          </a:p>
          <a:p>
            <a:pPr>
              <a:defRPr/>
            </a:pPr>
            <a:r>
              <a:rPr lang="zh-CN" altLang="en-US" sz="2800" dirty="0">
                <a:latin typeface="黑体" pitchFamily="49" charset="-122"/>
                <a:ea typeface="黑体" pitchFamily="49" charset="-122"/>
              </a:rPr>
              <a:t>里程碑</a:t>
            </a:r>
            <a:endParaRPr lang="en-US" altLang="zh-CN" sz="28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在进度时间表上设立一些重要的时间检查点，这样一来，就可以在项目执行过程中利用这些重要的时间检查点来对项目的</a:t>
            </a:r>
            <a:r>
              <a:rPr lang="zh-CN" altLang="en-US" sz="2000" dirty="0">
                <a:latin typeface="黑体" pitchFamily="49" charset="-122"/>
                <a:ea typeface="黑体" pitchFamily="49" charset="-122"/>
              </a:rPr>
              <a:t>进度</a:t>
            </a:r>
            <a:r>
              <a:rPr lang="zh-CN" altLang="zh-CN" sz="2000" dirty="0">
                <a:latin typeface="黑体" pitchFamily="49" charset="-122"/>
                <a:ea typeface="黑体" pitchFamily="49" charset="-122"/>
              </a:rPr>
              <a:t>进行检查和控制。这些重要的时间检查点被称作项目的里程碑</a:t>
            </a:r>
            <a:endParaRPr lang="zh-CN" altLang="en-US" sz="2000" dirty="0">
              <a:latin typeface="黑体" pitchFamily="49" charset="-122"/>
              <a:ea typeface="黑体" pitchFamily="49" charset="-122"/>
            </a:endParaRPr>
          </a:p>
          <a:p>
            <a:pPr marL="0" indent="0">
              <a:buFont typeface="Wingdings" panose="05000000000000000000" pitchFamily="2" charset="2"/>
              <a:buNone/>
              <a:defRPr/>
            </a:pPr>
            <a:endParaRPr lang="en-US" altLang="zh-CN" sz="2800" dirty="0">
              <a:latin typeface="黑体" pitchFamily="49" charset="-122"/>
              <a:ea typeface="黑体" pitchFamily="49" charset="-122"/>
            </a:endParaRPr>
          </a:p>
          <a:p>
            <a:pPr marL="0" indent="0">
              <a:buFont typeface="Wingdings" panose="05000000000000000000" pitchFamily="2" charset="2"/>
              <a:buNone/>
              <a:defRPr/>
            </a:pPr>
            <a:r>
              <a:rPr lang="en-US" altLang="zh-CN" sz="2400" dirty="0">
                <a:latin typeface="黑体" pitchFamily="49" charset="-122"/>
                <a:ea typeface="黑体" pitchFamily="49" charset="-122"/>
              </a:rPr>
              <a:t>	</a:t>
            </a:r>
            <a:endParaRPr lang="en-US" altLang="zh-CN" sz="2800" dirty="0">
              <a:latin typeface="黑体" pitchFamily="49" charset="-122"/>
              <a:ea typeface="黑体" pitchFamily="49" charset="-122"/>
            </a:endParaRPr>
          </a:p>
        </p:txBody>
      </p:sp>
      <p:sp>
        <p:nvSpPr>
          <p:cNvPr id="1741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t> </a:t>
            </a:r>
            <a:r>
              <a:rPr lang="zh-CN" altLang="en-US"/>
              <a:t>制定</a:t>
            </a:r>
            <a:r>
              <a:rPr lang="en-US" altLang="zh-CN"/>
              <a:t>MPP</a:t>
            </a:r>
            <a:endParaRPr lang="zh-CN" altLang="en-US"/>
          </a:p>
        </p:txBody>
      </p:sp>
      <p:sp>
        <p:nvSpPr>
          <p:cNvPr id="18435" name="内容占位符 2"/>
          <p:cNvSpPr>
            <a:spLocks noGrp="1"/>
          </p:cNvSpPr>
          <p:nvPr>
            <p:ph idx="1"/>
          </p:nvPr>
        </p:nvSpPr>
        <p:spPr>
          <a:xfrm>
            <a:off x="684213" y="1773238"/>
            <a:ext cx="7767637" cy="4314825"/>
          </a:xfrm>
        </p:spPr>
        <p:txBody>
          <a:bodyPr/>
          <a:lstStyle/>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使用</a:t>
            </a:r>
            <a:r>
              <a:rPr lang="en-US" altLang="zh-CN">
                <a:latin typeface="黑体" panose="02010609060101010101" pitchFamily="49" charset="-122"/>
                <a:ea typeface="黑体" panose="02010609060101010101" pitchFamily="49" charset="-122"/>
              </a:rPr>
              <a:t>MPP</a:t>
            </a:r>
            <a:r>
              <a:rPr lang="zh-CN" altLang="en-US">
                <a:latin typeface="黑体" panose="02010609060101010101" pitchFamily="49" charset="-122"/>
                <a:ea typeface="黑体" panose="02010609060101010101" pitchFamily="49" charset="-122"/>
              </a:rPr>
              <a:t>工具制定进度计划。</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参考：软件项目计划</a:t>
            </a:r>
            <a:r>
              <a:rPr lang="en-US" altLang="zh-CN">
                <a:latin typeface="黑体" panose="02010609060101010101" pitchFamily="49" charset="-122"/>
                <a:ea typeface="黑体" panose="02010609060101010101" pitchFamily="49" charset="-122"/>
              </a:rPr>
              <a:t>.mpp</a:t>
            </a:r>
          </a:p>
        </p:txBody>
      </p:sp>
      <p:sp>
        <p:nvSpPr>
          <p:cNvPr id="1843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成本计划</a:t>
            </a:r>
          </a:p>
        </p:txBody>
      </p:sp>
      <p:sp>
        <p:nvSpPr>
          <p:cNvPr id="5123" name="内容占位符 2"/>
          <p:cNvSpPr>
            <a:spLocks noGrp="1"/>
          </p:cNvSpPr>
          <p:nvPr>
            <p:ph idx="1"/>
          </p:nvPr>
        </p:nvSpPr>
        <p:spPr>
          <a:xfrm>
            <a:off x="684213" y="1989138"/>
            <a:ext cx="7767637" cy="4248150"/>
          </a:xfrm>
        </p:spPr>
        <p:txBody>
          <a:bodyPr/>
          <a:lstStyle/>
          <a:p>
            <a:pPr>
              <a:lnSpc>
                <a:spcPct val="90000"/>
              </a:lnSpc>
              <a:defRPr/>
            </a:pPr>
            <a:r>
              <a:rPr lang="zh-CN" altLang="en-US" dirty="0">
                <a:latin typeface="黑体" pitchFamily="49" charset="-122"/>
                <a:ea typeface="黑体" pitchFamily="49" charset="-122"/>
              </a:rPr>
              <a:t>资源计划编制</a:t>
            </a:r>
            <a:r>
              <a:rPr lang="en-US" altLang="zh-CN" dirty="0">
                <a:latin typeface="黑体" pitchFamily="49" charset="-122"/>
                <a:ea typeface="黑体" pitchFamily="49" charset="-122"/>
              </a:rPr>
              <a:t>:</a:t>
            </a:r>
          </a:p>
          <a:p>
            <a:pPr marL="457200" lvl="1" indent="0">
              <a:lnSpc>
                <a:spcPct val="90000"/>
              </a:lnSpc>
              <a:buFontTx/>
              <a:buNone/>
              <a:defRPr/>
            </a:pPr>
            <a:r>
              <a:rPr lang="zh-CN" altLang="en-US" dirty="0">
                <a:latin typeface="黑体" pitchFamily="49" charset="-122"/>
                <a:ea typeface="黑体" pitchFamily="49" charset="-122"/>
              </a:rPr>
              <a:t>确定项目需要的资源种类和数量，参考计划书</a:t>
            </a:r>
          </a:p>
          <a:p>
            <a:pPr>
              <a:lnSpc>
                <a:spcPct val="90000"/>
              </a:lnSpc>
              <a:defRPr/>
            </a:pPr>
            <a:r>
              <a:rPr lang="zh-CN" altLang="en-US" dirty="0">
                <a:latin typeface="黑体" pitchFamily="49" charset="-122"/>
                <a:ea typeface="黑体" pitchFamily="49" charset="-122"/>
              </a:rPr>
              <a:t>成本估算：</a:t>
            </a:r>
          </a:p>
          <a:p>
            <a:pPr marL="457200" lvl="1" indent="0">
              <a:lnSpc>
                <a:spcPct val="90000"/>
              </a:lnSpc>
              <a:buFontTx/>
              <a:buNone/>
              <a:defRPr/>
            </a:pPr>
            <a:r>
              <a:rPr lang="zh-CN" altLang="en-US" dirty="0">
                <a:latin typeface="黑体" pitchFamily="49" charset="-122"/>
                <a:ea typeface="黑体" pitchFamily="49" charset="-122"/>
              </a:rPr>
              <a:t>编制一个为完成项目各活动所需要的资源成本的近似估算</a:t>
            </a: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1946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软件项目规模</a:t>
            </a:r>
            <a:endParaRPr lang="zh-CN" altLang="en-US"/>
          </a:p>
        </p:txBody>
      </p:sp>
      <p:sp>
        <p:nvSpPr>
          <p:cNvPr id="5123" name="内容占位符 2"/>
          <p:cNvSpPr>
            <a:spLocks noGrp="1"/>
          </p:cNvSpPr>
          <p:nvPr>
            <p:ph idx="1"/>
          </p:nvPr>
        </p:nvSpPr>
        <p:spPr>
          <a:xfrm>
            <a:off x="684213" y="1989138"/>
            <a:ext cx="7767637" cy="4248150"/>
          </a:xfrm>
        </p:spPr>
        <p:txBody>
          <a:bodyPr/>
          <a:lstStyle/>
          <a:p>
            <a:pPr>
              <a:defRPr/>
            </a:pPr>
            <a:r>
              <a:rPr lang="zh-CN" altLang="en-US" dirty="0">
                <a:latin typeface="黑体" pitchFamily="49" charset="-122"/>
                <a:ea typeface="黑体" pitchFamily="49" charset="-122"/>
              </a:rPr>
              <a:t>软件项目规模即工作量，是从软件项目范围中抽出的软件功能，然后确定每个软件功能所必须执行的一系列软件工程任务</a:t>
            </a:r>
          </a:p>
          <a:p>
            <a:pPr>
              <a:defRPr/>
            </a:pPr>
            <a:r>
              <a:rPr lang="zh-CN" altLang="en-US" dirty="0">
                <a:latin typeface="黑体" pitchFamily="49" charset="-122"/>
                <a:ea typeface="黑体" pitchFamily="49" charset="-122"/>
              </a:rPr>
              <a:t>包括：软件规划，软件管理，需求，设计，编码，测试，以及后期的维护等任务。</a:t>
            </a: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048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规模的单位</a:t>
            </a:r>
            <a:endParaRPr lang="zh-CN" altLang="en-US"/>
          </a:p>
        </p:txBody>
      </p:sp>
      <p:sp>
        <p:nvSpPr>
          <p:cNvPr id="5123" name="内容占位符 2"/>
          <p:cNvSpPr>
            <a:spLocks noGrp="1"/>
          </p:cNvSpPr>
          <p:nvPr>
            <p:ph idx="1"/>
          </p:nvPr>
        </p:nvSpPr>
        <p:spPr>
          <a:xfrm>
            <a:off x="684213" y="1989138"/>
            <a:ext cx="7767637" cy="4248150"/>
          </a:xfrm>
        </p:spPr>
        <p:txBody>
          <a:bodyPr/>
          <a:lstStyle/>
          <a:p>
            <a:pPr>
              <a:defRPr/>
            </a:pPr>
            <a:r>
              <a:rPr lang="en-US" altLang="zh-CN" dirty="0">
                <a:latin typeface="黑体" pitchFamily="49" charset="-122"/>
                <a:ea typeface="黑体" pitchFamily="49" charset="-122"/>
              </a:rPr>
              <a:t>LOC(Line of Code)</a:t>
            </a:r>
          </a:p>
          <a:p>
            <a:pPr marL="457200" lvl="1" indent="0">
              <a:buFontTx/>
              <a:buNone/>
              <a:defRPr/>
            </a:pPr>
            <a:r>
              <a:rPr lang="zh-CN" altLang="en-US" dirty="0">
                <a:latin typeface="黑体" pitchFamily="49" charset="-122"/>
                <a:ea typeface="黑体" pitchFamily="49" charset="-122"/>
              </a:rPr>
              <a:t>源代码程序长度的测量，单位</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代码行</a:t>
            </a:r>
          </a:p>
          <a:p>
            <a:pPr>
              <a:defRPr/>
            </a:pPr>
            <a:r>
              <a:rPr lang="en-US" altLang="zh-CN" dirty="0">
                <a:latin typeface="黑体" pitchFamily="49" charset="-122"/>
                <a:ea typeface="黑体" pitchFamily="49" charset="-122"/>
              </a:rPr>
              <a:t>FP(Function Point)</a:t>
            </a:r>
          </a:p>
          <a:p>
            <a:pPr marL="457200" lvl="1" indent="0">
              <a:buFontTx/>
              <a:buNone/>
              <a:defRPr/>
            </a:pPr>
            <a:r>
              <a:rPr lang="zh-CN" altLang="en-US" dirty="0">
                <a:latin typeface="黑体" pitchFamily="49" charset="-122"/>
                <a:ea typeface="黑体" pitchFamily="49" charset="-122"/>
              </a:rPr>
              <a:t>用系统的功能数量来测量</a:t>
            </a:r>
          </a:p>
          <a:p>
            <a:pPr>
              <a:defRPr/>
            </a:pPr>
            <a:r>
              <a:rPr lang="zh-CN" altLang="en-US" dirty="0">
                <a:latin typeface="黑体" pitchFamily="49" charset="-122"/>
                <a:ea typeface="黑体" pitchFamily="49" charset="-122"/>
              </a:rPr>
              <a:t>人月</a:t>
            </a:r>
          </a:p>
          <a:p>
            <a:pPr>
              <a:defRPr/>
            </a:pPr>
            <a:r>
              <a:rPr lang="zh-CN" altLang="en-US" dirty="0">
                <a:latin typeface="黑体" pitchFamily="49" charset="-122"/>
                <a:ea typeface="黑体" pitchFamily="49" charset="-122"/>
              </a:rPr>
              <a:t>人天</a:t>
            </a:r>
          </a:p>
          <a:p>
            <a:pPr>
              <a:defRPr/>
            </a:pPr>
            <a:r>
              <a:rPr lang="zh-CN" altLang="en-US" dirty="0">
                <a:latin typeface="黑体" pitchFamily="49" charset="-122"/>
                <a:ea typeface="黑体" pitchFamily="49" charset="-122"/>
              </a:rPr>
              <a:t>人年</a:t>
            </a: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150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t>第三章 项目规划</a:t>
            </a:r>
          </a:p>
        </p:txBody>
      </p:sp>
      <p:sp>
        <p:nvSpPr>
          <p:cNvPr id="4099" name="内容占位符 2"/>
          <p:cNvSpPr>
            <a:spLocks noGrp="1"/>
          </p:cNvSpPr>
          <p:nvPr>
            <p:ph idx="1"/>
          </p:nvPr>
        </p:nvSpPr>
        <p:spPr/>
        <p:txBody>
          <a:bodyPr/>
          <a:lstStyle/>
          <a:p>
            <a:pPr>
              <a:defRPr/>
            </a:pPr>
            <a:r>
              <a:rPr lang="zh-CN" altLang="en-US" sz="2400" dirty="0">
                <a:latin typeface="黑体" pitchFamily="49" charset="-122"/>
                <a:ea typeface="黑体" pitchFamily="49" charset="-122"/>
              </a:rPr>
              <a:t>范围计划</a:t>
            </a:r>
          </a:p>
          <a:p>
            <a:pPr>
              <a:defRPr/>
            </a:pPr>
            <a:r>
              <a:rPr lang="zh-CN" altLang="en-US" sz="2400" dirty="0">
                <a:latin typeface="黑体" pitchFamily="49" charset="-122"/>
                <a:ea typeface="黑体" pitchFamily="49" charset="-122"/>
              </a:rPr>
              <a:t>进度计划</a:t>
            </a:r>
          </a:p>
          <a:p>
            <a:pPr>
              <a:defRPr/>
            </a:pPr>
            <a:r>
              <a:rPr lang="zh-CN" altLang="en-US" sz="2400" dirty="0">
                <a:latin typeface="黑体" pitchFamily="49" charset="-122"/>
                <a:ea typeface="黑体" pitchFamily="49" charset="-122"/>
              </a:rPr>
              <a:t>成本计划</a:t>
            </a:r>
            <a:endParaRPr lang="en-US" altLang="zh-CN" sz="2400" dirty="0">
              <a:latin typeface="黑体" pitchFamily="49" charset="-122"/>
              <a:ea typeface="黑体" pitchFamily="49" charset="-122"/>
            </a:endParaRPr>
          </a:p>
          <a:p>
            <a:pPr>
              <a:defRPr/>
            </a:pPr>
            <a:r>
              <a:rPr lang="zh-CN" altLang="en-US" sz="2400" dirty="0">
                <a:latin typeface="黑体" pitchFamily="49" charset="-122"/>
                <a:ea typeface="黑体" pitchFamily="49" charset="-122"/>
              </a:rPr>
              <a:t>质量计划</a:t>
            </a:r>
            <a:endParaRPr lang="en-US" altLang="zh-CN" sz="2400" dirty="0">
              <a:latin typeface="黑体" pitchFamily="49" charset="-122"/>
              <a:ea typeface="黑体" pitchFamily="49" charset="-122"/>
            </a:endParaRPr>
          </a:p>
          <a:p>
            <a:pPr>
              <a:defRPr/>
            </a:pPr>
            <a:r>
              <a:rPr lang="zh-CN" altLang="en-US" sz="2400" dirty="0">
                <a:latin typeface="黑体" pitchFamily="49" charset="-122"/>
                <a:ea typeface="黑体" pitchFamily="49" charset="-122"/>
              </a:rPr>
              <a:t>人力资源计划</a:t>
            </a:r>
            <a:endParaRPr lang="en-US" altLang="zh-CN" sz="2400" dirty="0">
              <a:latin typeface="黑体" pitchFamily="49" charset="-122"/>
              <a:ea typeface="黑体" pitchFamily="49" charset="-122"/>
            </a:endParaRPr>
          </a:p>
          <a:p>
            <a:pPr>
              <a:defRPr/>
            </a:pPr>
            <a:r>
              <a:rPr lang="zh-CN" altLang="en-US" sz="2400" dirty="0">
                <a:latin typeface="黑体" pitchFamily="49" charset="-122"/>
                <a:ea typeface="黑体" pitchFamily="49" charset="-122"/>
              </a:rPr>
              <a:t>沟通计划</a:t>
            </a:r>
            <a:endParaRPr lang="en-US" altLang="zh-CN" sz="2400" dirty="0">
              <a:latin typeface="黑体" pitchFamily="49" charset="-122"/>
              <a:ea typeface="黑体" pitchFamily="49" charset="-122"/>
            </a:endParaRPr>
          </a:p>
          <a:p>
            <a:pPr>
              <a:defRPr/>
            </a:pPr>
            <a:r>
              <a:rPr lang="zh-CN" altLang="en-US" sz="2400" dirty="0">
                <a:latin typeface="黑体" pitchFamily="49" charset="-122"/>
                <a:ea typeface="黑体" pitchFamily="49" charset="-122"/>
              </a:rPr>
              <a:t>风险计划</a:t>
            </a:r>
            <a:endParaRPr lang="en-US" altLang="zh-CN" sz="2400" dirty="0">
              <a:latin typeface="黑体" pitchFamily="49" charset="-122"/>
              <a:ea typeface="黑体" pitchFamily="49" charset="-122"/>
            </a:endParaRPr>
          </a:p>
          <a:p>
            <a:pPr marL="0" indent="0">
              <a:buFont typeface="Wingdings" panose="05000000000000000000" pitchFamily="2" charset="2"/>
              <a:buNone/>
              <a:defRPr/>
            </a:pPr>
            <a:endParaRPr lang="en-US" altLang="zh-CN" sz="2400" dirty="0">
              <a:latin typeface="黑体" pitchFamily="49" charset="-122"/>
              <a:ea typeface="黑体" pitchFamily="49" charset="-122"/>
            </a:endParaRPr>
          </a:p>
          <a:p>
            <a:pPr marL="0" indent="0">
              <a:buFont typeface="Wingdings" panose="05000000000000000000" pitchFamily="2" charset="2"/>
              <a:buNone/>
              <a:defRPr/>
            </a:pPr>
            <a:endParaRPr lang="zh-CN" altLang="en-US" dirty="0">
              <a:latin typeface="黑体" pitchFamily="49" charset="-122"/>
              <a:ea typeface="黑体" pitchFamily="49" charset="-122"/>
            </a:endParaRPr>
          </a:p>
        </p:txBody>
      </p:sp>
      <p:sp>
        <p:nvSpPr>
          <p:cNvPr id="410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估算</a:t>
            </a:r>
          </a:p>
        </p:txBody>
      </p:sp>
      <p:sp>
        <p:nvSpPr>
          <p:cNvPr id="5123" name="内容占位符 2"/>
          <p:cNvSpPr>
            <a:spLocks noGrp="1"/>
          </p:cNvSpPr>
          <p:nvPr>
            <p:ph idx="1"/>
          </p:nvPr>
        </p:nvSpPr>
        <p:spPr>
          <a:xfrm>
            <a:off x="684213" y="1989138"/>
            <a:ext cx="7767637" cy="4248150"/>
          </a:xfrm>
        </p:spPr>
        <p:txBody>
          <a:bodyPr/>
          <a:lstStyle/>
          <a:p>
            <a:pPr>
              <a:defRPr/>
            </a:pPr>
            <a:r>
              <a:rPr lang="zh-CN" altLang="en-US">
                <a:latin typeface="黑体" pitchFamily="49" charset="-122"/>
                <a:ea typeface="黑体" pitchFamily="49" charset="-122"/>
              </a:rPr>
              <a:t>算法不是</a:t>
            </a:r>
            <a:r>
              <a:rPr lang="zh-CN" altLang="en-US" dirty="0">
                <a:latin typeface="黑体" pitchFamily="49" charset="-122"/>
                <a:ea typeface="黑体" pitchFamily="49" charset="-122"/>
              </a:rPr>
              <a:t>很准确的，有误差的</a:t>
            </a:r>
          </a:p>
          <a:p>
            <a:pPr>
              <a:defRPr/>
            </a:pPr>
            <a:r>
              <a:rPr lang="zh-CN" altLang="en-US" dirty="0">
                <a:latin typeface="黑体" pitchFamily="49" charset="-122"/>
                <a:ea typeface="黑体" pitchFamily="49" charset="-122"/>
              </a:rPr>
              <a:t>经验（历史）数据非常重要</a:t>
            </a:r>
          </a:p>
          <a:p>
            <a:pPr>
              <a:defRPr/>
            </a:pPr>
            <a:r>
              <a:rPr lang="zh-CN" altLang="en-US" dirty="0">
                <a:latin typeface="黑体" pitchFamily="49" charset="-122"/>
                <a:ea typeface="黑体" pitchFamily="49" charset="-122"/>
              </a:rPr>
              <a:t>不要太迷信数学模型</a:t>
            </a: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253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成本估算</a:t>
            </a:r>
          </a:p>
        </p:txBody>
      </p:sp>
      <p:sp>
        <p:nvSpPr>
          <p:cNvPr id="5123" name="内容占位符 2"/>
          <p:cNvSpPr>
            <a:spLocks noGrp="1"/>
          </p:cNvSpPr>
          <p:nvPr>
            <p:ph idx="1"/>
          </p:nvPr>
        </p:nvSpPr>
        <p:spPr>
          <a:xfrm>
            <a:off x="684213" y="1989138"/>
            <a:ext cx="7767637" cy="4248150"/>
          </a:xfrm>
        </p:spPr>
        <p:txBody>
          <a:bodyPr/>
          <a:lstStyle/>
          <a:p>
            <a:pPr>
              <a:defRPr/>
            </a:pPr>
            <a:r>
              <a:rPr lang="zh-CN" altLang="en-US" dirty="0">
                <a:latin typeface="黑体" pitchFamily="49" charset="-122"/>
                <a:ea typeface="黑体" pitchFamily="49" charset="-122"/>
              </a:rPr>
              <a:t>直接成本</a:t>
            </a:r>
            <a:endParaRPr lang="en-US" altLang="zh-CN" dirty="0">
              <a:latin typeface="黑体" pitchFamily="49" charset="-122"/>
              <a:ea typeface="黑体" pitchFamily="49" charset="-122"/>
            </a:endParaRPr>
          </a:p>
          <a:p>
            <a:pPr marL="0" indent="0">
              <a:buFont typeface="Wingdings" panose="05000000000000000000" pitchFamily="2" charset="2"/>
              <a:buNone/>
              <a:defRPr/>
            </a:pPr>
            <a:r>
              <a:rPr lang="en-US" altLang="zh-CN" sz="1800" dirty="0">
                <a:latin typeface="黑体" pitchFamily="49" charset="-122"/>
                <a:ea typeface="黑体" pitchFamily="49" charset="-122"/>
              </a:rPr>
              <a:t>	</a:t>
            </a:r>
            <a:r>
              <a:rPr lang="zh-CN" altLang="en-US" sz="1800" dirty="0">
                <a:latin typeface="黑体" pitchFamily="49" charset="-122"/>
                <a:ea typeface="黑体" pitchFamily="49" charset="-122"/>
              </a:rPr>
              <a:t>与具体项目相关的成本</a:t>
            </a:r>
          </a:p>
          <a:p>
            <a:pPr>
              <a:defRPr/>
            </a:pPr>
            <a:r>
              <a:rPr lang="zh-CN" altLang="en-US" dirty="0">
                <a:latin typeface="黑体" pitchFamily="49" charset="-122"/>
                <a:ea typeface="黑体" pitchFamily="49" charset="-122"/>
              </a:rPr>
              <a:t>间接成本</a:t>
            </a:r>
            <a:endParaRPr lang="en-US" altLang="zh-CN" dirty="0">
              <a:latin typeface="黑体" pitchFamily="49" charset="-122"/>
              <a:ea typeface="黑体" pitchFamily="49" charset="-122"/>
            </a:endParaRPr>
          </a:p>
          <a:p>
            <a:pPr marL="0" indent="0">
              <a:buFont typeface="Wingdings" panose="05000000000000000000" pitchFamily="2" charset="2"/>
              <a:buNone/>
              <a:defRPr/>
            </a:pPr>
            <a:r>
              <a:rPr lang="en-US" altLang="zh-CN" sz="1800" dirty="0">
                <a:latin typeface="黑体" pitchFamily="49" charset="-122"/>
                <a:ea typeface="黑体" pitchFamily="49" charset="-122"/>
              </a:rPr>
              <a:t>	</a:t>
            </a:r>
            <a:r>
              <a:rPr lang="zh-CN" altLang="en-US" sz="1800" dirty="0">
                <a:latin typeface="黑体" pitchFamily="49" charset="-122"/>
                <a:ea typeface="黑体" pitchFamily="49" charset="-122"/>
              </a:rPr>
              <a:t>不能具体到某个项目中的成本，可以分摊到各个具体项目中的成本，例如：培训、房租水电、员工福利、市场费用、管理费、其他等等</a:t>
            </a:r>
          </a:p>
          <a:p>
            <a:pPr marL="0" indent="0">
              <a:buFont typeface="Wingdings" panose="05000000000000000000" pitchFamily="2" charset="2"/>
              <a:buNone/>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355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质量计划</a:t>
            </a:r>
          </a:p>
        </p:txBody>
      </p:sp>
      <p:sp>
        <p:nvSpPr>
          <p:cNvPr id="24579" name="内容占位符 2"/>
          <p:cNvSpPr>
            <a:spLocks noGrp="1"/>
          </p:cNvSpPr>
          <p:nvPr>
            <p:ph idx="1"/>
          </p:nvPr>
        </p:nvSpPr>
        <p:spPr>
          <a:xfrm>
            <a:off x="684213" y="1989138"/>
            <a:ext cx="7767637" cy="4098925"/>
          </a:xfrm>
        </p:spPr>
        <p:txBody>
          <a:bodyPr/>
          <a:lstStyle/>
          <a:p>
            <a:pPr>
              <a:buFont typeface="Wingdings" panose="05000000000000000000" pitchFamily="2" charset="2"/>
              <a:buNone/>
            </a:pPr>
            <a:r>
              <a:rPr lang="zh-CN" altLang="en-US" b="1">
                <a:ea typeface="黑体" panose="02010609060101010101" pitchFamily="49" charset="-122"/>
              </a:rPr>
              <a:t>质量的多种定义</a:t>
            </a:r>
          </a:p>
          <a:p>
            <a:r>
              <a:rPr lang="zh-CN" altLang="en-US" sz="2800"/>
              <a:t> </a:t>
            </a:r>
            <a:r>
              <a:rPr lang="zh-CN" altLang="en-US"/>
              <a:t>符合目的或者用途</a:t>
            </a:r>
            <a:endParaRPr lang="en-US" altLang="zh-CN"/>
          </a:p>
          <a:p>
            <a:r>
              <a:rPr lang="zh-CN" altLang="en-US"/>
              <a:t>用户的感觉就是质量</a:t>
            </a:r>
            <a:endParaRPr lang="en-US" altLang="zh-CN"/>
          </a:p>
          <a:p>
            <a:r>
              <a:rPr lang="zh-CN" altLang="en-US"/>
              <a:t>符合顾客在其合理价格下对产品的要求</a:t>
            </a:r>
            <a:endParaRPr lang="en-US" altLang="zh-CN"/>
          </a:p>
          <a:p>
            <a:r>
              <a:rPr lang="zh-CN" altLang="en-US"/>
              <a:t>产品或者服务满足明确和隐含需要能力的性能特性的总体</a:t>
            </a:r>
            <a:endParaRPr lang="en-US" altLang="zh-CN">
              <a:latin typeface="黑体" panose="02010609060101010101" pitchFamily="49" charset="-122"/>
              <a:ea typeface="黑体" panose="02010609060101010101" pitchFamily="49" charset="-122"/>
            </a:endParaRPr>
          </a:p>
        </p:txBody>
      </p:sp>
      <p:sp>
        <p:nvSpPr>
          <p:cNvPr id="2458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质量定义</a:t>
            </a:r>
          </a:p>
        </p:txBody>
      </p:sp>
      <p:sp>
        <p:nvSpPr>
          <p:cNvPr id="2560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r>
              <a:rPr lang="zh-CN" altLang="en-US">
                <a:ea typeface="黑体" panose="02010609060101010101" pitchFamily="49" charset="-122"/>
              </a:rPr>
              <a:t>质量是满足要求的程度</a:t>
            </a:r>
            <a:r>
              <a:rPr lang="en-US" altLang="zh-CN">
                <a:ea typeface="黑体" panose="02010609060101010101" pitchFamily="49" charset="-122"/>
              </a:rPr>
              <a:t>,</a:t>
            </a:r>
            <a:r>
              <a:rPr lang="zh-CN" altLang="en-US">
                <a:ea typeface="黑体" panose="02010609060101010101" pitchFamily="49" charset="-122"/>
              </a:rPr>
              <a:t>包括符合规定的要求和满足顾客的需求</a:t>
            </a:r>
            <a:r>
              <a:rPr lang="en-US" altLang="zh-CN">
                <a:ea typeface="黑体" panose="02010609060101010101" pitchFamily="49" charset="-122"/>
              </a:rPr>
              <a:t>.</a:t>
            </a:r>
          </a:p>
          <a:p>
            <a:pPr marL="0" indent="0">
              <a:buFont typeface="Wingdings" panose="05000000000000000000" pitchFamily="2" charset="2"/>
              <a:buNone/>
            </a:pPr>
            <a:endParaRPr lang="en-US" altLang="zh-CN">
              <a:ea typeface="黑体" panose="02010609060101010101" pitchFamily="49" charset="-122"/>
            </a:endParaRPr>
          </a:p>
          <a:p>
            <a:pPr marL="0" indent="0">
              <a:buClr>
                <a:schemeClr val="accent2"/>
              </a:buClr>
              <a:buFont typeface="Wingdings" panose="05000000000000000000" pitchFamily="2" charset="2"/>
              <a:buNone/>
            </a:pPr>
            <a:r>
              <a:rPr lang="zh-CN" altLang="en-US">
                <a:ea typeface="黑体" panose="02010609060101010101" pitchFamily="49" charset="-122"/>
              </a:rPr>
              <a:t>软件质量是软件满足明确说明或者隐含的需求的程度</a:t>
            </a:r>
          </a:p>
          <a:p>
            <a:pPr marL="457200" lvl="1" indent="0">
              <a:buClr>
                <a:schemeClr val="accent2"/>
              </a:buClr>
              <a:buFontTx/>
              <a:buNone/>
            </a:pPr>
            <a:r>
              <a:rPr lang="zh-CN" altLang="en-US" sz="2800">
                <a:latin typeface="黑体" panose="02010609060101010101" pitchFamily="49" charset="-122"/>
                <a:ea typeface="黑体" panose="02010609060101010101" pitchFamily="49" charset="-122"/>
              </a:rPr>
              <a:t>明确说明：查询功能</a:t>
            </a:r>
          </a:p>
          <a:p>
            <a:pPr marL="457200" lvl="1" indent="0">
              <a:buClr>
                <a:schemeClr val="accent2"/>
              </a:buClr>
              <a:buFontTx/>
              <a:buNone/>
            </a:pPr>
            <a:r>
              <a:rPr lang="zh-CN" altLang="en-US" sz="2800">
                <a:latin typeface="黑体" panose="02010609060101010101" pitchFamily="49" charset="-122"/>
                <a:ea typeface="黑体" panose="02010609060101010101" pitchFamily="49" charset="-122"/>
              </a:rPr>
              <a:t>隐含说明：查询速度</a:t>
            </a:r>
          </a:p>
          <a:p>
            <a:pPr marL="0" indent="0">
              <a:buFont typeface="Wingdings" panose="05000000000000000000" pitchFamily="2" charset="2"/>
              <a:buNone/>
            </a:pPr>
            <a:endParaRPr lang="en-US" altLang="zh-CN" sz="3200">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2560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质量的重要性</a:t>
            </a:r>
            <a:endParaRPr lang="zh-CN" altLang="en-US"/>
          </a:p>
        </p:txBody>
      </p:sp>
      <p:sp>
        <p:nvSpPr>
          <p:cNvPr id="5123" name="内容占位符 2"/>
          <p:cNvSpPr>
            <a:spLocks noGrp="1"/>
          </p:cNvSpPr>
          <p:nvPr>
            <p:ph idx="1"/>
          </p:nvPr>
        </p:nvSpPr>
        <p:spPr>
          <a:xfrm>
            <a:off x="684213" y="1989138"/>
            <a:ext cx="7767637" cy="4248150"/>
          </a:xfrm>
        </p:spPr>
        <p:txBody>
          <a:bodyPr/>
          <a:lstStyle/>
          <a:p>
            <a:pPr>
              <a:defRPr/>
            </a:pPr>
            <a:r>
              <a:rPr lang="zh-CN" altLang="en-US" dirty="0">
                <a:latin typeface="黑体" pitchFamily="49" charset="-122"/>
                <a:ea typeface="黑体" pitchFamily="49" charset="-122"/>
              </a:rPr>
              <a:t>软件危机的主要矛盾</a:t>
            </a:r>
          </a:p>
          <a:p>
            <a:pPr>
              <a:defRPr/>
            </a:pPr>
            <a:r>
              <a:rPr lang="zh-CN" altLang="en-US" dirty="0">
                <a:latin typeface="黑体" pitchFamily="49" charset="-122"/>
                <a:ea typeface="黑体" pitchFamily="49" charset="-122"/>
              </a:rPr>
              <a:t>低质量的软件就像定时炸弹</a:t>
            </a:r>
          </a:p>
          <a:p>
            <a:pPr>
              <a:defRPr/>
            </a:pPr>
            <a:r>
              <a:rPr lang="zh-CN" altLang="en-US" dirty="0">
                <a:latin typeface="黑体" pitchFamily="49" charset="-122"/>
                <a:ea typeface="黑体" pitchFamily="49" charset="-122"/>
              </a:rPr>
              <a:t>低质量的产品，增加成本</a:t>
            </a:r>
          </a:p>
          <a:p>
            <a:pPr>
              <a:defRPr/>
            </a:pPr>
            <a:r>
              <a:rPr lang="zh-CN" altLang="en-US" dirty="0">
                <a:latin typeface="黑体" pitchFamily="49" charset="-122"/>
                <a:ea typeface="黑体" pitchFamily="49" charset="-122"/>
              </a:rPr>
              <a:t>质量是生命也是信誉</a:t>
            </a:r>
          </a:p>
          <a:p>
            <a:pPr marL="0" indent="0">
              <a:buFont typeface="Wingdings" panose="05000000000000000000" pitchFamily="2" charset="2"/>
              <a:buNone/>
              <a:defRPr/>
            </a:pPr>
            <a:endParaRPr lang="en-US" altLang="zh-CN" sz="3200" dirty="0">
              <a:latin typeface="黑体" pitchFamily="49" charset="-122"/>
              <a:ea typeface="黑体" pitchFamily="49" charset="-122"/>
            </a:endParaRPr>
          </a:p>
          <a:p>
            <a:pPr marL="0" indent="0">
              <a:buFont typeface="Wingdings" panose="05000000000000000000" pitchFamily="2" charset="2"/>
              <a:buNone/>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662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质量管理过程</a:t>
            </a:r>
            <a:endParaRPr lang="zh-CN" altLang="en-US"/>
          </a:p>
        </p:txBody>
      </p:sp>
      <p:sp>
        <p:nvSpPr>
          <p:cNvPr id="27651"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endParaRPr lang="en-US" altLang="zh-CN" sz="3200">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2765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pic>
        <p:nvPicPr>
          <p:cNvPr id="27653" name="Picture 40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569325"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质量保证</a:t>
            </a:r>
            <a:endParaRPr lang="zh-CN" altLang="en-US"/>
          </a:p>
        </p:txBody>
      </p:sp>
      <p:sp>
        <p:nvSpPr>
          <p:cNvPr id="5123" name="内容占位符 2"/>
          <p:cNvSpPr>
            <a:spLocks noGrp="1"/>
          </p:cNvSpPr>
          <p:nvPr>
            <p:ph idx="1"/>
          </p:nvPr>
        </p:nvSpPr>
        <p:spPr>
          <a:xfrm>
            <a:off x="684213" y="1773238"/>
            <a:ext cx="7767637" cy="4464050"/>
          </a:xfrm>
        </p:spPr>
        <p:txBody>
          <a:bodyPr/>
          <a:lstStyle/>
          <a:p>
            <a:pPr>
              <a:defRPr/>
            </a:pPr>
            <a:r>
              <a:rPr lang="zh-CN" altLang="en-US" dirty="0">
                <a:latin typeface="黑体" pitchFamily="49" charset="-122"/>
                <a:ea typeface="黑体" pitchFamily="49" charset="-122"/>
              </a:rPr>
              <a:t>确定项目应达到的质量标准</a:t>
            </a:r>
          </a:p>
          <a:p>
            <a:pPr>
              <a:defRPr/>
            </a:pPr>
            <a:r>
              <a:rPr lang="zh-CN" altLang="en-US" dirty="0">
                <a:latin typeface="黑体" pitchFamily="49" charset="-122"/>
                <a:ea typeface="黑体" pitchFamily="49" charset="-122"/>
              </a:rPr>
              <a:t>决定如何满足质量标准的计划安排和方法</a:t>
            </a:r>
            <a:endParaRPr lang="en-US" altLang="zh-CN" dirty="0">
              <a:latin typeface="黑体" pitchFamily="49" charset="-122"/>
              <a:ea typeface="黑体" pitchFamily="49" charset="-122"/>
            </a:endParaRPr>
          </a:p>
          <a:p>
            <a:pPr>
              <a:defRPr/>
            </a:pPr>
            <a:r>
              <a:rPr lang="zh-CN" altLang="en-US" dirty="0">
                <a:latin typeface="黑体" pitchFamily="49" charset="-122"/>
                <a:ea typeface="黑体" pitchFamily="49" charset="-122"/>
              </a:rPr>
              <a:t>通过评价项目整体绩效</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建立对质量要求的信任</a:t>
            </a:r>
          </a:p>
          <a:p>
            <a:pPr>
              <a:defRPr/>
            </a:pPr>
            <a:r>
              <a:rPr lang="zh-CN" altLang="en-US" dirty="0">
                <a:latin typeface="黑体" pitchFamily="49" charset="-122"/>
                <a:ea typeface="黑体" pitchFamily="49" charset="-122"/>
              </a:rPr>
              <a:t>提供项目和产品可视化的管理报告</a:t>
            </a:r>
          </a:p>
          <a:p>
            <a:pPr>
              <a:defRPr/>
            </a:pPr>
            <a:r>
              <a:rPr lang="zh-CN" altLang="en-US" dirty="0">
                <a:latin typeface="黑体" pitchFamily="49" charset="-122"/>
                <a:ea typeface="黑体" pitchFamily="49" charset="-122"/>
              </a:rPr>
              <a:t>例如：</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总体设计规格</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质量审计</a:t>
            </a:r>
          </a:p>
          <a:p>
            <a:pPr>
              <a:defRPr/>
            </a:pPr>
            <a:r>
              <a:rPr lang="zh-CN" altLang="en-US" dirty="0">
                <a:latin typeface="黑体" pitchFamily="49" charset="-122"/>
                <a:ea typeface="黑体" pitchFamily="49" charset="-122"/>
              </a:rPr>
              <a:t>这个任务本身并不能提高产品的质量</a:t>
            </a:r>
          </a:p>
          <a:p>
            <a:pPr>
              <a:defRPr/>
            </a:pPr>
            <a:r>
              <a:rPr lang="zh-CN" altLang="en-US" dirty="0">
                <a:latin typeface="黑体" pitchFamily="49" charset="-122"/>
                <a:ea typeface="黑体" pitchFamily="49" charset="-122"/>
              </a:rPr>
              <a:t>一般由质量保证部门人员实施</a:t>
            </a:r>
          </a:p>
          <a:p>
            <a:pPr>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sz="3200" dirty="0">
              <a:latin typeface="黑体" pitchFamily="49" charset="-122"/>
              <a:ea typeface="黑体" pitchFamily="49" charset="-122"/>
            </a:endParaRPr>
          </a:p>
          <a:p>
            <a:pPr marL="0" indent="0">
              <a:buFont typeface="Wingdings" panose="05000000000000000000" pitchFamily="2" charset="2"/>
              <a:buNone/>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867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代码质量活动</a:t>
            </a:r>
            <a:endParaRPr lang="zh-CN" altLang="en-US"/>
          </a:p>
        </p:txBody>
      </p:sp>
      <p:sp>
        <p:nvSpPr>
          <p:cNvPr id="5123" name="内容占位符 2"/>
          <p:cNvSpPr>
            <a:spLocks noGrp="1"/>
          </p:cNvSpPr>
          <p:nvPr>
            <p:ph idx="1"/>
          </p:nvPr>
        </p:nvSpPr>
        <p:spPr>
          <a:xfrm>
            <a:off x="684213" y="1989138"/>
            <a:ext cx="7767637" cy="4248150"/>
          </a:xfrm>
        </p:spPr>
        <p:txBody>
          <a:bodyPr/>
          <a:lstStyle/>
          <a:p>
            <a:pPr>
              <a:defRPr/>
            </a:pPr>
            <a:r>
              <a:rPr lang="zh-CN" altLang="en-US" dirty="0">
                <a:latin typeface="黑体" pitchFamily="49" charset="-122"/>
                <a:ea typeface="黑体" pitchFamily="49" charset="-122"/>
              </a:rPr>
              <a:t>静态分析</a:t>
            </a:r>
            <a:endParaRPr lang="en-US" altLang="zh-CN" dirty="0">
              <a:latin typeface="黑体" pitchFamily="49" charset="-122"/>
              <a:ea typeface="黑体" pitchFamily="49" charset="-122"/>
            </a:endParaRPr>
          </a:p>
          <a:p>
            <a:pPr marL="0" lvl="1" indent="0">
              <a:buClr>
                <a:schemeClr val="tx1"/>
              </a:buClr>
              <a:buSzPct val="70000"/>
              <a:buFontTx/>
              <a:buNone/>
              <a:defRPr/>
            </a:pPr>
            <a:r>
              <a:rPr lang="zh-CN" altLang="en-US" sz="2400" dirty="0"/>
              <a:t>不实际运行程序，而是通过检查和阅读等手段来发现错误并评估代码质量的软件测试技术。也称为静态测试技术。</a:t>
            </a:r>
          </a:p>
          <a:p>
            <a:pPr>
              <a:defRPr/>
            </a:pPr>
            <a:r>
              <a:rPr lang="zh-CN" altLang="en-US" dirty="0">
                <a:latin typeface="黑体" pitchFamily="49" charset="-122"/>
                <a:ea typeface="黑体" pitchFamily="49" charset="-122"/>
              </a:rPr>
              <a:t>动态测试</a:t>
            </a:r>
            <a:r>
              <a:rPr lang="en-US" altLang="zh-CN" dirty="0">
                <a:latin typeface="黑体" pitchFamily="49" charset="-122"/>
                <a:ea typeface="黑体" pitchFamily="49" charset="-122"/>
              </a:rPr>
              <a:t>(Test)</a:t>
            </a:r>
          </a:p>
          <a:p>
            <a:pPr marL="0" indent="0">
              <a:buFont typeface="Wingdings" panose="05000000000000000000" pitchFamily="2" charset="2"/>
              <a:buNone/>
              <a:defRPr/>
            </a:pPr>
            <a:r>
              <a:rPr lang="zh-CN" altLang="en-US" sz="2400" dirty="0"/>
              <a:t>单元测试、集成测试、系统测试</a:t>
            </a:r>
          </a:p>
          <a:p>
            <a:pPr>
              <a:defRPr/>
            </a:pPr>
            <a:r>
              <a:rPr lang="zh-CN" altLang="en-US" dirty="0">
                <a:latin typeface="黑体" pitchFamily="49" charset="-122"/>
                <a:ea typeface="黑体" pitchFamily="49" charset="-122"/>
              </a:rPr>
              <a:t>缺陷追踪</a:t>
            </a:r>
            <a:endParaRPr lang="en-US" altLang="zh-CN" dirty="0">
              <a:latin typeface="黑体" pitchFamily="49" charset="-122"/>
              <a:ea typeface="黑体" pitchFamily="49" charset="-122"/>
            </a:endParaRPr>
          </a:p>
          <a:p>
            <a:pPr marL="0" indent="0">
              <a:buFont typeface="Wingdings" panose="05000000000000000000" pitchFamily="2" charset="2"/>
              <a:buNone/>
              <a:defRPr/>
            </a:pPr>
            <a:r>
              <a:rPr lang="zh-CN" altLang="en-US" sz="2400" dirty="0"/>
              <a:t>使用项目管理工具</a:t>
            </a:r>
            <a:r>
              <a:rPr lang="en-US" altLang="zh-CN" sz="2400" dirty="0"/>
              <a:t>(</a:t>
            </a:r>
            <a:r>
              <a:rPr lang="zh-CN" altLang="en-US" sz="2400" dirty="0"/>
              <a:t>如</a:t>
            </a:r>
            <a:r>
              <a:rPr lang="en-US" altLang="zh-CN" sz="2400" dirty="0" err="1"/>
              <a:t>ClearQuest</a:t>
            </a:r>
            <a:r>
              <a:rPr lang="en-US" altLang="zh-CN" sz="2400" dirty="0"/>
              <a:t>)</a:t>
            </a:r>
            <a:r>
              <a:rPr lang="zh-CN" altLang="en-US" sz="2400" dirty="0"/>
              <a:t>跟踪缺陷解决程度</a:t>
            </a:r>
          </a:p>
          <a:p>
            <a:pPr marL="0" indent="0">
              <a:buFont typeface="Wingdings" panose="05000000000000000000" pitchFamily="2" charset="2"/>
              <a:buNone/>
              <a:defRPr/>
            </a:pPr>
            <a:endParaRPr lang="en-US" altLang="zh-CN" sz="3200" dirty="0">
              <a:latin typeface="黑体" pitchFamily="49" charset="-122"/>
              <a:ea typeface="黑体" pitchFamily="49" charset="-122"/>
            </a:endParaRPr>
          </a:p>
          <a:p>
            <a:pPr marL="0" indent="0">
              <a:buFont typeface="Wingdings" panose="05000000000000000000" pitchFamily="2" charset="2"/>
              <a:buNone/>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2970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质量计划文档</a:t>
            </a:r>
            <a:endParaRPr lang="zh-CN" altLang="en-US"/>
          </a:p>
        </p:txBody>
      </p:sp>
      <p:sp>
        <p:nvSpPr>
          <p:cNvPr id="307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r>
              <a:rPr lang="zh-CN" altLang="en-US" sz="3200">
                <a:latin typeface="黑体" panose="02010609060101010101" pitchFamily="49" charset="-122"/>
                <a:ea typeface="黑体" panose="02010609060101010101" pitchFamily="49" charset="-122"/>
              </a:rPr>
              <a:t>参考项目计划书</a:t>
            </a:r>
            <a:endParaRPr lang="en-US" altLang="zh-CN" sz="3200">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3072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人力资源计划</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sz="3200" dirty="0">
                <a:latin typeface="黑体" pitchFamily="49" charset="-122"/>
                <a:ea typeface="黑体" pitchFamily="49" charset="-122"/>
              </a:rPr>
              <a:t>组织结构的主要类型</a:t>
            </a:r>
            <a:endParaRPr lang="en-US" altLang="zh-CN" sz="3200" dirty="0">
              <a:latin typeface="黑体" pitchFamily="49" charset="-122"/>
              <a:ea typeface="黑体" pitchFamily="49" charset="-122"/>
            </a:endParaRPr>
          </a:p>
          <a:p>
            <a:pPr>
              <a:defRPr/>
            </a:pPr>
            <a:r>
              <a:rPr lang="zh-CN" altLang="en-US" dirty="0">
                <a:latin typeface="黑体" pitchFamily="49" charset="-122"/>
                <a:ea typeface="黑体" pitchFamily="49" charset="-122"/>
              </a:rPr>
              <a:t>职能型</a:t>
            </a:r>
          </a:p>
          <a:p>
            <a:pPr>
              <a:defRPr/>
            </a:pPr>
            <a:r>
              <a:rPr lang="zh-CN" altLang="en-US" dirty="0">
                <a:latin typeface="黑体" pitchFamily="49" charset="-122"/>
                <a:ea typeface="黑体" pitchFamily="49" charset="-122"/>
              </a:rPr>
              <a:t>项目型</a:t>
            </a:r>
          </a:p>
          <a:p>
            <a:pPr>
              <a:defRPr/>
            </a:pPr>
            <a:r>
              <a:rPr lang="zh-CN" altLang="en-US" dirty="0">
                <a:latin typeface="黑体" pitchFamily="49" charset="-122"/>
                <a:ea typeface="黑体" pitchFamily="49" charset="-122"/>
              </a:rPr>
              <a:t>矩阵型</a:t>
            </a:r>
          </a:p>
          <a:p>
            <a:pPr marL="0" indent="0">
              <a:buFont typeface="Wingdings" panose="05000000000000000000" pitchFamily="2" charset="2"/>
              <a:buNone/>
              <a:defRPr/>
            </a:pPr>
            <a:endParaRPr lang="zh-CN" altLang="en-US"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3174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4213" y="260350"/>
            <a:ext cx="7696200" cy="1439863"/>
          </a:xfrm>
        </p:spPr>
        <p:txBody>
          <a:bodyPr/>
          <a:lstStyle/>
          <a:p>
            <a:r>
              <a:rPr lang="zh-CN" altLang="en-US"/>
              <a:t>项目计划的重要性</a:t>
            </a:r>
          </a:p>
        </p:txBody>
      </p:sp>
      <p:sp>
        <p:nvSpPr>
          <p:cNvPr id="5123" name="内容占位符 2"/>
          <p:cNvSpPr>
            <a:spLocks noGrp="1"/>
          </p:cNvSpPr>
          <p:nvPr>
            <p:ph idx="1"/>
          </p:nvPr>
        </p:nvSpPr>
        <p:spPr>
          <a:xfrm>
            <a:off x="684213" y="1989138"/>
            <a:ext cx="7767637" cy="4098925"/>
          </a:xfrm>
        </p:spPr>
        <p:txBody>
          <a:bodyPr/>
          <a:lstStyle/>
          <a:p>
            <a:pPr>
              <a:buFont typeface="Monotype Sorts" charset="0"/>
              <a:buNone/>
            </a:pPr>
            <a:r>
              <a:rPr lang="zh-CN" altLang="en-US">
                <a:latin typeface="黑体" panose="02010609060101010101" pitchFamily="49" charset="-122"/>
                <a:ea typeface="黑体" panose="02010609060101010101" pitchFamily="49" charset="-122"/>
              </a:rPr>
              <a:t>没有计划的情况</a:t>
            </a:r>
            <a:endParaRPr lang="en-US" altLang="zh-CN">
              <a:latin typeface="黑体" panose="02010609060101010101" pitchFamily="49" charset="-122"/>
              <a:ea typeface="黑体" panose="02010609060101010101" pitchFamily="49" charset="-122"/>
            </a:endParaRPr>
          </a:p>
          <a:p>
            <a:pPr>
              <a:buFont typeface="Monotype Sorts" charset="0"/>
              <a:buNone/>
            </a:pPr>
            <a:endParaRPr lang="en-US" altLang="zh-CN">
              <a:latin typeface="黑体" panose="02010609060101010101" pitchFamily="49" charset="-122"/>
              <a:ea typeface="黑体" panose="02010609060101010101" pitchFamily="49" charset="-122"/>
            </a:endParaRPr>
          </a:p>
        </p:txBody>
      </p:sp>
      <p:sp>
        <p:nvSpPr>
          <p:cNvPr id="512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5125" name="矩形 1"/>
          <p:cNvSpPr>
            <a:spLocks noChangeArrowheads="1"/>
          </p:cNvSpPr>
          <p:nvPr/>
        </p:nvSpPr>
        <p:spPr bwMode="auto">
          <a:xfrm>
            <a:off x="4319588" y="5876925"/>
            <a:ext cx="828675" cy="36036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时间</a:t>
            </a:r>
          </a:p>
        </p:txBody>
      </p:sp>
      <p:pic>
        <p:nvPicPr>
          <p:cNvPr id="51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673350"/>
            <a:ext cx="76327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职能型</a:t>
            </a:r>
          </a:p>
        </p:txBody>
      </p:sp>
      <p:sp>
        <p:nvSpPr>
          <p:cNvPr id="32771"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3277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7610475"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职能型优缺点</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dirty="0">
                <a:latin typeface="黑体" pitchFamily="49" charset="-122"/>
                <a:ea typeface="黑体" pitchFamily="49" charset="-122"/>
              </a:rPr>
              <a:t>优点：</a:t>
            </a:r>
            <a:endParaRPr lang="en-US" altLang="zh-CN" dirty="0">
              <a:latin typeface="黑体" pitchFamily="49" charset="-122"/>
              <a:ea typeface="黑体" pitchFamily="49" charset="-122"/>
            </a:endParaRPr>
          </a:p>
          <a:p>
            <a:pPr marL="533400" indent="-533400">
              <a:buFont typeface="Monotype Sorts" charset="0"/>
              <a:buAutoNum type="arabicPeriod"/>
              <a:defRPr/>
            </a:pPr>
            <a:r>
              <a:rPr lang="zh-CN" altLang="en-US" sz="1600" dirty="0">
                <a:latin typeface="黑体" pitchFamily="49" charset="-122"/>
                <a:ea typeface="黑体" pitchFamily="49" charset="-122"/>
              </a:rPr>
              <a:t>可以充分发挥职能部门的资源集中优势</a:t>
            </a:r>
          </a:p>
          <a:p>
            <a:pPr marL="533400" indent="-533400">
              <a:buFont typeface="Monotype Sorts" charset="0"/>
              <a:buAutoNum type="arabicPeriod"/>
              <a:defRPr/>
            </a:pPr>
            <a:r>
              <a:rPr lang="zh-CN" altLang="en-US" sz="1600" dirty="0">
                <a:latin typeface="黑体" pitchFamily="49" charset="-122"/>
                <a:ea typeface="黑体" pitchFamily="49" charset="-122"/>
              </a:rPr>
              <a:t>部门的专家可以同时为部门内不同项目使用</a:t>
            </a:r>
          </a:p>
          <a:p>
            <a:pPr marL="533400" indent="-533400">
              <a:buFont typeface="Monotype Sorts" charset="0"/>
              <a:buAutoNum type="arabicPeriod"/>
              <a:defRPr/>
            </a:pPr>
            <a:r>
              <a:rPr lang="zh-CN" altLang="en-US" sz="1600" dirty="0">
                <a:latin typeface="黑体" pitchFamily="49" charset="-122"/>
                <a:ea typeface="黑体" pitchFamily="49" charset="-122"/>
              </a:rPr>
              <a:t>便于相互交流 </a:t>
            </a:r>
            <a:r>
              <a:rPr lang="en-US" altLang="zh-CN" sz="1600" dirty="0">
                <a:latin typeface="黑体" pitchFamily="49" charset="-122"/>
                <a:ea typeface="黑体" pitchFamily="49" charset="-122"/>
              </a:rPr>
              <a:t>, </a:t>
            </a:r>
            <a:r>
              <a:rPr lang="zh-CN" altLang="en-US" sz="1600" dirty="0">
                <a:latin typeface="黑体" pitchFamily="49" charset="-122"/>
                <a:ea typeface="黑体" pitchFamily="49" charset="-122"/>
              </a:rPr>
              <a:t>相互支援</a:t>
            </a:r>
          </a:p>
          <a:p>
            <a:pPr marL="533400" indent="-533400">
              <a:buFont typeface="Monotype Sorts" charset="0"/>
              <a:buAutoNum type="arabicPeriod"/>
              <a:defRPr/>
            </a:pPr>
            <a:r>
              <a:rPr lang="zh-CN" altLang="en-US" sz="1600" dirty="0">
                <a:latin typeface="黑体" pitchFamily="49" charset="-122"/>
                <a:ea typeface="黑体" pitchFamily="49" charset="-122"/>
              </a:rPr>
              <a:t>可以随时增派人员</a:t>
            </a:r>
          </a:p>
          <a:p>
            <a:pPr marL="533400" indent="-533400">
              <a:buFont typeface="Monotype Sorts" charset="0"/>
              <a:buAutoNum type="arabicPeriod"/>
              <a:defRPr/>
            </a:pPr>
            <a:r>
              <a:rPr lang="zh-CN" altLang="en-US" sz="1600" dirty="0">
                <a:latin typeface="黑体" pitchFamily="49" charset="-122"/>
                <a:ea typeface="黑体" pitchFamily="49" charset="-122"/>
              </a:rPr>
              <a:t>可以将项目和本部门的职能工作融为一体</a:t>
            </a:r>
          </a:p>
          <a:p>
            <a:pPr marL="0" indent="0">
              <a:buFont typeface="Wingdings" panose="05000000000000000000" pitchFamily="2" charset="2"/>
              <a:buNone/>
              <a:defRPr/>
            </a:pPr>
            <a:r>
              <a:rPr lang="zh-CN" altLang="en-US" dirty="0">
                <a:latin typeface="黑体" pitchFamily="49" charset="-122"/>
                <a:ea typeface="黑体" pitchFamily="49" charset="-122"/>
              </a:rPr>
              <a:t>缺点</a:t>
            </a:r>
            <a:r>
              <a:rPr lang="en-US" altLang="zh-CN" dirty="0">
                <a:latin typeface="黑体" pitchFamily="49" charset="-122"/>
                <a:ea typeface="黑体" pitchFamily="49" charset="-122"/>
              </a:rPr>
              <a:t>:</a:t>
            </a:r>
          </a:p>
          <a:p>
            <a:pPr marL="533400" indent="-533400">
              <a:buFont typeface="Monotype Sorts" charset="0"/>
              <a:buAutoNum type="arabicPeriod"/>
              <a:defRPr/>
            </a:pPr>
            <a:r>
              <a:rPr lang="zh-CN" altLang="en-US" sz="1600" dirty="0">
                <a:latin typeface="黑体" pitchFamily="49" charset="-122"/>
                <a:ea typeface="黑体" pitchFamily="49" charset="-122"/>
              </a:rPr>
              <a:t>项目和部门利益发生冲突，职能部门更重视本部门的目标</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会忽视项目目标</a:t>
            </a:r>
          </a:p>
          <a:p>
            <a:pPr marL="533400" indent="-533400">
              <a:buFont typeface="Monotype Sorts" charset="0"/>
              <a:buAutoNum type="arabicPeriod"/>
              <a:defRPr/>
            </a:pPr>
            <a:r>
              <a:rPr lang="zh-CN" altLang="en-US" sz="1600" dirty="0">
                <a:latin typeface="黑体" pitchFamily="49" charset="-122"/>
                <a:ea typeface="黑体" pitchFamily="49" charset="-122"/>
              </a:rPr>
              <a:t>资源平衡会出现问题</a:t>
            </a:r>
          </a:p>
          <a:p>
            <a:pPr marL="533400" indent="-533400">
              <a:buFont typeface="Monotype Sorts" charset="0"/>
              <a:buAutoNum type="arabicPeriod"/>
              <a:defRPr/>
            </a:pPr>
            <a:r>
              <a:rPr lang="zh-CN" altLang="en-US" sz="1600" dirty="0">
                <a:latin typeface="黑体" pitchFamily="49" charset="-122"/>
                <a:ea typeface="黑体" pitchFamily="49" charset="-122"/>
              </a:rPr>
              <a:t>权利分割不利于各个职能部门的交流和团结协作</a:t>
            </a:r>
          </a:p>
          <a:p>
            <a:pPr marL="533400" indent="-533400">
              <a:buFont typeface="Monotype Sorts" charset="0"/>
              <a:buAutoNum type="arabicPeriod"/>
              <a:defRPr/>
            </a:pPr>
            <a:r>
              <a:rPr lang="zh-CN" altLang="en-US" sz="1600" dirty="0">
                <a:latin typeface="黑体" pitchFamily="49" charset="-122"/>
                <a:ea typeface="黑体" pitchFamily="49" charset="-122"/>
              </a:rPr>
              <a:t>行政隶属关系使得项目经理没有充分的权利</a:t>
            </a: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3379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项目型</a:t>
            </a:r>
          </a:p>
        </p:txBody>
      </p:sp>
      <p:sp>
        <p:nvSpPr>
          <p:cNvPr id="34819"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3482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1500"/>
            <a:ext cx="788035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项目型优缺点</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dirty="0">
                <a:latin typeface="黑体" pitchFamily="49" charset="-122"/>
                <a:ea typeface="黑体" pitchFamily="49" charset="-122"/>
              </a:rPr>
              <a:t>优点：</a:t>
            </a:r>
            <a:endParaRPr lang="en-US" altLang="zh-CN" dirty="0">
              <a:latin typeface="黑体" pitchFamily="49" charset="-122"/>
              <a:ea typeface="黑体" pitchFamily="49" charset="-122"/>
            </a:endParaRPr>
          </a:p>
          <a:p>
            <a:pPr marL="533400" indent="-533400">
              <a:buFont typeface="Monotype Sorts" charset="0"/>
              <a:buAutoNum type="arabicPeriod"/>
              <a:defRPr/>
            </a:pPr>
            <a:r>
              <a:rPr lang="zh-CN" altLang="en-US" sz="1600" dirty="0">
                <a:latin typeface="黑体" pitchFamily="49" charset="-122"/>
                <a:ea typeface="黑体" pitchFamily="49" charset="-122"/>
              </a:rPr>
              <a:t>项目经理对项目可以负全责</a:t>
            </a:r>
          </a:p>
          <a:p>
            <a:pPr marL="533400" indent="-533400">
              <a:buFont typeface="Monotype Sorts" charset="0"/>
              <a:buAutoNum type="arabicPeriod"/>
              <a:defRPr/>
            </a:pPr>
            <a:r>
              <a:rPr lang="zh-CN" altLang="en-US" sz="1600" dirty="0">
                <a:latin typeface="黑体" pitchFamily="49" charset="-122"/>
                <a:ea typeface="黑体" pitchFamily="49" charset="-122"/>
              </a:rPr>
              <a:t>项目目标单一，可以以项目为中心</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有利于项目顺利进行</a:t>
            </a:r>
          </a:p>
          <a:p>
            <a:pPr marL="533400" indent="-533400">
              <a:buFont typeface="Monotype Sorts" charset="0"/>
              <a:buAutoNum type="arabicPeriod"/>
              <a:defRPr/>
            </a:pPr>
            <a:r>
              <a:rPr lang="zh-CN" altLang="en-US" sz="1600" dirty="0">
                <a:latin typeface="黑体" pitchFamily="49" charset="-122"/>
                <a:ea typeface="黑体" pitchFamily="49" charset="-122"/>
              </a:rPr>
              <a:t>避免多重领导</a:t>
            </a:r>
          </a:p>
          <a:p>
            <a:pPr marL="533400" indent="-533400">
              <a:buFont typeface="Monotype Sorts" charset="0"/>
              <a:buAutoNum type="arabicPeriod"/>
              <a:defRPr/>
            </a:pPr>
            <a:r>
              <a:rPr lang="zh-CN" altLang="en-US" sz="1600" dirty="0">
                <a:latin typeface="黑体" pitchFamily="49" charset="-122"/>
                <a:ea typeface="黑体" pitchFamily="49" charset="-122"/>
              </a:rPr>
              <a:t>组织结构简单，交流简单</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快速</a:t>
            </a:r>
          </a:p>
          <a:p>
            <a:pPr marL="0" indent="0">
              <a:buFont typeface="Wingdings" panose="05000000000000000000" pitchFamily="2" charset="2"/>
              <a:buNone/>
              <a:defRPr/>
            </a:pPr>
            <a:r>
              <a:rPr lang="zh-CN" altLang="en-US" dirty="0">
                <a:latin typeface="黑体" pitchFamily="49" charset="-122"/>
                <a:ea typeface="黑体" pitchFamily="49" charset="-122"/>
              </a:rPr>
              <a:t>缺点：</a:t>
            </a:r>
            <a:endParaRPr lang="en-US" altLang="zh-CN" dirty="0">
              <a:latin typeface="黑体" pitchFamily="49" charset="-122"/>
              <a:ea typeface="黑体" pitchFamily="49" charset="-122"/>
            </a:endParaRPr>
          </a:p>
          <a:p>
            <a:pPr marL="533400" indent="-533400">
              <a:buFont typeface="Monotype Sorts" charset="0"/>
              <a:buAutoNum type="arabicPeriod"/>
              <a:defRPr/>
            </a:pPr>
            <a:r>
              <a:rPr lang="zh-CN" altLang="en-US" sz="1600" dirty="0">
                <a:latin typeface="黑体" pitchFamily="49" charset="-122"/>
                <a:ea typeface="黑体" pitchFamily="49" charset="-122"/>
              </a:rPr>
              <a:t>资源不能共享</a:t>
            </a:r>
          </a:p>
          <a:p>
            <a:pPr marL="533400" indent="-533400">
              <a:buFont typeface="Monotype Sorts" charset="0"/>
              <a:buAutoNum type="arabicPeriod"/>
              <a:defRPr/>
            </a:pPr>
            <a:r>
              <a:rPr lang="zh-CN" altLang="en-US" sz="1600" dirty="0">
                <a:latin typeface="黑体" pitchFamily="49" charset="-122"/>
                <a:ea typeface="黑体" pitchFamily="49" charset="-122"/>
              </a:rPr>
              <a:t>各个独立的项目处于相对封闭状态</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不利于公司政策的贯彻</a:t>
            </a:r>
          </a:p>
          <a:p>
            <a:pPr marL="533400" indent="-533400">
              <a:buFont typeface="Monotype Sorts" charset="0"/>
              <a:buAutoNum type="arabicPeriod"/>
              <a:defRPr/>
            </a:pPr>
            <a:r>
              <a:rPr lang="zh-CN" altLang="en-US" sz="1600" dirty="0">
                <a:latin typeface="黑体" pitchFamily="49" charset="-122"/>
                <a:ea typeface="黑体" pitchFamily="49" charset="-122"/>
              </a:rPr>
              <a:t>对项目组织的成员缺少一种事业上的连续性和安全感</a:t>
            </a:r>
          </a:p>
          <a:p>
            <a:pPr marL="533400" indent="-533400">
              <a:buFont typeface="Monotype Sorts" charset="0"/>
              <a:buAutoNum type="arabicPeriod"/>
              <a:defRPr/>
            </a:pPr>
            <a:r>
              <a:rPr lang="zh-CN" altLang="en-US" sz="1600" dirty="0">
                <a:latin typeface="黑体" pitchFamily="49" charset="-122"/>
                <a:ea typeface="黑体" pitchFamily="49" charset="-122"/>
              </a:rPr>
              <a:t>项目组织之间处于分割状态</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缺少信息交流</a:t>
            </a:r>
          </a:p>
          <a:p>
            <a:pPr marL="0" indent="0">
              <a:buFont typeface="Wingdings" panose="05000000000000000000" pitchFamily="2" charset="2"/>
              <a:buNone/>
              <a:defRPr/>
            </a:pPr>
            <a:endParaRPr lang="en-US" altLang="zh-CN" dirty="0">
              <a:latin typeface="黑体" pitchFamily="49" charset="-122"/>
              <a:ea typeface="黑体" pitchFamily="49" charset="-122"/>
            </a:endParaRPr>
          </a:p>
        </p:txBody>
      </p:sp>
      <p:sp>
        <p:nvSpPr>
          <p:cNvPr id="358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矩阵型</a:t>
            </a:r>
          </a:p>
        </p:txBody>
      </p:sp>
      <p:sp>
        <p:nvSpPr>
          <p:cNvPr id="36867"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3686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pic>
        <p:nvPicPr>
          <p:cNvPr id="368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06588"/>
            <a:ext cx="7767637"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矩阵型优缺点</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dirty="0">
                <a:latin typeface="黑体" pitchFamily="49" charset="-122"/>
                <a:ea typeface="黑体" pitchFamily="49" charset="-122"/>
              </a:rPr>
              <a:t>优点：</a:t>
            </a:r>
            <a:endParaRPr lang="en-US" altLang="zh-CN" dirty="0">
              <a:latin typeface="黑体" pitchFamily="49" charset="-122"/>
              <a:ea typeface="黑体" pitchFamily="49" charset="-122"/>
            </a:endParaRPr>
          </a:p>
          <a:p>
            <a:pPr marL="533400" indent="-533400">
              <a:buFont typeface="Monotype Sorts" charset="0"/>
              <a:buAutoNum type="arabicPeriod"/>
              <a:defRPr/>
            </a:pPr>
            <a:r>
              <a:rPr lang="zh-CN" altLang="en-US" sz="1600" dirty="0">
                <a:latin typeface="黑体" pitchFamily="49" charset="-122"/>
                <a:ea typeface="黑体" pitchFamily="49" charset="-122"/>
              </a:rPr>
              <a:t>专职的项目经理负责整个项目 </a:t>
            </a:r>
            <a:r>
              <a:rPr lang="en-US" altLang="zh-CN" sz="1600" dirty="0">
                <a:latin typeface="黑体" pitchFamily="49" charset="-122"/>
                <a:ea typeface="黑体" pitchFamily="49" charset="-122"/>
              </a:rPr>
              <a:t>, </a:t>
            </a:r>
            <a:r>
              <a:rPr lang="zh-CN" altLang="en-US" sz="1600" dirty="0">
                <a:latin typeface="黑体" pitchFamily="49" charset="-122"/>
                <a:ea typeface="黑体" pitchFamily="49" charset="-122"/>
              </a:rPr>
              <a:t>以项目为中心</a:t>
            </a:r>
            <a:r>
              <a:rPr lang="en-US" altLang="zh-CN" sz="1600" dirty="0">
                <a:latin typeface="黑体" pitchFamily="49" charset="-122"/>
                <a:ea typeface="黑体" pitchFamily="49" charset="-122"/>
              </a:rPr>
              <a:t>,</a:t>
            </a:r>
          </a:p>
          <a:p>
            <a:pPr marL="533400" indent="-533400">
              <a:buFont typeface="Monotype Sorts" charset="0"/>
              <a:buAutoNum type="arabicPeriod"/>
              <a:defRPr/>
            </a:pPr>
            <a:r>
              <a:rPr lang="zh-CN" altLang="en-US" sz="1600" dirty="0">
                <a:latin typeface="黑体" pitchFamily="49" charset="-122"/>
                <a:ea typeface="黑体" pitchFamily="49" charset="-122"/>
              </a:rPr>
              <a:t>公司的多个项目可以共享各个职能部门的资源</a:t>
            </a:r>
          </a:p>
          <a:p>
            <a:pPr marL="533400" indent="-533400">
              <a:buFont typeface="Monotype Sorts" charset="0"/>
              <a:buAutoNum type="arabicPeriod"/>
              <a:defRPr/>
            </a:pPr>
            <a:r>
              <a:rPr lang="zh-CN" altLang="en-US" sz="1600" dirty="0">
                <a:latin typeface="黑体" pitchFamily="49" charset="-122"/>
                <a:ea typeface="黑体" pitchFamily="49" charset="-122"/>
              </a:rPr>
              <a:t>即利于项目目标的实现</a:t>
            </a:r>
            <a:r>
              <a:rPr lang="en-US" altLang="zh-CN" sz="1600" dirty="0">
                <a:latin typeface="黑体" pitchFamily="49" charset="-122"/>
                <a:ea typeface="黑体" pitchFamily="49" charset="-122"/>
              </a:rPr>
              <a:t>,</a:t>
            </a:r>
            <a:r>
              <a:rPr lang="zh-CN" altLang="en-US" sz="1600" dirty="0">
                <a:latin typeface="黑体" pitchFamily="49" charset="-122"/>
                <a:ea typeface="黑体" pitchFamily="49" charset="-122"/>
              </a:rPr>
              <a:t>又利于公司目标方针的贯彻</a:t>
            </a:r>
          </a:p>
          <a:p>
            <a:pPr marL="533400" indent="-533400">
              <a:buFont typeface="Monotype Sorts" charset="0"/>
              <a:buAutoNum type="arabicPeriod"/>
              <a:defRPr/>
            </a:pPr>
            <a:r>
              <a:rPr lang="zh-CN" altLang="en-US" sz="1600" dirty="0">
                <a:latin typeface="黑体" pitchFamily="49" charset="-122"/>
                <a:ea typeface="黑体" pitchFamily="49" charset="-122"/>
              </a:rPr>
              <a:t>项目成员的顾虑减少了</a:t>
            </a:r>
          </a:p>
          <a:p>
            <a:pPr marL="0" indent="0">
              <a:buFont typeface="Wingdings" panose="05000000000000000000" pitchFamily="2" charset="2"/>
              <a:buNone/>
              <a:defRPr/>
            </a:pPr>
            <a:r>
              <a:rPr lang="zh-CN" altLang="en-US" dirty="0">
                <a:latin typeface="黑体" pitchFamily="49" charset="-122"/>
                <a:ea typeface="黑体" pitchFamily="49" charset="-122"/>
              </a:rPr>
              <a:t>缺点：</a:t>
            </a:r>
            <a:endParaRPr lang="en-US" altLang="zh-CN" dirty="0">
              <a:latin typeface="黑体" pitchFamily="49" charset="-122"/>
              <a:ea typeface="黑体" pitchFamily="49" charset="-122"/>
            </a:endParaRPr>
          </a:p>
          <a:p>
            <a:pPr marL="533400" indent="-533400">
              <a:buFont typeface="Monotype Sorts" charset="0"/>
              <a:buAutoNum type="arabicPeriod"/>
              <a:defRPr/>
            </a:pPr>
            <a:r>
              <a:rPr lang="zh-CN" altLang="en-US" sz="1600" dirty="0">
                <a:latin typeface="黑体" pitchFamily="49" charset="-122"/>
                <a:ea typeface="黑体" pitchFamily="49" charset="-122"/>
              </a:rPr>
              <a:t>容易引起职能经理和项目经理权力的冲突</a:t>
            </a:r>
          </a:p>
          <a:p>
            <a:pPr marL="533400" indent="-533400">
              <a:buFont typeface="Monotype Sorts" charset="0"/>
              <a:buAutoNum type="arabicPeriod"/>
              <a:defRPr/>
            </a:pPr>
            <a:r>
              <a:rPr lang="zh-CN" altLang="en-US" sz="1600" dirty="0">
                <a:latin typeface="黑体" pitchFamily="49" charset="-122"/>
                <a:ea typeface="黑体" pitchFamily="49" charset="-122"/>
              </a:rPr>
              <a:t>资源共享也能引起项目之间的冲突</a:t>
            </a:r>
          </a:p>
          <a:p>
            <a:pPr marL="533400" indent="-533400">
              <a:buFont typeface="Monotype Sorts" charset="0"/>
              <a:buAutoNum type="arabicPeriod"/>
              <a:defRPr/>
            </a:pPr>
            <a:r>
              <a:rPr lang="zh-CN" altLang="en-US" sz="1600" dirty="0">
                <a:latin typeface="黑体" pitchFamily="49" charset="-122"/>
                <a:ea typeface="黑体" pitchFamily="49" charset="-122"/>
              </a:rPr>
              <a:t>项目成员有多头领导</a:t>
            </a:r>
            <a:endParaRPr lang="en-US" altLang="zh-CN" sz="1600" dirty="0">
              <a:latin typeface="黑体" pitchFamily="49" charset="-122"/>
              <a:ea typeface="黑体" pitchFamily="49" charset="-122"/>
            </a:endParaRPr>
          </a:p>
        </p:txBody>
      </p:sp>
      <p:sp>
        <p:nvSpPr>
          <p:cNvPr id="3789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人员管理计划</a:t>
            </a:r>
          </a:p>
        </p:txBody>
      </p:sp>
      <p:sp>
        <p:nvSpPr>
          <p:cNvPr id="38915"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r>
              <a:rPr lang="zh-CN" altLang="en-US" sz="2800"/>
              <a:t>人员管理计划描述了项目团队的组织结构，团队成员及角色、成员加入到团队和离开团队的时间、人员培训计划等。作为项目计划一部分，详细程度因项目而异。</a:t>
            </a:r>
            <a:endParaRPr lang="en-US" altLang="zh-CN" sz="2800"/>
          </a:p>
          <a:p>
            <a:pPr marL="0" indent="0">
              <a:buFont typeface="Wingdings" panose="05000000000000000000" pitchFamily="2" charset="2"/>
              <a:buNone/>
            </a:pPr>
            <a:endParaRPr lang="en-US" altLang="zh-CN" sz="28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800">
                <a:latin typeface="黑体" panose="02010609060101010101" pitchFamily="49" charset="-122"/>
                <a:ea typeface="黑体" panose="02010609060101010101" pitchFamily="49" charset="-122"/>
              </a:rPr>
              <a:t>参考项目计划书</a:t>
            </a:r>
            <a:endParaRPr lang="en-US" altLang="zh-CN" sz="1600">
              <a:latin typeface="黑体" panose="02010609060101010101" pitchFamily="49" charset="-122"/>
              <a:ea typeface="黑体" panose="02010609060101010101" pitchFamily="49" charset="-122"/>
            </a:endParaRPr>
          </a:p>
        </p:txBody>
      </p:sp>
      <p:sp>
        <p:nvSpPr>
          <p:cNvPr id="3891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沟通计划</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sz="2800" dirty="0">
                <a:latin typeface="黑体" pitchFamily="49" charset="-122"/>
                <a:ea typeface="黑体" pitchFamily="49" charset="-122"/>
              </a:rPr>
              <a:t>项目沟通的基本原则：</a:t>
            </a:r>
            <a:endParaRPr lang="en-US" altLang="zh-CN" sz="2800" dirty="0">
              <a:latin typeface="黑体" pitchFamily="49" charset="-122"/>
              <a:ea typeface="黑体" pitchFamily="49" charset="-122"/>
            </a:endParaRPr>
          </a:p>
          <a:p>
            <a:pPr>
              <a:defRPr/>
            </a:pPr>
            <a:r>
              <a:rPr lang="zh-CN" altLang="en-US" sz="2400" dirty="0">
                <a:latin typeface="黑体" pitchFamily="49" charset="-122"/>
                <a:ea typeface="黑体" pitchFamily="49" charset="-122"/>
              </a:rPr>
              <a:t>及时性</a:t>
            </a:r>
          </a:p>
          <a:p>
            <a:pPr>
              <a:defRPr/>
            </a:pPr>
            <a:r>
              <a:rPr lang="zh-CN" altLang="en-US" sz="2400" dirty="0">
                <a:latin typeface="黑体" pitchFamily="49" charset="-122"/>
                <a:ea typeface="黑体" pitchFamily="49" charset="-122"/>
              </a:rPr>
              <a:t>准确性</a:t>
            </a:r>
          </a:p>
          <a:p>
            <a:pPr>
              <a:defRPr/>
            </a:pPr>
            <a:r>
              <a:rPr lang="zh-CN" altLang="en-US" sz="2400" dirty="0">
                <a:latin typeface="黑体" pitchFamily="49" charset="-122"/>
                <a:ea typeface="黑体" pitchFamily="49" charset="-122"/>
              </a:rPr>
              <a:t>完整性</a:t>
            </a:r>
          </a:p>
          <a:p>
            <a:pPr>
              <a:defRPr/>
            </a:pPr>
            <a:r>
              <a:rPr lang="zh-CN" altLang="en-US" sz="2400" dirty="0">
                <a:latin typeface="黑体" pitchFamily="49" charset="-122"/>
                <a:ea typeface="黑体" pitchFamily="49" charset="-122"/>
              </a:rPr>
              <a:t>可理解性</a:t>
            </a:r>
          </a:p>
          <a:p>
            <a:pPr marL="0" indent="0">
              <a:buFont typeface="Wingdings" panose="05000000000000000000" pitchFamily="2" charset="2"/>
              <a:buNone/>
              <a:defRPr/>
            </a:pPr>
            <a:endParaRPr lang="en-US" altLang="zh-CN" sz="1600" dirty="0">
              <a:latin typeface="黑体" pitchFamily="49" charset="-122"/>
              <a:ea typeface="黑体" pitchFamily="49" charset="-122"/>
            </a:endParaRPr>
          </a:p>
        </p:txBody>
      </p:sp>
      <p:sp>
        <p:nvSpPr>
          <p:cNvPr id="3994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沟通方式</a:t>
            </a:r>
          </a:p>
        </p:txBody>
      </p:sp>
      <p:sp>
        <p:nvSpPr>
          <p:cNvPr id="5123" name="内容占位符 2"/>
          <p:cNvSpPr>
            <a:spLocks noGrp="1"/>
          </p:cNvSpPr>
          <p:nvPr>
            <p:ph idx="1"/>
          </p:nvPr>
        </p:nvSpPr>
        <p:spPr>
          <a:xfrm>
            <a:off x="684213" y="1989138"/>
            <a:ext cx="7767637" cy="4248150"/>
          </a:xfrm>
        </p:spPr>
        <p:txBody>
          <a:bodyPr/>
          <a:lstStyle/>
          <a:p>
            <a:pPr>
              <a:defRPr/>
            </a:pPr>
            <a:r>
              <a:rPr lang="zh-CN" altLang="en-US" sz="2800" dirty="0">
                <a:latin typeface="黑体" pitchFamily="49" charset="-122"/>
                <a:ea typeface="黑体" pitchFamily="49" charset="-122"/>
              </a:rPr>
              <a:t>书面沟通和口头沟通</a:t>
            </a:r>
          </a:p>
          <a:p>
            <a:pPr>
              <a:defRPr/>
            </a:pPr>
            <a:r>
              <a:rPr lang="zh-CN" altLang="en-US" sz="2800" dirty="0">
                <a:latin typeface="黑体" pitchFamily="49" charset="-122"/>
                <a:ea typeface="黑体" pitchFamily="49" charset="-122"/>
              </a:rPr>
              <a:t>语言沟通和非语言沟通</a:t>
            </a:r>
          </a:p>
          <a:p>
            <a:pPr>
              <a:defRPr/>
            </a:pPr>
            <a:r>
              <a:rPr lang="zh-CN" altLang="en-US" sz="2800" dirty="0">
                <a:latin typeface="黑体" pitchFamily="49" charset="-122"/>
                <a:ea typeface="黑体" pitchFamily="49" charset="-122"/>
              </a:rPr>
              <a:t>正式沟通和非正式沟通</a:t>
            </a:r>
          </a:p>
          <a:p>
            <a:pPr>
              <a:defRPr/>
            </a:pPr>
            <a:r>
              <a:rPr lang="zh-CN" altLang="en-US" sz="2800" dirty="0">
                <a:latin typeface="黑体" pitchFamily="49" charset="-122"/>
                <a:ea typeface="黑体" pitchFamily="49" charset="-122"/>
              </a:rPr>
              <a:t>单向沟通和双向沟通</a:t>
            </a:r>
          </a:p>
          <a:p>
            <a:pPr>
              <a:defRPr/>
            </a:pPr>
            <a:r>
              <a:rPr lang="zh-CN" altLang="en-US" sz="2800" dirty="0">
                <a:latin typeface="黑体" pitchFamily="49" charset="-122"/>
                <a:ea typeface="黑体" pitchFamily="49" charset="-122"/>
              </a:rPr>
              <a:t>网络沟通</a:t>
            </a:r>
          </a:p>
          <a:p>
            <a:pPr marL="0" indent="0">
              <a:buFont typeface="Wingdings" panose="05000000000000000000" pitchFamily="2" charset="2"/>
              <a:buNone/>
              <a:defRPr/>
            </a:pPr>
            <a:endParaRPr lang="en-US" altLang="zh-CN" sz="1600" dirty="0">
              <a:latin typeface="黑体" pitchFamily="49" charset="-122"/>
              <a:ea typeface="黑体" pitchFamily="49" charset="-122"/>
            </a:endParaRPr>
          </a:p>
        </p:txBody>
      </p:sp>
      <p:sp>
        <p:nvSpPr>
          <p:cNvPr id="4096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沟通计划编制</a:t>
            </a:r>
          </a:p>
        </p:txBody>
      </p:sp>
      <p:sp>
        <p:nvSpPr>
          <p:cNvPr id="5123" name="内容占位符 2"/>
          <p:cNvSpPr>
            <a:spLocks noGrp="1"/>
          </p:cNvSpPr>
          <p:nvPr>
            <p:ph idx="1"/>
          </p:nvPr>
        </p:nvSpPr>
        <p:spPr>
          <a:xfrm>
            <a:off x="684213" y="1989138"/>
            <a:ext cx="7767637" cy="4248150"/>
          </a:xfrm>
        </p:spPr>
        <p:txBody>
          <a:bodyPr/>
          <a:lstStyle/>
          <a:p>
            <a:pPr>
              <a:defRPr/>
            </a:pPr>
            <a:r>
              <a:rPr lang="zh-CN" altLang="en-US" sz="2800" dirty="0">
                <a:latin typeface="黑体" pitchFamily="49" charset="-122"/>
                <a:ea typeface="黑体" pitchFamily="49" charset="-122"/>
              </a:rPr>
              <a:t>沟通需求分类</a:t>
            </a:r>
          </a:p>
          <a:p>
            <a:pPr>
              <a:defRPr/>
            </a:pPr>
            <a:r>
              <a:rPr lang="zh-CN" altLang="en-US" sz="2800" dirty="0"/>
              <a:t>沟通的内容 </a:t>
            </a:r>
            <a:endParaRPr lang="zh-CN" altLang="en-US" sz="2800" dirty="0">
              <a:latin typeface="黑体" pitchFamily="49" charset="-122"/>
              <a:ea typeface="黑体" pitchFamily="49" charset="-122"/>
            </a:endParaRPr>
          </a:p>
          <a:p>
            <a:pPr>
              <a:defRPr/>
            </a:pPr>
            <a:r>
              <a:rPr lang="zh-CN" altLang="en-US" sz="2800" dirty="0"/>
              <a:t>沟通方法 </a:t>
            </a:r>
            <a:endParaRPr lang="zh-CN" altLang="en-US" sz="2800" dirty="0">
              <a:latin typeface="黑体" pitchFamily="49" charset="-122"/>
              <a:ea typeface="黑体" pitchFamily="49" charset="-122"/>
            </a:endParaRPr>
          </a:p>
          <a:p>
            <a:pPr>
              <a:defRPr/>
            </a:pPr>
            <a:r>
              <a:rPr lang="zh-CN" altLang="en-US" sz="2800" dirty="0"/>
              <a:t>沟通职责 </a:t>
            </a:r>
          </a:p>
          <a:p>
            <a:pPr>
              <a:defRPr/>
            </a:pPr>
            <a:r>
              <a:rPr lang="zh-CN" altLang="en-US" sz="2800" dirty="0"/>
              <a:t>沟通进度 </a:t>
            </a:r>
          </a:p>
          <a:p>
            <a:pPr>
              <a:defRPr/>
            </a:pPr>
            <a:r>
              <a:rPr lang="zh-CN" altLang="en-US" sz="2800" dirty="0"/>
              <a:t>沟通计划维护</a:t>
            </a:r>
            <a:endParaRPr lang="en-US" altLang="zh-CN" sz="2800" dirty="0"/>
          </a:p>
          <a:p>
            <a:pPr marL="0" indent="0">
              <a:buFont typeface="Wingdings" panose="05000000000000000000" pitchFamily="2" charset="2"/>
              <a:buNone/>
              <a:defRPr/>
            </a:pPr>
            <a:r>
              <a:rPr lang="zh-CN" altLang="en-US" sz="2800" dirty="0"/>
              <a:t>参考项目计划书 </a:t>
            </a:r>
            <a:endParaRPr lang="zh-CN" altLang="en-US" sz="2800" dirty="0">
              <a:latin typeface="黑体" pitchFamily="49" charset="-122"/>
              <a:ea typeface="黑体" pitchFamily="49" charset="-122"/>
            </a:endParaRPr>
          </a:p>
          <a:p>
            <a:pPr marL="0" indent="0">
              <a:buFont typeface="Wingdings" panose="05000000000000000000" pitchFamily="2" charset="2"/>
              <a:buNone/>
              <a:defRPr/>
            </a:pPr>
            <a:endParaRPr lang="en-US" altLang="zh-CN" sz="1600" dirty="0">
              <a:latin typeface="黑体" pitchFamily="49" charset="-122"/>
              <a:ea typeface="黑体" pitchFamily="49" charset="-122"/>
            </a:endParaRPr>
          </a:p>
        </p:txBody>
      </p:sp>
      <p:sp>
        <p:nvSpPr>
          <p:cNvPr id="4198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项目计划的重要性</a:t>
            </a:r>
          </a:p>
        </p:txBody>
      </p:sp>
      <p:sp>
        <p:nvSpPr>
          <p:cNvPr id="6147" name="内容占位符 2"/>
          <p:cNvSpPr>
            <a:spLocks noGrp="1"/>
          </p:cNvSpPr>
          <p:nvPr>
            <p:ph idx="1"/>
          </p:nvPr>
        </p:nvSpPr>
        <p:spPr>
          <a:xfrm>
            <a:off x="684213" y="1989138"/>
            <a:ext cx="7767637" cy="4098925"/>
          </a:xfrm>
        </p:spPr>
        <p:txBody>
          <a:bodyPr/>
          <a:lstStyle/>
          <a:p>
            <a:pPr algn="ctr">
              <a:buFont typeface="Monotype Sorts" charset="0"/>
              <a:buNone/>
            </a:pPr>
            <a:r>
              <a:rPr lang="zh-CN" altLang="en-US">
                <a:latin typeface="黑体" panose="02010609060101010101" pitchFamily="49" charset="-122"/>
                <a:ea typeface="黑体" panose="02010609060101010101" pitchFamily="49" charset="-122"/>
              </a:rPr>
              <a:t>有计划的情况</a:t>
            </a:r>
            <a:endParaRPr lang="en-US" altLang="zh-CN">
              <a:latin typeface="黑体" panose="02010609060101010101" pitchFamily="49" charset="-122"/>
              <a:ea typeface="黑体" panose="02010609060101010101" pitchFamily="49" charset="-122"/>
            </a:endParaRPr>
          </a:p>
          <a:p>
            <a:pPr>
              <a:buFont typeface="Monotype Sorts" charset="0"/>
              <a:buNone/>
            </a:pPr>
            <a:endParaRPr lang="en-US" altLang="zh-CN">
              <a:latin typeface="黑体" panose="02010609060101010101" pitchFamily="49" charset="-122"/>
              <a:ea typeface="黑体" panose="02010609060101010101" pitchFamily="49" charset="-122"/>
            </a:endParaRPr>
          </a:p>
        </p:txBody>
      </p:sp>
      <p:sp>
        <p:nvSpPr>
          <p:cNvPr id="614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636838"/>
            <a:ext cx="76327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矩形 1"/>
          <p:cNvSpPr>
            <a:spLocks noChangeArrowheads="1"/>
          </p:cNvSpPr>
          <p:nvPr/>
        </p:nvSpPr>
        <p:spPr bwMode="auto">
          <a:xfrm>
            <a:off x="4679950" y="5661025"/>
            <a:ext cx="828675" cy="36036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时间</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风险计划</a:t>
            </a:r>
          </a:p>
        </p:txBody>
      </p:sp>
      <p:sp>
        <p:nvSpPr>
          <p:cNvPr id="5123" name="内容占位符 2"/>
          <p:cNvSpPr>
            <a:spLocks noGrp="1"/>
          </p:cNvSpPr>
          <p:nvPr>
            <p:ph idx="1"/>
          </p:nvPr>
        </p:nvSpPr>
        <p:spPr>
          <a:xfrm>
            <a:off x="684213" y="1989138"/>
            <a:ext cx="7767637" cy="4248150"/>
          </a:xfrm>
        </p:spPr>
        <p:txBody>
          <a:bodyPr/>
          <a:lstStyle/>
          <a:p>
            <a:pPr marL="0" indent="0" algn="just">
              <a:buFont typeface="Wingdings" panose="05000000000000000000" pitchFamily="2" charset="2"/>
              <a:buNone/>
              <a:defRPr/>
            </a:pPr>
            <a:r>
              <a:rPr lang="zh-CN" altLang="en-US" sz="2400" dirty="0">
                <a:latin typeface="黑体" pitchFamily="49" charset="-122"/>
                <a:ea typeface="黑体" pitchFamily="49" charset="-122"/>
              </a:rPr>
              <a:t>风险的定义：</a:t>
            </a:r>
            <a:endParaRPr lang="en-US" altLang="zh-CN" sz="2400" dirty="0">
              <a:latin typeface="黑体" pitchFamily="49" charset="-122"/>
              <a:ea typeface="黑体" pitchFamily="49" charset="-122"/>
            </a:endParaRPr>
          </a:p>
          <a:p>
            <a:pPr algn="just">
              <a:defRPr/>
            </a:pPr>
            <a:r>
              <a:rPr lang="zh-CN" altLang="en-US" sz="2000" dirty="0">
                <a:latin typeface="黑体" pitchFamily="49" charset="-122"/>
                <a:ea typeface="黑体" pitchFamily="49" charset="-122"/>
              </a:rPr>
              <a:t>损失发生的不确定性；</a:t>
            </a:r>
          </a:p>
          <a:p>
            <a:pPr algn="just">
              <a:defRPr/>
            </a:pPr>
            <a:r>
              <a:rPr lang="zh-CN" altLang="en-US" sz="2000" dirty="0">
                <a:latin typeface="黑体" pitchFamily="49" charset="-122"/>
                <a:ea typeface="黑体" pitchFamily="49" charset="-122"/>
              </a:rPr>
              <a:t>对潜在的，未来可能发生损害的一种度量</a:t>
            </a:r>
            <a:endParaRPr lang="en-US" altLang="zh-CN" sz="2000" dirty="0">
              <a:latin typeface="黑体" pitchFamily="49" charset="-122"/>
              <a:ea typeface="黑体" pitchFamily="49" charset="-122"/>
            </a:endParaRPr>
          </a:p>
          <a:p>
            <a:pPr marL="0" indent="0" algn="just">
              <a:buFont typeface="Wingdings" panose="05000000000000000000" pitchFamily="2" charset="2"/>
              <a:buNone/>
              <a:defRPr/>
            </a:pPr>
            <a:r>
              <a:rPr lang="zh-CN" altLang="en-US" sz="2400" dirty="0">
                <a:latin typeface="黑体" pitchFamily="49" charset="-122"/>
                <a:ea typeface="黑体" pitchFamily="49" charset="-122"/>
              </a:rPr>
              <a:t>风险的三要素：</a:t>
            </a:r>
            <a:endParaRPr lang="en-US" altLang="zh-CN" sz="2400" dirty="0">
              <a:latin typeface="黑体" pitchFamily="49" charset="-122"/>
              <a:ea typeface="黑体" pitchFamily="49" charset="-122"/>
            </a:endParaRPr>
          </a:p>
          <a:p>
            <a:pPr algn="just">
              <a:defRPr/>
            </a:pPr>
            <a:r>
              <a:rPr lang="zh-CN" altLang="en-US" sz="2000" dirty="0">
                <a:latin typeface="黑体" pitchFamily="49" charset="-122"/>
                <a:ea typeface="黑体" pitchFamily="49" charset="-122"/>
              </a:rPr>
              <a:t>一个事件</a:t>
            </a:r>
          </a:p>
          <a:p>
            <a:pPr algn="just">
              <a:defRPr/>
            </a:pPr>
            <a:r>
              <a:rPr lang="zh-CN" altLang="en-US" sz="2000" dirty="0">
                <a:latin typeface="黑体" pitchFamily="49" charset="-122"/>
                <a:ea typeface="黑体" pitchFamily="49" charset="-122"/>
              </a:rPr>
              <a:t>事件发生的概率</a:t>
            </a:r>
          </a:p>
          <a:p>
            <a:pPr algn="just">
              <a:defRPr/>
            </a:pPr>
            <a:r>
              <a:rPr lang="zh-CN" altLang="en-US" sz="2000" dirty="0">
                <a:latin typeface="黑体" pitchFamily="49" charset="-122"/>
                <a:ea typeface="黑体" pitchFamily="49" charset="-122"/>
              </a:rPr>
              <a:t>事件的影响</a:t>
            </a:r>
          </a:p>
          <a:p>
            <a:pPr marL="0" indent="0" algn="just">
              <a:buFont typeface="Wingdings" panose="05000000000000000000" pitchFamily="2" charset="2"/>
              <a:buNone/>
              <a:defRPr/>
            </a:pPr>
            <a:endParaRPr lang="zh-CN" altLang="en-US" sz="2400" dirty="0">
              <a:latin typeface="黑体" pitchFamily="49" charset="-122"/>
              <a:ea typeface="黑体" pitchFamily="49" charset="-122"/>
            </a:endParaRPr>
          </a:p>
          <a:p>
            <a:pPr marL="0" indent="0">
              <a:buFont typeface="Wingdings" panose="05000000000000000000" pitchFamily="2" charset="2"/>
              <a:buNone/>
              <a:defRPr/>
            </a:pPr>
            <a:endParaRPr lang="en-US" altLang="zh-CN" sz="1600" dirty="0">
              <a:latin typeface="黑体" pitchFamily="49" charset="-122"/>
              <a:ea typeface="黑体" pitchFamily="49" charset="-122"/>
            </a:endParaRPr>
          </a:p>
        </p:txBody>
      </p:sp>
      <p:sp>
        <p:nvSpPr>
          <p:cNvPr id="4301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风险类型</a:t>
            </a:r>
          </a:p>
        </p:txBody>
      </p:sp>
      <p:sp>
        <p:nvSpPr>
          <p:cNvPr id="5123"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预测角度 </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已知风险－</a:t>
            </a:r>
            <a:r>
              <a:rPr lang="en-US" altLang="zh-CN" sz="2000" dirty="0">
                <a:latin typeface="黑体" pitchFamily="49" charset="-122"/>
                <a:ea typeface="黑体" pitchFamily="49" charset="-122"/>
                <a:cs typeface="+mn-cs"/>
              </a:rPr>
              <a:t>Known </a:t>
            </a:r>
            <a:r>
              <a:rPr lang="en-US" altLang="zh-CN" sz="2000" dirty="0" err="1">
                <a:latin typeface="黑体" pitchFamily="49" charset="-122"/>
                <a:ea typeface="黑体" pitchFamily="49" charset="-122"/>
                <a:cs typeface="+mn-cs"/>
              </a:rPr>
              <a:t>known</a:t>
            </a:r>
            <a:endParaRPr lang="en-US" altLang="zh-CN" sz="2000" dirty="0">
              <a:latin typeface="黑体" pitchFamily="49" charset="-122"/>
              <a:ea typeface="黑体" pitchFamily="49" charset="-122"/>
              <a:cs typeface="+mn-cs"/>
            </a:endParaRP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可预测风险</a:t>
            </a:r>
            <a:r>
              <a:rPr lang="en-US" altLang="zh-CN" sz="2000" dirty="0">
                <a:latin typeface="黑体" pitchFamily="49" charset="-122"/>
                <a:ea typeface="黑体" pitchFamily="49" charset="-122"/>
                <a:cs typeface="+mn-cs"/>
              </a:rPr>
              <a:t>-Known unknown </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不可预测风险</a:t>
            </a:r>
            <a:r>
              <a:rPr lang="en-US" altLang="zh-CN" sz="2000" dirty="0">
                <a:latin typeface="黑体" pitchFamily="49" charset="-122"/>
                <a:ea typeface="黑体" pitchFamily="49" charset="-122"/>
                <a:cs typeface="+mn-cs"/>
              </a:rPr>
              <a:t>-unknown </a:t>
            </a:r>
            <a:r>
              <a:rPr lang="en-US" altLang="zh-CN" sz="2000" dirty="0" err="1">
                <a:latin typeface="黑体" pitchFamily="49" charset="-122"/>
                <a:ea typeface="黑体" pitchFamily="49" charset="-122"/>
                <a:cs typeface="+mn-cs"/>
              </a:rPr>
              <a:t>unknown</a:t>
            </a:r>
            <a:endParaRPr lang="en-US" altLang="zh-CN" sz="2000" dirty="0">
              <a:latin typeface="黑体" pitchFamily="49" charset="-122"/>
              <a:ea typeface="黑体" pitchFamily="49" charset="-122"/>
              <a:cs typeface="+mn-cs"/>
            </a:endParaRPr>
          </a:p>
          <a:p>
            <a:pPr marL="0" indent="0">
              <a:buFont typeface="Wingdings" panose="05000000000000000000" pitchFamily="2" charset="2"/>
              <a:buNone/>
              <a:defRPr/>
            </a:pPr>
            <a:r>
              <a:rPr lang="zh-CN" altLang="en-US" sz="2400" dirty="0">
                <a:latin typeface="黑体" pitchFamily="49" charset="-122"/>
                <a:ea typeface="黑体" pitchFamily="49" charset="-122"/>
              </a:rPr>
              <a:t>范围角度 </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项目风险</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技术风险</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商业风险</a:t>
            </a:r>
          </a:p>
          <a:p>
            <a:pPr marL="0" indent="0" algn="just">
              <a:buFont typeface="Wingdings" panose="05000000000000000000" pitchFamily="2" charset="2"/>
              <a:buNone/>
              <a:defRPr/>
            </a:pPr>
            <a:endParaRPr lang="zh-CN" altLang="en-US" sz="2400" dirty="0">
              <a:latin typeface="黑体" pitchFamily="49" charset="-122"/>
              <a:ea typeface="黑体" pitchFamily="49" charset="-122"/>
            </a:endParaRPr>
          </a:p>
          <a:p>
            <a:pPr marL="0" indent="0">
              <a:buFont typeface="Wingdings" panose="05000000000000000000" pitchFamily="2" charset="2"/>
              <a:buNone/>
              <a:defRPr/>
            </a:pPr>
            <a:endParaRPr lang="en-US" altLang="zh-CN" sz="1600" dirty="0">
              <a:latin typeface="黑体" pitchFamily="49" charset="-122"/>
              <a:ea typeface="黑体" pitchFamily="49" charset="-122"/>
            </a:endParaRPr>
          </a:p>
        </p:txBody>
      </p:sp>
      <p:sp>
        <p:nvSpPr>
          <p:cNvPr id="4403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风险管理的四个过程</a:t>
            </a:r>
            <a:endParaRPr lang="zh-CN" altLang="en-US"/>
          </a:p>
        </p:txBody>
      </p:sp>
      <p:sp>
        <p:nvSpPr>
          <p:cNvPr id="45059" name="内容占位符 2"/>
          <p:cNvSpPr>
            <a:spLocks noGrp="1"/>
          </p:cNvSpPr>
          <p:nvPr>
            <p:ph idx="1"/>
          </p:nvPr>
        </p:nvSpPr>
        <p:spPr>
          <a:xfrm>
            <a:off x="684213" y="1989138"/>
            <a:ext cx="7767637" cy="4248150"/>
          </a:xfrm>
        </p:spPr>
        <p:txBody>
          <a:bodyPr/>
          <a:lstStyle/>
          <a:p>
            <a:pPr marL="0" indent="0">
              <a:buFont typeface="Wingdings" panose="05000000000000000000" pitchFamily="2" charset="2"/>
              <a:buNone/>
            </a:pPr>
            <a:r>
              <a:rPr lang="en-US" altLang="zh-CN" sz="1600">
                <a:latin typeface="黑体" panose="02010609060101010101" pitchFamily="49" charset="-122"/>
                <a:ea typeface="黑体" panose="02010609060101010101" pitchFamily="49" charset="-122"/>
              </a:rPr>
              <a:t> </a:t>
            </a:r>
          </a:p>
        </p:txBody>
      </p:sp>
      <p:sp>
        <p:nvSpPr>
          <p:cNvPr id="4506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14538"/>
            <a:ext cx="6643687"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风险识别</a:t>
            </a:r>
            <a:endParaRPr lang="zh-CN" altLang="en-US"/>
          </a:p>
        </p:txBody>
      </p:sp>
      <p:sp>
        <p:nvSpPr>
          <p:cNvPr id="55299" name="内容占位符 2"/>
          <p:cNvSpPr>
            <a:spLocks noGrp="1"/>
          </p:cNvSpPr>
          <p:nvPr>
            <p:ph idx="1"/>
          </p:nvPr>
        </p:nvSpPr>
        <p:spPr>
          <a:xfrm>
            <a:off x="684213" y="1844675"/>
            <a:ext cx="7767637" cy="4392613"/>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风险识别领域：</a:t>
            </a:r>
            <a:endParaRPr lang="en-US" altLang="zh-CN" sz="1600" dirty="0">
              <a:latin typeface="黑体" pitchFamily="49" charset="-122"/>
              <a:ea typeface="黑体" pitchFamily="49" charset="-122"/>
            </a:endParaRP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产品规模</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商业影响</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客户相关</a:t>
            </a:r>
            <a:endParaRPr lang="en-US" altLang="zh-CN" sz="2000" dirty="0">
              <a:latin typeface="黑体" pitchFamily="49" charset="-122"/>
              <a:ea typeface="黑体" pitchFamily="49" charset="-122"/>
              <a:cs typeface="+mn-cs"/>
            </a:endParaRP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过程定义</a:t>
            </a:r>
            <a:endParaRPr lang="en-US" altLang="zh-CN" sz="2000" dirty="0">
              <a:latin typeface="黑体" pitchFamily="49" charset="-122"/>
              <a:ea typeface="黑体" pitchFamily="49" charset="-122"/>
              <a:cs typeface="+mn-cs"/>
            </a:endParaRP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开发技术</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开发环境</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cs typeface="+mn-cs"/>
              </a:rPr>
              <a:t>人员数目及经验</a:t>
            </a:r>
            <a:endParaRPr lang="en-US" altLang="zh-CN" sz="2000" dirty="0">
              <a:latin typeface="黑体" pitchFamily="49" charset="-122"/>
              <a:ea typeface="黑体" pitchFamily="49" charset="-122"/>
              <a:cs typeface="+mn-cs"/>
            </a:endParaRP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4608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风险识别</a:t>
            </a:r>
            <a:endParaRPr lang="zh-CN" altLang="en-US"/>
          </a:p>
        </p:txBody>
      </p:sp>
      <p:sp>
        <p:nvSpPr>
          <p:cNvPr id="55299" name="内容占位符 2"/>
          <p:cNvSpPr>
            <a:spLocks noGrp="1"/>
          </p:cNvSpPr>
          <p:nvPr>
            <p:ph idx="1"/>
          </p:nvPr>
        </p:nvSpPr>
        <p:spPr>
          <a:xfrm>
            <a:off x="684213" y="1844675"/>
            <a:ext cx="7767637" cy="4392613"/>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风险识别方法：</a:t>
            </a:r>
            <a:endParaRPr lang="en-US" altLang="zh-CN" sz="2400" dirty="0">
              <a:latin typeface="黑体" pitchFamily="49" charset="-122"/>
              <a:ea typeface="黑体" pitchFamily="49" charset="-122"/>
            </a:endParaRP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头脑风暴法</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情景分析法</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面谈法</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风险条目检查表</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4710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风险评估</a:t>
            </a:r>
            <a:endParaRPr lang="zh-CN" altLang="en-US"/>
          </a:p>
        </p:txBody>
      </p:sp>
      <p:sp>
        <p:nvSpPr>
          <p:cNvPr id="55299" name="内容占位符 2"/>
          <p:cNvSpPr>
            <a:spLocks noGrp="1"/>
          </p:cNvSpPr>
          <p:nvPr>
            <p:ph idx="1"/>
          </p:nvPr>
        </p:nvSpPr>
        <p:spPr>
          <a:xfrm>
            <a:off x="684213" y="1844675"/>
            <a:ext cx="7767637" cy="4392613"/>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确定风险发生</a:t>
            </a:r>
            <a:r>
              <a:rPr lang="zh-CN" altLang="en-US" sz="2400" dirty="0">
                <a:solidFill>
                  <a:srgbClr val="FF0000"/>
                </a:solidFill>
                <a:latin typeface="黑体" pitchFamily="49" charset="-122"/>
                <a:ea typeface="黑体" pitchFamily="49" charset="-122"/>
              </a:rPr>
              <a:t>概率</a:t>
            </a:r>
            <a:r>
              <a:rPr lang="zh-CN" altLang="en-US" sz="2400" dirty="0">
                <a:latin typeface="黑体" pitchFamily="49" charset="-122"/>
                <a:ea typeface="黑体" pitchFamily="49" charset="-122"/>
              </a:rPr>
              <a:t>的估计和评价，项目风险</a:t>
            </a:r>
            <a:r>
              <a:rPr lang="zh-CN" altLang="en-US" sz="2400" dirty="0">
                <a:solidFill>
                  <a:srgbClr val="FF0000"/>
                </a:solidFill>
                <a:latin typeface="黑体" pitchFamily="49" charset="-122"/>
                <a:ea typeface="黑体" pitchFamily="49" charset="-122"/>
              </a:rPr>
              <a:t>后果</a:t>
            </a:r>
            <a:r>
              <a:rPr lang="zh-CN" altLang="en-US" sz="2400" dirty="0">
                <a:latin typeface="黑体" pitchFamily="49" charset="-122"/>
                <a:ea typeface="黑体" pitchFamily="49" charset="-122"/>
              </a:rPr>
              <a:t>严重程度的估计和评价，项目风险影响范围的分析和评价，以及对于项目风险发生时间的估计和评价。</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4813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风险概率</a:t>
            </a:r>
            <a:endParaRPr lang="zh-CN" altLang="en-US"/>
          </a:p>
        </p:txBody>
      </p:sp>
      <p:sp>
        <p:nvSpPr>
          <p:cNvPr id="55299" name="内容占位符 2"/>
          <p:cNvSpPr>
            <a:spLocks noGrp="1"/>
          </p:cNvSpPr>
          <p:nvPr>
            <p:ph idx="1"/>
          </p:nvPr>
        </p:nvSpPr>
        <p:spPr>
          <a:xfrm>
            <a:off x="684213" y="1844675"/>
            <a:ext cx="7767637" cy="4392613"/>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风险概率值：</a:t>
            </a:r>
          </a:p>
          <a:p>
            <a:pPr marL="342900" lvl="1" indent="-342900" algn="just">
              <a:buClr>
                <a:schemeClr val="tx1"/>
              </a:buClr>
              <a:buSzPct val="70000"/>
              <a:buFont typeface="Wingdings" pitchFamily="2" charset="2"/>
              <a:buChar char="l"/>
              <a:defRPr/>
            </a:pPr>
            <a:r>
              <a:rPr lang="en-US" altLang="zh-CN" sz="2000" dirty="0">
                <a:latin typeface="黑体" pitchFamily="49" charset="-122"/>
                <a:ea typeface="黑体" pitchFamily="49" charset="-122"/>
              </a:rPr>
              <a:t>&gt;</a:t>
            </a:r>
            <a:r>
              <a:rPr lang="zh-CN" altLang="en-US" sz="2000" dirty="0">
                <a:latin typeface="黑体" pitchFamily="49" charset="-122"/>
                <a:ea typeface="黑体" pitchFamily="49" charset="-122"/>
              </a:rPr>
              <a:t>没有可能（</a:t>
            </a:r>
            <a:r>
              <a:rPr lang="en-US" altLang="zh-CN" sz="2000" dirty="0">
                <a:latin typeface="黑体" pitchFamily="49" charset="-122"/>
                <a:ea typeface="黑体" pitchFamily="49" charset="-122"/>
              </a:rPr>
              <a:t>0</a:t>
            </a:r>
            <a:r>
              <a:rPr lang="zh-CN" altLang="en-US" sz="2000" dirty="0">
                <a:latin typeface="黑体" pitchFamily="49" charset="-122"/>
                <a:ea typeface="黑体" pitchFamily="49" charset="-122"/>
              </a:rPr>
              <a:t>）</a:t>
            </a:r>
          </a:p>
          <a:p>
            <a:pPr marL="342900" lvl="1" indent="-342900" algn="just">
              <a:buClr>
                <a:schemeClr val="tx1"/>
              </a:buClr>
              <a:buSzPct val="70000"/>
              <a:buFont typeface="Wingdings" pitchFamily="2" charset="2"/>
              <a:buChar char="l"/>
              <a:defRPr/>
            </a:pPr>
            <a:r>
              <a:rPr lang="en-US" altLang="zh-CN" sz="2000" dirty="0">
                <a:latin typeface="黑体" pitchFamily="49" charset="-122"/>
                <a:ea typeface="黑体" pitchFamily="49" charset="-122"/>
              </a:rPr>
              <a:t>&lt;</a:t>
            </a:r>
            <a:r>
              <a:rPr lang="zh-CN" altLang="en-US" sz="2000" dirty="0">
                <a:latin typeface="黑体" pitchFamily="49" charset="-122"/>
                <a:ea typeface="黑体" pitchFamily="49" charset="-122"/>
              </a:rPr>
              <a:t>确定（</a:t>
            </a:r>
            <a:r>
              <a:rPr lang="en-US" altLang="zh-CN" sz="2000" dirty="0">
                <a:latin typeface="黑体" pitchFamily="49" charset="-122"/>
                <a:ea typeface="黑体" pitchFamily="49" charset="-122"/>
              </a:rPr>
              <a:t>1</a:t>
            </a:r>
            <a:r>
              <a:rPr lang="zh-CN" altLang="en-US" sz="2000" dirty="0">
                <a:latin typeface="黑体" pitchFamily="49" charset="-122"/>
                <a:ea typeface="黑体" pitchFamily="49" charset="-122"/>
              </a:rPr>
              <a:t>）</a:t>
            </a:r>
          </a:p>
          <a:p>
            <a:pPr marL="0" indent="0">
              <a:buFont typeface="Wingdings" panose="05000000000000000000" pitchFamily="2" charset="2"/>
              <a:buNone/>
              <a:defRPr/>
            </a:pPr>
            <a:r>
              <a:rPr lang="zh-CN" altLang="en-US" sz="2400" dirty="0">
                <a:latin typeface="黑体" pitchFamily="49" charset="-122"/>
                <a:ea typeface="黑体" pitchFamily="49" charset="-122"/>
              </a:rPr>
              <a:t>风险概率度量：</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高、中、低</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极高、高、中、低、极低</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不可能，不一定，可能和极可能</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等等</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4915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风险后果</a:t>
            </a:r>
            <a:endParaRPr lang="zh-CN" altLang="en-US"/>
          </a:p>
        </p:txBody>
      </p:sp>
      <p:sp>
        <p:nvSpPr>
          <p:cNvPr id="55299" name="内容占位符 2"/>
          <p:cNvSpPr>
            <a:spLocks noGrp="1"/>
          </p:cNvSpPr>
          <p:nvPr>
            <p:ph idx="1"/>
          </p:nvPr>
        </p:nvSpPr>
        <p:spPr>
          <a:xfrm>
            <a:off x="684213" y="1844675"/>
            <a:ext cx="7767637" cy="4392613"/>
          </a:xfrm>
        </p:spPr>
        <p:txBody>
          <a:bodyPr/>
          <a:lstStyle/>
          <a:p>
            <a:pPr marL="0" indent="0">
              <a:buFont typeface="Wingdings" panose="05000000000000000000" pitchFamily="2" charset="2"/>
              <a:buNone/>
              <a:defRPr/>
            </a:pPr>
            <a:r>
              <a:rPr lang="zh-CN" altLang="en-US" sz="2400" dirty="0">
                <a:latin typeface="黑体" pitchFamily="49" charset="-122"/>
                <a:ea typeface="黑体" pitchFamily="49" charset="-122"/>
              </a:rPr>
              <a:t>风险后果</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风险影响项目目标的严重程度</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从无影响到无穷大</a:t>
            </a:r>
          </a:p>
          <a:p>
            <a:pPr marL="0" indent="0">
              <a:buFont typeface="Wingdings" panose="05000000000000000000" pitchFamily="2" charset="2"/>
              <a:buNone/>
              <a:defRPr/>
            </a:pPr>
            <a:r>
              <a:rPr lang="zh-CN" altLang="en-US" sz="2400" dirty="0">
                <a:latin typeface="黑体" pitchFamily="49" charset="-122"/>
                <a:ea typeface="黑体" pitchFamily="49" charset="-122"/>
              </a:rPr>
              <a:t>风险后果度量</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高、中、低</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极高、高、中、低、极低</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灾难，严重，轻微，可忽略</a:t>
            </a:r>
          </a:p>
          <a:p>
            <a:pPr marL="342900" lvl="1" indent="-342900" algn="just">
              <a:buClr>
                <a:schemeClr val="tx1"/>
              </a:buClr>
              <a:buSzPct val="70000"/>
              <a:buFont typeface="Wingdings" pitchFamily="2" charset="2"/>
              <a:buChar char="l"/>
              <a:defRPr/>
            </a:pPr>
            <a:r>
              <a:rPr lang="zh-CN" altLang="en-US" sz="2000" dirty="0">
                <a:latin typeface="黑体" pitchFamily="49" charset="-122"/>
                <a:ea typeface="黑体" pitchFamily="49" charset="-122"/>
              </a:rPr>
              <a:t>等等</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5018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风险规划</a:t>
            </a:r>
            <a:endParaRPr lang="zh-CN" altLang="en-US"/>
          </a:p>
        </p:txBody>
      </p:sp>
      <p:sp>
        <p:nvSpPr>
          <p:cNvPr id="55299" name="内容占位符 2"/>
          <p:cNvSpPr>
            <a:spLocks noGrp="1"/>
          </p:cNvSpPr>
          <p:nvPr>
            <p:ph idx="1"/>
          </p:nvPr>
        </p:nvSpPr>
        <p:spPr>
          <a:xfrm>
            <a:off x="684213" y="1844675"/>
            <a:ext cx="7767637" cy="4392613"/>
          </a:xfrm>
        </p:spPr>
        <p:txBody>
          <a:bodyPr/>
          <a:lstStyle/>
          <a:p>
            <a:pPr>
              <a:buFont typeface="Monotype Sorts" charset="0"/>
              <a:buNone/>
              <a:defRPr/>
            </a:pPr>
            <a:r>
              <a:rPr lang="zh-CN" altLang="en-US" sz="2400" dirty="0">
                <a:latin typeface="黑体" pitchFamily="49" charset="-122"/>
                <a:ea typeface="黑体" pitchFamily="49" charset="-122"/>
              </a:rPr>
              <a:t>针对风险分析的结果，为提高实现项目目标的机会，降低风险的负面影响而制定风险应对策略和应对措施的过程，即制定一定的行动和策略来对付、减少、以至于消灭风险事件</a:t>
            </a:r>
            <a:endParaRPr lang="en-US" altLang="zh-CN" sz="2400" dirty="0">
              <a:latin typeface="黑体" pitchFamily="49" charset="-122"/>
              <a:ea typeface="黑体" pitchFamily="49" charset="-122"/>
            </a:endParaRPr>
          </a:p>
          <a:p>
            <a:pPr>
              <a:buFont typeface="Monotype Sorts" charset="0"/>
              <a:buNone/>
              <a:defRPr/>
            </a:pPr>
            <a:endParaRPr lang="en-US" altLang="zh-CN" sz="2400" dirty="0">
              <a:latin typeface="黑体" pitchFamily="49" charset="-122"/>
              <a:ea typeface="黑体" pitchFamily="49" charset="-122"/>
            </a:endParaRPr>
          </a:p>
          <a:p>
            <a:pPr>
              <a:buFont typeface="Monotype Sorts" charset="0"/>
              <a:buNone/>
              <a:defRPr/>
            </a:pPr>
            <a:r>
              <a:rPr lang="zh-CN" altLang="en-US" sz="2400" dirty="0">
                <a:latin typeface="黑体" pitchFamily="49" charset="-122"/>
                <a:ea typeface="黑体" pitchFamily="49" charset="-122"/>
              </a:rPr>
              <a:t>参考风险管理工作表</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5120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风险措施</a:t>
            </a:r>
            <a:endParaRPr lang="zh-CN" altLang="en-US"/>
          </a:p>
        </p:txBody>
      </p:sp>
      <p:sp>
        <p:nvSpPr>
          <p:cNvPr id="55299" name="内容占位符 2"/>
          <p:cNvSpPr>
            <a:spLocks noGrp="1"/>
          </p:cNvSpPr>
          <p:nvPr>
            <p:ph idx="1"/>
          </p:nvPr>
        </p:nvSpPr>
        <p:spPr>
          <a:xfrm>
            <a:off x="684213" y="1844675"/>
            <a:ext cx="7767637" cy="4392613"/>
          </a:xfrm>
        </p:spPr>
        <p:txBody>
          <a:bodyPr/>
          <a:lstStyle/>
          <a:p>
            <a:pPr>
              <a:defRPr/>
            </a:pPr>
            <a:r>
              <a:rPr lang="zh-CN" altLang="en-US" sz="2400" dirty="0">
                <a:latin typeface="黑体" pitchFamily="49" charset="-122"/>
                <a:ea typeface="黑体" pitchFamily="49" charset="-122"/>
              </a:rPr>
              <a:t>回避风险</a:t>
            </a:r>
            <a:endParaRPr lang="en-US" altLang="zh-CN" sz="24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对所有可能发生的风险尽可能的规避，采取主动放弃或者拒绝使用导致风险的方案。例如放弃采用新技术</a:t>
            </a:r>
          </a:p>
          <a:p>
            <a:pPr>
              <a:defRPr/>
            </a:pPr>
            <a:r>
              <a:rPr lang="zh-CN" altLang="en-US" sz="2400" dirty="0">
                <a:latin typeface="黑体" pitchFamily="49" charset="-122"/>
                <a:ea typeface="黑体" pitchFamily="49" charset="-122"/>
              </a:rPr>
              <a:t>转移风险</a:t>
            </a:r>
            <a:endParaRPr lang="en-US" altLang="zh-CN" sz="24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为了避免承担风险损失，有意识将损失或与损失有关的财务后果转嫁出去的方法</a:t>
            </a:r>
            <a:r>
              <a:rPr lang="en-US" altLang="zh-CN" sz="2000" dirty="0">
                <a:latin typeface="黑体" pitchFamily="49" charset="-122"/>
                <a:ea typeface="黑体" pitchFamily="49" charset="-122"/>
              </a:rPr>
              <a:t>:</a:t>
            </a:r>
            <a:r>
              <a:rPr lang="zh-CN" altLang="en-US" sz="2000" dirty="0">
                <a:latin typeface="黑体" pitchFamily="49" charset="-122"/>
                <a:ea typeface="黑体" pitchFamily="49" charset="-122"/>
              </a:rPr>
              <a:t>例如出售、分包</a:t>
            </a:r>
            <a:endParaRPr lang="zh-CN" altLang="en-US" sz="2400" dirty="0">
              <a:latin typeface="黑体" pitchFamily="49" charset="-122"/>
              <a:ea typeface="黑体" pitchFamily="49" charset="-122"/>
            </a:endParaRPr>
          </a:p>
          <a:p>
            <a:pPr>
              <a:defRPr/>
            </a:pPr>
            <a:r>
              <a:rPr lang="zh-CN" altLang="en-US" sz="2400" dirty="0">
                <a:latin typeface="黑体" pitchFamily="49" charset="-122"/>
                <a:ea typeface="黑体" pitchFamily="49" charset="-122"/>
              </a:rPr>
              <a:t>损失控制</a:t>
            </a:r>
            <a:endParaRPr lang="en-US" altLang="zh-CN" sz="24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损失预防、损失抑制</a:t>
            </a:r>
          </a:p>
          <a:p>
            <a:pPr>
              <a:defRPr/>
            </a:pPr>
            <a:r>
              <a:rPr lang="zh-CN" altLang="en-US" sz="2400" dirty="0">
                <a:latin typeface="黑体" pitchFamily="49" charset="-122"/>
                <a:ea typeface="黑体" pitchFamily="49" charset="-122"/>
              </a:rPr>
              <a:t>自留风险</a:t>
            </a:r>
            <a:endParaRPr lang="en-US" altLang="zh-CN" sz="2400" dirty="0">
              <a:latin typeface="黑体" pitchFamily="49" charset="-122"/>
              <a:ea typeface="黑体" pitchFamily="49" charset="-122"/>
            </a:endParaRPr>
          </a:p>
          <a:p>
            <a:pPr marL="0" indent="0">
              <a:buFont typeface="Wingdings" panose="05000000000000000000" pitchFamily="2" charset="2"/>
              <a:buNone/>
              <a:defRPr/>
            </a:pP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由项目组织自己承担风险事故所致损失的措施</a:t>
            </a:r>
          </a:p>
          <a:p>
            <a:pPr marL="0" lvl="1" indent="0" algn="just">
              <a:buClr>
                <a:schemeClr val="tx1"/>
              </a:buClr>
              <a:buSzPct val="70000"/>
              <a:buFontTx/>
              <a:buNone/>
              <a:defRPr/>
            </a:pPr>
            <a:endParaRPr lang="zh-CN" altLang="en-US" sz="2000" dirty="0">
              <a:latin typeface="黑体" pitchFamily="49" charset="-122"/>
              <a:ea typeface="黑体" pitchFamily="49" charset="-122"/>
              <a:cs typeface="+mn-cs"/>
            </a:endParaRPr>
          </a:p>
        </p:txBody>
      </p:sp>
      <p:sp>
        <p:nvSpPr>
          <p:cNvPr id="5222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rgbClr val="000000"/>
                </a:solidFill>
              </a:rPr>
              <a:t>北京传智播客教育 </a:t>
            </a:r>
            <a:r>
              <a:rPr lang="en-US" altLang="zh-CN" sz="1400">
                <a:solidFill>
                  <a:srgbClr val="000000"/>
                </a:solidFill>
              </a:rPr>
              <a:t>www.itcast.cn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项目范围</a:t>
            </a:r>
          </a:p>
        </p:txBody>
      </p:sp>
      <p:sp>
        <p:nvSpPr>
          <p:cNvPr id="7171" name="内容占位符 2"/>
          <p:cNvSpPr>
            <a:spLocks noGrp="1"/>
          </p:cNvSpPr>
          <p:nvPr>
            <p:ph idx="1"/>
          </p:nvPr>
        </p:nvSpPr>
        <p:spPr>
          <a:xfrm>
            <a:off x="684213" y="1989138"/>
            <a:ext cx="7767637" cy="4098925"/>
          </a:xfrm>
        </p:spPr>
        <p:txBody>
          <a:body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项目范围的管理也就是对项目应该包括什么和不</a:t>
            </a:r>
            <a:endParaRPr lang="en-US" altLang="zh-CN" sz="280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应该包括什么进行相应的定义和控制。它包括用</a:t>
            </a:r>
            <a:endParaRPr lang="en-US" altLang="zh-CN" sz="280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以保证项目能按要求的范围完成所涉及的所有过</a:t>
            </a:r>
            <a:endParaRPr lang="en-US" altLang="zh-CN" sz="280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程，包括：确定项目的需求、定义规划项目的范</a:t>
            </a:r>
            <a:endParaRPr lang="en-US" altLang="zh-CN" sz="280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围、范围管理的实施、范围的变更控制管理以及</a:t>
            </a:r>
            <a:endParaRPr lang="en-US" altLang="zh-CN" sz="280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范围核实等。</a:t>
            </a:r>
          </a:p>
        </p:txBody>
      </p:sp>
      <p:sp>
        <p:nvSpPr>
          <p:cNvPr id="717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latin typeface="黑体" panose="02010609060101010101" pitchFamily="49" charset="-122"/>
                <a:ea typeface="黑体" panose="02010609060101010101" pitchFamily="49" charset="-122"/>
              </a:rPr>
              <a:t>WBS</a:t>
            </a:r>
            <a:r>
              <a:rPr lang="zh-CN" altLang="en-US">
                <a:latin typeface="黑体" panose="02010609060101010101" pitchFamily="49" charset="-122"/>
                <a:ea typeface="黑体" panose="02010609060101010101" pitchFamily="49" charset="-122"/>
              </a:rPr>
              <a:t>任务分解</a:t>
            </a:r>
            <a:endParaRPr lang="zh-CN" altLang="en-US"/>
          </a:p>
        </p:txBody>
      </p:sp>
      <p:sp>
        <p:nvSpPr>
          <p:cNvPr id="8195"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8196" name="矩形 2"/>
          <p:cNvSpPr>
            <a:spLocks noChangeArrowheads="1"/>
          </p:cNvSpPr>
          <p:nvPr/>
        </p:nvSpPr>
        <p:spPr bwMode="auto">
          <a:xfrm>
            <a:off x="827088" y="1989138"/>
            <a:ext cx="74898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宋体" panose="02010600030101010101" pitchFamily="2" charset="-122"/>
              </a:rPr>
              <a:t>工作分解结构（</a:t>
            </a:r>
            <a:r>
              <a:rPr lang="en-US" altLang="zh-CN" sz="1800">
                <a:latin typeface="宋体" panose="02010600030101010101" pitchFamily="2" charset="-122"/>
              </a:rPr>
              <a:t>Work Breakdown Structure</a:t>
            </a:r>
            <a:r>
              <a:rPr lang="zh-CN" altLang="en-US" sz="1800">
                <a:latin typeface="宋体" panose="02010600030101010101" pitchFamily="2" charset="-122"/>
              </a:rPr>
              <a:t>，简称</a:t>
            </a:r>
            <a:r>
              <a:rPr lang="en-US" altLang="zh-CN" sz="1800">
                <a:latin typeface="宋体" panose="02010600030101010101" pitchFamily="2" charset="-122"/>
              </a:rPr>
              <a:t>WBS</a:t>
            </a:r>
            <a:r>
              <a:rPr lang="zh-CN" altLang="en-US" sz="1800">
                <a:latin typeface="宋体" panose="02010600030101010101" pitchFamily="2" charset="-122"/>
              </a:rPr>
              <a:t>）就是把一个项目按一定的原则分解，项目分解成任务，任务再分解成一项项工作，再把一项项工作分配到每个人的日常活动中，直到分解不下去为止。 </a:t>
            </a:r>
          </a:p>
          <a:p>
            <a:pPr eaLnBrk="1" hangingPunct="1">
              <a:spcBef>
                <a:spcPct val="0"/>
              </a:spcBef>
              <a:buClrTx/>
              <a:buSzTx/>
              <a:buFontTx/>
              <a:buNone/>
            </a:pPr>
            <a:endParaRPr lang="zh-CN" altLang="en-US" sz="1800">
              <a:latin typeface="宋体" panose="02010600030101010101" pitchFamily="2" charset="-122"/>
            </a:endParaRPr>
          </a:p>
          <a:p>
            <a:pPr eaLnBrk="1" hangingPunct="1">
              <a:spcBef>
                <a:spcPct val="0"/>
              </a:spcBef>
              <a:buClrTx/>
              <a:buSzTx/>
              <a:buFontTx/>
              <a:buNone/>
            </a:pPr>
            <a:r>
              <a:rPr lang="zh-CN" altLang="en-US" sz="1800">
                <a:latin typeface="宋体" panose="02010600030101010101" pitchFamily="2" charset="-122"/>
              </a:rPr>
              <a:t>　　即：项目→任务→工作→日常活动 </a:t>
            </a:r>
          </a:p>
          <a:p>
            <a:pPr eaLnBrk="1" hangingPunct="1">
              <a:spcBef>
                <a:spcPct val="0"/>
              </a:spcBef>
              <a:buClrTx/>
              <a:buSzTx/>
              <a:buFontTx/>
              <a:buNone/>
            </a:pPr>
            <a:endParaRPr lang="zh-CN" altLang="en-US" sz="1800">
              <a:latin typeface="宋体" panose="02010600030101010101" pitchFamily="2" charset="-122"/>
            </a:endParaRPr>
          </a:p>
          <a:p>
            <a:pPr eaLnBrk="1" hangingPunct="1">
              <a:spcBef>
                <a:spcPct val="0"/>
              </a:spcBef>
              <a:buClrTx/>
              <a:buSzTx/>
              <a:buFontTx/>
              <a:buNone/>
            </a:pPr>
            <a:r>
              <a:rPr lang="zh-CN" altLang="en-US" sz="1800">
                <a:latin typeface="宋体" panose="02010600030101010101" pitchFamily="2" charset="-122"/>
              </a:rPr>
              <a:t>　　工作分解结构以可交付成果为导向对项目要素进行的分组，它归纳和定义了项目的整个工作范围，每下降一层代表对项目工作的更详细定义。 </a:t>
            </a:r>
          </a:p>
          <a:p>
            <a:pPr eaLnBrk="1" hangingPunct="1">
              <a:spcBef>
                <a:spcPct val="0"/>
              </a:spcBef>
              <a:buClrTx/>
              <a:buSzTx/>
              <a:buFontTx/>
              <a:buNone/>
            </a:pPr>
            <a:endParaRPr lang="zh-CN" altLang="en-US" sz="1800">
              <a:latin typeface="宋体" panose="02010600030101010101" pitchFamily="2" charset="-122"/>
            </a:endParaRPr>
          </a:p>
          <a:p>
            <a:pPr eaLnBrk="1" hangingPunct="1">
              <a:spcBef>
                <a:spcPct val="0"/>
              </a:spcBef>
              <a:buClrTx/>
              <a:buSzTx/>
              <a:buFontTx/>
              <a:buNone/>
            </a:pPr>
            <a:r>
              <a:rPr lang="zh-CN" altLang="en-US" sz="1800">
                <a:latin typeface="宋体" panose="02010600030101010101" pitchFamily="2" charset="-122"/>
              </a:rPr>
              <a:t>　　</a:t>
            </a:r>
            <a:r>
              <a:rPr lang="en-US" altLang="zh-CN" sz="1800">
                <a:latin typeface="宋体" panose="02010600030101010101" pitchFamily="2" charset="-122"/>
              </a:rPr>
              <a:t>WBS</a:t>
            </a:r>
            <a:r>
              <a:rPr lang="zh-CN" altLang="en-US" sz="1800">
                <a:latin typeface="宋体" panose="02010600030101010101" pitchFamily="2" charset="-122"/>
              </a:rPr>
              <a:t>总是处于计划过程的中心，也是制定进度计划、资源需求、成本预算、风险管理计划和采购计划等的重要基础。</a:t>
            </a:r>
          </a:p>
          <a:p>
            <a:pPr lvl="1" eaLnBrk="1" hangingPunct="1">
              <a:spcBef>
                <a:spcPct val="0"/>
              </a:spcBef>
              <a:buClrTx/>
              <a:buSzTx/>
              <a:buFontTx/>
              <a:buNone/>
            </a:pPr>
            <a:r>
              <a:rPr lang="zh-CN" altLang="en-US" sz="2000">
                <a:latin typeface="宋体" panose="02010600030101010101" pitchFamily="2" charset="-122"/>
              </a:rPr>
              <a:t> </a:t>
            </a:r>
          </a:p>
          <a:p>
            <a:pPr lvl="1" eaLnBrk="1" hangingPunct="1">
              <a:spcBef>
                <a:spcPct val="0"/>
              </a:spcBef>
              <a:buClrTx/>
              <a:buSzTx/>
              <a:buFontTx/>
              <a:buNone/>
            </a:pPr>
            <a:endParaRPr lang="en-US" altLang="zh-CN" sz="200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a:t>WBS</a:t>
            </a:r>
            <a:r>
              <a:rPr lang="zh-CN" altLang="en-US"/>
              <a:t>分解结构</a:t>
            </a:r>
          </a:p>
        </p:txBody>
      </p:sp>
      <p:sp>
        <p:nvSpPr>
          <p:cNvPr id="9219"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92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922463"/>
            <a:ext cx="7015163"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a:t>工作包</a:t>
            </a:r>
            <a:endParaRPr lang="zh-CN" altLang="en-US"/>
          </a:p>
        </p:txBody>
      </p:sp>
      <p:sp>
        <p:nvSpPr>
          <p:cNvPr id="10243"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0244" name="矩形 1"/>
          <p:cNvSpPr>
            <a:spLocks noChangeArrowheads="1"/>
          </p:cNvSpPr>
          <p:nvPr/>
        </p:nvSpPr>
        <p:spPr bwMode="auto">
          <a:xfrm>
            <a:off x="611188" y="1916113"/>
            <a:ext cx="77771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a:latin typeface="黑体" panose="02010609060101010101" pitchFamily="49" charset="-122"/>
                <a:ea typeface="黑体" panose="02010609060101010101" pitchFamily="49" charset="-122"/>
              </a:rPr>
              <a:t>WBS</a:t>
            </a:r>
            <a:r>
              <a:rPr lang="zh-CN" altLang="en-US" sz="2400">
                <a:latin typeface="黑体" panose="02010609060101010101" pitchFamily="49" charset="-122"/>
                <a:ea typeface="黑体" panose="02010609060101010101" pitchFamily="49" charset="-122"/>
              </a:rPr>
              <a:t>的最低层次的项目可交付成果称为工作包</a:t>
            </a:r>
            <a:r>
              <a:rPr lang="en-US" altLang="zh-CN" sz="2400">
                <a:latin typeface="黑体" panose="02010609060101010101" pitchFamily="49" charset="-122"/>
                <a:ea typeface="黑体" panose="02010609060101010101" pitchFamily="49" charset="-122"/>
              </a:rPr>
              <a:t>(Work Package)</a:t>
            </a:r>
            <a:r>
              <a:rPr lang="zh-CN" altLang="en-US" sz="2400">
                <a:latin typeface="黑体" panose="02010609060101010101" pitchFamily="49" charset="-122"/>
                <a:ea typeface="黑体" panose="02010609060101010101" pitchFamily="49" charset="-122"/>
              </a:rPr>
              <a:t>，具有以下特点： </a:t>
            </a:r>
            <a:endParaRPr lang="en-US" altLang="zh-CN" sz="24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endParaRPr lang="zh-CN" altLang="en-US" sz="24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工作包可以分配给另一位项目经理进行计划和执行。 </a:t>
            </a:r>
          </a:p>
          <a:p>
            <a:pPr eaLnBrk="1" hangingPunct="1">
              <a:lnSpc>
                <a:spcPct val="90000"/>
              </a:lnSpc>
              <a:spcBef>
                <a:spcPct val="0"/>
              </a:spcBef>
              <a:buClrTx/>
              <a:buSzTx/>
              <a:buFontTx/>
              <a:buNone/>
            </a:pP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工作包可以通过子项目的方式进一步分解为子项目的</a:t>
            </a:r>
            <a:r>
              <a:rPr lang="en-US" altLang="zh-CN" sz="2000">
                <a:latin typeface="黑体" panose="02010609060101010101" pitchFamily="49" charset="-122"/>
                <a:ea typeface="黑体" panose="02010609060101010101" pitchFamily="49" charset="-122"/>
              </a:rPr>
              <a:t>WBS</a:t>
            </a:r>
            <a:r>
              <a:rPr lang="zh-CN" altLang="en-US" sz="2000">
                <a:latin typeface="黑体" panose="02010609060101010101" pitchFamily="49" charset="-122"/>
                <a:ea typeface="黑体" panose="02010609060101010101" pitchFamily="49" charset="-122"/>
              </a:rPr>
              <a:t>。 </a:t>
            </a:r>
          </a:p>
          <a:p>
            <a:pPr eaLnBrk="1" hangingPunct="1">
              <a:lnSpc>
                <a:spcPct val="90000"/>
              </a:lnSpc>
              <a:spcBef>
                <a:spcPct val="0"/>
              </a:spcBef>
              <a:buClrTx/>
              <a:buSzTx/>
              <a:buFontTx/>
              <a:buNone/>
            </a:pP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工作包可以在制定项目进度计划时，进一步分解为活动。 </a:t>
            </a:r>
          </a:p>
          <a:p>
            <a:pPr eaLnBrk="1" hangingPunct="1">
              <a:lnSpc>
                <a:spcPct val="90000"/>
              </a:lnSpc>
              <a:spcBef>
                <a:spcPct val="0"/>
              </a:spcBef>
              <a:buClrTx/>
              <a:buSzTx/>
              <a:buFontTx/>
              <a:buNone/>
            </a:pP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工作包可以由惟一的一个部门或承包商负责。用于在组织之外分包时，称为委托包</a:t>
            </a:r>
            <a:r>
              <a:rPr lang="en-US" altLang="zh-CN" sz="2000">
                <a:latin typeface="黑体" panose="02010609060101010101" pitchFamily="49" charset="-122"/>
                <a:ea typeface="黑体" panose="02010609060101010101" pitchFamily="49" charset="-122"/>
              </a:rPr>
              <a:t>(Commitment Package)</a:t>
            </a:r>
            <a:r>
              <a:rPr lang="zh-CN" altLang="en-US" sz="2000">
                <a:latin typeface="黑体" panose="02010609060101010101" pitchFamily="49" charset="-122"/>
                <a:ea typeface="黑体" panose="02010609060101010101" pitchFamily="49" charset="-122"/>
              </a:rPr>
              <a:t>。 </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　　工作包的定义应考虑</a:t>
            </a:r>
            <a:r>
              <a:rPr lang="en-US" altLang="zh-CN" sz="2000">
                <a:latin typeface="黑体" panose="02010609060101010101" pitchFamily="49" charset="-122"/>
                <a:ea typeface="黑体" panose="02010609060101010101" pitchFamily="49" charset="-122"/>
              </a:rPr>
              <a:t>80</a:t>
            </a:r>
            <a:r>
              <a:rPr lang="zh-CN" altLang="en-US" sz="2000">
                <a:latin typeface="黑体" panose="02010609060101010101" pitchFamily="49" charset="-122"/>
                <a:ea typeface="黑体" panose="02010609060101010101" pitchFamily="49" charset="-122"/>
              </a:rPr>
              <a:t>小时法则</a:t>
            </a:r>
            <a:r>
              <a:rPr lang="en-US" altLang="zh-CN" sz="2000">
                <a:latin typeface="黑体" panose="02010609060101010101" pitchFamily="49" charset="-122"/>
                <a:ea typeface="黑体" panose="02010609060101010101" pitchFamily="49" charset="-122"/>
              </a:rPr>
              <a:t>(80-HourRule)</a:t>
            </a:r>
            <a:r>
              <a:rPr lang="zh-CN" altLang="en-US" sz="2000">
                <a:latin typeface="黑体" panose="02010609060101010101" pitchFamily="49" charset="-122"/>
                <a:ea typeface="黑体" panose="02010609060101010101" pitchFamily="49" charset="-122"/>
              </a:rPr>
              <a:t>或两周法则</a:t>
            </a:r>
            <a:r>
              <a:rPr lang="en-US" altLang="zh-CN" sz="2000">
                <a:latin typeface="黑体" panose="02010609060101010101" pitchFamily="49" charset="-122"/>
                <a:ea typeface="黑体" panose="02010609060101010101" pitchFamily="49" charset="-122"/>
              </a:rPr>
              <a:t>(Two Week Rule)</a:t>
            </a:r>
            <a:r>
              <a:rPr lang="zh-CN" altLang="en-US" sz="2000">
                <a:latin typeface="黑体" panose="02010609060101010101" pitchFamily="49" charset="-122"/>
                <a:ea typeface="黑体" panose="02010609060101010101" pitchFamily="49" charset="-122"/>
              </a:rPr>
              <a:t>，即任何工作包的完成时间应当不超过</a:t>
            </a:r>
            <a:r>
              <a:rPr lang="en-US" altLang="zh-CN" sz="2000">
                <a:latin typeface="黑体" panose="02010609060101010101" pitchFamily="49" charset="-122"/>
                <a:ea typeface="黑体" panose="02010609060101010101" pitchFamily="49" charset="-122"/>
              </a:rPr>
              <a:t>80</a:t>
            </a:r>
            <a:r>
              <a:rPr lang="zh-CN" altLang="en-US" sz="2000">
                <a:latin typeface="黑体" panose="02010609060101010101" pitchFamily="49" charset="-122"/>
                <a:ea typeface="黑体" panose="02010609060101010101" pitchFamily="49" charset="-122"/>
              </a:rPr>
              <a:t>小时。在每个</a:t>
            </a:r>
            <a:r>
              <a:rPr lang="en-US" altLang="zh-CN" sz="2000">
                <a:latin typeface="黑体" panose="02010609060101010101" pitchFamily="49" charset="-122"/>
                <a:ea typeface="黑体" panose="02010609060101010101" pitchFamily="49" charset="-122"/>
              </a:rPr>
              <a:t>80</a:t>
            </a:r>
            <a:r>
              <a:rPr lang="zh-CN" altLang="en-US" sz="2000">
                <a:latin typeface="黑体" panose="02010609060101010101" pitchFamily="49" charset="-122"/>
                <a:ea typeface="黑体" panose="02010609060101010101" pitchFamily="49" charset="-122"/>
              </a:rPr>
              <a:t>小时或少于</a:t>
            </a:r>
            <a:r>
              <a:rPr lang="en-US" altLang="zh-CN" sz="2000">
                <a:latin typeface="黑体" panose="02010609060101010101" pitchFamily="49" charset="-122"/>
                <a:ea typeface="黑体" panose="02010609060101010101" pitchFamily="49" charset="-122"/>
              </a:rPr>
              <a:t>80</a:t>
            </a:r>
            <a:r>
              <a:rPr lang="zh-CN" altLang="en-US" sz="2000">
                <a:latin typeface="黑体" panose="02010609060101010101" pitchFamily="49" charset="-122"/>
                <a:ea typeface="黑体" panose="02010609060101010101" pitchFamily="49" charset="-122"/>
              </a:rPr>
              <a:t>小时结束时，只报告该工作包是否完成。通过这种定期检查的方法，可以控制项目的变化。 </a:t>
            </a:r>
          </a:p>
          <a:p>
            <a:pPr eaLnBrk="1" hangingPunct="1">
              <a:lnSpc>
                <a:spcPct val="90000"/>
              </a:lnSpc>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a:t>任务分解原则</a:t>
            </a:r>
            <a:endParaRPr lang="zh-CN" altLang="en-US"/>
          </a:p>
        </p:txBody>
      </p:sp>
      <p:sp>
        <p:nvSpPr>
          <p:cNvPr id="11267"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1268" name="矩形 1"/>
          <p:cNvSpPr>
            <a:spLocks noChangeArrowheads="1"/>
          </p:cNvSpPr>
          <p:nvPr/>
        </p:nvSpPr>
        <p:spPr bwMode="auto">
          <a:xfrm>
            <a:off x="611188" y="1916113"/>
            <a:ext cx="7777162"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 typeface="Arial" panose="020B0604020202020204" pitchFamily="34" charset="0"/>
              <a:buChar char="•"/>
            </a:pP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、将主体目标逐步细化分解，最底层的日常活动可直接分派到个人去完成；</a:t>
            </a:r>
            <a:endParaRPr lang="en-US" altLang="zh-CN" sz="2800">
              <a:latin typeface="黑体" panose="02010609060101010101" pitchFamily="49" charset="-122"/>
              <a:ea typeface="黑体" panose="02010609060101010101" pitchFamily="49" charset="-122"/>
            </a:endParaRPr>
          </a:p>
          <a:p>
            <a:pPr eaLnBrk="1" hangingPunct="1">
              <a:lnSpc>
                <a:spcPct val="90000"/>
              </a:lnSpc>
              <a:spcBef>
                <a:spcPct val="0"/>
              </a:spcBef>
              <a:buClrTx/>
              <a:buSzTx/>
              <a:buFont typeface="Arial" panose="020B0604020202020204" pitchFamily="34" charset="0"/>
              <a:buChar char="•"/>
            </a:pPr>
            <a:endParaRPr lang="zh-CN" altLang="en-US" sz="2800">
              <a:latin typeface="黑体" panose="02010609060101010101" pitchFamily="49" charset="-122"/>
              <a:ea typeface="黑体" panose="02010609060101010101" pitchFamily="49" charset="-122"/>
            </a:endParaRPr>
          </a:p>
          <a:p>
            <a:pPr eaLnBrk="1" hangingPunct="1">
              <a:lnSpc>
                <a:spcPct val="90000"/>
              </a:lnSpc>
              <a:spcBef>
                <a:spcPct val="0"/>
              </a:spcBef>
              <a:buClrTx/>
              <a:buSzTx/>
              <a:buFont typeface="Arial" panose="020B0604020202020204" pitchFamily="34" charset="0"/>
              <a:buChar char="•"/>
            </a:pP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、每个任务原则上要求分解到不能再细分为止；</a:t>
            </a:r>
            <a:endParaRPr lang="en-US" altLang="zh-CN" sz="2800">
              <a:latin typeface="黑体" panose="02010609060101010101" pitchFamily="49" charset="-122"/>
              <a:ea typeface="黑体" panose="02010609060101010101" pitchFamily="49" charset="-122"/>
            </a:endParaRPr>
          </a:p>
          <a:p>
            <a:pPr eaLnBrk="1" hangingPunct="1">
              <a:lnSpc>
                <a:spcPct val="90000"/>
              </a:lnSpc>
              <a:spcBef>
                <a:spcPct val="0"/>
              </a:spcBef>
              <a:buClrTx/>
              <a:buSzTx/>
              <a:buFont typeface="Arial" panose="020B0604020202020204" pitchFamily="34" charset="0"/>
              <a:buChar char="•"/>
            </a:pPr>
            <a:endParaRPr lang="zh-CN" altLang="en-US" sz="2800">
              <a:latin typeface="黑体" panose="02010609060101010101" pitchFamily="49" charset="-122"/>
              <a:ea typeface="黑体" panose="02010609060101010101" pitchFamily="49" charset="-122"/>
            </a:endParaRPr>
          </a:p>
          <a:p>
            <a:pPr eaLnBrk="1" hangingPunct="1">
              <a:lnSpc>
                <a:spcPct val="90000"/>
              </a:lnSpc>
              <a:spcBef>
                <a:spcPct val="0"/>
              </a:spcBef>
              <a:buClrTx/>
              <a:buSzTx/>
              <a:buFont typeface="Arial" panose="020B0604020202020204" pitchFamily="34" charset="0"/>
              <a:buChar char="•"/>
            </a:pPr>
            <a:r>
              <a:rPr lang="en-US" altLang="zh-CN" sz="2800">
                <a:latin typeface="黑体" panose="02010609060101010101" pitchFamily="49" charset="-122"/>
                <a:ea typeface="黑体" panose="02010609060101010101" pitchFamily="49" charset="-122"/>
              </a:rPr>
              <a:t>3</a:t>
            </a:r>
            <a:r>
              <a:rPr lang="zh-CN" altLang="en-US" sz="2800">
                <a:latin typeface="黑体" panose="02010609060101010101" pitchFamily="49" charset="-122"/>
                <a:ea typeface="黑体" panose="02010609060101010101" pitchFamily="49" charset="-122"/>
              </a:rPr>
              <a:t>、日常活动要对应到人、时间和资金投入</a:t>
            </a: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6647</TotalTime>
  <Pages>0</Pages>
  <Words>1932</Words>
  <Characters>0</Characters>
  <Application>Microsoft Office PowerPoint</Application>
  <DocSecurity>0</DocSecurity>
  <PresentationFormat>全屏显示(4:3)</PresentationFormat>
  <Lines>0</Lines>
  <Paragraphs>343</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宋体</vt:lpstr>
      <vt:lpstr>Arial Black</vt:lpstr>
      <vt:lpstr>Wingdings</vt:lpstr>
      <vt:lpstr>Times New Roman</vt:lpstr>
      <vt:lpstr>隶书</vt:lpstr>
      <vt:lpstr>方正姚体</vt:lpstr>
      <vt:lpstr>楷体</vt:lpstr>
      <vt:lpstr>黑体</vt:lpstr>
      <vt:lpstr>Monotype Sorts</vt:lpstr>
      <vt:lpstr>1_Studio</vt:lpstr>
      <vt:lpstr>第三章</vt:lpstr>
      <vt:lpstr>第三章 项目规划</vt:lpstr>
      <vt:lpstr>项目计划的重要性</vt:lpstr>
      <vt:lpstr>项目计划的重要性</vt:lpstr>
      <vt:lpstr>项目范围</vt:lpstr>
      <vt:lpstr>WBS任务分解</vt:lpstr>
      <vt:lpstr>WBS分解结构</vt:lpstr>
      <vt:lpstr>工作包</vt:lpstr>
      <vt:lpstr>任务分解原则</vt:lpstr>
      <vt:lpstr>任务分解方法</vt:lpstr>
      <vt:lpstr>任务分解标准</vt:lpstr>
      <vt:lpstr>WBS实例</vt:lpstr>
      <vt:lpstr>进度计划</vt:lpstr>
      <vt:lpstr>进度计划管理过程</vt:lpstr>
      <vt:lpstr> 关键路径与里程碑</vt:lpstr>
      <vt:lpstr> 制定MPP</vt:lpstr>
      <vt:lpstr>成本计划</vt:lpstr>
      <vt:lpstr>软件项目规模</vt:lpstr>
      <vt:lpstr>规模的单位</vt:lpstr>
      <vt:lpstr>估算</vt:lpstr>
      <vt:lpstr>成本估算</vt:lpstr>
      <vt:lpstr>质量计划</vt:lpstr>
      <vt:lpstr>质量定义</vt:lpstr>
      <vt:lpstr>质量的重要性</vt:lpstr>
      <vt:lpstr>质量管理过程</vt:lpstr>
      <vt:lpstr>质量保证</vt:lpstr>
      <vt:lpstr>代码质量活动</vt:lpstr>
      <vt:lpstr>质量计划文档</vt:lpstr>
      <vt:lpstr>人力资源计划</vt:lpstr>
      <vt:lpstr>职能型</vt:lpstr>
      <vt:lpstr>职能型优缺点</vt:lpstr>
      <vt:lpstr>项目型</vt:lpstr>
      <vt:lpstr>项目型优缺点</vt:lpstr>
      <vt:lpstr>矩阵型</vt:lpstr>
      <vt:lpstr>矩阵型优缺点</vt:lpstr>
      <vt:lpstr>人员管理计划</vt:lpstr>
      <vt:lpstr>沟通计划</vt:lpstr>
      <vt:lpstr>沟通方式</vt:lpstr>
      <vt:lpstr>沟通计划编制</vt:lpstr>
      <vt:lpstr>风险计划</vt:lpstr>
      <vt:lpstr>风险类型</vt:lpstr>
      <vt:lpstr>风险管理的四个过程</vt:lpstr>
      <vt:lpstr>风险识别</vt:lpstr>
      <vt:lpstr>风险识别</vt:lpstr>
      <vt:lpstr>风险评估</vt:lpstr>
      <vt:lpstr>风险概率</vt:lpstr>
      <vt:lpstr>风险后果</vt:lpstr>
      <vt:lpstr>风险规划</vt:lpstr>
      <vt:lpstr>风险措施</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Java培训大纲</dc:title>
  <dc:subject/>
  <dc:creator>刘洋</dc:creator>
  <cp:keywords/>
  <dc:description/>
  <cp:lastModifiedBy>李欣</cp:lastModifiedBy>
  <cp:revision>1709</cp:revision>
  <cp:lastPrinted>1601-01-01T00:00:00Z</cp:lastPrinted>
  <dcterms:created xsi:type="dcterms:W3CDTF">2003-04-14T14:59:42Z</dcterms:created>
  <dcterms:modified xsi:type="dcterms:W3CDTF">2016-09-16T13:05:35Z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2052-6.6.0.2461</vt:lpwstr>
  </property>
</Properties>
</file>