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0"/>
  </p:notesMasterIdLst>
  <p:sldIdLst>
    <p:sldId id="257" r:id="rId2"/>
    <p:sldId id="295" r:id="rId3"/>
    <p:sldId id="296" r:id="rId4"/>
    <p:sldId id="298" r:id="rId5"/>
    <p:sldId id="334" r:id="rId6"/>
    <p:sldId id="297" r:id="rId7"/>
    <p:sldId id="299" r:id="rId8"/>
    <p:sldId id="300" r:id="rId9"/>
    <p:sldId id="301" r:id="rId10"/>
    <p:sldId id="302" r:id="rId11"/>
    <p:sldId id="306" r:id="rId12"/>
    <p:sldId id="305"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24" r:id="rId26"/>
    <p:sldId id="319" r:id="rId27"/>
    <p:sldId id="321" r:id="rId28"/>
    <p:sldId id="322" r:id="rId29"/>
    <p:sldId id="323" r:id="rId30"/>
    <p:sldId id="326" r:id="rId31"/>
    <p:sldId id="327" r:id="rId32"/>
    <p:sldId id="328" r:id="rId33"/>
    <p:sldId id="329" r:id="rId34"/>
    <p:sldId id="330" r:id="rId35"/>
    <p:sldId id="331" r:id="rId36"/>
    <p:sldId id="332" r:id="rId37"/>
    <p:sldId id="333" r:id="rId38"/>
    <p:sldId id="335" r:id="rId39"/>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39" autoAdjust="0"/>
    <p:restoredTop sz="92022" autoAdjust="0"/>
  </p:normalViewPr>
  <p:slideViewPr>
    <p:cSldViewPr>
      <p:cViewPr varScale="1">
        <p:scale>
          <a:sx n="87" d="100"/>
          <a:sy n="87" d="100"/>
        </p:scale>
        <p:origin x="25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41988" name="Rectangle 4"/>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54139F4-2BB2-494F-A5A4-756369A2B4C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一般包括系统技术构架，机能一览，机能迁移图，数据库逻辑设计，数据文件逻辑定义，系统各单位功能模块及接口定义，设计准则及共通处理方针（外观、操作、错误处理、日志、提示信息、异常处理、命名规约、编码规约等方针）等内容。</a:t>
            </a:r>
          </a:p>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8AAA96FB-8DFE-4F69-9AE2-CD2FB3C2C858}" type="slidenum">
              <a:rPr lang="zh-CN" altLang="en-US" sz="1200">
                <a:latin typeface="Times New Roman" panose="02020603050405020304" pitchFamily="18" charset="0"/>
              </a:rPr>
              <a:pPr eaLnBrk="1" hangingPunct="1"/>
              <a:t>21</a:t>
            </a:fld>
            <a:endParaRPr lang="en-US" altLang="zh-CN"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典型的内容包括各模块的功能单元实现的详细描述，数据库物理设计，数据文件物理定义，接口物理定义，状态码物理设计，输出信息（</a:t>
            </a:r>
            <a:r>
              <a:rPr lang="en-US" altLang="zh-CN"/>
              <a:t>MSG/LOG</a:t>
            </a:r>
            <a:r>
              <a:rPr lang="zh-CN" altLang="en-US"/>
              <a:t>）设计等内容。</a:t>
            </a:r>
          </a:p>
          <a:p>
            <a:endParaRPr lang="zh-CN" altLang="en-US"/>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983CC9F0-EDCC-4997-BB0E-523DC2E7922E}" type="slidenum">
              <a:rPr lang="zh-CN" altLang="en-US" sz="1200">
                <a:latin typeface="Times New Roman" panose="02020603050405020304" pitchFamily="18" charset="0"/>
              </a:rPr>
              <a:pPr eaLnBrk="1" hangingPunct="1"/>
              <a:t>22</a:t>
            </a:fld>
            <a:endParaRPr lang="en-US" altLang="zh-CN"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5"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6"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1800"/>
          </a:p>
        </p:txBody>
      </p:sp>
      <p:pic>
        <p:nvPicPr>
          <p:cNvPr id="7" name="Picture 10"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2555875" y="836613"/>
            <a:ext cx="576103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defRPr/>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
        <p:nvSpPr>
          <p:cNvPr id="9" name="Line 12"/>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lvl1pPr>
          </a:lstStyle>
          <a:p>
            <a:pPr lvl="0"/>
            <a:r>
              <a:rPr lang="zh-CN" altLang="en-US"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pPr lvl="0"/>
            <a:r>
              <a:rPr lang="zh-CN" altLang="en-US" noProof="0"/>
              <a:t>单击此处编辑母版副标题样式</a:t>
            </a:r>
          </a:p>
        </p:txBody>
      </p:sp>
      <p:sp>
        <p:nvSpPr>
          <p:cNvPr id="10" name="Rectangle 7"/>
          <p:cNvSpPr>
            <a:spLocks noGrp="1" noChangeArrowheads="1"/>
          </p:cNvSpPr>
          <p:nvPr>
            <p:ph type="dt" sz="half" idx="10"/>
          </p:nvPr>
        </p:nvSpPr>
        <p:spPr/>
        <p:txBody>
          <a:bodyPr/>
          <a:lstStyle>
            <a:lvl1pPr>
              <a:defRPr/>
            </a:lvl1pPr>
          </a:lstStyle>
          <a:p>
            <a:pPr>
              <a:defRPr/>
            </a:pPr>
            <a:endParaRPr lang="en-US" altLang="zh-CN"/>
          </a:p>
        </p:txBody>
      </p:sp>
      <p:sp>
        <p:nvSpPr>
          <p:cNvPr id="11" name="Rectangle 8"/>
          <p:cNvSpPr>
            <a:spLocks noGrp="1" noChangeArrowheads="1"/>
          </p:cNvSpPr>
          <p:nvPr>
            <p:ph type="ftr" sz="quarter" idx="11"/>
          </p:nvPr>
        </p:nvSpPr>
        <p:spPr>
          <a:xfrm>
            <a:off x="2987675" y="6021388"/>
            <a:ext cx="3111500" cy="457200"/>
          </a:xfrm>
        </p:spPr>
        <p:txBody>
          <a:bodyPr/>
          <a:lstStyle>
            <a:lvl1pPr>
              <a:defRPr/>
            </a:lvl1pPr>
          </a:lstStyle>
          <a:p>
            <a:pPr>
              <a:defRPr/>
            </a:pPr>
            <a:r>
              <a:rPr lang="zh-CN" altLang="en-US"/>
              <a:t>北京传智播客教育   </a:t>
            </a:r>
            <a:r>
              <a:rPr lang="en-US" altLang="zh-CN"/>
              <a:t>www.itcast.cn</a:t>
            </a:r>
          </a:p>
        </p:txBody>
      </p:sp>
      <p:sp>
        <p:nvSpPr>
          <p:cNvPr id="12" name="Rectangle 9"/>
          <p:cNvSpPr>
            <a:spLocks noGrp="1" noChangeArrowheads="1"/>
          </p:cNvSpPr>
          <p:nvPr>
            <p:ph type="sldNum" sz="quarter" idx="12"/>
          </p:nvPr>
        </p:nvSpPr>
        <p:spPr>
          <a:xfrm>
            <a:off x="6858000" y="6391275"/>
            <a:ext cx="1600200" cy="457200"/>
          </a:xfrm>
        </p:spPr>
        <p:txBody>
          <a:bodyPr/>
          <a:lstStyle>
            <a:lvl1pPr>
              <a:defRPr/>
            </a:lvl1pPr>
          </a:lstStyle>
          <a:p>
            <a:fld id="{865B582F-4E32-40BD-9C14-F7FB328A2B3E}" type="slidenum">
              <a:rPr lang="zh-CN" altLang="en-US"/>
              <a:pPr/>
              <a:t>‹#›</a:t>
            </a:fld>
            <a:endParaRPr lang="en-US" altLang="zh-CN"/>
          </a:p>
        </p:txBody>
      </p:sp>
    </p:spTree>
    <p:extLst>
      <p:ext uri="{BB962C8B-B14F-4D97-AF65-F5344CB8AC3E}">
        <p14:creationId xmlns:p14="http://schemas.microsoft.com/office/powerpoint/2010/main" val="312440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8D4AE641-9736-479A-AAE2-5562E83C3A53}" type="slidenum">
              <a:rPr lang="zh-CN" altLang="en-US"/>
              <a:pPr/>
              <a:t>‹#›</a:t>
            </a:fld>
            <a:endParaRPr lang="en-US" altLang="zh-CN"/>
          </a:p>
        </p:txBody>
      </p:sp>
    </p:spTree>
    <p:extLst>
      <p:ext uri="{BB962C8B-B14F-4D97-AF65-F5344CB8AC3E}">
        <p14:creationId xmlns:p14="http://schemas.microsoft.com/office/powerpoint/2010/main" val="290095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BAD15844-E252-436A-91B8-E20CFD001540}" type="slidenum">
              <a:rPr lang="zh-CN" altLang="en-US"/>
              <a:pPr/>
              <a:t>‹#›</a:t>
            </a:fld>
            <a:endParaRPr lang="en-US" altLang="zh-CN"/>
          </a:p>
        </p:txBody>
      </p:sp>
    </p:spTree>
    <p:extLst>
      <p:ext uri="{BB962C8B-B14F-4D97-AF65-F5344CB8AC3E}">
        <p14:creationId xmlns:p14="http://schemas.microsoft.com/office/powerpoint/2010/main" val="330876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B73DBFC9-3F4F-46FF-B0EF-CCCD94361FC1}" type="slidenum">
              <a:rPr lang="zh-CN" altLang="en-US"/>
              <a:pPr/>
              <a:t>‹#›</a:t>
            </a:fld>
            <a:endParaRPr lang="en-US" altLang="zh-CN"/>
          </a:p>
        </p:txBody>
      </p:sp>
    </p:spTree>
    <p:extLst>
      <p:ext uri="{BB962C8B-B14F-4D97-AF65-F5344CB8AC3E}">
        <p14:creationId xmlns:p14="http://schemas.microsoft.com/office/powerpoint/2010/main" val="1547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FCD2F899-AAEA-4692-83F8-E9DDF5B0F69E}" type="slidenum">
              <a:rPr lang="zh-CN" altLang="en-US"/>
              <a:pPr/>
              <a:t>‹#›</a:t>
            </a:fld>
            <a:endParaRPr lang="en-US" altLang="zh-CN"/>
          </a:p>
        </p:txBody>
      </p:sp>
    </p:spTree>
    <p:extLst>
      <p:ext uri="{BB962C8B-B14F-4D97-AF65-F5344CB8AC3E}">
        <p14:creationId xmlns:p14="http://schemas.microsoft.com/office/powerpoint/2010/main" val="21988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5A68921E-9324-4FBE-B81C-67A4E0BFDE03}" type="slidenum">
              <a:rPr lang="zh-CN" altLang="en-US"/>
              <a:pPr/>
              <a:t>‹#›</a:t>
            </a:fld>
            <a:endParaRPr lang="en-US" altLang="zh-CN"/>
          </a:p>
        </p:txBody>
      </p:sp>
    </p:spTree>
    <p:extLst>
      <p:ext uri="{BB962C8B-B14F-4D97-AF65-F5344CB8AC3E}">
        <p14:creationId xmlns:p14="http://schemas.microsoft.com/office/powerpoint/2010/main" val="259186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9" name="Rectangle 6"/>
          <p:cNvSpPr>
            <a:spLocks noGrp="1" noChangeArrowheads="1"/>
          </p:cNvSpPr>
          <p:nvPr>
            <p:ph type="sldNum" sz="quarter" idx="12"/>
          </p:nvPr>
        </p:nvSpPr>
        <p:spPr>
          <a:ln/>
        </p:spPr>
        <p:txBody>
          <a:bodyPr/>
          <a:lstStyle>
            <a:lvl1pPr>
              <a:defRPr/>
            </a:lvl1pPr>
          </a:lstStyle>
          <a:p>
            <a:fld id="{91317090-0666-48C5-9612-4783CCFC4F6C}" type="slidenum">
              <a:rPr lang="zh-CN" altLang="en-US"/>
              <a:pPr/>
              <a:t>‹#›</a:t>
            </a:fld>
            <a:endParaRPr lang="en-US" altLang="zh-CN"/>
          </a:p>
        </p:txBody>
      </p:sp>
    </p:spTree>
    <p:extLst>
      <p:ext uri="{BB962C8B-B14F-4D97-AF65-F5344CB8AC3E}">
        <p14:creationId xmlns:p14="http://schemas.microsoft.com/office/powerpoint/2010/main" val="206424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5" name="Rectangle 6"/>
          <p:cNvSpPr>
            <a:spLocks noGrp="1" noChangeArrowheads="1"/>
          </p:cNvSpPr>
          <p:nvPr>
            <p:ph type="sldNum" sz="quarter" idx="12"/>
          </p:nvPr>
        </p:nvSpPr>
        <p:spPr>
          <a:ln/>
        </p:spPr>
        <p:txBody>
          <a:bodyPr/>
          <a:lstStyle>
            <a:lvl1pPr>
              <a:defRPr/>
            </a:lvl1pPr>
          </a:lstStyle>
          <a:p>
            <a:fld id="{1C20E5A6-34C8-4714-8461-ACBB66FA5355}" type="slidenum">
              <a:rPr lang="zh-CN" altLang="en-US"/>
              <a:pPr/>
              <a:t>‹#›</a:t>
            </a:fld>
            <a:endParaRPr lang="en-US" altLang="zh-CN"/>
          </a:p>
        </p:txBody>
      </p:sp>
    </p:spTree>
    <p:extLst>
      <p:ext uri="{BB962C8B-B14F-4D97-AF65-F5344CB8AC3E}">
        <p14:creationId xmlns:p14="http://schemas.microsoft.com/office/powerpoint/2010/main" val="173148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4" name="Rectangle 6"/>
          <p:cNvSpPr>
            <a:spLocks noGrp="1" noChangeArrowheads="1"/>
          </p:cNvSpPr>
          <p:nvPr>
            <p:ph type="sldNum" sz="quarter" idx="12"/>
          </p:nvPr>
        </p:nvSpPr>
        <p:spPr>
          <a:ln/>
        </p:spPr>
        <p:txBody>
          <a:bodyPr/>
          <a:lstStyle>
            <a:lvl1pPr>
              <a:defRPr/>
            </a:lvl1pPr>
          </a:lstStyle>
          <a:p>
            <a:fld id="{3ECA2914-1490-4BE9-962F-5479AB9F371E}" type="slidenum">
              <a:rPr lang="zh-CN" altLang="en-US"/>
              <a:pPr/>
              <a:t>‹#›</a:t>
            </a:fld>
            <a:endParaRPr lang="en-US" altLang="zh-CN"/>
          </a:p>
        </p:txBody>
      </p:sp>
    </p:spTree>
    <p:extLst>
      <p:ext uri="{BB962C8B-B14F-4D97-AF65-F5344CB8AC3E}">
        <p14:creationId xmlns:p14="http://schemas.microsoft.com/office/powerpoint/2010/main" val="9595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13DC6333-9B92-41C2-A73C-26284C4A0940}" type="slidenum">
              <a:rPr lang="zh-CN" altLang="en-US"/>
              <a:pPr/>
              <a:t>‹#›</a:t>
            </a:fld>
            <a:endParaRPr lang="en-US" altLang="zh-CN"/>
          </a:p>
        </p:txBody>
      </p:sp>
    </p:spTree>
    <p:extLst>
      <p:ext uri="{BB962C8B-B14F-4D97-AF65-F5344CB8AC3E}">
        <p14:creationId xmlns:p14="http://schemas.microsoft.com/office/powerpoint/2010/main" val="361809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232A4A5A-98E9-4F28-8C02-AAFBBCAB453F}" type="slidenum">
              <a:rPr lang="zh-CN" altLang="en-US"/>
              <a:pPr/>
              <a:t>‹#›</a:t>
            </a:fld>
            <a:endParaRPr lang="en-US" altLang="zh-CN"/>
          </a:p>
        </p:txBody>
      </p:sp>
    </p:spTree>
    <p:extLst>
      <p:ext uri="{BB962C8B-B14F-4D97-AF65-F5344CB8AC3E}">
        <p14:creationId xmlns:p14="http://schemas.microsoft.com/office/powerpoint/2010/main" val="424339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fld id="{9B53C046-FA71-49D0-801B-191D58F5B520}"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1032" name="Line 8"/>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3" name="Picture 9"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userDrawn="1"/>
        </p:nvSpPr>
        <p:spPr bwMode="auto">
          <a:xfrm>
            <a:off x="2555875" y="333375"/>
            <a:ext cx="57610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defRPr/>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Tree>
  </p:cSld>
  <p:clrMap bg1="lt1" tx1="dk1" bg2="lt2" tx2="dk2" accent1="accent1" accent2="accent2" accent3="accent3" accent4="accent4" accent5="accent5" accent6="accent6" hlink="hlink" folHlink="folHlink"/>
  <p:sldLayoutIdLst>
    <p:sldLayoutId id="2147483943"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8"/>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3075" name="Rectangle 2"/>
          <p:cNvSpPr>
            <a:spLocks noGrp="1" noChangeArrowheads="1"/>
          </p:cNvSpPr>
          <p:nvPr>
            <p:ph type="ctrTitle"/>
          </p:nvPr>
        </p:nvSpPr>
        <p:spPr>
          <a:xfrm>
            <a:off x="539750" y="1916113"/>
            <a:ext cx="8064500" cy="936625"/>
          </a:xfrm>
          <a:noFill/>
        </p:spPr>
        <p:txBody>
          <a:bodyPr lIns="92075" tIns="46038" rIns="92075" bIns="46038" anchorCtr="0"/>
          <a:lstStyle/>
          <a:p>
            <a:pPr eaLnBrk="1" hangingPunct="1"/>
            <a:r>
              <a:rPr lang="zh-CN" altLang="en-US" sz="3200" b="1" i="0">
                <a:latin typeface="方正姚体" panose="02010601030101010101" pitchFamily="2" charset="-122"/>
                <a:ea typeface="方正姚体" panose="02010601030101010101" pitchFamily="2" charset="-122"/>
              </a:rPr>
              <a:t>第四章</a:t>
            </a:r>
          </a:p>
        </p:txBody>
      </p:sp>
      <p:sp>
        <p:nvSpPr>
          <p:cNvPr id="4099" name="Text Box 3"/>
          <p:cNvSpPr txBox="1">
            <a:spLocks noChangeArrowheads="1"/>
          </p:cNvSpPr>
          <p:nvPr/>
        </p:nvSpPr>
        <p:spPr bwMode="auto">
          <a:xfrm>
            <a:off x="2528888" y="4508500"/>
            <a:ext cx="3889375" cy="481013"/>
          </a:xfrm>
          <a:prstGeom prst="rect">
            <a:avLst/>
          </a:prstGeom>
          <a:noFill/>
          <a:ln>
            <a:noFill/>
          </a:ln>
          <a:effectLst/>
          <a:extLst/>
        </p:spPr>
        <p:txBody>
          <a:bodyPr>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gn="ctr">
              <a:lnSpc>
                <a:spcPct val="90000"/>
              </a:lnSpc>
              <a:spcBef>
                <a:spcPct val="50000"/>
              </a:spcBef>
              <a:buClr>
                <a:schemeClr val="tx1"/>
              </a:buClr>
              <a:buSzPct val="70000"/>
              <a:buFont typeface="Wingdings" pitchFamily="2" charset="2"/>
              <a:buNone/>
              <a:defRPr/>
            </a:pPr>
            <a:r>
              <a:rPr lang="zh-CN" altLang="en-US" sz="2800" b="1" kern="0" spc="-100" dirty="0">
                <a:latin typeface="楷体" pitchFamily="49" charset="-122"/>
                <a:ea typeface="楷体" pitchFamily="49" charset="-122"/>
              </a:rPr>
              <a:t>项目实施与控制</a:t>
            </a:r>
            <a:endParaRPr lang="en-US" altLang="zh-CN" sz="2800" b="1" kern="0" spc="-100" dirty="0">
              <a:latin typeface="楷体" pitchFamily="49" charset="-122"/>
              <a:ea typeface="楷体"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配置项</a:t>
            </a:r>
          </a:p>
        </p:txBody>
      </p:sp>
      <p:sp>
        <p:nvSpPr>
          <p:cNvPr id="4099" name="内容占位符 2"/>
          <p:cNvSpPr>
            <a:spLocks noGrp="1"/>
          </p:cNvSpPr>
          <p:nvPr>
            <p:ph idx="1"/>
          </p:nvPr>
        </p:nvSpPr>
        <p:spPr/>
        <p:txBody>
          <a:bodyPr/>
          <a:lstStyle/>
          <a:p>
            <a:pPr marL="0" indent="0">
              <a:buFont typeface="Wingdings" panose="05000000000000000000" pitchFamily="2" charset="2"/>
              <a:buNone/>
              <a:defRPr/>
            </a:pPr>
            <a:r>
              <a:rPr lang="zh-CN" altLang="en-US" sz="2800" dirty="0">
                <a:latin typeface="黑体" pitchFamily="49" charset="-122"/>
                <a:ea typeface="黑体" pitchFamily="49" charset="-122"/>
              </a:rPr>
              <a:t>软件配置项是项目需定义其受控于软件配置管理的款项。</a:t>
            </a:r>
            <a:endParaRPr lang="en-US" altLang="zh-CN" sz="2800" dirty="0">
              <a:latin typeface="黑体" pitchFamily="49" charset="-122"/>
              <a:ea typeface="黑体" pitchFamily="49" charset="-122"/>
            </a:endParaRPr>
          </a:p>
          <a:p>
            <a:pPr>
              <a:lnSpc>
                <a:spcPct val="90000"/>
              </a:lnSpc>
              <a:defRPr/>
            </a:pPr>
            <a:r>
              <a:rPr lang="zh-CN" altLang="en-US" sz="2000" dirty="0">
                <a:solidFill>
                  <a:srgbClr val="000000"/>
                </a:solidFill>
                <a:latin typeface="黑体" pitchFamily="49" charset="-122"/>
                <a:ea typeface="黑体" pitchFamily="49" charset="-122"/>
              </a:rPr>
              <a:t>系统规格说明书</a:t>
            </a:r>
          </a:p>
          <a:p>
            <a:pPr>
              <a:lnSpc>
                <a:spcPct val="90000"/>
              </a:lnSpc>
              <a:defRPr/>
            </a:pPr>
            <a:r>
              <a:rPr lang="zh-CN" altLang="en-US" sz="2000" dirty="0">
                <a:solidFill>
                  <a:srgbClr val="000000"/>
                </a:solidFill>
                <a:latin typeface="黑体" pitchFamily="49" charset="-122"/>
                <a:ea typeface="黑体" pitchFamily="49" charset="-122"/>
              </a:rPr>
              <a:t>软件需求规格说明书</a:t>
            </a:r>
          </a:p>
          <a:p>
            <a:pPr>
              <a:lnSpc>
                <a:spcPct val="90000"/>
              </a:lnSpc>
              <a:defRPr/>
            </a:pPr>
            <a:r>
              <a:rPr lang="zh-CN" altLang="en-US" sz="2000" dirty="0">
                <a:solidFill>
                  <a:srgbClr val="000000"/>
                </a:solidFill>
                <a:latin typeface="黑体" pitchFamily="49" charset="-122"/>
                <a:ea typeface="黑体" pitchFamily="49" charset="-122"/>
              </a:rPr>
              <a:t>设计规格说明书</a:t>
            </a:r>
          </a:p>
          <a:p>
            <a:pPr>
              <a:lnSpc>
                <a:spcPct val="90000"/>
              </a:lnSpc>
              <a:defRPr/>
            </a:pPr>
            <a:r>
              <a:rPr lang="zh-CN" altLang="en-US" sz="2000" dirty="0">
                <a:solidFill>
                  <a:srgbClr val="000000"/>
                </a:solidFill>
                <a:latin typeface="黑体" pitchFamily="49" charset="-122"/>
                <a:ea typeface="黑体" pitchFamily="49" charset="-122"/>
              </a:rPr>
              <a:t>源代码</a:t>
            </a:r>
          </a:p>
          <a:p>
            <a:pPr>
              <a:lnSpc>
                <a:spcPct val="90000"/>
              </a:lnSpc>
              <a:defRPr/>
            </a:pPr>
            <a:r>
              <a:rPr lang="zh-CN" altLang="en-US" sz="2000" dirty="0">
                <a:solidFill>
                  <a:srgbClr val="000000"/>
                </a:solidFill>
                <a:latin typeface="黑体" pitchFamily="49" charset="-122"/>
                <a:ea typeface="黑体" pitchFamily="49" charset="-122"/>
              </a:rPr>
              <a:t>测试规格说明书</a:t>
            </a:r>
            <a:endParaRPr lang="en-US" altLang="zh-CN" sz="2000" dirty="0">
              <a:solidFill>
                <a:srgbClr val="000000"/>
              </a:solidFill>
              <a:latin typeface="黑体" pitchFamily="49" charset="-122"/>
              <a:ea typeface="黑体" pitchFamily="49" charset="-122"/>
            </a:endParaRPr>
          </a:p>
          <a:p>
            <a:pPr>
              <a:lnSpc>
                <a:spcPct val="90000"/>
              </a:lnSpc>
              <a:defRPr/>
            </a:pPr>
            <a:r>
              <a:rPr lang="zh-CN" altLang="en-US" sz="2000" dirty="0">
                <a:solidFill>
                  <a:srgbClr val="000000"/>
                </a:solidFill>
                <a:latin typeface="黑体" pitchFamily="49" charset="-122"/>
                <a:ea typeface="黑体" pitchFamily="49" charset="-122"/>
              </a:rPr>
              <a:t>等</a:t>
            </a:r>
            <a:endParaRPr lang="zh-CN" altLang="en-US" sz="2000" dirty="0">
              <a:latin typeface="黑体" pitchFamily="49" charset="-122"/>
              <a:ea typeface="黑体" pitchFamily="49" charset="-122"/>
            </a:endParaRPr>
          </a:p>
        </p:txBody>
      </p:sp>
      <p:sp>
        <p:nvSpPr>
          <p:cNvPr id="1229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工具</a:t>
            </a:r>
          </a:p>
        </p:txBody>
      </p:sp>
      <p:sp>
        <p:nvSpPr>
          <p:cNvPr id="13315" name="内容占位符 2"/>
          <p:cNvSpPr>
            <a:spLocks noGrp="1"/>
          </p:cNvSpPr>
          <p:nvPr>
            <p:ph idx="1"/>
          </p:nvPr>
        </p:nvSpPr>
        <p:spPr>
          <a:xfrm>
            <a:off x="755650" y="1916113"/>
            <a:ext cx="7696200" cy="4098925"/>
          </a:xfrm>
        </p:spPr>
        <p:txBody>
          <a:bodyPr/>
          <a:lstStyle/>
          <a:p>
            <a:pPr marL="0" indent="0">
              <a:buFont typeface="Wingdings" panose="05000000000000000000" pitchFamily="2" charset="2"/>
              <a:buNone/>
            </a:pPr>
            <a:r>
              <a:rPr lang="en-US" altLang="zh-CN" sz="2400">
                <a:latin typeface="黑体" panose="02010609060101010101" pitchFamily="49" charset="-122"/>
                <a:ea typeface="黑体" panose="02010609060101010101" pitchFamily="49" charset="-122"/>
              </a:rPr>
              <a:t>IBM</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ClearCase</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SVN</a:t>
            </a:r>
            <a:r>
              <a:rPr lang="zh-CN" altLang="en-US" sz="2400">
                <a:latin typeface="黑体" panose="02010609060101010101" pitchFamily="49" charset="-122"/>
                <a:ea typeface="黑体" panose="02010609060101010101" pitchFamily="49" charset="-122"/>
              </a:rPr>
              <a:t>等</a:t>
            </a:r>
          </a:p>
        </p:txBody>
      </p:sp>
      <p:sp>
        <p:nvSpPr>
          <p:cNvPr id="1331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配置管理委员会</a:t>
            </a:r>
          </a:p>
        </p:txBody>
      </p:sp>
      <p:sp>
        <p:nvSpPr>
          <p:cNvPr id="14339" name="内容占位符 2"/>
          <p:cNvSpPr>
            <a:spLocks noGrp="1"/>
          </p:cNvSpPr>
          <p:nvPr>
            <p:ph idx="1"/>
          </p:nvPr>
        </p:nvSpPr>
        <p:spPr>
          <a:xfrm>
            <a:off x="755650" y="1916113"/>
            <a:ext cx="7696200" cy="4098925"/>
          </a:xfrm>
        </p:spPr>
        <p:txBody>
          <a:bodyPr/>
          <a:lstStyle/>
          <a:p>
            <a:r>
              <a:rPr lang="zh-CN" altLang="en-US" sz="2400">
                <a:latin typeface="黑体" panose="02010609060101010101" pitchFamily="49" charset="-122"/>
                <a:ea typeface="黑体" panose="02010609060101010101" pitchFamily="49" charset="-122"/>
              </a:rPr>
              <a:t>配置项标识、跟踪</a:t>
            </a:r>
          </a:p>
          <a:p>
            <a:r>
              <a:rPr lang="zh-CN" altLang="en-US" sz="2400">
                <a:latin typeface="黑体" panose="02010609060101010101" pitchFamily="49" charset="-122"/>
                <a:ea typeface="黑体" panose="02010609060101010101" pitchFamily="49" charset="-122"/>
              </a:rPr>
              <a:t>配置管理环境建立</a:t>
            </a:r>
          </a:p>
          <a:p>
            <a:r>
              <a:rPr lang="zh-CN" altLang="en-US" sz="2400">
                <a:latin typeface="黑体" panose="02010609060101010101" pitchFamily="49" charset="-122"/>
                <a:ea typeface="黑体" panose="02010609060101010101" pitchFamily="49" charset="-122"/>
              </a:rPr>
              <a:t>变更管理</a:t>
            </a:r>
          </a:p>
          <a:p>
            <a:r>
              <a:rPr lang="zh-CN" altLang="en-US" sz="2400">
                <a:latin typeface="黑体" panose="02010609060101010101" pitchFamily="49" charset="-122"/>
                <a:ea typeface="黑体" panose="02010609060101010101" pitchFamily="49" charset="-122"/>
              </a:rPr>
              <a:t>配置状态统计</a:t>
            </a:r>
          </a:p>
          <a:p>
            <a:r>
              <a:rPr lang="zh-CN" altLang="en-US" sz="2400">
                <a:latin typeface="黑体" panose="02010609060101010101" pitchFamily="49" charset="-122"/>
                <a:ea typeface="黑体" panose="02010609060101010101" pitchFamily="49" charset="-122"/>
              </a:rPr>
              <a:t>配置管理计划</a:t>
            </a:r>
          </a:p>
        </p:txBody>
      </p:sp>
      <p:sp>
        <p:nvSpPr>
          <p:cNvPr id="1434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需求分析</a:t>
            </a:r>
          </a:p>
        </p:txBody>
      </p:sp>
      <p:sp>
        <p:nvSpPr>
          <p:cNvPr id="15363"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r>
              <a:rPr lang="zh-CN" altLang="en-US" sz="3200">
                <a:latin typeface="黑体" panose="02010609060101010101" pitchFamily="49" charset="-122"/>
                <a:ea typeface="黑体" panose="02010609060101010101" pitchFamily="49" charset="-122"/>
              </a:rPr>
              <a:t>需求是指用户对软件的功能和性能的要求，就是用户希望软件能做什么事情，完成什么样的功能，达到什么性能。</a:t>
            </a:r>
          </a:p>
        </p:txBody>
      </p:sp>
      <p:sp>
        <p:nvSpPr>
          <p:cNvPr id="1536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软件需求层次</a:t>
            </a:r>
          </a:p>
        </p:txBody>
      </p:sp>
      <p:sp>
        <p:nvSpPr>
          <p:cNvPr id="16387" name="内容占位符 2"/>
          <p:cNvSpPr>
            <a:spLocks noGrp="1"/>
          </p:cNvSpPr>
          <p:nvPr>
            <p:ph idx="1"/>
          </p:nvPr>
        </p:nvSpPr>
        <p:spPr>
          <a:xfrm>
            <a:off x="746125" y="1974850"/>
            <a:ext cx="7767638" cy="4098925"/>
          </a:xfrm>
        </p:spPr>
        <p:txBody>
          <a:bodyPr/>
          <a:lstStyle/>
          <a:p>
            <a:pPr marL="0" indent="0">
              <a:buFont typeface="Wingdings" panose="05000000000000000000" pitchFamily="2" charset="2"/>
              <a:buNone/>
            </a:pPr>
            <a:r>
              <a:rPr lang="en-US" altLang="zh-CN" sz="3200">
                <a:latin typeface="黑体" panose="02010609060101010101" pitchFamily="49" charset="-122"/>
                <a:ea typeface="黑体" panose="02010609060101010101" pitchFamily="49" charset="-122"/>
              </a:rPr>
              <a:t> </a:t>
            </a:r>
            <a:endParaRPr lang="zh-CN" altLang="en-US" sz="3200">
              <a:latin typeface="黑体" panose="02010609060101010101" pitchFamily="49" charset="-122"/>
              <a:ea typeface="黑体" panose="02010609060101010101" pitchFamily="49" charset="-122"/>
            </a:endParaRPr>
          </a:p>
        </p:txBody>
      </p:sp>
      <p:sp>
        <p:nvSpPr>
          <p:cNvPr id="1638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grpSp>
        <p:nvGrpSpPr>
          <p:cNvPr id="16389" name="Group 3"/>
          <p:cNvGrpSpPr>
            <a:grpSpLocks/>
          </p:cNvGrpSpPr>
          <p:nvPr/>
        </p:nvGrpSpPr>
        <p:grpSpPr bwMode="auto">
          <a:xfrm>
            <a:off x="627063" y="1916113"/>
            <a:ext cx="8121650" cy="4318000"/>
            <a:chOff x="725" y="1199"/>
            <a:chExt cx="4747" cy="2532"/>
          </a:xfrm>
        </p:grpSpPr>
        <p:sp>
          <p:nvSpPr>
            <p:cNvPr id="16390" name="Oval 4"/>
            <p:cNvSpPr>
              <a:spLocks noChangeArrowheads="1"/>
            </p:cNvSpPr>
            <p:nvPr/>
          </p:nvSpPr>
          <p:spPr bwMode="auto">
            <a:xfrm>
              <a:off x="725" y="1199"/>
              <a:ext cx="791" cy="336"/>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业务需求</a:t>
              </a:r>
            </a:p>
          </p:txBody>
        </p:sp>
        <p:sp>
          <p:nvSpPr>
            <p:cNvPr id="16391" name="Oval 5"/>
            <p:cNvSpPr>
              <a:spLocks noChangeArrowheads="1"/>
            </p:cNvSpPr>
            <p:nvPr/>
          </p:nvSpPr>
          <p:spPr bwMode="auto">
            <a:xfrm>
              <a:off x="1319" y="1716"/>
              <a:ext cx="791" cy="335"/>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用户需求</a:t>
              </a:r>
            </a:p>
          </p:txBody>
        </p:sp>
        <p:sp>
          <p:nvSpPr>
            <p:cNvPr id="16392" name="Oval 6"/>
            <p:cNvSpPr>
              <a:spLocks noChangeArrowheads="1"/>
            </p:cNvSpPr>
            <p:nvPr/>
          </p:nvSpPr>
          <p:spPr bwMode="auto">
            <a:xfrm>
              <a:off x="2011" y="2555"/>
              <a:ext cx="791" cy="336"/>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功能需求</a:t>
              </a:r>
            </a:p>
          </p:txBody>
        </p:sp>
        <p:sp>
          <p:nvSpPr>
            <p:cNvPr id="16393" name="Text Box 7"/>
            <p:cNvSpPr txBox="1">
              <a:spLocks noChangeArrowheads="1"/>
            </p:cNvSpPr>
            <p:nvPr/>
          </p:nvSpPr>
          <p:spPr bwMode="auto">
            <a:xfrm>
              <a:off x="3396" y="3395"/>
              <a:ext cx="1087" cy="336"/>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软件需求规格</a:t>
              </a:r>
            </a:p>
          </p:txBody>
        </p:sp>
        <p:sp>
          <p:nvSpPr>
            <p:cNvPr id="16394" name="Line 8"/>
            <p:cNvSpPr>
              <a:spLocks noChangeShapeType="1"/>
            </p:cNvSpPr>
            <p:nvPr/>
          </p:nvSpPr>
          <p:spPr bwMode="auto">
            <a:xfrm>
              <a:off x="1368" y="1506"/>
              <a:ext cx="247" cy="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9"/>
            <p:cNvSpPr>
              <a:spLocks noChangeShapeType="1"/>
            </p:cNvSpPr>
            <p:nvPr/>
          </p:nvSpPr>
          <p:spPr bwMode="auto">
            <a:xfrm>
              <a:off x="1813" y="2051"/>
              <a:ext cx="495" cy="5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0"/>
            <p:cNvSpPr>
              <a:spLocks noChangeShapeType="1"/>
            </p:cNvSpPr>
            <p:nvPr/>
          </p:nvSpPr>
          <p:spPr bwMode="auto">
            <a:xfrm>
              <a:off x="2703" y="2891"/>
              <a:ext cx="791" cy="5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Oval 11"/>
            <p:cNvSpPr>
              <a:spLocks noChangeArrowheads="1"/>
            </p:cNvSpPr>
            <p:nvPr/>
          </p:nvSpPr>
          <p:spPr bwMode="auto">
            <a:xfrm>
              <a:off x="2703" y="1968"/>
              <a:ext cx="1088" cy="419"/>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非功能性需求</a:t>
              </a:r>
            </a:p>
          </p:txBody>
        </p:sp>
        <p:sp>
          <p:nvSpPr>
            <p:cNvPr id="16398" name="Oval 12"/>
            <p:cNvSpPr>
              <a:spLocks noChangeArrowheads="1"/>
            </p:cNvSpPr>
            <p:nvPr/>
          </p:nvSpPr>
          <p:spPr bwMode="auto">
            <a:xfrm>
              <a:off x="3890" y="1884"/>
              <a:ext cx="890" cy="419"/>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latin typeface="Times New Roman" panose="02020603050405020304" pitchFamily="18" charset="0"/>
                </a:rPr>
                <a:t>质量特性</a:t>
              </a:r>
            </a:p>
          </p:txBody>
        </p:sp>
        <p:sp>
          <p:nvSpPr>
            <p:cNvPr id="16399" name="Oval 13"/>
            <p:cNvSpPr>
              <a:spLocks noChangeArrowheads="1"/>
            </p:cNvSpPr>
            <p:nvPr/>
          </p:nvSpPr>
          <p:spPr bwMode="auto">
            <a:xfrm>
              <a:off x="4582" y="2471"/>
              <a:ext cx="890" cy="420"/>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约束和假设</a:t>
              </a:r>
            </a:p>
          </p:txBody>
        </p:sp>
        <p:sp>
          <p:nvSpPr>
            <p:cNvPr id="16400" name="Oval 14"/>
            <p:cNvSpPr>
              <a:spLocks noChangeArrowheads="1"/>
            </p:cNvSpPr>
            <p:nvPr/>
          </p:nvSpPr>
          <p:spPr bwMode="auto">
            <a:xfrm>
              <a:off x="825" y="2723"/>
              <a:ext cx="791" cy="336"/>
            </a:xfrm>
            <a:prstGeom prst="ellipse">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系统需求</a:t>
              </a:r>
            </a:p>
          </p:txBody>
        </p:sp>
        <p:sp>
          <p:nvSpPr>
            <p:cNvPr id="16401" name="Line 15"/>
            <p:cNvSpPr>
              <a:spLocks noChangeShapeType="1"/>
            </p:cNvSpPr>
            <p:nvPr/>
          </p:nvSpPr>
          <p:spPr bwMode="auto">
            <a:xfrm>
              <a:off x="1517" y="3059"/>
              <a:ext cx="1879" cy="4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Line 16"/>
            <p:cNvSpPr>
              <a:spLocks noChangeShapeType="1"/>
            </p:cNvSpPr>
            <p:nvPr/>
          </p:nvSpPr>
          <p:spPr bwMode="auto">
            <a:xfrm>
              <a:off x="3494" y="2387"/>
              <a:ext cx="297" cy="10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3" name="Line 17"/>
            <p:cNvSpPr>
              <a:spLocks noChangeShapeType="1"/>
            </p:cNvSpPr>
            <p:nvPr/>
          </p:nvSpPr>
          <p:spPr bwMode="auto">
            <a:xfrm flipH="1">
              <a:off x="4187" y="2303"/>
              <a:ext cx="197"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Line 18"/>
            <p:cNvSpPr>
              <a:spLocks noChangeShapeType="1"/>
            </p:cNvSpPr>
            <p:nvPr/>
          </p:nvSpPr>
          <p:spPr bwMode="auto">
            <a:xfrm flipH="1">
              <a:off x="4384" y="2891"/>
              <a:ext cx="495" cy="5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软件需求规格说明书</a:t>
            </a:r>
          </a:p>
        </p:txBody>
      </p:sp>
      <p:sp>
        <p:nvSpPr>
          <p:cNvPr id="17411"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17412" name="矩形 2"/>
          <p:cNvSpPr>
            <a:spLocks noChangeArrowheads="1"/>
          </p:cNvSpPr>
          <p:nvPr/>
        </p:nvSpPr>
        <p:spPr bwMode="auto">
          <a:xfrm>
            <a:off x="827088" y="1989138"/>
            <a:ext cx="66976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2800">
                <a:latin typeface="黑体" panose="02010609060101010101" pitchFamily="49" charset="-122"/>
                <a:ea typeface="黑体" panose="02010609060101010101" pitchFamily="49" charset="-122"/>
              </a:rPr>
              <a:t>需求分析工作完成的一个基本标志是形成了一份完整的、规范的需求规格说明书</a:t>
            </a:r>
          </a:p>
          <a:p>
            <a:pPr eaLnBrk="1" hangingPunct="1">
              <a:spcBef>
                <a:spcPct val="0"/>
              </a:spcBef>
              <a:buClrTx/>
              <a:buSzTx/>
              <a:buFont typeface="Arial" panose="020B0604020202020204" pitchFamily="34" charset="0"/>
              <a:buChar char="•"/>
            </a:pPr>
            <a:r>
              <a:rPr lang="zh-CN" altLang="en-US" sz="2800">
                <a:latin typeface="黑体" panose="02010609060101010101" pitchFamily="49" charset="-122"/>
                <a:ea typeface="黑体" panose="02010609060101010101" pitchFamily="49" charset="-122"/>
              </a:rPr>
              <a:t>需求规格说明书的编制是为了使用户和软件开发者双方对该软件的初始规定有一个共同的理解，使之成为整个开发工作的基础。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软件需求规格参考</a:t>
            </a:r>
          </a:p>
        </p:txBody>
      </p:sp>
      <p:sp>
        <p:nvSpPr>
          <p:cNvPr id="18435"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18436" name="矩形 2"/>
          <p:cNvSpPr>
            <a:spLocks noChangeArrowheads="1"/>
          </p:cNvSpPr>
          <p:nvPr/>
        </p:nvSpPr>
        <p:spPr bwMode="auto">
          <a:xfrm>
            <a:off x="827088" y="1989138"/>
            <a:ext cx="74898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latin typeface="黑体" panose="02010609060101010101" pitchFamily="49" charset="-122"/>
                <a:ea typeface="黑体" panose="02010609060101010101" pitchFamily="49" charset="-122"/>
              </a:rPr>
              <a:t>软件需求规格说明书的内容也是根据公司的项目管理水平而定。</a:t>
            </a:r>
            <a:endParaRPr lang="en-US" altLang="zh-CN" sz="2800">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800">
                <a:latin typeface="黑体" panose="02010609060101010101" pitchFamily="49" charset="-122"/>
                <a:ea typeface="黑体" panose="02010609060101010101" pitchFamily="49" charset="-122"/>
              </a:rPr>
              <a:t>内容基本包括：系统概述、运行环境、功能模块图、功能用例、性能需求、接口需求、其它需求等。</a:t>
            </a:r>
            <a:endParaRPr lang="en-US" altLang="zh-CN" sz="2800">
              <a:latin typeface="黑体" panose="02010609060101010101" pitchFamily="49" charset="-122"/>
              <a:ea typeface="黑体" panose="02010609060101010101" pitchFamily="49" charset="-122"/>
            </a:endParaRPr>
          </a:p>
          <a:p>
            <a:pPr eaLnBrk="1" hangingPunct="1">
              <a:spcBef>
                <a:spcPct val="0"/>
              </a:spcBef>
              <a:buClrTx/>
              <a:buSzTx/>
              <a:buFontTx/>
              <a:buNone/>
            </a:pPr>
            <a:endParaRPr lang="en-US" altLang="zh-CN" sz="2800">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800">
                <a:latin typeface="黑体" panose="02010609060101010101" pitchFamily="49" charset="-122"/>
                <a:ea typeface="黑体" panose="02010609060101010101" pitchFamily="49" charset="-122"/>
              </a:rPr>
              <a:t>参考需求规格说明书。</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需求总在变化怎么办？</a:t>
            </a:r>
            <a:endParaRPr lang="zh-CN" altLang="en-US"/>
          </a:p>
        </p:txBody>
      </p:sp>
      <p:sp>
        <p:nvSpPr>
          <p:cNvPr id="19459"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19460" name="矩形 2"/>
          <p:cNvSpPr>
            <a:spLocks noChangeArrowheads="1"/>
          </p:cNvSpPr>
          <p:nvPr/>
        </p:nvSpPr>
        <p:spPr bwMode="auto">
          <a:xfrm>
            <a:off x="827088" y="1989138"/>
            <a:ext cx="7489825"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确定需求变更控制过程</a:t>
            </a:r>
          </a:p>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建立</a:t>
            </a:r>
            <a:r>
              <a:rPr lang="zh-CN" altLang="en-US" sz="2800" b="1">
                <a:latin typeface="楷体_GB2312" pitchFamily="49" charset="-122"/>
                <a:ea typeface="楷体_GB2312" pitchFamily="49" charset="-122"/>
              </a:rPr>
              <a:t>需求</a:t>
            </a:r>
            <a:r>
              <a:rPr lang="zh-CN" altLang="en-AU" sz="2800" b="1">
                <a:latin typeface="楷体_GB2312" pitchFamily="49" charset="-122"/>
                <a:ea typeface="楷体_GB2312" pitchFamily="49" charset="-122"/>
              </a:rPr>
              <a:t>变更控制委员会(</a:t>
            </a:r>
            <a:r>
              <a:rPr lang="en-AU" altLang="zh-CN" sz="2800" b="1">
                <a:latin typeface="楷体_GB2312" pitchFamily="49" charset="-122"/>
                <a:ea typeface="楷体_GB2312" pitchFamily="49" charset="-122"/>
              </a:rPr>
              <a:t>SCCB)</a:t>
            </a:r>
          </a:p>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进行需求变更影响分析</a:t>
            </a:r>
          </a:p>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跟踪所有受需求变更影响的工作产品</a:t>
            </a:r>
          </a:p>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建立需求基准版本和需求控制版本文档</a:t>
            </a:r>
          </a:p>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维护需求变更的历史记录</a:t>
            </a:r>
          </a:p>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跟踪每项需求的状态</a:t>
            </a:r>
          </a:p>
          <a:p>
            <a:pPr eaLnBrk="1" hangingPunct="1">
              <a:spcBef>
                <a:spcPct val="0"/>
              </a:spcBef>
              <a:buClrTx/>
              <a:buSzTx/>
              <a:buFont typeface="Wingdings" panose="05000000000000000000" pitchFamily="2" charset="2"/>
              <a:buAutoNum type="arabicPeriod"/>
            </a:pPr>
            <a:r>
              <a:rPr lang="zh-CN" altLang="en-AU" sz="2800" b="1">
                <a:latin typeface="楷体_GB2312" pitchFamily="49" charset="-122"/>
                <a:ea typeface="楷体_GB2312" pitchFamily="49" charset="-122"/>
              </a:rPr>
              <a:t>衡量需求稳定性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需求变更流程</a:t>
            </a:r>
            <a:endParaRPr lang="zh-CN" altLang="en-US"/>
          </a:p>
        </p:txBody>
      </p:sp>
      <p:sp>
        <p:nvSpPr>
          <p:cNvPr id="20483"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grpSp>
        <p:nvGrpSpPr>
          <p:cNvPr id="20484" name="Group 2"/>
          <p:cNvGrpSpPr>
            <a:grpSpLocks/>
          </p:cNvGrpSpPr>
          <p:nvPr/>
        </p:nvGrpSpPr>
        <p:grpSpPr bwMode="auto">
          <a:xfrm>
            <a:off x="2627313" y="871538"/>
            <a:ext cx="5832475" cy="5149850"/>
            <a:chOff x="2160" y="2220"/>
            <a:chExt cx="7740" cy="10764"/>
          </a:xfrm>
        </p:grpSpPr>
        <p:sp>
          <p:nvSpPr>
            <p:cNvPr id="20485" name="Text Box 3"/>
            <p:cNvSpPr txBox="1">
              <a:spLocks noChangeArrowheads="1"/>
            </p:cNvSpPr>
            <p:nvPr/>
          </p:nvSpPr>
          <p:spPr bwMode="auto">
            <a:xfrm>
              <a:off x="4860" y="3780"/>
              <a:ext cx="1260" cy="46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变更申请</a:t>
              </a:r>
            </a:p>
          </p:txBody>
        </p:sp>
        <p:sp>
          <p:nvSpPr>
            <p:cNvPr id="20486" name="AutoShape 4"/>
            <p:cNvSpPr>
              <a:spLocks noChangeArrowheads="1"/>
            </p:cNvSpPr>
            <p:nvPr/>
          </p:nvSpPr>
          <p:spPr bwMode="auto">
            <a:xfrm>
              <a:off x="3600" y="2220"/>
              <a:ext cx="1440" cy="780"/>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需求方</a:t>
              </a:r>
            </a:p>
          </p:txBody>
        </p:sp>
        <p:sp>
          <p:nvSpPr>
            <p:cNvPr id="20487" name="AutoShape 5"/>
            <p:cNvSpPr>
              <a:spLocks noChangeArrowheads="1"/>
            </p:cNvSpPr>
            <p:nvPr/>
          </p:nvSpPr>
          <p:spPr bwMode="auto">
            <a:xfrm>
              <a:off x="6840" y="2220"/>
              <a:ext cx="1440" cy="780"/>
            </a:xfrm>
            <a:prstGeom prst="flowChartConnector">
              <a:avLst/>
            </a:prstGeom>
            <a:solidFill>
              <a:srgbClr val="FFFFFF"/>
            </a:solidFill>
            <a:ln w="9525">
              <a:solidFill>
                <a:srgbClr val="000000"/>
              </a:solidFill>
              <a:round/>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开发方</a:t>
              </a:r>
            </a:p>
          </p:txBody>
        </p:sp>
        <p:sp>
          <p:nvSpPr>
            <p:cNvPr id="20488" name="Line 6"/>
            <p:cNvSpPr>
              <a:spLocks noChangeShapeType="1"/>
            </p:cNvSpPr>
            <p:nvPr/>
          </p:nvSpPr>
          <p:spPr bwMode="auto">
            <a:xfrm>
              <a:off x="4320" y="3000"/>
              <a:ext cx="90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9" name="Line 7"/>
            <p:cNvSpPr>
              <a:spLocks noChangeShapeType="1"/>
            </p:cNvSpPr>
            <p:nvPr/>
          </p:nvSpPr>
          <p:spPr bwMode="auto">
            <a:xfrm flipH="1">
              <a:off x="5760" y="3000"/>
              <a:ext cx="162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0" name="Line 8"/>
            <p:cNvSpPr>
              <a:spLocks noChangeShapeType="1"/>
            </p:cNvSpPr>
            <p:nvPr/>
          </p:nvSpPr>
          <p:spPr bwMode="auto">
            <a:xfrm>
              <a:off x="5580" y="424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1" name="Text Box 9"/>
            <p:cNvSpPr txBox="1">
              <a:spLocks noChangeArrowheads="1"/>
            </p:cNvSpPr>
            <p:nvPr/>
          </p:nvSpPr>
          <p:spPr bwMode="auto">
            <a:xfrm>
              <a:off x="2160" y="7212"/>
              <a:ext cx="1260" cy="46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忽略</a:t>
              </a:r>
            </a:p>
          </p:txBody>
        </p:sp>
        <p:sp>
          <p:nvSpPr>
            <p:cNvPr id="20492" name="AutoShape 10"/>
            <p:cNvSpPr>
              <a:spLocks noChangeArrowheads="1"/>
            </p:cNvSpPr>
            <p:nvPr/>
          </p:nvSpPr>
          <p:spPr bwMode="auto">
            <a:xfrm>
              <a:off x="3780" y="4872"/>
              <a:ext cx="3600" cy="936"/>
            </a:xfrm>
            <a:prstGeom prst="flowChartDecision">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选择变更方式</a:t>
              </a:r>
            </a:p>
          </p:txBody>
        </p:sp>
        <p:sp>
          <p:nvSpPr>
            <p:cNvPr id="20493" name="Line 11"/>
            <p:cNvSpPr>
              <a:spLocks noChangeShapeType="1"/>
            </p:cNvSpPr>
            <p:nvPr/>
          </p:nvSpPr>
          <p:spPr bwMode="auto">
            <a:xfrm>
              <a:off x="5580" y="580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4" name="Line 12"/>
            <p:cNvSpPr>
              <a:spLocks noChangeShapeType="1"/>
            </p:cNvSpPr>
            <p:nvPr/>
          </p:nvSpPr>
          <p:spPr bwMode="auto">
            <a:xfrm>
              <a:off x="2700" y="6432"/>
              <a:ext cx="57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Line 13"/>
            <p:cNvSpPr>
              <a:spLocks noChangeShapeType="1"/>
            </p:cNvSpPr>
            <p:nvPr/>
          </p:nvSpPr>
          <p:spPr bwMode="auto">
            <a:xfrm>
              <a:off x="2700" y="6432"/>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6" name="Text Box 14"/>
            <p:cNvSpPr txBox="1">
              <a:spLocks noChangeArrowheads="1"/>
            </p:cNvSpPr>
            <p:nvPr/>
          </p:nvSpPr>
          <p:spPr bwMode="auto">
            <a:xfrm>
              <a:off x="5040" y="7212"/>
              <a:ext cx="1440" cy="46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100">
                  <a:latin typeface="Times New Roman" panose="02020603050405020304" pitchFamily="18" charset="0"/>
                </a:rPr>
                <a:t>SCCB</a:t>
              </a:r>
              <a:r>
                <a:rPr lang="zh-CN" altLang="en-US" sz="1100">
                  <a:latin typeface="Times New Roman" panose="02020603050405020304" pitchFamily="18" charset="0"/>
                </a:rPr>
                <a:t>评估</a:t>
              </a:r>
            </a:p>
          </p:txBody>
        </p:sp>
        <p:sp>
          <p:nvSpPr>
            <p:cNvPr id="20497" name="Text Box 15"/>
            <p:cNvSpPr txBox="1">
              <a:spLocks noChangeArrowheads="1"/>
            </p:cNvSpPr>
            <p:nvPr/>
          </p:nvSpPr>
          <p:spPr bwMode="auto">
            <a:xfrm>
              <a:off x="7560" y="7212"/>
              <a:ext cx="2160" cy="46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项目经理自行决定</a:t>
              </a:r>
            </a:p>
          </p:txBody>
        </p:sp>
        <p:sp>
          <p:nvSpPr>
            <p:cNvPr id="20498" name="Line 16"/>
            <p:cNvSpPr>
              <a:spLocks noChangeShapeType="1"/>
            </p:cNvSpPr>
            <p:nvPr/>
          </p:nvSpPr>
          <p:spPr bwMode="auto">
            <a:xfrm>
              <a:off x="5580" y="6432"/>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9" name="Line 17"/>
            <p:cNvSpPr>
              <a:spLocks noChangeShapeType="1"/>
            </p:cNvSpPr>
            <p:nvPr/>
          </p:nvSpPr>
          <p:spPr bwMode="auto">
            <a:xfrm>
              <a:off x="8460" y="6432"/>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0" name="AutoShape 18"/>
            <p:cNvSpPr>
              <a:spLocks noChangeArrowheads="1"/>
            </p:cNvSpPr>
            <p:nvPr/>
          </p:nvSpPr>
          <p:spPr bwMode="auto">
            <a:xfrm>
              <a:off x="3780" y="8304"/>
              <a:ext cx="3600" cy="936"/>
            </a:xfrm>
            <a:prstGeom prst="flowChartDecision">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根据评估结果</a:t>
              </a:r>
            </a:p>
          </p:txBody>
        </p:sp>
        <p:sp>
          <p:nvSpPr>
            <p:cNvPr id="20501" name="Line 19"/>
            <p:cNvSpPr>
              <a:spLocks noChangeShapeType="1"/>
            </p:cNvSpPr>
            <p:nvPr/>
          </p:nvSpPr>
          <p:spPr bwMode="auto">
            <a:xfrm>
              <a:off x="5580" y="7680"/>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2" name="Text Box 20"/>
            <p:cNvSpPr txBox="1">
              <a:spLocks noChangeArrowheads="1"/>
            </p:cNvSpPr>
            <p:nvPr/>
          </p:nvSpPr>
          <p:spPr bwMode="auto">
            <a:xfrm>
              <a:off x="2340" y="10488"/>
              <a:ext cx="1260" cy="46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拒绝</a:t>
              </a:r>
            </a:p>
            <a:p>
              <a:pPr algn="just">
                <a:spcBef>
                  <a:spcPct val="0"/>
                </a:spcBef>
                <a:buClrTx/>
                <a:buSzTx/>
                <a:buFontTx/>
                <a:buNone/>
              </a:pPr>
              <a:endParaRPr lang="en-US" altLang="zh-CN" sz="1100">
                <a:latin typeface="Times New Roman" panose="02020603050405020304" pitchFamily="18" charset="0"/>
              </a:endParaRPr>
            </a:p>
          </p:txBody>
        </p:sp>
        <p:sp>
          <p:nvSpPr>
            <p:cNvPr id="20503" name="Text Box 21"/>
            <p:cNvSpPr txBox="1">
              <a:spLocks noChangeArrowheads="1"/>
            </p:cNvSpPr>
            <p:nvPr/>
          </p:nvSpPr>
          <p:spPr bwMode="auto">
            <a:xfrm>
              <a:off x="4860" y="10488"/>
              <a:ext cx="1800" cy="46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接受本次修改</a:t>
              </a:r>
            </a:p>
          </p:txBody>
        </p:sp>
        <p:sp>
          <p:nvSpPr>
            <p:cNvPr id="27" name="Text Box 22"/>
            <p:cNvSpPr txBox="1">
              <a:spLocks noChangeArrowheads="1"/>
            </p:cNvSpPr>
            <p:nvPr/>
          </p:nvSpPr>
          <p:spPr bwMode="auto">
            <a:xfrm>
              <a:off x="7920" y="10489"/>
              <a:ext cx="1801" cy="468"/>
            </a:xfrm>
            <a:prstGeom prst="rect">
              <a:avLst/>
            </a:prstGeom>
            <a:solidFill>
              <a:srgbClr val="FFFFFF"/>
            </a:solidFill>
            <a:ln w="9525">
              <a:solidFill>
                <a:srgbClr val="000000"/>
              </a:solidFill>
              <a:miter lim="800000"/>
              <a:headEnd/>
              <a:tailEnd/>
            </a:ln>
          </p:spPr>
          <p:txBody>
            <a:bodyPr/>
            <a:lstStyle/>
            <a:p>
              <a:pPr algn="just" eaLnBrk="0" hangingPunct="0">
                <a:defRPr/>
              </a:pPr>
              <a:r>
                <a:rPr lang="zh-CN" altLang="en-US" sz="1050">
                  <a:latin typeface="Times New Roman" pitchFamily="18" charset="0"/>
                </a:rPr>
                <a:t>下个版本再修改</a:t>
              </a:r>
            </a:p>
          </p:txBody>
        </p:sp>
        <p:sp>
          <p:nvSpPr>
            <p:cNvPr id="20505" name="Line 23"/>
            <p:cNvSpPr>
              <a:spLocks noChangeShapeType="1"/>
            </p:cNvSpPr>
            <p:nvPr/>
          </p:nvSpPr>
          <p:spPr bwMode="auto">
            <a:xfrm>
              <a:off x="5580" y="9240"/>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6" name="Line 24"/>
            <p:cNvSpPr>
              <a:spLocks noChangeShapeType="1"/>
            </p:cNvSpPr>
            <p:nvPr/>
          </p:nvSpPr>
          <p:spPr bwMode="auto">
            <a:xfrm>
              <a:off x="2700" y="9864"/>
              <a:ext cx="5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25"/>
            <p:cNvSpPr>
              <a:spLocks noChangeShapeType="1"/>
            </p:cNvSpPr>
            <p:nvPr/>
          </p:nvSpPr>
          <p:spPr bwMode="auto">
            <a:xfrm>
              <a:off x="2700" y="986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8" name="Line 26"/>
            <p:cNvSpPr>
              <a:spLocks noChangeShapeType="1"/>
            </p:cNvSpPr>
            <p:nvPr/>
          </p:nvSpPr>
          <p:spPr bwMode="auto">
            <a:xfrm>
              <a:off x="5580" y="986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9" name="Line 27"/>
            <p:cNvSpPr>
              <a:spLocks noChangeShapeType="1"/>
            </p:cNvSpPr>
            <p:nvPr/>
          </p:nvSpPr>
          <p:spPr bwMode="auto">
            <a:xfrm>
              <a:off x="8640" y="986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28"/>
            <p:cNvSpPr txBox="1">
              <a:spLocks noChangeArrowheads="1"/>
            </p:cNvSpPr>
            <p:nvPr/>
          </p:nvSpPr>
          <p:spPr bwMode="auto">
            <a:xfrm>
              <a:off x="2160" y="12516"/>
              <a:ext cx="1799" cy="468"/>
            </a:xfrm>
            <a:prstGeom prst="rect">
              <a:avLst/>
            </a:prstGeom>
            <a:solidFill>
              <a:srgbClr val="FFFFFF"/>
            </a:solidFill>
            <a:ln w="9525">
              <a:solidFill>
                <a:srgbClr val="000000"/>
              </a:solidFill>
              <a:miter lim="800000"/>
              <a:headEnd/>
              <a:tailEnd/>
            </a:ln>
          </p:spPr>
          <p:txBody>
            <a:bodyPr/>
            <a:lstStyle/>
            <a:p>
              <a:pPr algn="just" eaLnBrk="0" hangingPunct="0">
                <a:defRPr/>
              </a:pPr>
              <a:r>
                <a:rPr lang="zh-CN" altLang="en-US" sz="1050">
                  <a:latin typeface="Times New Roman" pitchFamily="18" charset="0"/>
                </a:rPr>
                <a:t>修改合同相关信息</a:t>
              </a:r>
            </a:p>
          </p:txBody>
        </p:sp>
        <p:sp>
          <p:nvSpPr>
            <p:cNvPr id="20511" name="Text Box 29"/>
            <p:cNvSpPr txBox="1">
              <a:spLocks noChangeArrowheads="1"/>
            </p:cNvSpPr>
            <p:nvPr/>
          </p:nvSpPr>
          <p:spPr bwMode="auto">
            <a:xfrm>
              <a:off x="5040" y="12516"/>
              <a:ext cx="1800" cy="468"/>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100">
                  <a:latin typeface="Times New Roman" panose="02020603050405020304" pitchFamily="18" charset="0"/>
                </a:rPr>
                <a:t>修改相关需求</a:t>
              </a:r>
            </a:p>
          </p:txBody>
        </p:sp>
        <p:sp>
          <p:nvSpPr>
            <p:cNvPr id="35" name="Text Box 30"/>
            <p:cNvSpPr txBox="1">
              <a:spLocks noChangeArrowheads="1"/>
            </p:cNvSpPr>
            <p:nvPr/>
          </p:nvSpPr>
          <p:spPr bwMode="auto">
            <a:xfrm>
              <a:off x="7920" y="12516"/>
              <a:ext cx="1980" cy="468"/>
            </a:xfrm>
            <a:prstGeom prst="rect">
              <a:avLst/>
            </a:prstGeom>
            <a:solidFill>
              <a:srgbClr val="FFFFFF"/>
            </a:solidFill>
            <a:ln w="9525">
              <a:solidFill>
                <a:srgbClr val="000000"/>
              </a:solidFill>
              <a:miter lim="800000"/>
              <a:headEnd/>
              <a:tailEnd/>
            </a:ln>
          </p:spPr>
          <p:txBody>
            <a:bodyPr/>
            <a:lstStyle/>
            <a:p>
              <a:pPr algn="just" eaLnBrk="0" hangingPunct="0">
                <a:defRPr/>
              </a:pPr>
              <a:r>
                <a:rPr lang="zh-CN" altLang="en-US" sz="1050">
                  <a:latin typeface="Times New Roman" pitchFamily="18" charset="0"/>
                </a:rPr>
                <a:t>修改相应的项目计划</a:t>
              </a:r>
            </a:p>
          </p:txBody>
        </p:sp>
        <p:sp>
          <p:nvSpPr>
            <p:cNvPr id="20513" name="Line 31"/>
            <p:cNvSpPr>
              <a:spLocks noChangeShapeType="1"/>
            </p:cNvSpPr>
            <p:nvPr/>
          </p:nvSpPr>
          <p:spPr bwMode="auto">
            <a:xfrm>
              <a:off x="5580" y="1095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4" name="Line 32"/>
            <p:cNvSpPr>
              <a:spLocks noChangeShapeType="1"/>
            </p:cNvSpPr>
            <p:nvPr/>
          </p:nvSpPr>
          <p:spPr bwMode="auto">
            <a:xfrm>
              <a:off x="2700" y="11736"/>
              <a:ext cx="6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33"/>
            <p:cNvSpPr>
              <a:spLocks noChangeShapeType="1"/>
            </p:cNvSpPr>
            <p:nvPr/>
          </p:nvSpPr>
          <p:spPr bwMode="auto">
            <a:xfrm>
              <a:off x="5580" y="1173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6" name="Line 34"/>
            <p:cNvSpPr>
              <a:spLocks noChangeShapeType="1"/>
            </p:cNvSpPr>
            <p:nvPr/>
          </p:nvSpPr>
          <p:spPr bwMode="auto">
            <a:xfrm>
              <a:off x="2700" y="1173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7" name="Line 35"/>
            <p:cNvSpPr>
              <a:spLocks noChangeShapeType="1"/>
            </p:cNvSpPr>
            <p:nvPr/>
          </p:nvSpPr>
          <p:spPr bwMode="auto">
            <a:xfrm>
              <a:off x="8820" y="1173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系统设计</a:t>
            </a:r>
          </a:p>
        </p:txBody>
      </p:sp>
      <p:sp>
        <p:nvSpPr>
          <p:cNvPr id="21507" name="内容占位符 2"/>
          <p:cNvSpPr>
            <a:spLocks noGrp="1"/>
          </p:cNvSpPr>
          <p:nvPr>
            <p:ph idx="1"/>
          </p:nvPr>
        </p:nvSpPr>
        <p:spPr/>
        <p:txBody>
          <a:bodyPr/>
          <a:lstStyle/>
          <a:p>
            <a:pPr marL="0" indent="0">
              <a:buFont typeface="Wingdings" panose="05000000000000000000" pitchFamily="2" charset="2"/>
              <a:buNone/>
            </a:pPr>
            <a:r>
              <a:rPr lang="zh-CN" altLang="en-US" b="1"/>
              <a:t>什么是系统设计？</a:t>
            </a:r>
            <a:endParaRPr lang="en-US" altLang="zh-CN" b="1"/>
          </a:p>
          <a:p>
            <a:pPr marL="0" indent="0">
              <a:buFont typeface="Wingdings" panose="05000000000000000000" pitchFamily="2" charset="2"/>
              <a:buNone/>
            </a:pPr>
            <a:r>
              <a:rPr lang="zh-CN" altLang="en-US"/>
              <a:t>系统设计是新系统的物理设计阶段。根据系统分析阶段所确定的新系统的逻辑模型、功能要求，建立新系统的物理模型。</a:t>
            </a:r>
          </a:p>
        </p:txBody>
      </p:sp>
      <p:sp>
        <p:nvSpPr>
          <p:cNvPr id="2150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a:t>第四章 项目实施与控制</a:t>
            </a:r>
          </a:p>
        </p:txBody>
      </p:sp>
      <p:sp>
        <p:nvSpPr>
          <p:cNvPr id="4099" name="内容占位符 2"/>
          <p:cNvSpPr>
            <a:spLocks noGrp="1"/>
          </p:cNvSpPr>
          <p:nvPr>
            <p:ph idx="1"/>
          </p:nvPr>
        </p:nvSpPr>
        <p:spPr/>
        <p:txBody>
          <a:bodyPr/>
          <a:lstStyle/>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一、项目实施与控制</a:t>
            </a: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二、配置管理</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三、需求分析</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四、系统设计</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五、系统开发</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六、系统测试</a:t>
            </a:r>
          </a:p>
        </p:txBody>
      </p:sp>
      <p:sp>
        <p:nvSpPr>
          <p:cNvPr id="410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系统设计概述</a:t>
            </a:r>
          </a:p>
        </p:txBody>
      </p:sp>
      <p:sp>
        <p:nvSpPr>
          <p:cNvPr id="22531" name="内容占位符 2"/>
          <p:cNvSpPr>
            <a:spLocks noGrp="1"/>
          </p:cNvSpPr>
          <p:nvPr>
            <p:ph idx="1"/>
          </p:nvPr>
        </p:nvSpPr>
        <p:spPr/>
        <p:txBody>
          <a:bodyPr/>
          <a:lstStyle/>
          <a:p>
            <a:r>
              <a:rPr lang="zh-CN" altLang="en-US"/>
              <a:t>设计软件系统的模块层次结构</a:t>
            </a:r>
            <a:endParaRPr lang="en-US" altLang="zh-CN"/>
          </a:p>
          <a:p>
            <a:r>
              <a:rPr lang="zh-CN" altLang="en-US"/>
              <a:t>设计数据库的结构</a:t>
            </a:r>
            <a:endParaRPr lang="en-US" altLang="zh-CN"/>
          </a:p>
          <a:p>
            <a:r>
              <a:rPr lang="zh-CN" altLang="en-US"/>
              <a:t>设计模块的控制流程，其目的是明确软件系统</a:t>
            </a:r>
            <a:r>
              <a:rPr lang="en-US" altLang="zh-CN"/>
              <a:t>"</a:t>
            </a:r>
            <a:r>
              <a:rPr lang="zh-CN" altLang="en-US"/>
              <a:t>如何做</a:t>
            </a:r>
            <a:r>
              <a:rPr lang="en-US" altLang="zh-CN"/>
              <a:t>"</a:t>
            </a:r>
            <a:r>
              <a:rPr lang="zh-CN" altLang="en-US"/>
              <a:t>。</a:t>
            </a:r>
            <a:endParaRPr lang="en-US" altLang="zh-CN"/>
          </a:p>
          <a:p>
            <a:r>
              <a:rPr lang="zh-CN" altLang="en-US"/>
              <a:t>这个阶段又分两个步骤：</a:t>
            </a:r>
            <a:r>
              <a:rPr lang="zh-CN" altLang="en-US" b="1">
                <a:solidFill>
                  <a:srgbClr val="FF0000"/>
                </a:solidFill>
              </a:rPr>
              <a:t>概要设计</a:t>
            </a:r>
            <a:r>
              <a:rPr lang="zh-CN" altLang="en-US"/>
              <a:t>和</a:t>
            </a:r>
            <a:r>
              <a:rPr lang="zh-CN" altLang="en-US" b="1">
                <a:solidFill>
                  <a:srgbClr val="FF0000"/>
                </a:solidFill>
              </a:rPr>
              <a:t>详细设计。</a:t>
            </a:r>
          </a:p>
        </p:txBody>
      </p:sp>
      <p:sp>
        <p:nvSpPr>
          <p:cNvPr id="2253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概要设计</a:t>
            </a:r>
          </a:p>
        </p:txBody>
      </p:sp>
      <p:sp>
        <p:nvSpPr>
          <p:cNvPr id="23555" name="内容占位符 2"/>
          <p:cNvSpPr>
            <a:spLocks noGrp="1"/>
          </p:cNvSpPr>
          <p:nvPr>
            <p:ph idx="1"/>
          </p:nvPr>
        </p:nvSpPr>
        <p:spPr>
          <a:xfrm>
            <a:off x="755650" y="1989138"/>
            <a:ext cx="7696200" cy="2447925"/>
          </a:xfrm>
        </p:spPr>
        <p:txBody>
          <a:bodyPr/>
          <a:lstStyle/>
          <a:p>
            <a:r>
              <a:rPr lang="zh-CN" altLang="en-US"/>
              <a:t>功能模块</a:t>
            </a:r>
            <a:endParaRPr lang="en-US" altLang="zh-CN"/>
          </a:p>
          <a:p>
            <a:r>
              <a:rPr lang="zh-CN" altLang="en-US"/>
              <a:t>模块间的接口关系</a:t>
            </a:r>
            <a:endParaRPr lang="en-US" altLang="zh-CN"/>
          </a:p>
          <a:p>
            <a:r>
              <a:rPr lang="zh-CN" altLang="en-US"/>
              <a:t>技术构架</a:t>
            </a:r>
            <a:endParaRPr lang="en-US" altLang="zh-CN"/>
          </a:p>
          <a:p>
            <a:r>
              <a:rPr lang="zh-CN" altLang="en-US"/>
              <a:t>设计准则及共通处理方针</a:t>
            </a:r>
          </a:p>
        </p:txBody>
      </p:sp>
      <p:sp>
        <p:nvSpPr>
          <p:cNvPr id="2355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
        <p:nvSpPr>
          <p:cNvPr id="23557" name="TextBox 4"/>
          <p:cNvSpPr txBox="1">
            <a:spLocks noChangeArrowheads="1"/>
          </p:cNvSpPr>
          <p:nvPr/>
        </p:nvSpPr>
        <p:spPr bwMode="auto">
          <a:xfrm>
            <a:off x="827088" y="4941888"/>
            <a:ext cx="727392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rPr>
              <a:t>成果：概要设计说明书</a:t>
            </a:r>
            <a:endParaRPr lang="en-US" altLang="zh-CN" b="1">
              <a:solidFill>
                <a:srgbClr val="0000FF"/>
              </a:solidFill>
            </a:endParaRPr>
          </a:p>
          <a:p>
            <a:pPr eaLnBrk="1" hangingPunct="1"/>
            <a:endParaRPr lang="en-US" altLang="zh-CN" b="1"/>
          </a:p>
          <a:p>
            <a:pPr eaLnBrk="1" hangingPunct="1"/>
            <a:r>
              <a:rPr lang="zh-CN" altLang="en-US" b="1"/>
              <a:t>参考：概要设计说明书</a:t>
            </a:r>
            <a:r>
              <a:rPr lang="en-US" altLang="zh-CN" b="1"/>
              <a:t>.doc</a:t>
            </a:r>
            <a:endParaRPr lang="zh-CN" altLang="en-US" b="1"/>
          </a:p>
          <a:p>
            <a:pPr eaLnBrk="1" hangingPunct="1"/>
            <a:endParaRPr lang="zh-CN" altLang="en-US" b="1">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详细设计</a:t>
            </a:r>
          </a:p>
        </p:txBody>
      </p:sp>
      <p:sp>
        <p:nvSpPr>
          <p:cNvPr id="3" name="内容占位符 2"/>
          <p:cNvSpPr>
            <a:spLocks noGrp="1"/>
          </p:cNvSpPr>
          <p:nvPr>
            <p:ph idx="1"/>
          </p:nvPr>
        </p:nvSpPr>
        <p:spPr>
          <a:xfrm>
            <a:off x="755650" y="1989138"/>
            <a:ext cx="7696200" cy="2160587"/>
          </a:xfrm>
        </p:spPr>
        <p:txBody>
          <a:bodyPr/>
          <a:lstStyle/>
          <a:p>
            <a:pPr marL="0" indent="0">
              <a:buFont typeface="Wingdings" panose="05000000000000000000" pitchFamily="2" charset="2"/>
              <a:buNone/>
              <a:defRPr/>
            </a:pPr>
            <a:r>
              <a:rPr lang="zh-CN" altLang="en-US" dirty="0"/>
              <a:t>定义各功能模块的功能单元的详细实现</a:t>
            </a:r>
            <a:endParaRPr lang="en-US" altLang="zh-CN" dirty="0"/>
          </a:p>
          <a:p>
            <a:pPr>
              <a:defRPr/>
            </a:pPr>
            <a:r>
              <a:rPr lang="zh-CN" altLang="en-US" dirty="0"/>
              <a:t>接口的物理定义</a:t>
            </a:r>
            <a:endParaRPr lang="en-US" altLang="zh-CN" dirty="0"/>
          </a:p>
          <a:p>
            <a:pPr>
              <a:defRPr/>
            </a:pPr>
            <a:r>
              <a:rPr lang="zh-CN" altLang="en-US" dirty="0"/>
              <a:t>数据库</a:t>
            </a:r>
            <a:r>
              <a:rPr lang="en-US" altLang="zh-CN" dirty="0"/>
              <a:t>/</a:t>
            </a:r>
            <a:r>
              <a:rPr lang="zh-CN" altLang="en-US" dirty="0"/>
              <a:t>数据文件的物理定义</a:t>
            </a:r>
          </a:p>
        </p:txBody>
      </p:sp>
      <p:sp>
        <p:nvSpPr>
          <p:cNvPr id="2458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
        <p:nvSpPr>
          <p:cNvPr id="24581" name="TextBox 4"/>
          <p:cNvSpPr txBox="1">
            <a:spLocks noChangeArrowheads="1"/>
          </p:cNvSpPr>
          <p:nvPr/>
        </p:nvSpPr>
        <p:spPr bwMode="auto">
          <a:xfrm>
            <a:off x="827088" y="4941888"/>
            <a:ext cx="72739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rPr>
              <a:t>成果：详细设计说明书</a:t>
            </a:r>
          </a:p>
          <a:p>
            <a:pPr eaLnBrk="1" hangingPunct="1"/>
            <a:endParaRPr lang="en-US" altLang="zh-CN" b="1"/>
          </a:p>
          <a:p>
            <a:pPr eaLnBrk="1" hangingPunct="1"/>
            <a:r>
              <a:rPr lang="zh-CN" altLang="en-US" b="1"/>
              <a:t>参考：详细设计说明书</a:t>
            </a:r>
            <a:r>
              <a:rPr lang="en-US" altLang="zh-CN" b="1"/>
              <a:t>.doc</a:t>
            </a:r>
            <a:endParaRPr lang="zh-CN" alt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设计评审</a:t>
            </a:r>
          </a:p>
        </p:txBody>
      </p:sp>
      <p:sp>
        <p:nvSpPr>
          <p:cNvPr id="25603" name="内容占位符 2"/>
          <p:cNvSpPr>
            <a:spLocks noGrp="1"/>
          </p:cNvSpPr>
          <p:nvPr>
            <p:ph idx="1"/>
          </p:nvPr>
        </p:nvSpPr>
        <p:spPr/>
        <p:txBody>
          <a:bodyPr/>
          <a:lstStyle/>
          <a:p>
            <a:r>
              <a:rPr lang="zh-CN" altLang="en-US"/>
              <a:t>设计评审是对一项设计进行正式的、按文件规定的、系统的评估活动，由不直接涉及开发工作的人执行。设计评审可采用向设计组提建议或帮助的形式，或就设计是否满足客户所有要求进行评估。在产品开发阶段通常进行不只一次的设计评审。</a:t>
            </a:r>
          </a:p>
        </p:txBody>
      </p:sp>
      <p:sp>
        <p:nvSpPr>
          <p:cNvPr id="2560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系统开发</a:t>
            </a:r>
          </a:p>
        </p:txBody>
      </p:sp>
      <p:sp>
        <p:nvSpPr>
          <p:cNvPr id="26627" name="内容占位符 2"/>
          <p:cNvSpPr>
            <a:spLocks noGrp="1"/>
          </p:cNvSpPr>
          <p:nvPr>
            <p:ph idx="1"/>
          </p:nvPr>
        </p:nvSpPr>
        <p:spPr/>
        <p:txBody>
          <a:bodyPr/>
          <a:lstStyle/>
          <a:p>
            <a:r>
              <a:rPr lang="zh-CN" altLang="en-US"/>
              <a:t> 系统开发阶段是把系统设计的结果翻译成某种程序设计语言编写的程序。</a:t>
            </a:r>
          </a:p>
          <a:p>
            <a:r>
              <a:rPr lang="zh-CN" altLang="en-US"/>
              <a:t>软件编码的作用是将系统分析和系统设计的结果和内容转换为用户需要的实际应用的过程。</a:t>
            </a:r>
          </a:p>
        </p:txBody>
      </p:sp>
      <p:sp>
        <p:nvSpPr>
          <p:cNvPr id="2662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团队管理的要点</a:t>
            </a:r>
          </a:p>
        </p:txBody>
      </p:sp>
      <p:sp>
        <p:nvSpPr>
          <p:cNvPr id="27651" name="内容占位符 2"/>
          <p:cNvSpPr>
            <a:spLocks noGrp="1"/>
          </p:cNvSpPr>
          <p:nvPr>
            <p:ph idx="1"/>
          </p:nvPr>
        </p:nvSpPr>
        <p:spPr/>
        <p:txBody>
          <a:bodyPr/>
          <a:lstStyle/>
          <a:p>
            <a:r>
              <a:rPr lang="zh-CN" altLang="en-US"/>
              <a:t>合理的人员结构</a:t>
            </a:r>
            <a:endParaRPr lang="en-US" altLang="zh-CN"/>
          </a:p>
          <a:p>
            <a:r>
              <a:rPr lang="zh-CN" altLang="en-US"/>
              <a:t>明确的职责及工作分工</a:t>
            </a:r>
            <a:endParaRPr lang="en-US" altLang="zh-CN"/>
          </a:p>
          <a:p>
            <a:r>
              <a:rPr lang="zh-CN" altLang="en-US"/>
              <a:t>适度的激励政策</a:t>
            </a:r>
            <a:endParaRPr lang="en-US" altLang="zh-CN"/>
          </a:p>
          <a:p>
            <a:r>
              <a:rPr lang="zh-CN" altLang="en-US"/>
              <a:t>集体责任感和荣誉感的培养和加强</a:t>
            </a:r>
            <a:endParaRPr lang="en-US" altLang="zh-CN"/>
          </a:p>
          <a:p>
            <a:r>
              <a:rPr lang="zh-CN" altLang="en-US"/>
              <a:t>共同提高的指导思想</a:t>
            </a:r>
          </a:p>
        </p:txBody>
      </p:sp>
      <p:sp>
        <p:nvSpPr>
          <p:cNvPr id="2765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编码的基本原则</a:t>
            </a:r>
          </a:p>
        </p:txBody>
      </p:sp>
      <p:sp>
        <p:nvSpPr>
          <p:cNvPr id="28675" name="内容占位符 2"/>
          <p:cNvSpPr>
            <a:spLocks noGrp="1"/>
          </p:cNvSpPr>
          <p:nvPr>
            <p:ph idx="1"/>
          </p:nvPr>
        </p:nvSpPr>
        <p:spPr/>
        <p:txBody>
          <a:bodyPr/>
          <a:lstStyle/>
          <a:p>
            <a:r>
              <a:rPr lang="zh-CN" altLang="en-US"/>
              <a:t>严格按照系统设计说明书完成软件的编码工作。</a:t>
            </a:r>
            <a:endParaRPr lang="en-US" altLang="zh-CN"/>
          </a:p>
          <a:p>
            <a:r>
              <a:rPr lang="zh-CN" altLang="en-US"/>
              <a:t>执行制定的软件编码规范</a:t>
            </a:r>
            <a:endParaRPr lang="en-US" altLang="zh-CN"/>
          </a:p>
          <a:p>
            <a:r>
              <a:rPr lang="zh-CN" altLang="en-US"/>
              <a:t>提炼公用代码，加强公共模块的开发，提高开发效率。</a:t>
            </a:r>
            <a:endParaRPr lang="en-US" altLang="zh-CN"/>
          </a:p>
          <a:p>
            <a:r>
              <a:rPr lang="zh-CN" altLang="en-US"/>
              <a:t>注重软件阶段性成果及文档资料的管理工作，加强版本控制。</a:t>
            </a:r>
          </a:p>
        </p:txBody>
      </p:sp>
      <p:sp>
        <p:nvSpPr>
          <p:cNvPr id="2867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编码规范</a:t>
            </a:r>
          </a:p>
        </p:txBody>
      </p:sp>
      <p:sp>
        <p:nvSpPr>
          <p:cNvPr id="3" name="内容占位符 2"/>
          <p:cNvSpPr>
            <a:spLocks noGrp="1"/>
          </p:cNvSpPr>
          <p:nvPr>
            <p:ph idx="1"/>
          </p:nvPr>
        </p:nvSpPr>
        <p:spPr/>
        <p:txBody>
          <a:bodyPr/>
          <a:lstStyle/>
          <a:p>
            <a:pPr>
              <a:defRPr/>
            </a:pPr>
            <a:r>
              <a:rPr lang="zh-CN" altLang="en-US" dirty="0"/>
              <a:t>标示符的命名规范</a:t>
            </a:r>
            <a:endParaRPr lang="en-US" altLang="zh-CN" dirty="0"/>
          </a:p>
          <a:p>
            <a:pPr marL="0" indent="0">
              <a:buFont typeface="Wingdings" panose="05000000000000000000" pitchFamily="2" charset="2"/>
              <a:buNone/>
              <a:defRPr/>
            </a:pPr>
            <a:r>
              <a:rPr lang="zh-CN" altLang="en-US" dirty="0"/>
              <a:t>（</a:t>
            </a:r>
            <a:r>
              <a:rPr lang="en-US" altLang="zh-CN" dirty="0"/>
              <a:t>1</a:t>
            </a:r>
            <a:r>
              <a:rPr lang="zh-CN" altLang="en-US" dirty="0"/>
              <a:t>）符号的名字应尽量能反映它所代表的类型、含义、功能、调用特点等</a:t>
            </a:r>
          </a:p>
          <a:p>
            <a:pPr marL="0" indent="0">
              <a:buFont typeface="Wingdings" panose="05000000000000000000" pitchFamily="2" charset="2"/>
              <a:buNone/>
              <a:defRPr/>
            </a:pPr>
            <a:r>
              <a:rPr lang="zh-CN" altLang="en-US" dirty="0"/>
              <a:t>（ </a:t>
            </a:r>
            <a:r>
              <a:rPr lang="en-US" altLang="zh-CN" dirty="0"/>
              <a:t>2</a:t>
            </a:r>
            <a:r>
              <a:rPr lang="zh-CN" altLang="en-US" dirty="0"/>
              <a:t>）应有一定的实际意义，使非本程序编写的同行能够见名知意。这有助于加强对程序功能的理解，增加程序的可读性。</a:t>
            </a:r>
          </a:p>
          <a:p>
            <a:pPr>
              <a:defRPr/>
            </a:pPr>
            <a:endParaRPr lang="zh-CN" altLang="en-US" dirty="0"/>
          </a:p>
        </p:txBody>
      </p:sp>
      <p:sp>
        <p:nvSpPr>
          <p:cNvPr id="2970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编码规范</a:t>
            </a:r>
          </a:p>
        </p:txBody>
      </p:sp>
      <p:sp>
        <p:nvSpPr>
          <p:cNvPr id="3" name="内容占位符 2"/>
          <p:cNvSpPr>
            <a:spLocks noGrp="1"/>
          </p:cNvSpPr>
          <p:nvPr>
            <p:ph idx="1"/>
          </p:nvPr>
        </p:nvSpPr>
        <p:spPr/>
        <p:txBody>
          <a:bodyPr/>
          <a:lstStyle/>
          <a:p>
            <a:pPr>
              <a:defRPr/>
            </a:pPr>
            <a:r>
              <a:rPr lang="zh-CN" altLang="en-US" dirty="0"/>
              <a:t>注释规范</a:t>
            </a:r>
            <a:endParaRPr lang="en-US" altLang="zh-CN" dirty="0"/>
          </a:p>
          <a:p>
            <a:pPr marL="0" indent="0">
              <a:buFont typeface="Wingdings" panose="05000000000000000000" pitchFamily="2" charset="2"/>
              <a:buNone/>
              <a:defRPr/>
            </a:pPr>
            <a:r>
              <a:rPr lang="zh-CN" altLang="en-US" dirty="0"/>
              <a:t>（</a:t>
            </a:r>
            <a:r>
              <a:rPr lang="en-US" altLang="zh-CN" dirty="0"/>
              <a:t>1</a:t>
            </a:r>
            <a:r>
              <a:rPr lang="zh-CN" altLang="en-US" dirty="0"/>
              <a:t>）序言性注释</a:t>
            </a:r>
          </a:p>
          <a:p>
            <a:pPr marL="0" indent="0">
              <a:buFont typeface="Wingdings" panose="05000000000000000000" pitchFamily="2" charset="2"/>
              <a:buNone/>
              <a:defRPr/>
            </a:pPr>
            <a:r>
              <a:rPr lang="zh-CN" altLang="en-US" dirty="0"/>
              <a:t>类、方法名之前，对定义、输入、输出、参数、功能、调用形式等整体说明。</a:t>
            </a:r>
          </a:p>
          <a:p>
            <a:pPr marL="0" indent="0">
              <a:buFont typeface="Wingdings" panose="05000000000000000000" pitchFamily="2" charset="2"/>
              <a:buNone/>
              <a:defRPr/>
            </a:pPr>
            <a:r>
              <a:rPr lang="zh-CN" altLang="en-US" dirty="0"/>
              <a:t>（</a:t>
            </a:r>
            <a:r>
              <a:rPr lang="en-US" altLang="zh-CN" dirty="0"/>
              <a:t>2</a:t>
            </a:r>
            <a:r>
              <a:rPr lang="zh-CN" altLang="en-US" dirty="0"/>
              <a:t>）功能性注释</a:t>
            </a:r>
          </a:p>
          <a:p>
            <a:pPr marL="0" indent="0">
              <a:buFont typeface="Wingdings" panose="05000000000000000000" pitchFamily="2" charset="2"/>
              <a:buNone/>
              <a:defRPr/>
            </a:pPr>
            <a:r>
              <a:rPr lang="zh-CN" altLang="en-US" dirty="0"/>
              <a:t>方法内部实现过程的段落性注释。描述其语句说明、程序段或变量完成的功能及意义</a:t>
            </a:r>
          </a:p>
          <a:p>
            <a:pPr>
              <a:defRPr/>
            </a:pPr>
            <a:endParaRPr lang="zh-CN" altLang="en-US" dirty="0"/>
          </a:p>
        </p:txBody>
      </p:sp>
      <p:sp>
        <p:nvSpPr>
          <p:cNvPr id="3072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编码规范</a:t>
            </a:r>
          </a:p>
        </p:txBody>
      </p:sp>
      <p:sp>
        <p:nvSpPr>
          <p:cNvPr id="3" name="内容占位符 2"/>
          <p:cNvSpPr>
            <a:spLocks noGrp="1"/>
          </p:cNvSpPr>
          <p:nvPr>
            <p:ph idx="1"/>
          </p:nvPr>
        </p:nvSpPr>
        <p:spPr/>
        <p:txBody>
          <a:bodyPr/>
          <a:lstStyle/>
          <a:p>
            <a:pPr>
              <a:defRPr/>
            </a:pPr>
            <a:r>
              <a:rPr lang="zh-CN" altLang="en-US" dirty="0"/>
              <a:t>程序的书写格式</a:t>
            </a:r>
            <a:endParaRPr lang="en-US" altLang="zh-CN" dirty="0"/>
          </a:p>
          <a:p>
            <a:pPr marL="0" indent="0">
              <a:buFont typeface="Wingdings" panose="05000000000000000000" pitchFamily="2" charset="2"/>
              <a:buNone/>
              <a:defRPr/>
            </a:pPr>
            <a:r>
              <a:rPr lang="zh-CN" altLang="en-US" dirty="0"/>
              <a:t>（</a:t>
            </a:r>
            <a:r>
              <a:rPr lang="en-US" altLang="zh-CN" dirty="0"/>
              <a:t>1</a:t>
            </a:r>
            <a:r>
              <a:rPr lang="zh-CN" altLang="en-US" dirty="0"/>
              <a:t>）在程序的编写中应学会使用使用空行和缩进，以增强程序代码的段落性和可读性。</a:t>
            </a:r>
            <a:endParaRPr lang="en-US" altLang="zh-CN" dirty="0"/>
          </a:p>
          <a:p>
            <a:pPr marL="0" indent="0">
              <a:buFont typeface="Wingdings" panose="05000000000000000000" pitchFamily="2" charset="2"/>
              <a:buNone/>
              <a:defRPr/>
            </a:pPr>
            <a:r>
              <a:rPr lang="zh-CN" altLang="en-US" dirty="0"/>
              <a:t>（</a:t>
            </a:r>
            <a:r>
              <a:rPr lang="en-US" altLang="zh-CN" dirty="0"/>
              <a:t>2</a:t>
            </a:r>
            <a:r>
              <a:rPr lang="zh-CN" altLang="en-US" dirty="0"/>
              <a:t>）循环、分支嵌套层次不要太深</a:t>
            </a:r>
          </a:p>
        </p:txBody>
      </p:sp>
      <p:sp>
        <p:nvSpPr>
          <p:cNvPr id="3174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项目实施控制核心</a:t>
            </a:r>
          </a:p>
        </p:txBody>
      </p:sp>
      <p:sp>
        <p:nvSpPr>
          <p:cNvPr id="5123" name="内容占位符 2"/>
          <p:cNvSpPr>
            <a:spLocks noGrp="1"/>
          </p:cNvSpPr>
          <p:nvPr>
            <p:ph idx="1"/>
          </p:nvPr>
        </p:nvSpPr>
        <p:spPr/>
        <p:txBody>
          <a:bodyPr/>
          <a:lstStyle/>
          <a:p>
            <a:pPr marL="0" indent="0">
              <a:buFont typeface="Wingdings" panose="05000000000000000000" pitchFamily="2" charset="2"/>
              <a:buNone/>
            </a:pPr>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512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51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575"/>
            <a:ext cx="7561262"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公共代码的抽取及开发</a:t>
            </a:r>
          </a:p>
        </p:txBody>
      </p:sp>
      <p:sp>
        <p:nvSpPr>
          <p:cNvPr id="3" name="内容占位符 2"/>
          <p:cNvSpPr>
            <a:spLocks noGrp="1"/>
          </p:cNvSpPr>
          <p:nvPr>
            <p:ph idx="1"/>
          </p:nvPr>
        </p:nvSpPr>
        <p:spPr/>
        <p:txBody>
          <a:bodyPr/>
          <a:lstStyle/>
          <a:p>
            <a:pPr marL="0" indent="0">
              <a:buFont typeface="Wingdings" panose="05000000000000000000" pitchFamily="2" charset="2"/>
              <a:buNone/>
              <a:defRPr/>
            </a:pPr>
            <a:r>
              <a:rPr lang="zh-CN" altLang="en-US" dirty="0"/>
              <a:t>软件开发过程中往往存在大量的公共代码，在进行任务分解的时候要善于抽取出较多的公共代码，并安排技术能力较强、开发经验丰富的软件工程师承担公共模块的开发任务，降低软件开发中的重复劳动，提高软件编码的工作效率及软件质量。</a:t>
            </a:r>
          </a:p>
          <a:p>
            <a:pPr>
              <a:defRPr/>
            </a:pPr>
            <a:endParaRPr lang="zh-CN" altLang="en-US" dirty="0"/>
          </a:p>
        </p:txBody>
      </p:sp>
      <p:sp>
        <p:nvSpPr>
          <p:cNvPr id="3277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代码质量管理</a:t>
            </a:r>
          </a:p>
        </p:txBody>
      </p:sp>
      <p:sp>
        <p:nvSpPr>
          <p:cNvPr id="33795" name="内容占位符 2"/>
          <p:cNvSpPr>
            <a:spLocks noGrp="1"/>
          </p:cNvSpPr>
          <p:nvPr>
            <p:ph idx="1"/>
          </p:nvPr>
        </p:nvSpPr>
        <p:spPr/>
        <p:txBody>
          <a:bodyPr/>
          <a:lstStyle/>
          <a:p>
            <a:r>
              <a:rPr lang="zh-CN" altLang="en-US"/>
              <a:t>正确理解设计说明书</a:t>
            </a:r>
            <a:endParaRPr lang="en-US" altLang="zh-CN"/>
          </a:p>
          <a:p>
            <a:r>
              <a:rPr lang="zh-CN" altLang="en-US"/>
              <a:t>强制要求所有开发人员的代码符合编码规范</a:t>
            </a:r>
            <a:endParaRPr lang="en-US" altLang="zh-CN"/>
          </a:p>
          <a:p>
            <a:r>
              <a:rPr lang="zh-CN" altLang="en-US"/>
              <a:t>定期和不定期的代码走查</a:t>
            </a:r>
            <a:r>
              <a:rPr lang="en-US" altLang="zh-CN"/>
              <a:t>(code walkthrough)</a:t>
            </a:r>
          </a:p>
          <a:p>
            <a:r>
              <a:rPr lang="zh-CN" altLang="en-US"/>
              <a:t>编码规范模板</a:t>
            </a:r>
          </a:p>
        </p:txBody>
      </p:sp>
      <p:sp>
        <p:nvSpPr>
          <p:cNvPr id="3379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系统测试</a:t>
            </a:r>
          </a:p>
        </p:txBody>
      </p:sp>
      <p:sp>
        <p:nvSpPr>
          <p:cNvPr id="34819" name="内容占位符 2"/>
          <p:cNvSpPr>
            <a:spLocks noGrp="1"/>
          </p:cNvSpPr>
          <p:nvPr>
            <p:ph idx="1"/>
          </p:nvPr>
        </p:nvSpPr>
        <p:spPr/>
        <p:txBody>
          <a:bodyPr/>
          <a:lstStyle/>
          <a:p>
            <a:pPr marL="0" indent="0">
              <a:buFont typeface="Wingdings" panose="05000000000000000000" pitchFamily="2" charset="2"/>
              <a:buNone/>
            </a:pPr>
            <a:r>
              <a:rPr lang="zh-CN" altLang="en-US"/>
              <a:t>在规定的条件下对程序进行操作，以发现程序错误，衡量软件质量，并对其是否能满足设计要求进行评估的过程。</a:t>
            </a:r>
          </a:p>
        </p:txBody>
      </p:sp>
      <p:sp>
        <p:nvSpPr>
          <p:cNvPr id="3482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软件测试</a:t>
            </a:r>
            <a:r>
              <a:rPr lang="en-US" altLang="zh-CN"/>
              <a:t>V</a:t>
            </a:r>
            <a:r>
              <a:rPr lang="zh-CN" altLang="en-US"/>
              <a:t>模型</a:t>
            </a:r>
          </a:p>
        </p:txBody>
      </p:sp>
      <p:sp>
        <p:nvSpPr>
          <p:cNvPr id="35843"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pic>
        <p:nvPicPr>
          <p:cNvPr id="35844" name="Picture 2" descr="http://b.hiphotos.baidu.com/baike/c0%3Dbaike80%2C5%2C5%2C80%2C26/sign=ad35c56a1d950a7b613846966bb809bc/e61190ef76c6a7ef2f26367afdfaaf51f3de666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205038"/>
            <a:ext cx="5437187"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矩形 4"/>
          <p:cNvSpPr>
            <a:spLocks noChangeArrowheads="1"/>
          </p:cNvSpPr>
          <p:nvPr/>
        </p:nvSpPr>
        <p:spPr bwMode="auto">
          <a:xfrm>
            <a:off x="971550" y="4724400"/>
            <a:ext cx="2232025" cy="12255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单元测试</a:t>
            </a:r>
          </a:p>
        </p:txBody>
      </p:sp>
      <p:sp>
        <p:nvSpPr>
          <p:cNvPr id="36867" name="内容占位符 2"/>
          <p:cNvSpPr>
            <a:spLocks noGrp="1"/>
          </p:cNvSpPr>
          <p:nvPr>
            <p:ph idx="1"/>
          </p:nvPr>
        </p:nvSpPr>
        <p:spPr/>
        <p:txBody>
          <a:bodyPr/>
          <a:lstStyle/>
          <a:p>
            <a:r>
              <a:rPr lang="zh-CN" altLang="en-US"/>
              <a:t>单元测试是针对软件设计的功能方法，进行正确性检验的测试工作。其目的在于发现各模块内部可能存在的各种差错。</a:t>
            </a:r>
          </a:p>
          <a:p>
            <a:r>
              <a:rPr lang="zh-CN" altLang="en-US"/>
              <a:t>单元测试需要从程序的内部结构出发设计测试用例。多个模块可以平行地独立进行单元测试。</a:t>
            </a:r>
          </a:p>
        </p:txBody>
      </p:sp>
      <p:sp>
        <p:nvSpPr>
          <p:cNvPr id="3686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集成测试</a:t>
            </a:r>
          </a:p>
        </p:txBody>
      </p:sp>
      <p:sp>
        <p:nvSpPr>
          <p:cNvPr id="3" name="内容占位符 2"/>
          <p:cNvSpPr>
            <a:spLocks noGrp="1"/>
          </p:cNvSpPr>
          <p:nvPr>
            <p:ph idx="1"/>
          </p:nvPr>
        </p:nvSpPr>
        <p:spPr/>
        <p:txBody>
          <a:bodyPr/>
          <a:lstStyle/>
          <a:p>
            <a:pPr marL="0" indent="0">
              <a:buFont typeface="Wingdings" panose="05000000000000000000" pitchFamily="2" charset="2"/>
              <a:buNone/>
              <a:defRPr/>
            </a:pPr>
            <a:r>
              <a:rPr lang="zh-CN" altLang="en-US" dirty="0"/>
              <a:t>将所有模块按照设计要求组装成为系统。这时需要考虑的问题是：</a:t>
            </a:r>
          </a:p>
          <a:p>
            <a:pPr>
              <a:defRPr/>
            </a:pPr>
            <a:r>
              <a:rPr lang="zh-CN" altLang="en-US" dirty="0"/>
              <a:t>模块接口的数据是否会丢失</a:t>
            </a:r>
          </a:p>
          <a:p>
            <a:pPr>
              <a:defRPr/>
            </a:pPr>
            <a:r>
              <a:rPr lang="zh-CN" altLang="en-US" dirty="0"/>
              <a:t>模块之间的功能是否产生不利的影响</a:t>
            </a:r>
          </a:p>
          <a:p>
            <a:pPr>
              <a:defRPr/>
            </a:pPr>
            <a:r>
              <a:rPr lang="zh-CN" altLang="en-US" dirty="0"/>
              <a:t>模块组合起来能否达到预期要求</a:t>
            </a:r>
          </a:p>
          <a:p>
            <a:pPr>
              <a:defRPr/>
            </a:pPr>
            <a:r>
              <a:rPr lang="zh-CN" altLang="en-US" dirty="0"/>
              <a:t>全局数据结构是否有问题</a:t>
            </a:r>
          </a:p>
        </p:txBody>
      </p:sp>
      <p:sp>
        <p:nvSpPr>
          <p:cNvPr id="3789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系统测试</a:t>
            </a:r>
          </a:p>
        </p:txBody>
      </p:sp>
      <p:sp>
        <p:nvSpPr>
          <p:cNvPr id="38915" name="内容占位符 2"/>
          <p:cNvSpPr>
            <a:spLocks noGrp="1"/>
          </p:cNvSpPr>
          <p:nvPr>
            <p:ph idx="1"/>
          </p:nvPr>
        </p:nvSpPr>
        <p:spPr/>
        <p:txBody>
          <a:bodyPr/>
          <a:lstStyle/>
          <a:p>
            <a:pPr marL="0" indent="0">
              <a:buFont typeface="Wingdings" panose="05000000000000000000" pitchFamily="2" charset="2"/>
              <a:buNone/>
            </a:pPr>
            <a:r>
              <a:rPr lang="zh-CN" altLang="en-US"/>
              <a:t>是将已经确认的软件、计算机硬件、外设、网络等其他元素结合在一起，进行信息系统的各种组装测试和确认测试，系统测试是针对整个产品系统进行的测试。对象不仅仅包括需测试的软件，还要包含软件所依赖的硬件、外设甚至包括某些数据、某些支持软件及其接口等。</a:t>
            </a:r>
          </a:p>
        </p:txBody>
      </p:sp>
      <p:sp>
        <p:nvSpPr>
          <p:cNvPr id="3891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验收测试</a:t>
            </a:r>
          </a:p>
        </p:txBody>
      </p:sp>
      <p:sp>
        <p:nvSpPr>
          <p:cNvPr id="39939" name="内容占位符 2"/>
          <p:cNvSpPr>
            <a:spLocks noGrp="1"/>
          </p:cNvSpPr>
          <p:nvPr>
            <p:ph idx="1"/>
          </p:nvPr>
        </p:nvSpPr>
        <p:spPr/>
        <p:txBody>
          <a:bodyPr/>
          <a:lstStyle/>
          <a:p>
            <a:r>
              <a:rPr lang="zh-CN" altLang="en-US"/>
              <a:t>验收测试是以用户为主的测试。软件开发人员和</a:t>
            </a:r>
            <a:r>
              <a:rPr lang="en-US" altLang="zh-CN"/>
              <a:t>QA</a:t>
            </a:r>
            <a:r>
              <a:rPr lang="zh-CN" altLang="en-US"/>
              <a:t>（质量保证）人员也应参加。</a:t>
            </a:r>
          </a:p>
          <a:p>
            <a:r>
              <a:rPr lang="zh-CN" altLang="en-US"/>
              <a:t>由用户参加设计测试用例，使用生产中的实际数据进行测试。</a:t>
            </a:r>
          </a:p>
          <a:p>
            <a:r>
              <a:rPr lang="zh-CN" altLang="en-US"/>
              <a:t>在测试过程中，除了考虑软件的功能和性能外，还应对软件的可移植性、兼容性、可维护性、错误的恢复功能等进行确认。</a:t>
            </a:r>
          </a:p>
        </p:txBody>
      </p:sp>
      <p:sp>
        <p:nvSpPr>
          <p:cNvPr id="3994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缺陷管理</a:t>
            </a:r>
          </a:p>
        </p:txBody>
      </p:sp>
      <p:sp>
        <p:nvSpPr>
          <p:cNvPr id="40963"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pic>
        <p:nvPicPr>
          <p:cNvPr id="409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1004888"/>
            <a:ext cx="6076950" cy="522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项目跟踪控制过程</a:t>
            </a:r>
          </a:p>
        </p:txBody>
      </p:sp>
      <p:sp>
        <p:nvSpPr>
          <p:cNvPr id="6147" name="内容占位符 2"/>
          <p:cNvSpPr>
            <a:spLocks noGrp="1"/>
          </p:cNvSpPr>
          <p:nvPr>
            <p:ph idx="1"/>
          </p:nvPr>
        </p:nvSpPr>
        <p:spPr/>
        <p:txBody>
          <a:bodyPr/>
          <a:lstStyle/>
          <a:p>
            <a:pPr marL="0" indent="0">
              <a:buFont typeface="Wingdings" panose="05000000000000000000" pitchFamily="2" charset="2"/>
              <a:buNone/>
            </a:pPr>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614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05000"/>
            <a:ext cx="7345362"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进度管理</a:t>
            </a:r>
          </a:p>
        </p:txBody>
      </p:sp>
      <p:sp>
        <p:nvSpPr>
          <p:cNvPr id="7171" name="内容占位符 2"/>
          <p:cNvSpPr>
            <a:spLocks noGrp="1"/>
          </p:cNvSpPr>
          <p:nvPr>
            <p:ph idx="1"/>
          </p:nvPr>
        </p:nvSpPr>
        <p:spPr/>
        <p:txBody>
          <a:bodyPr/>
          <a:lstStyle/>
          <a:p>
            <a:r>
              <a:rPr lang="zh-CN" altLang="en-US"/>
              <a:t>工作任务明确</a:t>
            </a:r>
            <a:endParaRPr lang="en-US" altLang="zh-CN"/>
          </a:p>
          <a:p>
            <a:r>
              <a:rPr lang="zh-CN" altLang="en-US"/>
              <a:t>合理的工作分配</a:t>
            </a:r>
            <a:endParaRPr lang="en-US" altLang="zh-CN"/>
          </a:p>
          <a:p>
            <a:r>
              <a:rPr lang="zh-CN" altLang="en-US"/>
              <a:t>减少外部干扰</a:t>
            </a:r>
            <a:endParaRPr lang="en-US" altLang="zh-CN"/>
          </a:p>
          <a:p>
            <a:r>
              <a:rPr lang="zh-CN" altLang="en-US"/>
              <a:t>正确有效的激励机制</a:t>
            </a:r>
            <a:endParaRPr lang="en-US" altLang="zh-CN"/>
          </a:p>
          <a:p>
            <a:r>
              <a:rPr lang="zh-CN" altLang="en-US"/>
              <a:t>有效的沟通</a:t>
            </a:r>
            <a:endParaRPr lang="en-US" altLang="zh-CN"/>
          </a:p>
          <a:p>
            <a:r>
              <a:rPr lang="zh-CN" altLang="en-US"/>
              <a:t>及时监督与检查</a:t>
            </a:r>
            <a:endParaRPr lang="en-US" altLang="zh-CN"/>
          </a:p>
          <a:p>
            <a:endParaRPr lang="zh-CN" altLang="en-US"/>
          </a:p>
        </p:txBody>
      </p:sp>
      <p:sp>
        <p:nvSpPr>
          <p:cNvPr id="717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1400"/>
              <a:t>北京传智播客教育 </a:t>
            </a:r>
            <a:r>
              <a:rPr lang="en-US" altLang="zh-CN" sz="1400"/>
              <a:t>www.itcast.cn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项目跟踪控制程度</a:t>
            </a:r>
          </a:p>
        </p:txBody>
      </p:sp>
      <p:sp>
        <p:nvSpPr>
          <p:cNvPr id="4099" name="内容占位符 2"/>
          <p:cNvSpPr>
            <a:spLocks noGrp="1"/>
          </p:cNvSpPr>
          <p:nvPr>
            <p:ph idx="1"/>
          </p:nvPr>
        </p:nvSpPr>
        <p:spPr/>
        <p:txBody>
          <a:bodyPr/>
          <a:lstStyle/>
          <a:p>
            <a:pPr>
              <a:defRPr/>
            </a:pPr>
            <a:r>
              <a:rPr lang="zh-CN" altLang="en-US" dirty="0">
                <a:latin typeface="黑体" pitchFamily="49" charset="-122"/>
                <a:ea typeface="黑体" pitchFamily="49" charset="-122"/>
              </a:rPr>
              <a:t>项目经理关注的真正问题：项目中的偏差可以接受吗？</a:t>
            </a:r>
          </a:p>
          <a:p>
            <a:pPr>
              <a:defRPr/>
            </a:pPr>
            <a:r>
              <a:rPr lang="zh-CN" altLang="en-US" dirty="0">
                <a:latin typeface="黑体" pitchFamily="49" charset="-122"/>
                <a:ea typeface="黑体" pitchFamily="49" charset="-122"/>
              </a:rPr>
              <a:t>注意力放在紧急的必须要解决的问题上</a:t>
            </a:r>
            <a:endParaRPr lang="en-US" altLang="zh-CN" dirty="0">
              <a:latin typeface="黑体" pitchFamily="49" charset="-122"/>
              <a:ea typeface="黑体" pitchFamily="49" charset="-122"/>
            </a:endParaRPr>
          </a:p>
          <a:p>
            <a:pPr>
              <a:defRPr/>
            </a:pPr>
            <a:endParaRPr lang="en-US" altLang="zh-CN" dirty="0">
              <a:latin typeface="黑体" pitchFamily="49" charset="-122"/>
              <a:ea typeface="黑体" pitchFamily="49" charset="-122"/>
            </a:endParaRPr>
          </a:p>
          <a:p>
            <a:pPr marL="0" indent="0">
              <a:buFont typeface="Wingdings" panose="05000000000000000000" pitchFamily="2" charset="2"/>
              <a:buNone/>
              <a:defRPr/>
            </a:pPr>
            <a:r>
              <a:rPr lang="zh-CN" altLang="en-US" dirty="0">
                <a:latin typeface="黑体" pitchFamily="49" charset="-122"/>
                <a:ea typeface="黑体" pitchFamily="49" charset="-122"/>
              </a:rPr>
              <a:t>参考项目进展报告，周例会会议纪要</a:t>
            </a:r>
          </a:p>
          <a:p>
            <a:pPr marL="0" indent="0">
              <a:buFont typeface="Wingdings" panose="05000000000000000000" pitchFamily="2" charset="2"/>
              <a:buNone/>
              <a:defRPr/>
            </a:pPr>
            <a:endParaRPr lang="zh-CN" altLang="en-US" dirty="0">
              <a:latin typeface="黑体" pitchFamily="49" charset="-122"/>
              <a:ea typeface="黑体" pitchFamily="49" charset="-122"/>
            </a:endParaRPr>
          </a:p>
        </p:txBody>
      </p:sp>
      <p:sp>
        <p:nvSpPr>
          <p:cNvPr id="819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配置管理</a:t>
            </a:r>
          </a:p>
        </p:txBody>
      </p:sp>
      <p:sp>
        <p:nvSpPr>
          <p:cNvPr id="9219" name="内容占位符 2"/>
          <p:cNvSpPr>
            <a:spLocks noGrp="1"/>
          </p:cNvSpPr>
          <p:nvPr>
            <p:ph idx="1"/>
          </p:nvPr>
        </p:nvSpPr>
        <p:spPr/>
        <p:txBody>
          <a:bodyPr/>
          <a:lstStyle/>
          <a:p>
            <a:pPr>
              <a:lnSpc>
                <a:spcPct val="77000"/>
              </a:lnSpc>
              <a:buFont typeface="Monotype Sorts" charset="0"/>
              <a:buNone/>
            </a:pPr>
            <a:r>
              <a:rPr lang="zh-CN" altLang="en-US" sz="3200">
                <a:latin typeface="黑体" panose="02010609060101010101" pitchFamily="49" charset="-122"/>
                <a:ea typeface="黑体" panose="02010609060101010101" pitchFamily="49" charset="-122"/>
              </a:rPr>
              <a:t>软件项目中是否遇到如下的问题：</a:t>
            </a:r>
            <a:endParaRPr lang="zh-CN" altLang="en-US" sz="2800">
              <a:latin typeface="黑体" panose="02010609060101010101" pitchFamily="49" charset="-122"/>
              <a:ea typeface="黑体" panose="02010609060101010101" pitchFamily="49" charset="-122"/>
            </a:endParaRPr>
          </a:p>
          <a:p>
            <a:pPr>
              <a:lnSpc>
                <a:spcPct val="77000"/>
              </a:lnSpc>
            </a:pPr>
            <a:r>
              <a:rPr lang="zh-CN" altLang="en-US" sz="2400">
                <a:latin typeface="黑体" panose="02010609060101010101" pitchFamily="49" charset="-122"/>
                <a:ea typeface="黑体" panose="02010609060101010101" pitchFamily="49" charset="-122"/>
              </a:rPr>
              <a:t>找不到某个文件的历史版本；</a:t>
            </a:r>
          </a:p>
          <a:p>
            <a:pPr>
              <a:lnSpc>
                <a:spcPct val="77000"/>
              </a:lnSpc>
            </a:pPr>
            <a:r>
              <a:rPr lang="zh-CN" altLang="en-US" sz="2400">
                <a:latin typeface="黑体" panose="02010609060101010101" pitchFamily="49" charset="-122"/>
                <a:ea typeface="黑体" panose="02010609060101010101" pitchFamily="49" charset="-122"/>
              </a:rPr>
              <a:t>开发人员使用错误的版本修改程序</a:t>
            </a:r>
          </a:p>
          <a:p>
            <a:pPr>
              <a:lnSpc>
                <a:spcPct val="77000"/>
              </a:lnSpc>
            </a:pPr>
            <a:r>
              <a:rPr lang="zh-CN" altLang="en-US" sz="2400">
                <a:latin typeface="黑体" panose="02010609060101010101" pitchFamily="49" charset="-122"/>
                <a:ea typeface="黑体" panose="02010609060101010101" pitchFamily="49" charset="-122"/>
              </a:rPr>
              <a:t>开发人员未经授权修改代码或文档；</a:t>
            </a:r>
          </a:p>
          <a:p>
            <a:pPr>
              <a:lnSpc>
                <a:spcPct val="77000"/>
              </a:lnSpc>
            </a:pPr>
            <a:r>
              <a:rPr lang="zh-CN" altLang="en-US" sz="2400">
                <a:latin typeface="黑体" panose="02010609060101010101" pitchFamily="49" charset="-122"/>
                <a:ea typeface="黑体" panose="02010609060101010101" pitchFamily="49" charset="-122"/>
              </a:rPr>
              <a:t>人员流动，交接工作不彻底；</a:t>
            </a:r>
          </a:p>
          <a:p>
            <a:pPr>
              <a:lnSpc>
                <a:spcPct val="77000"/>
              </a:lnSpc>
            </a:pPr>
            <a:r>
              <a:rPr lang="zh-CN" altLang="en-US" sz="2400">
                <a:latin typeface="黑体" panose="02010609060101010101" pitchFamily="49" charset="-122"/>
                <a:ea typeface="黑体" panose="02010609060101010101" pitchFamily="49" charset="-122"/>
              </a:rPr>
              <a:t>已修复的</a:t>
            </a:r>
            <a:r>
              <a:rPr lang="en-US" altLang="zh-CN" sz="2400">
                <a:latin typeface="黑体" panose="02010609060101010101" pitchFamily="49" charset="-122"/>
                <a:ea typeface="黑体" panose="02010609060101010101" pitchFamily="49" charset="-122"/>
              </a:rPr>
              <a:t>Bug</a:t>
            </a:r>
            <a:r>
              <a:rPr lang="zh-CN" altLang="en-US" sz="2400">
                <a:latin typeface="黑体" panose="02010609060101010101" pitchFamily="49" charset="-122"/>
                <a:ea typeface="黑体" panose="02010609060101010101" pitchFamily="49" charset="-122"/>
              </a:rPr>
              <a:t>在新版本中出现；</a:t>
            </a:r>
          </a:p>
          <a:p>
            <a:pPr>
              <a:lnSpc>
                <a:spcPct val="77000"/>
              </a:lnSpc>
            </a:pPr>
            <a:r>
              <a:rPr lang="zh-CN" altLang="en-US" sz="2400">
                <a:latin typeface="黑体" panose="02010609060101010101" pitchFamily="49" charset="-122"/>
                <a:ea typeface="黑体" panose="02010609060101010101" pitchFamily="49" charset="-122"/>
              </a:rPr>
              <a:t>无法重新编译某个历史版本；</a:t>
            </a:r>
          </a:p>
          <a:p>
            <a:pPr>
              <a:lnSpc>
                <a:spcPct val="77000"/>
              </a:lnSpc>
            </a:pPr>
            <a:r>
              <a:rPr lang="zh-CN" altLang="en-US" sz="2400">
                <a:latin typeface="黑体" panose="02010609060101010101" pitchFamily="49" charset="-122"/>
                <a:ea typeface="黑体" panose="02010609060101010101" pitchFamily="49" charset="-122"/>
              </a:rPr>
              <a:t>因协同开发中，或者异地开发，版本变更混乱导致整个项目失败；</a:t>
            </a:r>
            <a:endParaRPr lang="en-US" altLang="zh-CN" sz="2400">
              <a:latin typeface="黑体" panose="02010609060101010101" pitchFamily="49" charset="-122"/>
              <a:ea typeface="黑体" panose="02010609060101010101" pitchFamily="49" charset="-122"/>
            </a:endParaRPr>
          </a:p>
        </p:txBody>
      </p:sp>
      <p:sp>
        <p:nvSpPr>
          <p:cNvPr id="922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配置管理定义</a:t>
            </a:r>
          </a:p>
        </p:txBody>
      </p:sp>
      <p:sp>
        <p:nvSpPr>
          <p:cNvPr id="4099" name="内容占位符 2"/>
          <p:cNvSpPr>
            <a:spLocks noGrp="1"/>
          </p:cNvSpPr>
          <p:nvPr>
            <p:ph idx="1"/>
          </p:nvPr>
        </p:nvSpPr>
        <p:spPr/>
        <p:txBody>
          <a:bodyPr/>
          <a:lstStyle/>
          <a:p>
            <a:pPr>
              <a:defRPr/>
            </a:pPr>
            <a:r>
              <a:rPr lang="zh-CN" altLang="en-US" sz="2800" dirty="0">
                <a:latin typeface="黑体" pitchFamily="49" charset="-122"/>
                <a:ea typeface="黑体" pitchFamily="49" charset="-122"/>
              </a:rPr>
              <a:t>记录软件产品的演化过程。</a:t>
            </a:r>
          </a:p>
          <a:p>
            <a:pPr>
              <a:defRPr/>
            </a:pPr>
            <a:r>
              <a:rPr lang="zh-CN" altLang="en-US" sz="2800" dirty="0">
                <a:latin typeface="黑体" pitchFamily="49" charset="-122"/>
                <a:ea typeface="黑体" pitchFamily="49" charset="-122"/>
              </a:rPr>
              <a:t>确保软件开发者在软件生命周期中的各个阶段都能得到精确的产品配置。</a:t>
            </a:r>
          </a:p>
          <a:p>
            <a:pPr>
              <a:defRPr/>
            </a:pPr>
            <a:r>
              <a:rPr lang="zh-CN" altLang="en-US" sz="2800" dirty="0">
                <a:latin typeface="黑体" pitchFamily="49" charset="-122"/>
                <a:ea typeface="黑体" pitchFamily="49" charset="-122"/>
              </a:rPr>
              <a:t>最终保证软件产品的完整性、一致性、追溯性、可控性。</a:t>
            </a:r>
            <a:endParaRPr lang="en-US" altLang="zh-CN" sz="2800" dirty="0">
              <a:latin typeface="黑体" pitchFamily="49" charset="-122"/>
              <a:ea typeface="黑体" pitchFamily="49" charset="-122"/>
            </a:endParaRPr>
          </a:p>
          <a:p>
            <a:pPr marL="0" indent="0">
              <a:buFont typeface="Wingdings" panose="05000000000000000000" pitchFamily="2" charset="2"/>
              <a:buNone/>
              <a:defRPr/>
            </a:pPr>
            <a:endParaRPr lang="zh-CN" altLang="en-US" sz="2800" dirty="0">
              <a:latin typeface="黑体" pitchFamily="49" charset="-122"/>
              <a:ea typeface="黑体" pitchFamily="49" charset="-122"/>
            </a:endParaRPr>
          </a:p>
        </p:txBody>
      </p:sp>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配置管理的作用</a:t>
            </a:r>
          </a:p>
        </p:txBody>
      </p:sp>
      <p:sp>
        <p:nvSpPr>
          <p:cNvPr id="4099" name="内容占位符 2"/>
          <p:cNvSpPr>
            <a:spLocks noGrp="1"/>
          </p:cNvSpPr>
          <p:nvPr>
            <p:ph idx="1"/>
          </p:nvPr>
        </p:nvSpPr>
        <p:spPr/>
        <p:txBody>
          <a:bodyPr/>
          <a:lstStyle/>
          <a:p>
            <a:pPr>
              <a:defRPr/>
            </a:pPr>
            <a:r>
              <a:rPr lang="zh-CN" altLang="en-US" sz="2800" dirty="0">
                <a:latin typeface="黑体" pitchFamily="49" charset="-122"/>
                <a:ea typeface="黑体" pitchFamily="49" charset="-122"/>
              </a:rPr>
              <a:t>版本管理</a:t>
            </a:r>
          </a:p>
          <a:p>
            <a:pPr>
              <a:defRPr/>
            </a:pPr>
            <a:r>
              <a:rPr lang="zh-CN" altLang="en-US" sz="2800" dirty="0">
                <a:latin typeface="黑体" pitchFamily="49" charset="-122"/>
                <a:ea typeface="黑体" pitchFamily="49" charset="-122"/>
              </a:rPr>
              <a:t>变更管理</a:t>
            </a:r>
          </a:p>
          <a:p>
            <a:pPr marL="0" indent="0">
              <a:buFont typeface="Wingdings" panose="05000000000000000000" pitchFamily="2" charset="2"/>
              <a:buNone/>
              <a:defRPr/>
            </a:pPr>
            <a:endParaRPr lang="zh-CN" altLang="en-US" sz="2800" dirty="0">
              <a:latin typeface="黑体" pitchFamily="49" charset="-122"/>
              <a:ea typeface="黑体" pitchFamily="49" charset="-122"/>
            </a:endParaRPr>
          </a:p>
        </p:txBody>
      </p:sp>
      <p:sp>
        <p:nvSpPr>
          <p:cNvPr id="1126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3859</TotalTime>
  <Pages>0</Pages>
  <Words>1749</Words>
  <Characters>0</Characters>
  <Application>Microsoft Office PowerPoint</Application>
  <DocSecurity>0</DocSecurity>
  <PresentationFormat>全屏显示(4:3)</PresentationFormat>
  <Lines>0</Lines>
  <Paragraphs>222</Paragraphs>
  <Slides>38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宋体</vt:lpstr>
      <vt:lpstr>Arial Black</vt:lpstr>
      <vt:lpstr>Wingdings</vt:lpstr>
      <vt:lpstr>Times New Roman</vt:lpstr>
      <vt:lpstr>隶书</vt:lpstr>
      <vt:lpstr>方正姚体</vt:lpstr>
      <vt:lpstr>楷体</vt:lpstr>
      <vt:lpstr>黑体</vt:lpstr>
      <vt:lpstr>Monotype Sorts</vt:lpstr>
      <vt:lpstr>楷体_GB2312</vt:lpstr>
      <vt:lpstr>1_Studio</vt:lpstr>
      <vt:lpstr>第四章</vt:lpstr>
      <vt:lpstr>第四章 项目实施与控制</vt:lpstr>
      <vt:lpstr>项目实施控制核心</vt:lpstr>
      <vt:lpstr>项目跟踪控制过程</vt:lpstr>
      <vt:lpstr>进度管理</vt:lpstr>
      <vt:lpstr>项目跟踪控制程度</vt:lpstr>
      <vt:lpstr>配置管理</vt:lpstr>
      <vt:lpstr>配置管理定义</vt:lpstr>
      <vt:lpstr>配置管理的作用</vt:lpstr>
      <vt:lpstr>配置项</vt:lpstr>
      <vt:lpstr>工具</vt:lpstr>
      <vt:lpstr>配置管理委员会</vt:lpstr>
      <vt:lpstr>需求分析</vt:lpstr>
      <vt:lpstr>软件需求层次</vt:lpstr>
      <vt:lpstr>软件需求规格说明书</vt:lpstr>
      <vt:lpstr>软件需求规格参考</vt:lpstr>
      <vt:lpstr>需求总在变化怎么办？</vt:lpstr>
      <vt:lpstr>需求变更流程</vt:lpstr>
      <vt:lpstr>系统设计</vt:lpstr>
      <vt:lpstr>系统设计概述</vt:lpstr>
      <vt:lpstr>概要设计</vt:lpstr>
      <vt:lpstr>详细设计</vt:lpstr>
      <vt:lpstr>设计评审</vt:lpstr>
      <vt:lpstr>系统开发</vt:lpstr>
      <vt:lpstr>团队管理的要点</vt:lpstr>
      <vt:lpstr>编码的基本原则</vt:lpstr>
      <vt:lpstr>编码规范</vt:lpstr>
      <vt:lpstr>编码规范</vt:lpstr>
      <vt:lpstr>编码规范</vt:lpstr>
      <vt:lpstr>公共代码的抽取及开发</vt:lpstr>
      <vt:lpstr>代码质量管理</vt:lpstr>
      <vt:lpstr>系统测试</vt:lpstr>
      <vt:lpstr>软件测试V模型</vt:lpstr>
      <vt:lpstr>单元测试</vt:lpstr>
      <vt:lpstr>集成测试</vt:lpstr>
      <vt:lpstr>系统测试</vt:lpstr>
      <vt:lpstr>验收测试</vt:lpstr>
      <vt:lpstr>缺陷管理</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Java培训大纲</dc:title>
  <dc:subject/>
  <dc:creator>刘洋</dc:creator>
  <cp:keywords/>
  <dc:description/>
  <cp:lastModifiedBy>李欣</cp:lastModifiedBy>
  <cp:revision>1575</cp:revision>
  <cp:lastPrinted>1601-01-01T00:00:00Z</cp:lastPrinted>
  <dcterms:created xsi:type="dcterms:W3CDTF">2003-04-14T14:59:42Z</dcterms:created>
  <dcterms:modified xsi:type="dcterms:W3CDTF">2016-09-16T13:05:49Z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2052-6.6.0.2461</vt:lpwstr>
  </property>
</Properties>
</file>