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4" r:id="rId2"/>
    <p:sldMasterId id="2147483699" r:id="rId3"/>
  </p:sldMasterIdLst>
  <p:notesMasterIdLst>
    <p:notesMasterId r:id="rId37"/>
  </p:notesMasterIdLst>
  <p:sldIdLst>
    <p:sldId id="355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24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5" r:id="rId31"/>
    <p:sldId id="526" r:id="rId32"/>
    <p:sldId id="528" r:id="rId33"/>
    <p:sldId id="529" r:id="rId34"/>
    <p:sldId id="530" r:id="rId35"/>
    <p:sldId id="532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007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DFF1343-54B0-4AF3-B0EA-AA10CD721D8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/>
        </p:spPr>
      </p:sp>
      <p:sp>
        <p:nvSpPr>
          <p:cNvPr id="34818" name="文本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#!/bin/bash</a:t>
            </a:r>
          </a:p>
          <a:p>
            <a:r>
              <a:rPr lang="zh-CN" altLang="en-US"/>
              <a:t>fSum 3 2;</a:t>
            </a:r>
          </a:p>
          <a:p>
            <a:r>
              <a:rPr lang="zh-CN" altLang="en-US"/>
              <a:t> function fSum()</a:t>
            </a:r>
          </a:p>
          <a:p>
            <a:r>
              <a:rPr lang="zh-CN" altLang="en-US"/>
              <a:t> {</a:t>
            </a:r>
          </a:p>
          <a:p>
            <a:r>
              <a:rPr lang="zh-CN" altLang="en-US"/>
              <a:t>   echo $1,$2;</a:t>
            </a:r>
          </a:p>
          <a:p>
            <a:r>
              <a:rPr lang="zh-CN" altLang="en-US"/>
              <a:t>   return $(($1+$2));</a:t>
            </a:r>
          </a:p>
          <a:p>
            <a:r>
              <a:rPr lang="zh-CN" altLang="en-US"/>
              <a:t> }</a:t>
            </a:r>
          </a:p>
          <a:p>
            <a:r>
              <a:rPr lang="zh-CN" altLang="en-US"/>
              <a:t> fSum 5 7;</a:t>
            </a:r>
          </a:p>
          <a:p>
            <a:r>
              <a:rPr lang="zh-CN" altLang="en-US"/>
              <a:t> total=$?;</a:t>
            </a:r>
          </a:p>
          <a:p>
            <a:r>
              <a:rPr lang="zh-CN" altLang="en-US"/>
              <a:t> echo $total,$?;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 anchor="b"/>
          <a:lstStyle/>
          <a:p>
            <a:pPr algn="r">
              <a:defRPr/>
            </a:pPr>
            <a:fld id="{AA6616E5-B96B-45AD-ADC9-06CB0845CB0D}" type="slidenum">
              <a:rPr lang="zh-CN" altLang="zh-CN" sz="1200">
                <a:latin typeface="Times New Roman" pitchFamily="18" charset="0"/>
                <a:sym typeface="+mn-ea"/>
              </a:rPr>
              <a:pPr algn="r">
                <a:defRPr/>
              </a:pPr>
              <a:t>26</a:t>
            </a:fld>
            <a:endParaRPr lang="zh-CN" altLang="zh-CN" sz="1200">
              <a:latin typeface="Times New Roman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2" name="备注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#</a:t>
            </a:r>
            <a:r>
              <a:rPr lang="zh-CN" altLang="en-US"/>
              <a:t>将 </a:t>
            </a:r>
            <a:r>
              <a:rPr lang="en-US" altLang="zh-CN"/>
              <a:t>/etc/passwd </a:t>
            </a:r>
            <a:r>
              <a:rPr lang="zh-CN" altLang="en-US"/>
              <a:t>的内容列出并且列印行号，同时，请将第 </a:t>
            </a:r>
            <a:r>
              <a:rPr lang="en-US" altLang="zh-CN"/>
              <a:t>2~5 </a:t>
            </a:r>
            <a:r>
              <a:rPr lang="zh-CN" altLang="en-US"/>
              <a:t>行删除！注意一下，原本应该是要下达 </a:t>
            </a:r>
            <a:r>
              <a:rPr lang="en-US" altLang="zh-CN"/>
              <a:t>sed -e </a:t>
            </a:r>
            <a:r>
              <a:rPr lang="zh-CN" altLang="en-US"/>
              <a:t>才对，没有 </a:t>
            </a:r>
            <a:r>
              <a:rPr lang="en-US" altLang="zh-CN"/>
              <a:t>-e </a:t>
            </a:r>
            <a:r>
              <a:rPr lang="zh-CN" altLang="en-US"/>
              <a:t>也行！</a:t>
            </a:r>
          </a:p>
          <a:p>
            <a:r>
              <a:rPr lang="en-US" altLang="zh-CN"/>
              <a:t>nl /etc/passwd | sed '2,5d'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要删除第 </a:t>
            </a:r>
            <a:r>
              <a:rPr lang="en-US" altLang="zh-CN"/>
              <a:t>3 </a:t>
            </a:r>
            <a:r>
              <a:rPr lang="zh-CN" altLang="en-US"/>
              <a:t>到最后一行</a:t>
            </a:r>
          </a:p>
          <a:p>
            <a:r>
              <a:rPr lang="en-US" altLang="zh-CN"/>
              <a:t>nl /etc/passwd | sed '3,$d' 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在第二行后</a:t>
            </a:r>
            <a:r>
              <a:rPr lang="en-US" altLang="zh-CN"/>
              <a:t>(</a:t>
            </a:r>
            <a:r>
              <a:rPr lang="zh-CN" altLang="en-US"/>
              <a:t>亦即是加在第三行</a:t>
            </a:r>
            <a:r>
              <a:rPr lang="en-US" altLang="zh-CN"/>
              <a:t>)</a:t>
            </a:r>
            <a:r>
              <a:rPr lang="zh-CN" altLang="en-US"/>
              <a:t>加上</a:t>
            </a:r>
            <a:r>
              <a:rPr lang="en-US" altLang="zh-CN"/>
              <a:t>itcast</a:t>
            </a:r>
          </a:p>
          <a:p>
            <a:r>
              <a:rPr lang="en-US" altLang="zh-CN"/>
              <a:t>nl /etc/passwd | sed '2a itcast'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如果是在第二行前面</a:t>
            </a:r>
          </a:p>
          <a:p>
            <a:r>
              <a:rPr lang="en-US" altLang="zh-CN"/>
              <a:t>nl /etc/passwd | sed '2i itcast'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仅列出 </a:t>
            </a:r>
            <a:r>
              <a:rPr lang="en-US" altLang="zh-CN"/>
              <a:t>/etc/passwd </a:t>
            </a:r>
            <a:r>
              <a:rPr lang="zh-CN" altLang="en-US"/>
              <a:t>文件内的第 </a:t>
            </a:r>
            <a:r>
              <a:rPr lang="en-US" altLang="zh-CN"/>
              <a:t>5-7 </a:t>
            </a:r>
            <a:r>
              <a:rPr lang="zh-CN" altLang="en-US"/>
              <a:t>行</a:t>
            </a:r>
          </a:p>
          <a:p>
            <a:r>
              <a:rPr lang="en-US" altLang="zh-CN"/>
              <a:t>nl /etc/passwd | sed -n '5,7p'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获取当前</a:t>
            </a:r>
            <a:r>
              <a:rPr lang="en-US" altLang="zh-CN"/>
              <a:t>eth0</a:t>
            </a:r>
            <a:r>
              <a:rPr lang="zh-CN" altLang="en-US"/>
              <a:t>网卡的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r>
              <a:rPr lang="en-US" altLang="zh-CN"/>
              <a:t>ifconfig eth0 | grep 'inet addr' | sed 's/^.*addr://g' | sed 's/Bcast.*$//g'</a:t>
            </a:r>
          </a:p>
          <a:p>
            <a:r>
              <a:rPr lang="en-US" altLang="zh-CN"/>
              <a:t>ifconfig eth0 | grep 'inet addr' | cut -d : -f2 | cut -d ' '  -f1</a:t>
            </a:r>
          </a:p>
          <a:p>
            <a:r>
              <a:rPr lang="en-US" altLang="zh-CN"/>
              <a:t>#</a:t>
            </a:r>
            <a:r>
              <a:rPr lang="zh-CN" altLang="en-US"/>
              <a:t>练习</a:t>
            </a:r>
          </a:p>
          <a:p>
            <a:r>
              <a:rPr lang="en-US" altLang="zh-CN"/>
              <a:t>cat /etc/passwd &gt; passwd.bak</a:t>
            </a:r>
          </a:p>
          <a:p>
            <a:r>
              <a:rPr lang="en-US" altLang="zh-CN"/>
              <a:t>#</a:t>
            </a:r>
            <a:r>
              <a:rPr lang="zh-CN" altLang="en-US"/>
              <a:t>在第</a:t>
            </a:r>
            <a:r>
              <a:rPr lang="en-US" altLang="zh-CN"/>
              <a:t>2</a:t>
            </a:r>
            <a:r>
              <a:rPr lang="zh-CN" altLang="en-US"/>
              <a:t>行后面插入</a:t>
            </a:r>
            <a:r>
              <a:rPr lang="en-US" altLang="zh-CN"/>
              <a:t>itcast</a:t>
            </a:r>
            <a:r>
              <a:rPr lang="zh-CN" altLang="en-US"/>
              <a:t>字符</a:t>
            </a:r>
          </a:p>
          <a:p>
            <a:r>
              <a:rPr lang="en-US" altLang="zh-CN"/>
              <a:t>sed -i '3a itcast' passwd.bak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删除文件中的第</a:t>
            </a:r>
            <a:r>
              <a:rPr lang="en-US" altLang="zh-CN"/>
              <a:t>2</a:t>
            </a:r>
            <a:r>
              <a:rPr lang="zh-CN" altLang="en-US"/>
              <a:t>行到第</a:t>
            </a:r>
            <a:r>
              <a:rPr lang="en-US" altLang="zh-CN"/>
              <a:t>5</a:t>
            </a:r>
            <a:r>
              <a:rPr lang="zh-CN" altLang="en-US"/>
              <a:t>行</a:t>
            </a:r>
          </a:p>
          <a:p>
            <a:r>
              <a:rPr lang="en-US" altLang="zh-CN"/>
              <a:t>sed -i '2,5d' passwd.bak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使用</a:t>
            </a:r>
            <a:r>
              <a:rPr lang="en-US" altLang="zh-CN"/>
              <a:t>\</a:t>
            </a:r>
            <a:r>
              <a:rPr lang="zh-CN" altLang="en-US"/>
              <a:t>来进行转义或使用</a:t>
            </a:r>
            <a:r>
              <a:rPr lang="en-US" altLang="zh-CN"/>
              <a:t>#</a:t>
            </a:r>
          </a:p>
          <a:p>
            <a:r>
              <a:rPr lang="en-US" altLang="zh-CN"/>
              <a:t>sed -i 's/\/bin\/bash/\/itcast/g' passwd.bak</a:t>
            </a:r>
          </a:p>
          <a:p>
            <a:r>
              <a:rPr lang="en-US" altLang="zh-CN"/>
              <a:t>sed -i 's#/bin/bash#/itcast#g' passwd.bak</a:t>
            </a:r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删除一个文件已</a:t>
            </a:r>
            <a:r>
              <a:rPr lang="en-US" altLang="zh-CN"/>
              <a:t>#</a:t>
            </a:r>
            <a:r>
              <a:rPr lang="zh-CN" altLang="en-US"/>
              <a:t>开头的行和空行</a:t>
            </a:r>
          </a:p>
          <a:p>
            <a:r>
              <a:rPr lang="en-US" altLang="zh-CN"/>
              <a:t>sed -i -e '/^#/d' -e '/^$/d' abc.txt</a:t>
            </a:r>
            <a:endParaRPr lang="zh-CN" altLang="en-US"/>
          </a:p>
        </p:txBody>
      </p:sp>
      <p:sp>
        <p:nvSpPr>
          <p:cNvPr id="4096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fld id="{3118320B-8669-4D2B-9725-6807CBC69D63}" type="slidenum">
              <a:rPr lang="zh-CN" altLang="zh-CN" smtClean="0"/>
              <a:pPr>
                <a:buFont typeface="Arial" pitchFamily="34" charset="0"/>
                <a:buChar char="•"/>
              </a:pPr>
              <a:t>31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-F ':' '{print $0}'</a:t>
            </a:r>
          </a:p>
          <a:p>
            <a:pPr>
              <a:defRPr/>
            </a:pPr>
            <a:r>
              <a:rPr lang="en-US" altLang="zh-CN" dirty="0" err="1"/>
              <a:t>awk</a:t>
            </a:r>
            <a:r>
              <a:rPr lang="en-US" altLang="zh-CN" dirty="0"/>
              <a:t> -F ':' '{print $2}'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awk</a:t>
            </a:r>
            <a:r>
              <a:rPr lang="en-US" altLang="zh-CN" dirty="0"/>
              <a:t> -F ':' '1&gt;0 {print $1} 2&gt;1 {print $2}'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awk</a:t>
            </a:r>
            <a:r>
              <a:rPr lang="en-US" altLang="zh-CN" dirty="0"/>
              <a:t> 'BEGIN {print </a:t>
            </a:r>
            <a:r>
              <a:rPr lang="en-US" altLang="zh-CN" dirty="0">
                <a:latin typeface="+mn-lt"/>
              </a:rPr>
              <a:t>"</a:t>
            </a:r>
            <a:r>
              <a:rPr lang="en-US" altLang="zh-CN" dirty="0"/>
              <a:t>this file is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"} {print $0}'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awk</a:t>
            </a:r>
            <a:r>
              <a:rPr lang="en-US" altLang="zh-CN" dirty="0"/>
              <a:t> -F ':' 'BEGIN {print "this file is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"} {print $1}'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awk</a:t>
            </a:r>
            <a:r>
              <a:rPr lang="en-US" altLang="zh-CN" dirty="0"/>
              <a:t> '{FS=":"} {print $1}'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awk</a:t>
            </a:r>
            <a:r>
              <a:rPr lang="en-US" altLang="zh-CN" dirty="0"/>
              <a:t> 'BEGIN {FS=":"} {print $1}'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awk</a:t>
            </a:r>
            <a:r>
              <a:rPr lang="en-US" altLang="zh-CN" dirty="0"/>
              <a:t> 'END {print "end of file"} {print $1}'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ifconfig</a:t>
            </a:r>
            <a:r>
              <a:rPr lang="en-US" altLang="zh-CN" dirty="0"/>
              <a:t> eth0 | </a:t>
            </a:r>
            <a:r>
              <a:rPr lang="en-US" altLang="zh-CN" dirty="0" err="1"/>
              <a:t>grep</a:t>
            </a:r>
            <a:r>
              <a:rPr lang="en-US" altLang="zh-CN" dirty="0"/>
              <a:t> '</a:t>
            </a:r>
            <a:r>
              <a:rPr lang="en-US" altLang="zh-CN" dirty="0" err="1"/>
              <a:t>inet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' | </a:t>
            </a:r>
            <a:r>
              <a:rPr lang="en-US" altLang="zh-CN" dirty="0" err="1"/>
              <a:t>awk</a:t>
            </a:r>
            <a:r>
              <a:rPr lang="en-US" altLang="zh-CN" dirty="0"/>
              <a:t> -F ":" '{print $2}' | </a:t>
            </a:r>
            <a:r>
              <a:rPr lang="en-US" altLang="zh-CN" dirty="0" err="1"/>
              <a:t>awk</a:t>
            </a:r>
            <a:r>
              <a:rPr lang="en-US" altLang="zh-CN" dirty="0"/>
              <a:t> '{print $1}'</a:t>
            </a:r>
            <a:endParaRPr lang="zh-CN" altLang="en-US" dirty="0"/>
          </a:p>
        </p:txBody>
      </p:sp>
      <p:sp>
        <p:nvSpPr>
          <p:cNvPr id="4403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fld id="{10D7EDDD-4113-4F28-A5F6-25459C1A76FD}" type="slidenum">
              <a:rPr lang="zh-CN" altLang="zh-CN" smtClean="0"/>
              <a:pPr>
                <a:buFont typeface="Arial" pitchFamily="34" charset="0"/>
                <a:buChar char="•"/>
              </a:pPr>
              <a:t>33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3300" b="1">
                <a:solidFill>
                  <a:srgbClr val="FF0000"/>
                </a:solidFill>
                <a:latin typeface="Arial Black" pitchFamily="34" charset="0"/>
                <a:ea typeface="隶书" pitchFamily="1" charset="-122"/>
              </a:rPr>
              <a:t>—</a:t>
            </a:r>
            <a:r>
              <a:rPr lang="zh-CN" sz="3300" b="1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  </a:t>
            </a:r>
            <a:r>
              <a:rPr lang="zh-CN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68B2D-C56F-47D8-B6A6-4D4BC2EDB6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53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0DD60-C4E4-4330-A381-1ACEB937438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745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D3A3D-F718-4CA5-BAE5-B120C3B348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730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4304-371B-4D0A-92BC-6876F5065C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68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1125-5DFB-465F-9D97-3AE8AB48AD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744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pic>
        <p:nvPicPr>
          <p:cNvPr id="6" name="Picture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  </a:t>
            </a:r>
            <a:r>
              <a:rPr lang="zh-CN" altLang="zh-CN"/>
              <a:t>www.itcast.cn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82E5-D1CE-4C72-AD6E-87E541D68B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22451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AFA62-DBC9-432D-BCDE-C2544EA8F25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29248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6E638-136C-48BE-A5A3-C94E4AADF24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91767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4A993-7F6A-4A86-81AC-5833A8FBB5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274758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DBAB3-A764-45E7-9C36-5952251832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0256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F3236-4E1D-425C-90C0-071EB74B50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04318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F7566-B9C3-43A8-97FE-2CBE77BA10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010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1B2F4-897E-4DA8-999B-A204D483F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443780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C598-23DB-464D-A122-1B93146E7D3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24163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4AD86-51E0-4935-B905-24FFA0BD401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078155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9064-D4C4-42C5-B254-9166CF5A5C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419188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086BB-534A-4707-AB3B-B2D5DA201E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281822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0A76-C910-48F2-82A2-CB0CA85B0B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266286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6B1A9-B016-4EB2-BE15-7C8869598F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34352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8DA53-3ACF-45E5-AD64-9E9ADB16451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454124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9CD68-665D-4871-9C43-CC885FEA70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345188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24080-C4AA-44BC-8CF8-F6CD379C27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65797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EE11-A243-41CD-BC74-F3E457FDEE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0003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9ACF-F28B-40FD-9401-B483C14524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1760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12558-438F-427C-8D2C-090236E8E2A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82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BB62-470E-4231-914C-46863412D85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20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0815B-3C19-411F-A445-93196B46B35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44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15A0-72D4-4E12-921A-88014C77DA1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64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595B1-A226-49C2-A874-FBB289034C8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699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B5BF7-021A-4C19-8E25-5CD1E1238B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05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49D2CED0-1B2B-41AC-866E-067FBC0C1E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3300" b="1">
                <a:solidFill>
                  <a:srgbClr val="FF0000"/>
                </a:solidFill>
                <a:latin typeface="Arial Black" pitchFamily="34" charset="0"/>
                <a:ea typeface="隶书" pitchFamily="1" charset="-122"/>
              </a:rPr>
              <a:t>—</a:t>
            </a:r>
            <a:r>
              <a:rPr lang="zh-CN" sz="3300" b="1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29" r:id="rId2"/>
    <p:sldLayoutId id="2147483728" r:id="rId3"/>
    <p:sldLayoutId id="2147483727" r:id="rId4"/>
    <p:sldLayoutId id="2147483726" r:id="rId5"/>
    <p:sldLayoutId id="2147483725" r:id="rId6"/>
    <p:sldLayoutId id="2147483724" r:id="rId7"/>
    <p:sldLayoutId id="2147483723" r:id="rId8"/>
    <p:sldLayoutId id="2147483722" r:id="rId9"/>
    <p:sldLayoutId id="2147483721" r:id="rId10"/>
    <p:sldLayoutId id="2147483720" r:id="rId11"/>
    <p:sldLayoutId id="2147483719" r:id="rId12"/>
    <p:sldLayoutId id="214748371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6A5797-327D-4A63-9172-63812632CBA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055" name="Picture 9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9" descr="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2" r:id="rId2"/>
    <p:sldLayoutId id="2147483731" r:id="rId3"/>
    <p:sldLayoutId id="2147483730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8B1B5707-C079-459C-B04F-3DDA955190F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1800"/>
          </a:p>
        </p:txBody>
      </p:sp>
      <p:pic>
        <p:nvPicPr>
          <p:cNvPr id="3081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  <p:sldLayoutId id="2147483734" r:id="rId12"/>
    <p:sldLayoutId id="21474837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latin typeface="新宋体" panose="02010609030101010101" pitchFamily="49" charset="-122"/>
                <a:ea typeface="新宋体" panose="02010609030101010101" pitchFamily="49" charset="-122"/>
              </a:rPr>
              <a:t>Linux </a:t>
            </a:r>
            <a:r>
              <a:rPr lang="en-US" altLang="zh-CN" sz="3600" b="1">
                <a:latin typeface="新宋体" panose="02010609030101010101" pitchFamily="49" charset="-122"/>
                <a:ea typeface="新宋体" panose="02010609030101010101" pitchFamily="49" charset="-122"/>
              </a:rPr>
              <a:t>shell</a:t>
            </a:r>
            <a:r>
              <a:rPr lang="zh-CN" altLang="en-US" sz="3600" b="1">
                <a:latin typeface="新宋体" panose="02010609030101010101" pitchFamily="49" charset="-122"/>
                <a:ea typeface="新宋体" panose="02010609030101010101" pitchFamily="49" charset="-122"/>
              </a:rPr>
              <a:t>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将命令的返回值赋给变量</a:t>
            </a: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A=`ls -la` </a:t>
            </a:r>
            <a:r>
              <a:rPr lang="zh-CN" altLang="en-US"/>
              <a:t>反引号，运行里面的命令，并把结果返回给变量</a:t>
            </a:r>
            <a:r>
              <a:rPr lang="en-US" altLang="zh-CN"/>
              <a:t>A</a:t>
            </a:r>
          </a:p>
          <a:p>
            <a:r>
              <a:rPr lang="en-US" altLang="zh-CN"/>
              <a:t>A=$(ls -la) </a:t>
            </a:r>
            <a:r>
              <a:rPr lang="zh-CN" altLang="en-US"/>
              <a:t>等价于反引号</a:t>
            </a:r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Shell</a:t>
            </a:r>
            <a:r>
              <a:rPr lang="zh-CN" altLang="en-US"/>
              <a:t>中的特殊变量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$?</a:t>
            </a:r>
            <a:r>
              <a:rPr lang="zh-CN" altLang="en-US"/>
              <a:t> 表示上一个命令退出的状态</a:t>
            </a:r>
            <a:endParaRPr lang="en-US" altLang="zh-CN"/>
          </a:p>
          <a:p>
            <a:r>
              <a:rPr lang="en-US" altLang="zh-CN"/>
              <a:t>$$</a:t>
            </a:r>
            <a:r>
              <a:rPr lang="zh-CN" altLang="en-US"/>
              <a:t> 表示当前进程编号</a:t>
            </a:r>
            <a:endParaRPr lang="en-US" altLang="zh-CN"/>
          </a:p>
          <a:p>
            <a:r>
              <a:rPr lang="en-US" altLang="zh-CN"/>
              <a:t>$0 </a:t>
            </a:r>
            <a:r>
              <a:rPr lang="zh-CN" altLang="en-US"/>
              <a:t>表示当前脚本名称</a:t>
            </a:r>
            <a:endParaRPr lang="en-US" altLang="zh-CN"/>
          </a:p>
          <a:p>
            <a:r>
              <a:rPr lang="en-US" altLang="zh-CN"/>
              <a:t>$n </a:t>
            </a:r>
            <a:r>
              <a:rPr lang="zh-CN" altLang="en-US"/>
              <a:t>表示</a:t>
            </a:r>
            <a:r>
              <a:rPr lang="en-US" altLang="zh-CN"/>
              <a:t>n</a:t>
            </a:r>
            <a:r>
              <a:rPr lang="zh-CN" altLang="en-US"/>
              <a:t>位置的输入参数（</a:t>
            </a:r>
            <a:r>
              <a:rPr lang="en-US" altLang="zh-CN"/>
              <a:t>n</a:t>
            </a:r>
            <a:r>
              <a:rPr lang="zh-CN" altLang="en-US"/>
              <a:t>代表数字，</a:t>
            </a:r>
            <a:r>
              <a:rPr lang="en-US" altLang="zh-CN"/>
              <a:t>n&gt;=1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$#</a:t>
            </a: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表示参数的个数，常用于循环</a:t>
            </a:r>
            <a:endParaRPr lang="en-US" altLang="zh-CN"/>
          </a:p>
          <a:p>
            <a:r>
              <a:rPr lang="en-US" altLang="zh-CN"/>
              <a:t>$*</a:t>
            </a:r>
            <a:r>
              <a:rPr lang="zh-CN" altLang="en-US"/>
              <a:t>和</a:t>
            </a:r>
            <a:r>
              <a:rPr lang="en-US" altLang="zh-CN"/>
              <a:t>$@</a:t>
            </a:r>
            <a:r>
              <a:rPr lang="zh-CN" altLang="en-US"/>
              <a:t> 都表示参数列表 </a:t>
            </a:r>
            <a:endParaRPr lang="en-US" altLang="zh-CN"/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$*</a:t>
            </a:r>
            <a:r>
              <a:rPr lang="zh-CN" altLang="en-US"/>
              <a:t>与</a:t>
            </a:r>
            <a:r>
              <a:rPr lang="en-US" altLang="zh-CN"/>
              <a:t>$@</a:t>
            </a:r>
            <a:r>
              <a:rPr lang="zh-CN" altLang="en-US"/>
              <a:t>区别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$* </a:t>
            </a:r>
            <a:r>
              <a:rPr lang="zh-CN" altLang="en-US"/>
              <a:t>和 </a:t>
            </a:r>
            <a:r>
              <a:rPr lang="en-US" altLang="zh-CN"/>
              <a:t>$@ </a:t>
            </a:r>
            <a:r>
              <a:rPr lang="zh-CN" altLang="en-US"/>
              <a:t>都表示传递给函数或脚本的所有参数，不被双引号</a:t>
            </a:r>
            <a:r>
              <a:rPr lang="en-US" altLang="zh-CN"/>
              <a:t>" "</a:t>
            </a:r>
            <a:r>
              <a:rPr lang="zh-CN" altLang="en-US"/>
              <a:t>包含时，都以</a:t>
            </a:r>
            <a:r>
              <a:rPr lang="en-US" altLang="zh-CN"/>
              <a:t>$1  $2  … $n </a:t>
            </a:r>
            <a:r>
              <a:rPr lang="zh-CN" altLang="en-US"/>
              <a:t>的形式输出所有参数</a:t>
            </a:r>
            <a:endParaRPr lang="en-US" altLang="zh-CN"/>
          </a:p>
          <a:p>
            <a:r>
              <a:rPr lang="zh-CN" altLang="en-US"/>
              <a:t>当它们被双引号</a:t>
            </a:r>
            <a:r>
              <a:rPr lang="en-US" altLang="zh-CN"/>
              <a:t>" "</a:t>
            </a:r>
            <a:r>
              <a:rPr lang="zh-CN" altLang="en-US"/>
              <a:t>包含时，</a:t>
            </a:r>
            <a:r>
              <a:rPr lang="en-US" altLang="zh-CN"/>
              <a:t>"$*" </a:t>
            </a:r>
            <a:r>
              <a:rPr lang="zh-CN" altLang="en-US"/>
              <a:t>会将所有的参数作为一个整体，以</a:t>
            </a:r>
            <a:r>
              <a:rPr lang="en-US" altLang="zh-CN"/>
              <a:t>"$1 $2 … $n"</a:t>
            </a:r>
            <a:r>
              <a:rPr lang="zh-CN" altLang="en-US"/>
              <a:t>的形式输出所有参数；</a:t>
            </a:r>
            <a:r>
              <a:rPr lang="en-US" altLang="zh-CN"/>
              <a:t>"$@" </a:t>
            </a:r>
            <a:r>
              <a:rPr lang="zh-CN" altLang="en-US"/>
              <a:t>会将各个参数分开，以</a:t>
            </a:r>
            <a:r>
              <a:rPr lang="en-US" altLang="zh-CN"/>
              <a:t>"$1" "$2" … "$n" </a:t>
            </a:r>
            <a:r>
              <a:rPr lang="zh-CN" altLang="en-US"/>
              <a:t>的形式输出所有参数</a:t>
            </a:r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格式 </a:t>
            </a:r>
            <a:r>
              <a:rPr lang="en-US" altLang="zh-CN" sz="2400" dirty="0"/>
              <a:t>:expr m + n </a:t>
            </a:r>
            <a:r>
              <a:rPr lang="zh-CN" altLang="en-US" sz="2400" dirty="0"/>
              <a:t>或</a:t>
            </a:r>
            <a:r>
              <a:rPr lang="en-US" altLang="zh-CN" sz="2400" dirty="0"/>
              <a:t>$((</a:t>
            </a:r>
            <a:r>
              <a:rPr lang="en-US" altLang="zh-CN" sz="2400" dirty="0" err="1"/>
              <a:t>m+n</a:t>
            </a:r>
            <a:r>
              <a:rPr lang="en-US" altLang="zh-CN" sz="2400" dirty="0"/>
              <a:t>)) </a:t>
            </a:r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</a:rPr>
              <a:t>expr</a:t>
            </a:r>
            <a:r>
              <a:rPr lang="zh-CN" altLang="en-US" sz="2000" dirty="0">
                <a:solidFill>
                  <a:srgbClr val="FF0000"/>
                </a:solidFill>
              </a:rPr>
              <a:t>运算符间要有空格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例如计算（</a:t>
            </a:r>
            <a:r>
              <a:rPr lang="en-US" altLang="zh-CN" sz="2400" dirty="0"/>
              <a:t>2 </a:t>
            </a:r>
            <a:r>
              <a:rPr lang="zh-CN" altLang="en-US" sz="2400" dirty="0"/>
              <a:t>＋</a:t>
            </a:r>
            <a:r>
              <a:rPr lang="en-US" altLang="zh-CN" sz="2400" dirty="0"/>
              <a:t>3 </a:t>
            </a:r>
            <a:r>
              <a:rPr lang="zh-CN" altLang="en-US" sz="2400" dirty="0"/>
              <a:t>）</a:t>
            </a:r>
            <a:r>
              <a:rPr lang="en-US" altLang="zh-CN" sz="2400" dirty="0"/>
              <a:t>×4 </a:t>
            </a:r>
            <a:r>
              <a:rPr lang="zh-CN" altLang="en-US" sz="2400" dirty="0"/>
              <a:t>的值</a:t>
            </a:r>
            <a:endParaRPr lang="en-US" altLang="zh-CN" sz="2400" dirty="0"/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/>
              <a:t>1 .</a:t>
            </a:r>
            <a:r>
              <a:rPr lang="zh-CN" altLang="en-US" sz="2400" dirty="0"/>
              <a:t>分步计算</a:t>
            </a:r>
            <a:br>
              <a:rPr lang="zh-CN" altLang="en-US" sz="2400" dirty="0"/>
            </a:br>
            <a:r>
              <a:rPr lang="en-US" altLang="zh-CN" sz="2400" dirty="0"/>
              <a:t>	S=`expr 2 + 3`</a:t>
            </a:r>
            <a:br>
              <a:rPr lang="en-US" altLang="zh-CN" sz="2400" dirty="0"/>
            </a:br>
            <a:r>
              <a:rPr lang="en-US" altLang="zh-CN" sz="2400" dirty="0"/>
              <a:t>	expr $S \* 4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/>
              <a:t>2.</a:t>
            </a:r>
            <a:r>
              <a:rPr lang="zh-CN" altLang="en-US" sz="2400" dirty="0"/>
              <a:t>一步完成计算</a:t>
            </a:r>
            <a:endParaRPr lang="en-US" altLang="zh-CN" sz="2400" dirty="0"/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/>
              <a:t>	expr `expr 2 + 3 ` \* 4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/>
              <a:t>	echo `expr \`expr 2 + 3\` \* 4`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dirty="0"/>
              <a:t>或</a:t>
            </a:r>
            <a:endParaRPr lang="en-US" altLang="zh-CN" sz="2400" dirty="0"/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/>
              <a:t>	$(((2+3)*4))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第一种：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for N in 1 2 3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do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	echo $N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done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或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for N in 1 2 3; do echo $N; done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或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for N in {1..3}; do echo $N; done</a:t>
            </a:r>
          </a:p>
        </p:txBody>
      </p:sp>
      <p:sp>
        <p:nvSpPr>
          <p:cNvPr id="17412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第二种：</a:t>
            </a:r>
            <a:endParaRPr lang="en-US" altLang="zh-CN"/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zh-CN"/>
              <a:t>for ((i = 0; i &lt;= 5; i++))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zh-CN"/>
              <a:t>do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zh-CN"/>
              <a:t>	echo "welcome $i times"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zh-CN"/>
              <a:t>done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zh-CN" altLang="en-US"/>
              <a:t>或</a:t>
            </a:r>
            <a:endParaRPr lang="en-US" altLang="zh-CN"/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zh-CN"/>
              <a:t>for ((i = 0; i &lt;= 5; i++)); do echo "welcome $i times"; done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while</a:t>
            </a:r>
            <a:r>
              <a:rPr lang="zh-CN" altLang="en-US"/>
              <a:t>循环</a:t>
            </a:r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第一种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while expression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do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command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…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done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while</a:t>
            </a:r>
            <a:r>
              <a:rPr lang="zh-CN" altLang="en-US"/>
              <a:t>循环</a:t>
            </a: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第二种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i=1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while ((i&lt;=3))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do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  echo $i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  let i++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done</a:t>
            </a:r>
            <a:endParaRPr lang="zh-CN" altLang="en-US"/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case</a:t>
            </a:r>
            <a:r>
              <a:rPr lang="zh-CN" altLang="en-US"/>
              <a:t>语句</a:t>
            </a:r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格式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case $1 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start)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	echo "starting"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	;;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stop)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	echo "stoping"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	;;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*)</a:t>
            </a:r>
          </a:p>
          <a:p>
            <a:pPr marL="457200" lvl="1" indent="0">
              <a:buNone/>
            </a:pPr>
            <a:r>
              <a:rPr lang="en-US" altLang="zh-CN" sz="2000"/>
              <a:t>	echo “Usage: {start|stop} </a:t>
            </a:r>
            <a:r>
              <a:rPr lang="en-US" altLang="zh-CN" sz="2000"/>
              <a:t>“</a:t>
            </a:r>
            <a:endParaRPr lang="en-US" altLang="zh-CN" sz="20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esac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read</a:t>
            </a:r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3100" dirty="0"/>
              <a:t>read -p(</a:t>
            </a:r>
            <a:r>
              <a:rPr lang="zh-CN" altLang="en-US" sz="3100" dirty="0"/>
              <a:t>提示语句</a:t>
            </a:r>
            <a:r>
              <a:rPr lang="en-US" altLang="zh-CN" sz="3100" dirty="0"/>
              <a:t>)-n(</a:t>
            </a:r>
            <a:r>
              <a:rPr lang="zh-CN" altLang="en-US" sz="3100" dirty="0"/>
              <a:t>字符个数</a:t>
            </a:r>
            <a:r>
              <a:rPr lang="en-US" altLang="zh-CN" sz="3100" dirty="0"/>
              <a:t>) -t(</a:t>
            </a:r>
            <a:r>
              <a:rPr lang="zh-CN" altLang="en-US" sz="3100" dirty="0"/>
              <a:t>等待时间</a:t>
            </a:r>
            <a:r>
              <a:rPr lang="en-US" altLang="zh-CN" sz="3100" dirty="0"/>
              <a:t>) 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100" dirty="0"/>
              <a:t>	</a:t>
            </a:r>
            <a:r>
              <a:rPr lang="en-US" altLang="zh-CN" sz="2800" dirty="0"/>
              <a:t>read -p "please input your name: " NAME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dirty="0"/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dirty="0"/>
              <a:t>使用示例：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dirty="0"/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  <p:pic>
        <p:nvPicPr>
          <p:cNvPr id="266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60800"/>
            <a:ext cx="58864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主要内容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/>
              <a:t>shell</a:t>
            </a:r>
            <a:r>
              <a:rPr lang="zh-CN" altLang="en-US" sz="4000"/>
              <a:t>编程</a:t>
            </a:r>
            <a:endParaRPr lang="en-US" altLang="zh-CN" sz="4000"/>
          </a:p>
          <a:p>
            <a:pPr>
              <a:lnSpc>
                <a:spcPct val="90000"/>
              </a:lnSpc>
            </a:pPr>
            <a:r>
              <a:rPr lang="en-US" altLang="zh-CN" sz="4000"/>
              <a:t>sed</a:t>
            </a:r>
            <a:r>
              <a:rPr lang="zh-CN" altLang="en-US" sz="4000"/>
              <a:t>命令</a:t>
            </a:r>
            <a:endParaRPr lang="en-US" altLang="zh-CN" sz="4000"/>
          </a:p>
          <a:p>
            <a:pPr>
              <a:lnSpc>
                <a:spcPct val="90000"/>
              </a:lnSpc>
            </a:pPr>
            <a:r>
              <a:rPr lang="en-US" altLang="zh-CN" sz="4000"/>
              <a:t>awk</a:t>
            </a:r>
            <a:r>
              <a:rPr lang="zh-CN" altLang="en-US" sz="4000"/>
              <a:t>命令</a:t>
            </a:r>
            <a:endParaRPr lang="en-US" altLang="zh-CN" sz="4000"/>
          </a:p>
          <a:p>
            <a:pPr>
              <a:lnSpc>
                <a:spcPct val="90000"/>
              </a:lnSpc>
            </a:pPr>
            <a:r>
              <a:rPr lang="en-US" altLang="zh-CN" sz="4000"/>
              <a:t>crontab</a:t>
            </a:r>
            <a:r>
              <a:rPr lang="zh-CN" altLang="en-US" sz="4000"/>
              <a:t>定时器</a:t>
            </a:r>
            <a:endParaRPr lang="en-US" altLang="zh-CN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if</a:t>
            </a:r>
            <a:r>
              <a:rPr lang="zh-CN" altLang="en-US"/>
              <a:t>判断</a:t>
            </a:r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b="1"/>
              <a:t>if</a:t>
            </a:r>
            <a:r>
              <a:rPr lang="en-US" altLang="zh-CN"/>
              <a:t> </a:t>
            </a:r>
            <a:r>
              <a:rPr lang="en-US" altLang="zh-CN" i="1"/>
              <a:t>condition</a:t>
            </a:r>
            <a:r>
              <a:rPr lang="en-US" altLang="zh-CN"/>
              <a:t> </a:t>
            </a:r>
            <a:br>
              <a:rPr lang="en-US" altLang="zh-CN"/>
            </a:br>
            <a:r>
              <a:rPr lang="en-US" altLang="zh-CN" b="1"/>
              <a:t>then</a:t>
            </a:r>
            <a:r>
              <a:rPr lang="en-US" altLang="zh-CN"/>
              <a:t> </a:t>
            </a:r>
            <a:br>
              <a:rPr lang="en-US" altLang="zh-CN"/>
            </a:br>
            <a:r>
              <a:rPr lang="en-US" altLang="zh-CN"/>
              <a:t>    </a:t>
            </a:r>
            <a:r>
              <a:rPr lang="en-US" altLang="zh-CN" i="1"/>
              <a:t>statements</a:t>
            </a:r>
            <a:r>
              <a:rPr lang="en-US" altLang="zh-CN"/>
              <a:t> </a:t>
            </a:r>
            <a:br>
              <a:rPr lang="en-US" altLang="zh-CN"/>
            </a:br>
            <a:r>
              <a:rPr lang="en-US" altLang="zh-CN"/>
              <a:t>[</a:t>
            </a:r>
            <a:r>
              <a:rPr lang="en-US" altLang="zh-CN" b="1"/>
              <a:t>elif</a:t>
            </a:r>
            <a:r>
              <a:rPr lang="en-US" altLang="zh-CN"/>
              <a:t> </a:t>
            </a:r>
            <a:r>
              <a:rPr lang="en-US" altLang="zh-CN" i="1"/>
              <a:t>condition</a:t>
            </a:r>
            <a:r>
              <a:rPr lang="en-US" altLang="zh-CN"/>
              <a:t> </a:t>
            </a:r>
            <a:br>
              <a:rPr lang="en-US" altLang="zh-CN"/>
            </a:br>
            <a:r>
              <a:rPr lang="en-US" altLang="zh-CN"/>
              <a:t>    </a:t>
            </a:r>
            <a:r>
              <a:rPr lang="en-US" altLang="zh-CN" b="1"/>
              <a:t>then </a:t>
            </a:r>
            <a:r>
              <a:rPr lang="en-US" altLang="zh-CN" i="1"/>
              <a:t>statements.</a:t>
            </a:r>
            <a:r>
              <a:rPr lang="en-US" altLang="zh-CN"/>
              <a:t> ..] </a:t>
            </a:r>
            <a:br>
              <a:rPr lang="en-US" altLang="zh-CN"/>
            </a:br>
            <a:r>
              <a:rPr lang="en-US" altLang="zh-CN"/>
              <a:t>[</a:t>
            </a:r>
            <a:r>
              <a:rPr lang="en-US" altLang="zh-CN" b="1"/>
              <a:t>else</a:t>
            </a:r>
            <a:r>
              <a:rPr lang="en-US" altLang="zh-CN"/>
              <a:t> </a:t>
            </a:r>
            <a:br>
              <a:rPr lang="en-US" altLang="zh-CN"/>
            </a:br>
            <a:r>
              <a:rPr lang="en-US" altLang="zh-CN"/>
              <a:t>    </a:t>
            </a:r>
            <a:r>
              <a:rPr lang="en-US" altLang="zh-CN" i="1"/>
              <a:t>statements</a:t>
            </a:r>
            <a:r>
              <a:rPr lang="en-US" altLang="zh-CN"/>
              <a:t> ] </a:t>
            </a:r>
            <a:br>
              <a:rPr lang="en-US" altLang="zh-CN"/>
            </a:br>
            <a:r>
              <a:rPr lang="en-US" altLang="zh-CN" b="1"/>
              <a:t>fi</a:t>
            </a:r>
            <a:endParaRPr lang="zh-CN" altLang="en-US"/>
          </a:p>
        </p:txBody>
      </p:sp>
      <p:sp>
        <p:nvSpPr>
          <p:cNvPr id="23556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if</a:t>
            </a:r>
            <a:r>
              <a:rPr lang="zh-CN" altLang="en-US"/>
              <a:t>例子</a:t>
            </a: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#!/bin/bash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read -p "please input your name:"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#printf '%s\n' $NAME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if [ $NAME = root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      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               echo "hello ${NAME},  welcome 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       elif [ $NAME = itcast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              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                       echo "hello ${NAME},  welcome 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                echo "SB, get out here 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/>
              <a:t>fi</a:t>
            </a:r>
            <a:endParaRPr lang="zh-CN" altLang="en-US" sz="180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判断语句</a:t>
            </a:r>
          </a:p>
        </p:txBody>
      </p:sp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[ condition ]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en-US" altLang="zh-CN">
                <a:solidFill>
                  <a:srgbClr val="FF0000"/>
                </a:solidFill>
              </a:rPr>
              <a:t>condition</a:t>
            </a:r>
            <a:r>
              <a:rPr lang="zh-CN" altLang="en-US">
                <a:solidFill>
                  <a:srgbClr val="FF0000"/>
                </a:solidFill>
              </a:rPr>
              <a:t>前后要有空格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#</a:t>
            </a:r>
            <a:r>
              <a:rPr lang="zh-CN" altLang="en-US" sz="2000"/>
              <a:t>非空返回</a:t>
            </a:r>
            <a:r>
              <a:rPr lang="en-US" altLang="zh-CN" sz="2000"/>
              <a:t>true</a:t>
            </a:r>
            <a:r>
              <a:rPr lang="zh-CN" altLang="en-US" sz="2000"/>
              <a:t>，可使用</a:t>
            </a:r>
            <a:r>
              <a:rPr lang="en-US" altLang="zh-CN" sz="2000"/>
              <a:t>$?</a:t>
            </a:r>
            <a:r>
              <a:rPr lang="zh-CN" altLang="en-US" sz="2000"/>
              <a:t>验证（</a:t>
            </a:r>
            <a:r>
              <a:rPr lang="en-US" altLang="zh-CN" sz="2000"/>
              <a:t>0</a:t>
            </a:r>
            <a:r>
              <a:rPr lang="zh-CN" altLang="en-US" sz="2000"/>
              <a:t>为</a:t>
            </a:r>
            <a:r>
              <a:rPr lang="en-US" altLang="zh-CN" sz="2000"/>
              <a:t>true</a:t>
            </a:r>
            <a:r>
              <a:rPr lang="zh-CN" altLang="en-US" sz="2000"/>
              <a:t>，</a:t>
            </a:r>
            <a:r>
              <a:rPr lang="en-US" altLang="zh-CN" sz="2000"/>
              <a:t>&gt;1</a:t>
            </a:r>
            <a:r>
              <a:rPr lang="zh-CN" altLang="en-US" sz="2000"/>
              <a:t>为</a:t>
            </a:r>
            <a:r>
              <a:rPr lang="en-US" altLang="zh-CN" sz="2000"/>
              <a:t>false</a:t>
            </a:r>
            <a:r>
              <a:rPr lang="zh-CN" altLang="en-US" sz="2000"/>
              <a:t>）</a:t>
            </a:r>
            <a:endParaRPr lang="en-US" altLang="zh-CN" sz="20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[ itcast ]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/>
              <a:t>#</a:t>
            </a:r>
            <a:r>
              <a:rPr lang="zh-CN" altLang="en-US" sz="2000"/>
              <a:t>空返回</a:t>
            </a:r>
            <a:r>
              <a:rPr lang="en-US" altLang="zh-CN" sz="2000"/>
              <a:t>false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[  ]</a:t>
            </a:r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3100" dirty="0"/>
              <a:t>[ condition ] &amp;&amp; echo OK || echo notok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100" dirty="0"/>
              <a:t>	</a:t>
            </a:r>
            <a:r>
              <a:rPr lang="zh-CN" altLang="en-US" sz="3100" dirty="0"/>
              <a:t>条件满足，执行后面的语句</a:t>
            </a: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常用判断条件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=</a:t>
            </a:r>
            <a:r>
              <a:rPr lang="zh-CN" altLang="en-US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 字符串比较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cs typeface="Arial" pitchFamily="34" charset="0"/>
            </a:endParaRPr>
          </a:p>
          <a:p>
            <a:pPr marL="0" indent="0"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-lt</a:t>
            </a:r>
            <a:r>
              <a:rPr lang="en-US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小于</a:t>
            </a:r>
          </a:p>
          <a:p>
            <a:pPr marL="0" indent="0"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-le</a:t>
            </a:r>
            <a:r>
              <a:rPr lang="en-US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小于等于</a:t>
            </a:r>
          </a:p>
          <a:p>
            <a:pPr marL="0" indent="0"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-eq</a:t>
            </a:r>
            <a:r>
              <a:rPr lang="en-US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等于</a:t>
            </a:r>
            <a:endParaRPr lang="en-US" altLang="zh-CN" sz="3600" dirty="0">
              <a:solidFill>
                <a:srgbClr val="000000"/>
              </a:solidFill>
              <a:latin typeface="微软雅黑" pitchFamily="34" charset="-122"/>
              <a:cs typeface="Arial" pitchFamily="34" charset="0"/>
            </a:endParaRPr>
          </a:p>
          <a:p>
            <a:pPr marL="0" indent="0"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-gt</a:t>
            </a:r>
            <a:r>
              <a:rPr lang="en-US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大于</a:t>
            </a:r>
          </a:p>
          <a:p>
            <a:pPr marL="0" indent="0"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-ge</a:t>
            </a:r>
            <a:r>
              <a:rPr lang="en-US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大于等于</a:t>
            </a:r>
          </a:p>
          <a:p>
            <a:pPr marL="0" indent="0"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-ne</a:t>
            </a:r>
            <a:r>
              <a:rPr lang="en-US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微软雅黑" pitchFamily="34" charset="-122"/>
                <a:cs typeface="Arial" pitchFamily="34" charset="0"/>
              </a:rPr>
              <a:t>不等于</a:t>
            </a:r>
            <a:endParaRPr lang="zh-CN" altLang="zh-CN" sz="3600" dirty="0">
              <a:solidFill>
                <a:srgbClr val="000000"/>
              </a:solidFill>
              <a:cs typeface="Arial" pitchFamily="34" charset="0"/>
            </a:endParaRPr>
          </a:p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3100" dirty="0"/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常用判断条件</a:t>
            </a:r>
          </a:p>
        </p:txBody>
      </p:sp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/>
              <a:t>-r </a:t>
            </a:r>
            <a:r>
              <a:rPr lang="zh-CN" altLang="en-US" sz="2800"/>
              <a:t>有读的权限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/>
              <a:t>-w </a:t>
            </a:r>
            <a:r>
              <a:rPr lang="zh-CN" altLang="en-US" sz="2800"/>
              <a:t>有写的权限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/>
              <a:t>-x </a:t>
            </a:r>
            <a:r>
              <a:rPr lang="zh-CN" altLang="en-US" sz="2800"/>
              <a:t>有执行的权限</a:t>
            </a: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/>
              <a:t>-</a:t>
            </a:r>
            <a:r>
              <a:rPr lang="en-US" altLang="zh-CN" sz="2800"/>
              <a:t>f </a:t>
            </a:r>
            <a:r>
              <a:rPr lang="zh-CN" altLang="en-US" sz="2800"/>
              <a:t>文件存在并且是一个常规的文件</a:t>
            </a: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/>
              <a:t>-s </a:t>
            </a:r>
            <a:r>
              <a:rPr lang="zh-CN" altLang="en-US" sz="2800"/>
              <a:t>文件存在且不为空</a:t>
            </a: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/>
              <a:t>-d </a:t>
            </a:r>
            <a:r>
              <a:rPr lang="zh-CN" altLang="en-US" sz="2800"/>
              <a:t>文件存在并是一个目录</a:t>
            </a: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/>
              <a:t>-b</a:t>
            </a:r>
            <a:r>
              <a:rPr lang="zh-CN" altLang="en-US" sz="2800"/>
              <a:t>文件存在并且是一个块设备</a:t>
            </a: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/>
              <a:t>-</a:t>
            </a:r>
            <a:r>
              <a:rPr lang="en-US" altLang="zh-CN" sz="2800">
                <a:solidFill>
                  <a:srgbClr val="FF0000"/>
                </a:solidFill>
              </a:rPr>
              <a:t>L</a:t>
            </a:r>
            <a:r>
              <a:rPr lang="en-US" altLang="zh-CN" sz="2800"/>
              <a:t> </a:t>
            </a:r>
            <a:r>
              <a:rPr lang="zh-CN" altLang="en-US" sz="2800"/>
              <a:t>文件存在并且是一个链接</a:t>
            </a: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Shell</a:t>
            </a:r>
            <a:r>
              <a:rPr lang="zh-CN" altLang="en-US"/>
              <a:t>自定义函数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100" dirty="0"/>
              <a:t>语法</a:t>
            </a:r>
            <a:endParaRPr lang="en-US" altLang="zh-CN" sz="3100" dirty="0"/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600" dirty="0"/>
              <a:t> [ function ] </a:t>
            </a:r>
            <a:r>
              <a:rPr lang="en-US" altLang="zh-CN" sz="2600" dirty="0" err="1"/>
              <a:t>funname</a:t>
            </a:r>
            <a:r>
              <a:rPr lang="en-US" altLang="zh-CN" sz="2600" dirty="0"/>
              <a:t> [</a:t>
            </a:r>
            <a:r>
              <a:rPr lang="en-US" altLang="zh-CN" sz="2600" dirty="0">
                <a:solidFill>
                  <a:srgbClr val="FF0000"/>
                </a:solidFill>
              </a:rPr>
              <a:t>()</a:t>
            </a:r>
            <a:r>
              <a:rPr lang="en-US" altLang="zh-CN" sz="2600" dirty="0"/>
              <a:t>]</a:t>
            </a:r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600" dirty="0"/>
              <a:t>{</a:t>
            </a:r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600" dirty="0"/>
              <a:t>    action;</a:t>
            </a:r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600" dirty="0"/>
              <a:t>    [return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;]</a:t>
            </a:r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600" dirty="0"/>
              <a:t>}</a:t>
            </a:r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600" dirty="0"/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600" dirty="0"/>
              <a:t>function start()  / function start / start()</a:t>
            </a:r>
          </a:p>
          <a:p>
            <a:pPr marL="40005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600" dirty="0"/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3100" dirty="0"/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Shell</a:t>
            </a:r>
            <a:r>
              <a:rPr lang="zh-CN" altLang="en-US"/>
              <a:t>自定义函数</a:t>
            </a: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1.</a:t>
            </a:r>
            <a:r>
              <a:rPr lang="zh-CN" altLang="en-US"/>
              <a:t>必须在调用函数地方之前，先声明函数，</a:t>
            </a:r>
            <a:r>
              <a:rPr lang="en-US" altLang="zh-CN"/>
              <a:t>shell</a:t>
            </a:r>
            <a:r>
              <a:rPr lang="zh-CN" altLang="en-US"/>
              <a:t>脚本是逐行运行。不会像其它语言一样先预编译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2.</a:t>
            </a:r>
            <a:r>
              <a:rPr lang="zh-CN" altLang="en-US"/>
              <a:t>函数返回值，只能通过</a:t>
            </a:r>
            <a:r>
              <a:rPr lang="en-US" altLang="zh-CN"/>
              <a:t>$? </a:t>
            </a:r>
            <a:r>
              <a:rPr lang="zh-CN" altLang="en-US"/>
              <a:t>系统变量获得，可以显示加：</a:t>
            </a:r>
            <a:r>
              <a:rPr lang="en-US" altLang="zh-CN"/>
              <a:t>return </a:t>
            </a:r>
            <a:r>
              <a:rPr lang="zh-CN" altLang="en-US"/>
              <a:t>返回，如果不加，将以最后一条命令运行结果，作为返回值。 </a:t>
            </a:r>
            <a:r>
              <a:rPr lang="en-US" altLang="zh-CN"/>
              <a:t>return</a:t>
            </a:r>
            <a:r>
              <a:rPr lang="zh-CN" altLang="en-US"/>
              <a:t>后跟数值</a:t>
            </a:r>
            <a:r>
              <a:rPr lang="en-US" altLang="zh-CN"/>
              <a:t>n(0-255)</a:t>
            </a:r>
            <a:endParaRPr lang="zh-CN" altLang="en-US"/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脚本调试</a:t>
            </a: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 -vx helloWorld.sh</a:t>
            </a:r>
          </a:p>
          <a:p>
            <a:r>
              <a:rPr lang="zh-CN" altLang="en-US"/>
              <a:t>或者在脚本中增加</a:t>
            </a:r>
            <a:r>
              <a:rPr lang="en-US" altLang="zh-CN"/>
              <a:t>set -x</a:t>
            </a:r>
            <a:endParaRPr lang="zh-CN" altLang="en-US"/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sed</a:t>
            </a:r>
            <a:r>
              <a:rPr lang="zh-CN" altLang="en-US"/>
              <a:t>命令</a:t>
            </a: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sed</a:t>
            </a:r>
            <a:r>
              <a:rPr lang="zh-CN" altLang="en-US"/>
              <a:t>全称是：</a:t>
            </a:r>
            <a:r>
              <a:rPr lang="en-US" altLang="zh-CN"/>
              <a:t>Stream EDitor</a:t>
            </a:r>
            <a:r>
              <a:rPr lang="zh-CN" altLang="en-US"/>
              <a:t>即流编辑器，是一个很好的文本处理工具，本身是一个管道命令，处理时，把当前处理的行存储在临时缓冲区中，接着用</a:t>
            </a:r>
            <a:r>
              <a:rPr lang="en-US" altLang="zh-CN"/>
              <a:t>sed</a:t>
            </a:r>
            <a:r>
              <a:rPr lang="zh-CN" altLang="en-US"/>
              <a:t>命令处理缓冲区中的内容，处理完成后，把缓冲区的内容送往屏幕。接着处理下一行。它是以行为单位进行处理，可以将数据行进行替换、删除、新增、选取等特定工作。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2772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什么是</a:t>
            </a:r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是用户与内核进行交互操作的一种接口，目前最流行的</a:t>
            </a:r>
            <a:r>
              <a:rPr lang="en-US" altLang="zh-CN"/>
              <a:t>Shell</a:t>
            </a:r>
            <a:r>
              <a:rPr lang="zh-CN" altLang="en-US"/>
              <a:t>称为</a:t>
            </a:r>
            <a:r>
              <a:rPr lang="en-US" altLang="zh-CN"/>
              <a:t>bash Shell</a:t>
            </a:r>
          </a:p>
          <a:p>
            <a:r>
              <a:rPr lang="en-US" altLang="zh-CN"/>
              <a:t>Shell</a:t>
            </a:r>
            <a:r>
              <a:rPr lang="zh-CN" altLang="en-US"/>
              <a:t>也是一门编程语言</a:t>
            </a:r>
            <a:r>
              <a:rPr lang="en-US" altLang="zh-CN"/>
              <a:t>&lt;</a:t>
            </a:r>
            <a:r>
              <a:rPr lang="zh-CN" altLang="zh-CN"/>
              <a:t>解释型的编程语言</a:t>
            </a:r>
            <a:r>
              <a:rPr lang="en-US" altLang="zh-CN"/>
              <a:t>&gt;</a:t>
            </a:r>
            <a:r>
              <a:rPr lang="zh-CN" altLang="en-US"/>
              <a:t>，即</a:t>
            </a:r>
            <a:r>
              <a:rPr lang="en-US" altLang="zh-CN"/>
              <a:t>shell</a:t>
            </a:r>
            <a:r>
              <a:rPr lang="zh-CN" altLang="en-US"/>
              <a:t>脚本</a:t>
            </a:r>
            <a:endParaRPr lang="en-US" altLang="zh-CN"/>
          </a:p>
          <a:p>
            <a:r>
              <a:rPr lang="zh-CN" altLang="en-US"/>
              <a:t>一个系统可以存在多个</a:t>
            </a:r>
            <a:r>
              <a:rPr lang="en-US" altLang="zh-CN"/>
              <a:t>shell</a:t>
            </a:r>
            <a:r>
              <a:rPr lang="zh-CN" altLang="en-US"/>
              <a:t>，可以通过</a:t>
            </a:r>
            <a:r>
              <a:rPr lang="en-US" altLang="zh-CN"/>
              <a:t>cat /etc/shells</a:t>
            </a:r>
            <a:r>
              <a:rPr lang="zh-CN" altLang="en-US"/>
              <a:t>命令查看系统中安装的</a:t>
            </a:r>
            <a:r>
              <a:rPr lang="en-US" altLang="zh-CN"/>
              <a:t>shell</a:t>
            </a:r>
            <a:r>
              <a:rPr lang="zh-CN" altLang="en-US"/>
              <a:t>，不同的</a:t>
            </a:r>
            <a:r>
              <a:rPr lang="en-US" altLang="zh-CN"/>
              <a:t>shell</a:t>
            </a:r>
            <a:r>
              <a:rPr lang="zh-CN" altLang="en-US"/>
              <a:t>可能支持的命令语法是不相同的</a:t>
            </a: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sed</a:t>
            </a:r>
            <a:r>
              <a:rPr lang="zh-CN" altLang="en-US"/>
              <a:t>选项</a:t>
            </a: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-n </a:t>
            </a:r>
            <a:r>
              <a:rPr lang="zh-CN" altLang="en-US" sz="2800"/>
              <a:t>：使用安静</a:t>
            </a:r>
            <a:r>
              <a:rPr lang="en-US" altLang="zh-CN" sz="2800"/>
              <a:t>(silent)</a:t>
            </a:r>
            <a:r>
              <a:rPr lang="zh-CN" altLang="en-US" sz="2800"/>
              <a:t>模式。在一般 </a:t>
            </a:r>
            <a:r>
              <a:rPr lang="en-US" altLang="zh-CN" sz="2800"/>
              <a:t>sed </a:t>
            </a:r>
            <a:r>
              <a:rPr lang="zh-CN" altLang="en-US" sz="2800"/>
              <a:t>的用法中，所有来自 </a:t>
            </a:r>
            <a:r>
              <a:rPr lang="en-US" altLang="zh-CN" sz="2800"/>
              <a:t>STDIN </a:t>
            </a:r>
            <a:r>
              <a:rPr lang="zh-CN" altLang="en-US" sz="2800"/>
              <a:t>的数据一般都会被列出到终端上。但如果加上 </a:t>
            </a:r>
            <a:r>
              <a:rPr lang="en-US" altLang="zh-CN" sz="2800"/>
              <a:t>-n </a:t>
            </a:r>
            <a:r>
              <a:rPr lang="zh-CN" altLang="en-US" sz="2800"/>
              <a:t>参数后，则只有经过</a:t>
            </a:r>
            <a:r>
              <a:rPr lang="en-US" altLang="zh-CN" sz="2800"/>
              <a:t>sed </a:t>
            </a:r>
            <a:r>
              <a:rPr lang="zh-CN" altLang="en-US" sz="2800"/>
              <a:t>特殊处理的那一行</a:t>
            </a:r>
            <a:r>
              <a:rPr lang="en-US" altLang="zh-CN" sz="2800"/>
              <a:t>(</a:t>
            </a:r>
            <a:r>
              <a:rPr lang="zh-CN" altLang="en-US" sz="2800"/>
              <a:t>或者动作</a:t>
            </a:r>
            <a:r>
              <a:rPr lang="en-US" altLang="zh-CN" sz="2800"/>
              <a:t>)</a:t>
            </a:r>
            <a:r>
              <a:rPr lang="zh-CN" altLang="en-US" sz="2800"/>
              <a:t>才会被列出来。</a:t>
            </a:r>
          </a:p>
          <a:p>
            <a:r>
              <a:rPr lang="en-US" altLang="zh-CN" sz="2800"/>
              <a:t>-e </a:t>
            </a:r>
            <a:r>
              <a:rPr lang="zh-CN" altLang="en-US" sz="2800"/>
              <a:t>：直接在命令列模式上进行 </a:t>
            </a:r>
            <a:r>
              <a:rPr lang="en-US" altLang="zh-CN" sz="2800"/>
              <a:t>sed </a:t>
            </a:r>
            <a:r>
              <a:rPr lang="zh-CN" altLang="en-US" sz="2800"/>
              <a:t>的动作编辑；</a:t>
            </a:r>
          </a:p>
          <a:p>
            <a:r>
              <a:rPr lang="en-US" altLang="zh-CN" sz="2800"/>
              <a:t>-i </a:t>
            </a:r>
            <a:r>
              <a:rPr lang="zh-CN" altLang="en-US" sz="2800"/>
              <a:t>：直接修改读取的文件内容，而不是输出到终端。</a:t>
            </a:r>
          </a:p>
        </p:txBody>
      </p:sp>
      <p:sp>
        <p:nvSpPr>
          <p:cNvPr id="34820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sed function</a:t>
            </a:r>
            <a:endParaRPr lang="zh-CN" altLang="en-US"/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a </a:t>
            </a:r>
            <a:r>
              <a:rPr lang="zh-CN" altLang="en-US" sz="2400"/>
              <a:t>：新增， </a:t>
            </a:r>
            <a:r>
              <a:rPr lang="en-US" altLang="zh-CN" sz="2400"/>
              <a:t>a </a:t>
            </a:r>
            <a:r>
              <a:rPr lang="zh-CN" altLang="en-US" sz="2400"/>
              <a:t>的后面可以接字串，而这些字串会在新的一行出现</a:t>
            </a:r>
            <a:r>
              <a:rPr lang="en-US" altLang="zh-CN" sz="2400"/>
              <a:t>(</a:t>
            </a:r>
            <a:r>
              <a:rPr lang="zh-CN" altLang="en-US" sz="2400"/>
              <a:t>目前的下一行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d </a:t>
            </a:r>
            <a:r>
              <a:rPr lang="zh-CN" altLang="en-US" sz="2400"/>
              <a:t>：删除，因为是删除啊，所以 </a:t>
            </a:r>
            <a:r>
              <a:rPr lang="en-US" altLang="zh-CN" sz="2400"/>
              <a:t>d </a:t>
            </a:r>
            <a:r>
              <a:rPr lang="zh-CN" altLang="en-US" sz="2400"/>
              <a:t>后面通常不接任何内容</a:t>
            </a:r>
            <a:endParaRPr lang="en-US" altLang="zh-CN" sz="2400"/>
          </a:p>
          <a:p>
            <a:r>
              <a:rPr lang="en-US" altLang="zh-CN" sz="2400"/>
              <a:t>i </a:t>
            </a:r>
            <a:r>
              <a:rPr lang="zh-CN" altLang="en-US" sz="2400"/>
              <a:t>：插入， </a:t>
            </a:r>
            <a:r>
              <a:rPr lang="en-US" altLang="zh-CN" sz="2400"/>
              <a:t>i </a:t>
            </a:r>
            <a:r>
              <a:rPr lang="zh-CN" altLang="en-US" sz="2400"/>
              <a:t>的后面可以接字串，而这些字串会在新的一行出现</a:t>
            </a:r>
            <a:r>
              <a:rPr lang="en-US" altLang="zh-CN" sz="2400"/>
              <a:t>(</a:t>
            </a:r>
            <a:r>
              <a:rPr lang="zh-CN" altLang="en-US" sz="2400"/>
              <a:t>目前的上一行</a:t>
            </a:r>
            <a:r>
              <a:rPr lang="en-US" altLang="zh-CN" sz="2400"/>
              <a:t>)</a:t>
            </a:r>
          </a:p>
          <a:p>
            <a:r>
              <a:rPr lang="en-US" altLang="zh-CN" sz="2400"/>
              <a:t>p </a:t>
            </a:r>
            <a:r>
              <a:rPr lang="zh-CN" altLang="en-US" sz="2400"/>
              <a:t>：列印，亦即将某个选择的数据印出。通常 </a:t>
            </a:r>
            <a:r>
              <a:rPr lang="en-US" altLang="zh-CN" sz="2400"/>
              <a:t>p </a:t>
            </a:r>
            <a:r>
              <a:rPr lang="zh-CN" altLang="en-US" sz="2400"/>
              <a:t>会与参数 </a:t>
            </a:r>
            <a:r>
              <a:rPr lang="en-US" altLang="zh-CN" sz="2400"/>
              <a:t>sed -n </a:t>
            </a:r>
            <a:r>
              <a:rPr lang="zh-CN" altLang="en-US" sz="2400"/>
              <a:t>一起运行</a:t>
            </a:r>
          </a:p>
          <a:p>
            <a:r>
              <a:rPr lang="en-US" altLang="zh-CN" sz="2400"/>
              <a:t>s </a:t>
            </a:r>
            <a:r>
              <a:rPr lang="zh-CN" altLang="en-US" sz="2400"/>
              <a:t>：取代，可以直接进行取代的工作！通常这个 </a:t>
            </a:r>
            <a:r>
              <a:rPr lang="en-US" altLang="zh-CN" sz="2400"/>
              <a:t>s </a:t>
            </a:r>
            <a:r>
              <a:rPr lang="zh-CN" altLang="en-US" sz="2400"/>
              <a:t>的动作可以搭配正规表示法！例如 </a:t>
            </a:r>
            <a:r>
              <a:rPr lang="en-US" altLang="zh-CN" sz="2400"/>
              <a:t>1,20s/old/new/g</a:t>
            </a:r>
            <a:endParaRPr lang="zh-CN" altLang="en-US"/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awk</a:t>
            </a:r>
            <a:r>
              <a:rPr lang="zh-CN" altLang="en-US"/>
              <a:t>命令</a:t>
            </a:r>
          </a:p>
        </p:txBody>
      </p:sp>
      <p:sp>
        <p:nvSpPr>
          <p:cNvPr id="4198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AWK</a:t>
            </a:r>
            <a:r>
              <a:rPr lang="zh-CN" altLang="en-US" sz="2400"/>
              <a:t>是一种优良的文本处理工具。其名称得自于它的创始人 </a:t>
            </a:r>
            <a:r>
              <a:rPr lang="en-US" altLang="zh-CN" sz="2400"/>
              <a:t>Alfred Aho </a:t>
            </a:r>
            <a:r>
              <a:rPr lang="zh-CN" altLang="en-US" sz="2400"/>
              <a:t>、</a:t>
            </a:r>
            <a:r>
              <a:rPr lang="en-US" altLang="zh-CN" sz="2400"/>
              <a:t>Peter Weinberger </a:t>
            </a:r>
            <a:r>
              <a:rPr lang="zh-CN" altLang="en-US" sz="2400"/>
              <a:t>和 </a:t>
            </a:r>
            <a:r>
              <a:rPr lang="en-US" altLang="zh-CN" sz="2400"/>
              <a:t>Brian Kernighan </a:t>
            </a:r>
            <a:r>
              <a:rPr lang="zh-CN" altLang="en-US" sz="2400"/>
              <a:t>姓氏的首个字母，</a:t>
            </a:r>
            <a:r>
              <a:rPr lang="en-US" altLang="zh-CN" sz="2400"/>
              <a:t>AWK </a:t>
            </a:r>
            <a:r>
              <a:rPr lang="zh-CN" altLang="en-US" sz="2400"/>
              <a:t>提供了极其强大的功能：可以进行样式装入、流控制、数学运算符、进程控制语句甚至于内置的变量和函数。它具备了一个完整的语言所应具有的几乎所有精美特性。实际上 </a:t>
            </a:r>
            <a:r>
              <a:rPr lang="en-US" altLang="zh-CN" sz="2400"/>
              <a:t>AWK </a:t>
            </a:r>
            <a:r>
              <a:rPr lang="zh-CN" altLang="en-US" sz="2400"/>
              <a:t>的确拥有自己的语言：</a:t>
            </a:r>
            <a:r>
              <a:rPr lang="en-US" altLang="zh-CN" sz="2400"/>
              <a:t>AWK </a:t>
            </a:r>
            <a:r>
              <a:rPr lang="zh-CN" altLang="en-US" sz="2400"/>
              <a:t>程序设计语言， 三位创建者已将它正式定义为“样式扫描和处理语言”。它允许您创建简短的程序，这些程序读取输入文件、为数据排序、处理数据、对输入执行计算以及生成报表，还有无数其他的功能。</a:t>
            </a:r>
          </a:p>
        </p:txBody>
      </p:sp>
      <p:sp>
        <p:nvSpPr>
          <p:cNvPr id="37892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awk</a:t>
            </a:r>
            <a:r>
              <a:rPr lang="zh-CN" altLang="en-US"/>
              <a:t>命令格式</a:t>
            </a:r>
          </a:p>
        </p:txBody>
      </p:sp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awk 'pattern1 {action1} pattern2 {action2} ...' filename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9940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Shell</a:t>
            </a:r>
            <a:r>
              <a:rPr lang="zh-CN" altLang="en-US"/>
              <a:t>脚本的执行方式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100" dirty="0"/>
              <a:t>第一种：输入脚本的绝对路径或相对路径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100" dirty="0"/>
              <a:t>首先要</a:t>
            </a:r>
            <a:r>
              <a:rPr lang="zh-CN" altLang="en-US" sz="3100" dirty="0">
                <a:solidFill>
                  <a:srgbClr val="FF0000"/>
                </a:solidFill>
              </a:rPr>
              <a:t>赋予</a:t>
            </a:r>
            <a:r>
              <a:rPr lang="en-US" altLang="zh-CN" sz="3100" dirty="0">
                <a:solidFill>
                  <a:srgbClr val="FF0000"/>
                </a:solidFill>
              </a:rPr>
              <a:t>+x</a:t>
            </a:r>
            <a:r>
              <a:rPr lang="zh-CN" altLang="en-US" sz="3100" dirty="0">
                <a:solidFill>
                  <a:srgbClr val="FF0000"/>
                </a:solidFill>
              </a:rPr>
              <a:t>权限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100" dirty="0"/>
              <a:t>	</a:t>
            </a:r>
            <a:r>
              <a:rPr lang="en-US" altLang="zh-CN" sz="2800" dirty="0"/>
              <a:t>/root/helloWorld.sh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dirty="0"/>
              <a:t>	./helloWorld.sh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dirty="0"/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dirty="0"/>
              <a:t>或者，不用赋予</a:t>
            </a:r>
            <a:r>
              <a:rPr lang="en-US" altLang="zh-CN" sz="2800" dirty="0"/>
              <a:t>+x</a:t>
            </a:r>
            <a:r>
              <a:rPr lang="zh-CN" altLang="en-US" sz="2800" dirty="0"/>
              <a:t>权限，而用解释器解释执行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dirty="0"/>
              <a:t>sh  helloworld.sh</a:t>
            </a: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Shell</a:t>
            </a:r>
            <a:r>
              <a:rPr lang="zh-CN" altLang="en-US"/>
              <a:t>脚本的执行方式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100" dirty="0"/>
              <a:t>第二种：</a:t>
            </a:r>
            <a:r>
              <a:rPr lang="en-US" altLang="zh-CN" sz="3100" dirty="0"/>
              <a:t>bash</a:t>
            </a:r>
            <a:r>
              <a:rPr lang="zh-CN" altLang="en-US" sz="3100" dirty="0"/>
              <a:t>或</a:t>
            </a:r>
            <a:r>
              <a:rPr lang="en-US" altLang="zh-CN" sz="3100" dirty="0" err="1"/>
              <a:t>sh</a:t>
            </a:r>
            <a:r>
              <a:rPr lang="en-US" altLang="zh-CN" sz="3100" dirty="0"/>
              <a:t> +</a:t>
            </a:r>
            <a:r>
              <a:rPr lang="zh-CN" altLang="en-US" sz="3100" dirty="0"/>
              <a:t>脚本</a:t>
            </a:r>
          </a:p>
          <a:p>
            <a:pPr marL="457200" lvl="1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600" dirty="0"/>
              <a:t>	</a:t>
            </a:r>
            <a:r>
              <a:rPr lang="en-US" altLang="zh-CN" dirty="0" err="1"/>
              <a:t>sh</a:t>
            </a:r>
            <a:r>
              <a:rPr lang="en-US" altLang="zh-CN" dirty="0"/>
              <a:t> /root/helloWorld.sh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err="1"/>
              <a:t>sh</a:t>
            </a:r>
            <a:r>
              <a:rPr lang="en-US" altLang="zh-CN" sz="2800" dirty="0"/>
              <a:t> helloWorld.sh</a:t>
            </a:r>
            <a:endParaRPr lang="zh-CN" altLang="en-US" sz="2800" dirty="0"/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Shell</a:t>
            </a:r>
            <a:r>
              <a:rPr lang="zh-CN" altLang="en-US"/>
              <a:t>脚本的执行方式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100" dirty="0"/>
              <a:t>第三种：在脚本的路径前再加</a:t>
            </a:r>
            <a:r>
              <a:rPr lang="en-US" altLang="zh-CN" sz="3100" dirty="0"/>
              <a:t>". "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100" dirty="0"/>
              <a:t>	. /root/helloWorld.sh</a:t>
            </a:r>
          </a:p>
          <a:p>
            <a:pPr marL="0" indent="0" eaLnBrk="0" hangingPunc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100" dirty="0"/>
              <a:t>	. ./helloWorld.sh</a:t>
            </a:r>
          </a:p>
          <a:p>
            <a:pPr eaLnBrk="0" hangingPunct="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100" dirty="0"/>
              <a:t>区别：第一种和第二种会新开一个</a:t>
            </a:r>
            <a:r>
              <a:rPr lang="en-US" altLang="zh-CN" sz="3100" dirty="0"/>
              <a:t>bash</a:t>
            </a:r>
            <a:r>
              <a:rPr lang="zh-CN" altLang="en-US" sz="3100" dirty="0"/>
              <a:t>，不同</a:t>
            </a:r>
            <a:r>
              <a:rPr lang="en-US" altLang="zh-CN" sz="3100" dirty="0"/>
              <a:t>bash</a:t>
            </a:r>
            <a:r>
              <a:rPr lang="zh-CN" altLang="en-US" sz="3100" dirty="0"/>
              <a:t>中的变量无法共享</a:t>
            </a:r>
            <a:endParaRPr lang="en-US" altLang="zh-CN" sz="3100" dirty="0"/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Shell</a:t>
            </a:r>
            <a:r>
              <a:rPr lang="zh-CN" altLang="en-US"/>
              <a:t>中的变量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fontAlgn="auto"/>
            <a:r>
              <a:rPr lang="en-US" altLang="zh-CN" noProof="1"/>
              <a:t>Linux Shell</a:t>
            </a:r>
            <a:r>
              <a:rPr lang="zh-CN" altLang="en-US" noProof="1"/>
              <a:t>中的变量分为“系统变量”和“用户自定义变量”，可以通过</a:t>
            </a:r>
            <a:r>
              <a:rPr lang="en-US" altLang="zh-CN" noProof="1"/>
              <a:t>set</a:t>
            </a:r>
            <a:r>
              <a:rPr lang="zh-CN" altLang="en-US" noProof="1"/>
              <a:t>命令查看那系统变量</a:t>
            </a:r>
            <a:endParaRPr lang="en-US" altLang="zh-CN" noProof="1"/>
          </a:p>
          <a:p>
            <a:pPr fontAlgn="auto"/>
            <a:r>
              <a:rPr lang="zh-CN" altLang="en-US" noProof="1"/>
              <a:t>系统变量：</a:t>
            </a:r>
            <a:r>
              <a:rPr lang="en-US" altLang="zh-CN" noProof="1"/>
              <a:t>$HOME</a:t>
            </a:r>
            <a:r>
              <a:rPr lang="zh-CN" altLang="en-US" noProof="1"/>
              <a:t>、</a:t>
            </a:r>
            <a:r>
              <a:rPr lang="en-US" altLang="zh-CN" noProof="1"/>
              <a:t>$PWD</a:t>
            </a:r>
            <a:r>
              <a:rPr lang="zh-CN" altLang="en-US" noProof="1"/>
              <a:t>、</a:t>
            </a:r>
            <a:r>
              <a:rPr lang="en-US" altLang="zh-CN" noProof="1"/>
              <a:t>$SHELL</a:t>
            </a:r>
            <a:r>
              <a:rPr lang="zh-CN" altLang="en-US" noProof="1"/>
              <a:t>、</a:t>
            </a:r>
            <a:r>
              <a:rPr lang="en-US" altLang="zh-CN" noProof="1"/>
              <a:t>$USER</a:t>
            </a:r>
            <a:r>
              <a:rPr lang="zh-CN" altLang="en-US" noProof="1"/>
              <a:t>等等</a:t>
            </a:r>
          </a:p>
          <a:p>
            <a:pPr fontAlgn="auto"/>
            <a:endParaRPr lang="zh-CN" altLang="en-US" noProof="1"/>
          </a:p>
          <a:p>
            <a:pPr marL="0" indent="0" fontAlgn="auto">
              <a:buFont typeface="Arial" panose="020B0604020202020204" pitchFamily="34" charset="0"/>
              <a:buNone/>
            </a:pPr>
            <a:r>
              <a:rPr lang="zh-CN" altLang="en-US" noProof="1"/>
              <a:t>显示当前</a:t>
            </a:r>
            <a:r>
              <a:rPr lang="en-US" altLang="zh-CN" noProof="1"/>
              <a:t>shell</a:t>
            </a:r>
            <a:r>
              <a:rPr lang="zh-CN" altLang="en-US" noProof="1"/>
              <a:t>中所有变量  </a:t>
            </a:r>
            <a:r>
              <a:rPr lang="en-US" altLang="zh-CN" noProof="1"/>
              <a:t>:    set</a:t>
            </a:r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定义变量</a:t>
            </a:r>
          </a:p>
        </p:txBody>
      </p:sp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变量＝值 （例如</a:t>
            </a:r>
            <a:r>
              <a:rPr lang="en-US" altLang="zh-CN"/>
              <a:t>STR=abc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等号两侧不能有空格</a:t>
            </a:r>
            <a:endParaRPr lang="en-US" altLang="zh-CN"/>
          </a:p>
          <a:p>
            <a:r>
              <a:rPr lang="zh-CN" altLang="en-US"/>
              <a:t>变量名称一般习惯为大写</a:t>
            </a:r>
            <a:endParaRPr lang="en-US" altLang="zh-CN"/>
          </a:p>
          <a:p>
            <a:r>
              <a:rPr lang="zh-CN" altLang="en-US"/>
              <a:t>双引号和单引号有区别，双引号仅将空格脱意，单引号会将所有特殊字符脱意</a:t>
            </a:r>
            <a:endParaRPr lang="en-US" altLang="zh-CN"/>
          </a:p>
        </p:txBody>
      </p:sp>
      <p:sp>
        <p:nvSpPr>
          <p:cNvPr id="11268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定义变量</a:t>
            </a:r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STR="hello world"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A=9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unset A </a:t>
            </a:r>
            <a:r>
              <a:rPr lang="zh-CN" altLang="en-US"/>
              <a:t>撤销变量 </a:t>
            </a:r>
            <a:r>
              <a:rPr lang="en-US" altLang="zh-CN"/>
              <a:t>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readonly B=2 </a:t>
            </a:r>
            <a:r>
              <a:rPr lang="zh-CN" altLang="en-US"/>
              <a:t>声明静态的变量 </a:t>
            </a:r>
            <a:r>
              <a:rPr lang="en-US" altLang="zh-CN"/>
              <a:t>B=2 </a:t>
            </a:r>
            <a:r>
              <a:rPr lang="zh-CN" altLang="en-US"/>
              <a:t>，不能 </a:t>
            </a:r>
            <a:r>
              <a:rPr lang="en-US" altLang="zh-CN"/>
              <a:t>unset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export </a:t>
            </a:r>
            <a:r>
              <a:rPr lang="zh-CN" altLang="en-US"/>
              <a:t>变量名 可把变量提升为全局环境变量，可供其他</a:t>
            </a:r>
            <a:r>
              <a:rPr lang="en-US" altLang="zh-CN"/>
              <a:t>shell</a:t>
            </a:r>
            <a:r>
              <a:rPr lang="zh-CN" altLang="en-US"/>
              <a:t>程序使用</a:t>
            </a:r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1"/>
          </p:nvPr>
        </p:nvSpPr>
        <p:spPr>
          <a:ln>
            <a:miter/>
          </a:ln>
        </p:spPr>
        <p:txBody>
          <a:bodyPr/>
          <a:lstStyle/>
          <a:p>
            <a:pPr>
              <a:buClr>
                <a:srgbClr val="000000"/>
              </a:buClr>
            </a:pPr>
            <a:r>
              <a:rPr lang="zh-CN" altLang="en-US" noProof="1">
                <a:cs typeface="+mn-ea"/>
              </a:rPr>
              <a:t>北京传智播客教育 </a:t>
            </a:r>
            <a:r>
              <a:rPr lang="zh-CN" altLang="zh-CN" noProof="1">
                <a:cs typeface="+mn-ea"/>
              </a:rPr>
              <a:t>www.itcast.cn</a:t>
            </a:r>
            <a:endParaRPr lang="zh-CN" altLang="zh-CN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Pages>0</Pages>
  <Words>2183</Words>
  <Characters>0</Characters>
  <Application>Microsoft Office PowerPoint</Application>
  <DocSecurity>0</DocSecurity>
  <PresentationFormat>全屏显示(4:3)</PresentationFormat>
  <Lines>0</Lines>
  <Paragraphs>286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隶书</vt:lpstr>
      <vt:lpstr>宋体</vt:lpstr>
      <vt:lpstr>微软雅黑</vt:lpstr>
      <vt:lpstr>新宋体</vt:lpstr>
      <vt:lpstr>Arial</vt:lpstr>
      <vt:lpstr>Arial Black</vt:lpstr>
      <vt:lpstr>Calibri</vt:lpstr>
      <vt:lpstr>Times New Roman</vt:lpstr>
      <vt:lpstr>Wingdings</vt:lpstr>
      <vt:lpstr>1_Studio</vt:lpstr>
      <vt:lpstr>Office 主题</vt:lpstr>
      <vt:lpstr>2_Studio</vt:lpstr>
      <vt:lpstr> </vt:lpstr>
      <vt:lpstr>主要内容</vt:lpstr>
      <vt:lpstr>什么是Shell</vt:lpstr>
      <vt:lpstr>Shell脚本的执行方式</vt:lpstr>
      <vt:lpstr>Shell脚本的执行方式</vt:lpstr>
      <vt:lpstr>Shell脚本的执行方式</vt:lpstr>
      <vt:lpstr>Shell中的变量</vt:lpstr>
      <vt:lpstr>定义变量</vt:lpstr>
      <vt:lpstr>定义变量</vt:lpstr>
      <vt:lpstr>将命令的返回值赋给变量</vt:lpstr>
      <vt:lpstr>Shell中的特殊变量</vt:lpstr>
      <vt:lpstr>$*与$@区别</vt:lpstr>
      <vt:lpstr>运算符</vt:lpstr>
      <vt:lpstr>for循环</vt:lpstr>
      <vt:lpstr>for循环</vt:lpstr>
      <vt:lpstr>while循环</vt:lpstr>
      <vt:lpstr>while循环</vt:lpstr>
      <vt:lpstr>case语句</vt:lpstr>
      <vt:lpstr>read命令</vt:lpstr>
      <vt:lpstr>if判断</vt:lpstr>
      <vt:lpstr>if例子</vt:lpstr>
      <vt:lpstr>判断语句</vt:lpstr>
      <vt:lpstr>判断语句</vt:lpstr>
      <vt:lpstr>常用判断条件</vt:lpstr>
      <vt:lpstr>常用判断条件</vt:lpstr>
      <vt:lpstr>Shell自定义函数</vt:lpstr>
      <vt:lpstr>Shell自定义函数</vt:lpstr>
      <vt:lpstr>脚本调试</vt:lpstr>
      <vt:lpstr>sed命令</vt:lpstr>
      <vt:lpstr>sed选项</vt:lpstr>
      <vt:lpstr>sed function</vt:lpstr>
      <vt:lpstr>awk命令</vt:lpstr>
      <vt:lpstr>awk命令格式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李欣</dc:creator>
  <cp:keywords/>
  <dc:description/>
  <cp:lastModifiedBy>李欣</cp:lastModifiedBy>
  <cp:revision>1640</cp:revision>
  <dcterms:created xsi:type="dcterms:W3CDTF">2003-04-14T14:59:42Z</dcterms:created>
  <dcterms:modified xsi:type="dcterms:W3CDTF">2017-01-19T13:32:48Z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2052-10.1.0.5559</vt:lpwstr>
  </property>
</Properties>
</file>