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64" r:id="rId3"/>
    <p:sldId id="363" r:id="rId4"/>
    <p:sldId id="365" r:id="rId5"/>
    <p:sldId id="366" r:id="rId6"/>
    <p:sldId id="368" r:id="rId7"/>
    <p:sldId id="369" r:id="rId8"/>
    <p:sldId id="373" r:id="rId9"/>
    <p:sldId id="374" r:id="rId10"/>
    <p:sldId id="375" r:id="rId11"/>
    <p:sldId id="376" r:id="rId12"/>
    <p:sldId id="378" r:id="rId13"/>
    <p:sldId id="377" r:id="rId14"/>
    <p:sldId id="379" r:id="rId15"/>
    <p:sldId id="380" r:id="rId16"/>
    <p:sldId id="426" r:id="rId17"/>
    <p:sldId id="427" r:id="rId18"/>
    <p:sldId id="428" r:id="rId19"/>
    <p:sldId id="429" r:id="rId20"/>
    <p:sldId id="381" r:id="rId21"/>
    <p:sldId id="383" r:id="rId22"/>
    <p:sldId id="382" r:id="rId23"/>
    <p:sldId id="384" r:id="rId24"/>
    <p:sldId id="385" r:id="rId25"/>
    <p:sldId id="386" r:id="rId26"/>
    <p:sldId id="387" r:id="rId27"/>
    <p:sldId id="388" r:id="rId28"/>
    <p:sldId id="389" r:id="rId29"/>
    <p:sldId id="390" r:id="rId30"/>
    <p:sldId id="391" r:id="rId31"/>
    <p:sldId id="392" r:id="rId32"/>
    <p:sldId id="393" r:id="rId33"/>
    <p:sldId id="370" r:id="rId34"/>
    <p:sldId id="371" r:id="rId35"/>
    <p:sldId id="367" r:id="rId36"/>
    <p:sldId id="372" r:id="rId37"/>
    <p:sldId id="394" r:id="rId38"/>
    <p:sldId id="396" r:id="rId39"/>
    <p:sldId id="398" r:id="rId40"/>
    <p:sldId id="399" r:id="rId41"/>
    <p:sldId id="400" r:id="rId42"/>
    <p:sldId id="401" r:id="rId43"/>
    <p:sldId id="402" r:id="rId44"/>
    <p:sldId id="395" r:id="rId45"/>
    <p:sldId id="397" r:id="rId46"/>
    <p:sldId id="403" r:id="rId47"/>
    <p:sldId id="404" r:id="rId48"/>
    <p:sldId id="405" r:id="rId49"/>
    <p:sldId id="406" r:id="rId50"/>
    <p:sldId id="407" r:id="rId51"/>
    <p:sldId id="408" r:id="rId52"/>
    <p:sldId id="409" r:id="rId53"/>
    <p:sldId id="410" r:id="rId54"/>
    <p:sldId id="411" r:id="rId55"/>
    <p:sldId id="421" r:id="rId56"/>
    <p:sldId id="422" r:id="rId57"/>
    <p:sldId id="423" r:id="rId58"/>
    <p:sldId id="424" r:id="rId59"/>
    <p:sldId id="425" r:id="rId60"/>
    <p:sldId id="418" r:id="rId61"/>
    <p:sldId id="419" r:id="rId62"/>
    <p:sldId id="420" r:id="rId63"/>
    <p:sldId id="416" r:id="rId64"/>
    <p:sldId id="417" r:id="rId65"/>
    <p:sldId id="412" r:id="rId66"/>
    <p:sldId id="413" r:id="rId67"/>
    <p:sldId id="261" r:id="rId6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48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482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2235E00-5D46-43AE-A858-E95AC323C0E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5"/>
            <a:ext cx="7772400" cy="1470025"/>
          </a:xfrm>
        </p:spPr>
        <p:txBody>
          <a:bodyPr/>
          <a:lstStyle>
            <a:lvl1pPr algn="ctr">
              <a:defRPr sz="4400">
                <a:solidFill>
                  <a:schemeClr val="bg1"/>
                </a:solidFill>
              </a:defRPr>
            </a:lvl1pPr>
          </a:lstStyle>
          <a:p>
            <a:pPr lvl="0"/>
            <a:r>
              <a:rPr lang="zh-CN" altLang="en-US" noProof="0"/>
              <a:t>单击此处编辑母版标题样式</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a:t>单击此处编辑母版副标题样式</a:t>
            </a:r>
          </a:p>
        </p:txBody>
      </p:sp>
      <p:sp>
        <p:nvSpPr>
          <p:cNvPr id="3076" name="Rectangle 4"/>
          <p:cNvSpPr>
            <a:spLocks noGrp="1" noChangeArrowheads="1"/>
          </p:cNvSpPr>
          <p:nvPr>
            <p:ph type="dt" sz="half" idx="2"/>
          </p:nvPr>
        </p:nvSpPr>
        <p:spPr/>
        <p:txBody>
          <a:bodyPr/>
          <a:lstStyle>
            <a:lvl1pPr>
              <a:defRPr/>
            </a:lvl1pPr>
          </a:lstStyle>
          <a:p>
            <a:endParaRPr lang="en-US" altLang="zh-CN"/>
          </a:p>
        </p:txBody>
      </p:sp>
      <p:sp>
        <p:nvSpPr>
          <p:cNvPr id="3077" name="Rectangle 5"/>
          <p:cNvSpPr>
            <a:spLocks noGrp="1" noChangeArrowheads="1"/>
          </p:cNvSpPr>
          <p:nvPr>
            <p:ph type="ftr" sz="quarter" idx="3"/>
          </p:nvPr>
        </p:nvSpPr>
        <p:spPr/>
        <p:txBody>
          <a:bodyPr/>
          <a:lstStyle>
            <a:lvl1pPr>
              <a:defRPr/>
            </a:lvl1pPr>
          </a:lstStyle>
          <a:p>
            <a:endParaRPr lang="en-US" altLang="zh-CN"/>
          </a:p>
        </p:txBody>
      </p:sp>
      <p:sp>
        <p:nvSpPr>
          <p:cNvPr id="3078" name="Rectangle 6"/>
          <p:cNvSpPr>
            <a:spLocks noGrp="1" noChangeArrowheads="1"/>
          </p:cNvSpPr>
          <p:nvPr>
            <p:ph type="sldNum" sz="quarter" idx="4"/>
          </p:nvPr>
        </p:nvSpPr>
        <p:spPr/>
        <p:txBody>
          <a:bodyPr/>
          <a:lstStyle>
            <a:lvl1pPr>
              <a:defRPr/>
            </a:lvl1pPr>
          </a:lstStyle>
          <a:p>
            <a:fld id="{9773ED77-B7EB-44BE-B3DF-4AE8FAEC1CFF}"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BFAF03E-F587-42E4-9B75-6B82F1DA8E49}" type="slidenum">
              <a:rPr lang="en-US" altLang="zh-CN"/>
              <a:pPr/>
              <a:t>‹#›</a:t>
            </a:fld>
            <a:endParaRPr lang="en-US" altLang="zh-CN"/>
          </a:p>
        </p:txBody>
      </p:sp>
    </p:spTree>
    <p:extLst>
      <p:ext uri="{BB962C8B-B14F-4D97-AF65-F5344CB8AC3E}">
        <p14:creationId xmlns:p14="http://schemas.microsoft.com/office/powerpoint/2010/main" val="1545702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35000"/>
            <a:ext cx="2057400" cy="54911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635000"/>
            <a:ext cx="6019800" cy="54911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B65B42B-6251-4F8B-9FC3-B656B1875184}" type="slidenum">
              <a:rPr lang="en-US" altLang="zh-CN"/>
              <a:pPr/>
              <a:t>‹#›</a:t>
            </a:fld>
            <a:endParaRPr lang="en-US" altLang="zh-CN"/>
          </a:p>
        </p:txBody>
      </p:sp>
    </p:spTree>
    <p:extLst>
      <p:ext uri="{BB962C8B-B14F-4D97-AF65-F5344CB8AC3E}">
        <p14:creationId xmlns:p14="http://schemas.microsoft.com/office/powerpoint/2010/main" val="403271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635000"/>
            <a:ext cx="8229600" cy="7778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9B97AEBE-D24E-4E51-BA92-853E520E6230}" type="slidenum">
              <a:rPr lang="en-US" altLang="zh-CN"/>
              <a:pPr/>
              <a:t>‹#›</a:t>
            </a:fld>
            <a:endParaRPr lang="en-US" altLang="zh-CN"/>
          </a:p>
        </p:txBody>
      </p:sp>
    </p:spTree>
    <p:extLst>
      <p:ext uri="{BB962C8B-B14F-4D97-AF65-F5344CB8AC3E}">
        <p14:creationId xmlns:p14="http://schemas.microsoft.com/office/powerpoint/2010/main" val="344306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82A5C49-62CC-4DFA-AAEE-C7E03EC68FBE}" type="slidenum">
              <a:rPr lang="en-US" altLang="zh-CN"/>
              <a:pPr/>
              <a:t>‹#›</a:t>
            </a:fld>
            <a:endParaRPr lang="en-US" altLang="zh-CN"/>
          </a:p>
        </p:txBody>
      </p:sp>
    </p:spTree>
    <p:extLst>
      <p:ext uri="{BB962C8B-B14F-4D97-AF65-F5344CB8AC3E}">
        <p14:creationId xmlns:p14="http://schemas.microsoft.com/office/powerpoint/2010/main" val="4264324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AD8CBD8-C59D-40B0-B7C2-532693932B7C}" type="slidenum">
              <a:rPr lang="en-US" altLang="zh-CN"/>
              <a:pPr/>
              <a:t>‹#›</a:t>
            </a:fld>
            <a:endParaRPr lang="en-US" altLang="zh-CN"/>
          </a:p>
        </p:txBody>
      </p:sp>
    </p:spTree>
    <p:extLst>
      <p:ext uri="{BB962C8B-B14F-4D97-AF65-F5344CB8AC3E}">
        <p14:creationId xmlns:p14="http://schemas.microsoft.com/office/powerpoint/2010/main" val="305460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CB671D0-61F8-4774-8B49-5C05E344B752}" type="slidenum">
              <a:rPr lang="en-US" altLang="zh-CN"/>
              <a:pPr/>
              <a:t>‹#›</a:t>
            </a:fld>
            <a:endParaRPr lang="en-US" altLang="zh-CN"/>
          </a:p>
        </p:txBody>
      </p:sp>
    </p:spTree>
    <p:extLst>
      <p:ext uri="{BB962C8B-B14F-4D97-AF65-F5344CB8AC3E}">
        <p14:creationId xmlns:p14="http://schemas.microsoft.com/office/powerpoint/2010/main" val="287547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601F301-C078-4113-B8C1-6B2D0C658BEB}" type="slidenum">
              <a:rPr lang="en-US" altLang="zh-CN"/>
              <a:pPr/>
              <a:t>‹#›</a:t>
            </a:fld>
            <a:endParaRPr lang="en-US" altLang="zh-CN"/>
          </a:p>
        </p:txBody>
      </p:sp>
    </p:spTree>
    <p:extLst>
      <p:ext uri="{BB962C8B-B14F-4D97-AF65-F5344CB8AC3E}">
        <p14:creationId xmlns:p14="http://schemas.microsoft.com/office/powerpoint/2010/main" val="370292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3E6D798-DEAA-46EB-B1E6-1EC455F45B44}" type="slidenum">
              <a:rPr lang="en-US" altLang="zh-CN"/>
              <a:pPr/>
              <a:t>‹#›</a:t>
            </a:fld>
            <a:endParaRPr lang="en-US" altLang="zh-CN"/>
          </a:p>
        </p:txBody>
      </p:sp>
    </p:spTree>
    <p:extLst>
      <p:ext uri="{BB962C8B-B14F-4D97-AF65-F5344CB8AC3E}">
        <p14:creationId xmlns:p14="http://schemas.microsoft.com/office/powerpoint/2010/main" val="169189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880E468-7A5E-439E-8EDE-D1FB71DA3D7E}" type="slidenum">
              <a:rPr lang="en-US" altLang="zh-CN"/>
              <a:pPr/>
              <a:t>‹#›</a:t>
            </a:fld>
            <a:endParaRPr lang="en-US" altLang="zh-CN"/>
          </a:p>
        </p:txBody>
      </p:sp>
    </p:spTree>
    <p:extLst>
      <p:ext uri="{BB962C8B-B14F-4D97-AF65-F5344CB8AC3E}">
        <p14:creationId xmlns:p14="http://schemas.microsoft.com/office/powerpoint/2010/main" val="371008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91236BC-98FF-4F23-9792-868B1EF391D4}" type="slidenum">
              <a:rPr lang="en-US" altLang="zh-CN"/>
              <a:pPr/>
              <a:t>‹#›</a:t>
            </a:fld>
            <a:endParaRPr lang="en-US" altLang="zh-CN"/>
          </a:p>
        </p:txBody>
      </p:sp>
    </p:spTree>
    <p:extLst>
      <p:ext uri="{BB962C8B-B14F-4D97-AF65-F5344CB8AC3E}">
        <p14:creationId xmlns:p14="http://schemas.microsoft.com/office/powerpoint/2010/main" val="356169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E023776-5636-4E59-9B11-7B1C326C0645}" type="slidenum">
              <a:rPr lang="en-US" altLang="zh-CN"/>
              <a:pPr/>
              <a:t>‹#›</a:t>
            </a:fld>
            <a:endParaRPr lang="en-US" altLang="zh-CN"/>
          </a:p>
        </p:txBody>
      </p:sp>
    </p:spTree>
    <p:extLst>
      <p:ext uri="{BB962C8B-B14F-4D97-AF65-F5344CB8AC3E}">
        <p14:creationId xmlns:p14="http://schemas.microsoft.com/office/powerpoint/2010/main" val="313982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35000"/>
            <a:ext cx="82296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3AC7C77-1454-4483-8523-697B4F602B0B}" type="slidenum">
              <a:rPr lang="en-US" altLang="zh-CN"/>
              <a:pPr/>
              <a:t>‹#›</a:t>
            </a:fld>
            <a:endParaRPr lang="en-US" altLang="zh-CN"/>
          </a:p>
        </p:txBody>
      </p:sp>
      <p:sp>
        <p:nvSpPr>
          <p:cNvPr id="1031" name="Line 9"/>
          <p:cNvSpPr>
            <a:spLocks noChangeShapeType="1"/>
          </p:cNvSpPr>
          <p:nvPr userDrawn="1"/>
        </p:nvSpPr>
        <p:spPr bwMode="auto">
          <a:xfrm>
            <a:off x="468313" y="1412875"/>
            <a:ext cx="8207375" cy="0"/>
          </a:xfrm>
          <a:prstGeom prst="line">
            <a:avLst/>
          </a:prstGeom>
          <a:noFill/>
          <a:ln w="38100">
            <a:solidFill>
              <a:srgbClr val="33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3200" b="1" kern="1200">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b="1">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b="1">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b="1">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b="1">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b="1">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b="1">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b="1">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20000"/>
        </a:spcAft>
        <a:buChar char="•"/>
        <a:defRPr sz="2400" b="1" kern="1200">
          <a:solidFill>
            <a:schemeClr val="tx1"/>
          </a:solidFill>
          <a:latin typeface="+mn-lt"/>
          <a:ea typeface="+mn-ea"/>
          <a:cs typeface="+mn-cs"/>
        </a:defRPr>
      </a:lvl1pPr>
      <a:lvl2pPr marL="742950" indent="-285750" algn="l" rtl="0" fontAlgn="base">
        <a:lnSpc>
          <a:spcPct val="130000"/>
        </a:lnSpc>
        <a:spcBef>
          <a:spcPct val="0"/>
        </a:spcBef>
        <a:spcAft>
          <a:spcPct val="0"/>
        </a:spcAft>
        <a:buChar char="–"/>
        <a:defRPr sz="1600" kern="1200">
          <a:solidFill>
            <a:schemeClr val="tx1"/>
          </a:solidFill>
          <a:latin typeface="+mn-lt"/>
          <a:ea typeface="+mn-ea"/>
          <a:cs typeface="+mn-cs"/>
        </a:defRPr>
      </a:lvl2pPr>
      <a:lvl3pPr marL="1143000" indent="-228600" algn="l" rtl="0" fontAlgn="base">
        <a:lnSpc>
          <a:spcPct val="130000"/>
        </a:lnSpc>
        <a:spcBef>
          <a:spcPct val="0"/>
        </a:spcBef>
        <a:spcAft>
          <a:spcPct val="0"/>
        </a:spcAft>
        <a:buChar char="•"/>
        <a:defRPr sz="1600" kern="1200">
          <a:solidFill>
            <a:schemeClr val="tx1"/>
          </a:solidFill>
          <a:latin typeface="+mn-lt"/>
          <a:ea typeface="+mn-ea"/>
          <a:cs typeface="+mn-cs"/>
        </a:defRPr>
      </a:lvl3pPr>
      <a:lvl4pPr marL="1600200" indent="-228600" algn="l" rtl="0" fontAlgn="base">
        <a:lnSpc>
          <a:spcPct val="130000"/>
        </a:lnSpc>
        <a:spcBef>
          <a:spcPct val="0"/>
        </a:spcBef>
        <a:spcAft>
          <a:spcPct val="0"/>
        </a:spcAft>
        <a:buChar char="–"/>
        <a:defRPr sz="1600" kern="1200">
          <a:solidFill>
            <a:schemeClr val="tx1"/>
          </a:solidFill>
          <a:latin typeface="+mn-lt"/>
          <a:ea typeface="+mn-ea"/>
          <a:cs typeface="+mn-cs"/>
        </a:defRPr>
      </a:lvl4pPr>
      <a:lvl5pPr marL="2057400" indent="-228600" algn="l" rtl="0" fontAlgn="base">
        <a:lnSpc>
          <a:spcPct val="130000"/>
        </a:lnSpc>
        <a:spcBef>
          <a:spcPct val="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v3.bootcs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glyphicons.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a:t>BootStrap</a:t>
            </a:r>
            <a:r>
              <a:rPr lang="zh-CN" altLang="en-US"/>
              <a:t>公开课</a:t>
            </a:r>
          </a:p>
        </p:txBody>
      </p:sp>
      <p:sp>
        <p:nvSpPr>
          <p:cNvPr id="2051" name="Rectangle 3"/>
          <p:cNvSpPr>
            <a:spLocks noGrp="1" noChangeArrowheads="1"/>
          </p:cNvSpPr>
          <p:nvPr>
            <p:ph type="subTitle" idx="1"/>
          </p:nvPr>
        </p:nvSpPr>
        <p:spPr/>
        <p:txBody>
          <a:bodyPr/>
          <a:lstStyle/>
          <a:p>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排版</a:t>
            </a:r>
          </a:p>
        </p:txBody>
      </p:sp>
      <p:sp>
        <p:nvSpPr>
          <p:cNvPr id="775171" name="Rectangle 3"/>
          <p:cNvSpPr>
            <a:spLocks noGrp="1" noChangeArrowheads="1"/>
          </p:cNvSpPr>
          <p:nvPr>
            <p:ph type="body" idx="1"/>
          </p:nvPr>
        </p:nvSpPr>
        <p:spPr>
          <a:xfrm>
            <a:off x="457200" y="1600200"/>
            <a:ext cx="8229600" cy="4924425"/>
          </a:xfrm>
        </p:spPr>
        <p:txBody>
          <a:bodyPr/>
          <a:lstStyle/>
          <a:p>
            <a:r>
              <a:rPr lang="zh-CN" altLang="en-US"/>
              <a:t>改变大小写</a:t>
            </a:r>
          </a:p>
          <a:p>
            <a:pPr lvl="1"/>
            <a:r>
              <a:rPr lang="en-US" altLang="zh-CN"/>
              <a:t>class =“text-lowercase” </a:t>
            </a:r>
            <a:r>
              <a:rPr lang="zh-CN" altLang="en-US"/>
              <a:t>转成小写</a:t>
            </a:r>
          </a:p>
          <a:p>
            <a:pPr lvl="1"/>
            <a:r>
              <a:rPr lang="en-US" altLang="zh-CN"/>
              <a:t>class = “text-uppercase”</a:t>
            </a:r>
            <a:r>
              <a:rPr lang="zh-CN" altLang="en-US"/>
              <a:t>转成大写</a:t>
            </a:r>
          </a:p>
          <a:p>
            <a:pPr lvl="1"/>
            <a:r>
              <a:rPr lang="en-US" altLang="zh-CN"/>
              <a:t>class = “text-capitalize”</a:t>
            </a:r>
            <a:r>
              <a:rPr lang="zh-CN" altLang="en-US"/>
              <a:t>首字母大写</a:t>
            </a:r>
          </a:p>
          <a:p>
            <a:r>
              <a:rPr lang="zh-CN" altLang="en-US"/>
              <a:t>无序列表</a:t>
            </a:r>
            <a:r>
              <a:rPr lang="en-US" altLang="zh-CN"/>
              <a:t>——</a:t>
            </a:r>
            <a:r>
              <a:rPr lang="zh-CN" altLang="en-US"/>
              <a:t>顺序无关紧要的一组元素</a:t>
            </a:r>
          </a:p>
          <a:p>
            <a:r>
              <a:rPr lang="zh-CN" altLang="en-US"/>
              <a:t>有序列表</a:t>
            </a:r>
            <a:r>
              <a:rPr lang="en-US" altLang="zh-CN"/>
              <a:t>——</a:t>
            </a:r>
            <a:r>
              <a:rPr lang="zh-CN" altLang="en-US"/>
              <a:t>顺序至关重要的一组元素</a:t>
            </a:r>
          </a:p>
          <a:p>
            <a:r>
              <a:rPr lang="zh-CN" altLang="en-US"/>
              <a:t>无样式列表</a:t>
            </a:r>
          </a:p>
          <a:p>
            <a:pPr lvl="1"/>
            <a:r>
              <a:rPr lang="en-US" altLang="zh-CN"/>
              <a:t>&lt;ul  class = “</a:t>
            </a:r>
            <a:r>
              <a:rPr lang="en-US" altLang="zh-CN" b="1">
                <a:solidFill>
                  <a:srgbClr val="0000FF"/>
                </a:solidFill>
              </a:rPr>
              <a:t>list-unstyled</a:t>
            </a:r>
            <a:r>
              <a:rPr lang="en-US" altLang="zh-CN"/>
              <a:t>”&gt;……&lt;/ul&gt;</a:t>
            </a:r>
          </a:p>
          <a:p>
            <a:pPr lvl="1"/>
            <a:r>
              <a:rPr lang="en-US" altLang="zh-CN"/>
              <a:t>&lt;ol  class = “list-unstyled”&gt;……&lt;/ol&gt;</a:t>
            </a:r>
          </a:p>
          <a:p>
            <a:r>
              <a:rPr lang="zh-CN" altLang="en-US"/>
              <a:t>内联列表</a:t>
            </a:r>
          </a:p>
          <a:p>
            <a:pPr lvl="1"/>
            <a:r>
              <a:rPr lang="zh-CN" altLang="en-US"/>
              <a:t>通过设置 </a:t>
            </a:r>
            <a:r>
              <a:rPr lang="en-US" altLang="zh-CN"/>
              <a:t>display: inline-block; </a:t>
            </a:r>
            <a:r>
              <a:rPr lang="zh-CN" altLang="en-US"/>
              <a:t>并添加少量的内补（</a:t>
            </a:r>
            <a:r>
              <a:rPr lang="en-US" altLang="zh-CN"/>
              <a:t>padding</a:t>
            </a:r>
            <a:r>
              <a:rPr lang="zh-CN" altLang="en-US"/>
              <a:t>），将所有元素放置于同一行。</a:t>
            </a:r>
            <a:r>
              <a:rPr lang="en-US" altLang="zh-CN"/>
              <a:t>&lt;ul class = “</a:t>
            </a:r>
            <a:r>
              <a:rPr lang="en-US" altLang="zh-CN" b="1">
                <a:solidFill>
                  <a:srgbClr val="0000FF"/>
                </a:solidFill>
              </a:rPr>
              <a:t>list-inline</a:t>
            </a:r>
            <a:r>
              <a:rPr lang="en-US" altLang="zh-CN"/>
              <a:t>”&gt;……&lt;/ul&gt;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表格</a:t>
            </a:r>
          </a:p>
        </p:txBody>
      </p:sp>
      <p:sp>
        <p:nvSpPr>
          <p:cNvPr id="776195" name="Rectangle 3"/>
          <p:cNvSpPr>
            <a:spLocks noGrp="1" noChangeArrowheads="1"/>
          </p:cNvSpPr>
          <p:nvPr>
            <p:ph type="body" idx="1"/>
          </p:nvPr>
        </p:nvSpPr>
        <p:spPr>
          <a:xfrm>
            <a:off x="457200" y="1600200"/>
            <a:ext cx="8229600" cy="4421188"/>
          </a:xfrm>
        </p:spPr>
        <p:txBody>
          <a:bodyPr/>
          <a:lstStyle/>
          <a:p>
            <a:r>
              <a:rPr lang="zh-CN" altLang="en-US"/>
              <a:t>表格全局类样式</a:t>
            </a:r>
          </a:p>
          <a:p>
            <a:pPr lvl="1"/>
            <a:r>
              <a:rPr lang="zh-CN" altLang="en-US"/>
              <a:t>描述：为任意 </a:t>
            </a:r>
            <a:r>
              <a:rPr lang="en-US" altLang="zh-CN"/>
              <a:t>&lt;table&gt; </a:t>
            </a:r>
            <a:r>
              <a:rPr lang="zh-CN" altLang="en-US"/>
              <a:t>标签添加 </a:t>
            </a:r>
            <a:r>
              <a:rPr lang="en-US" altLang="zh-CN">
                <a:solidFill>
                  <a:srgbClr val="FF0000"/>
                </a:solidFill>
              </a:rPr>
              <a:t>.table</a:t>
            </a:r>
            <a:r>
              <a:rPr lang="en-US" altLang="zh-CN"/>
              <a:t> </a:t>
            </a:r>
            <a:r>
              <a:rPr lang="zh-CN" altLang="en-US"/>
              <a:t>类可以为其赋予基本的样式 </a:t>
            </a:r>
            <a:r>
              <a:rPr lang="en-US" altLang="zh-CN"/>
              <a:t>— </a:t>
            </a:r>
            <a:r>
              <a:rPr lang="zh-CN" altLang="en-US"/>
              <a:t>少量的内补（</a:t>
            </a:r>
            <a:r>
              <a:rPr lang="en-US" altLang="zh-CN"/>
              <a:t>padding</a:t>
            </a:r>
            <a:r>
              <a:rPr lang="zh-CN" altLang="en-US"/>
              <a:t>）和水平方向的分隔线。</a:t>
            </a:r>
          </a:p>
          <a:p>
            <a:pPr lvl="1"/>
            <a:r>
              <a:rPr lang="zh-CN" altLang="en-US"/>
              <a:t>举例：</a:t>
            </a:r>
            <a:r>
              <a:rPr lang="en-US" altLang="zh-CN">
                <a:solidFill>
                  <a:srgbClr val="0000FF"/>
                </a:solidFill>
              </a:rPr>
              <a:t>&lt;table class = “table”&gt;...&lt;/table&gt;</a:t>
            </a:r>
          </a:p>
          <a:p>
            <a:r>
              <a:rPr lang="zh-CN" altLang="en-US"/>
              <a:t>条纹状表格</a:t>
            </a:r>
            <a:r>
              <a:rPr lang="en-US" altLang="zh-CN"/>
              <a:t>——</a:t>
            </a:r>
            <a:r>
              <a:rPr lang="zh-CN" altLang="en-US"/>
              <a:t>表格隔行变色</a:t>
            </a:r>
          </a:p>
          <a:p>
            <a:pPr lvl="1"/>
            <a:r>
              <a:rPr lang="zh-CN" altLang="en-US"/>
              <a:t>描述：通过 </a:t>
            </a:r>
            <a:r>
              <a:rPr lang="en-US" altLang="zh-CN">
                <a:solidFill>
                  <a:srgbClr val="FF0000"/>
                </a:solidFill>
              </a:rPr>
              <a:t>.table-striped</a:t>
            </a:r>
            <a:r>
              <a:rPr lang="en-US" altLang="zh-CN"/>
              <a:t> </a:t>
            </a:r>
            <a:r>
              <a:rPr lang="zh-CN" altLang="en-US"/>
              <a:t>类可以给 </a:t>
            </a:r>
            <a:r>
              <a:rPr lang="en-US" altLang="zh-CN"/>
              <a:t>&lt;tbody&gt; </a:t>
            </a:r>
            <a:r>
              <a:rPr lang="zh-CN" altLang="en-US"/>
              <a:t>之内的每一行增加斑马条纹样式。</a:t>
            </a:r>
          </a:p>
          <a:p>
            <a:pPr lvl="1"/>
            <a:r>
              <a:rPr lang="zh-CN" altLang="en-US"/>
              <a:t>举例：</a:t>
            </a:r>
            <a:r>
              <a:rPr lang="en-US" altLang="zh-CN">
                <a:solidFill>
                  <a:srgbClr val="0000FF"/>
                </a:solidFill>
              </a:rPr>
              <a:t>&lt;table class="table table-striped"&gt;...&lt;/table&gt;</a:t>
            </a:r>
          </a:p>
          <a:p>
            <a:r>
              <a:rPr lang="zh-CN" altLang="en-US"/>
              <a:t>带边框的表格</a:t>
            </a:r>
          </a:p>
          <a:p>
            <a:pPr lvl="1"/>
            <a:r>
              <a:rPr lang="zh-CN" altLang="en-US"/>
              <a:t>描述：添加 </a:t>
            </a:r>
            <a:r>
              <a:rPr lang="en-US" altLang="zh-CN">
                <a:solidFill>
                  <a:srgbClr val="FF0000"/>
                </a:solidFill>
              </a:rPr>
              <a:t>.table-bordered</a:t>
            </a:r>
            <a:r>
              <a:rPr lang="en-US" altLang="zh-CN"/>
              <a:t> </a:t>
            </a:r>
            <a:r>
              <a:rPr lang="zh-CN" altLang="en-US"/>
              <a:t>类为表格和其中的每个单元格增加边框。</a:t>
            </a:r>
          </a:p>
          <a:p>
            <a:pPr lvl="1"/>
            <a:r>
              <a:rPr lang="zh-CN" altLang="en-US"/>
              <a:t>举例：</a:t>
            </a:r>
            <a:r>
              <a:rPr lang="en-US" altLang="zh-CN">
                <a:solidFill>
                  <a:srgbClr val="0000FF"/>
                </a:solidFill>
              </a:rPr>
              <a:t>&lt;table class="table table-bordered"&gt; ...&lt;/table&gt;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表格</a:t>
            </a:r>
          </a:p>
        </p:txBody>
      </p:sp>
      <p:sp>
        <p:nvSpPr>
          <p:cNvPr id="778243" name="Rectangle 3"/>
          <p:cNvSpPr>
            <a:spLocks noGrp="1" noChangeArrowheads="1"/>
          </p:cNvSpPr>
          <p:nvPr>
            <p:ph type="body" idx="1"/>
          </p:nvPr>
        </p:nvSpPr>
        <p:spPr>
          <a:xfrm>
            <a:off x="457200" y="1484313"/>
            <a:ext cx="8229600" cy="5068887"/>
          </a:xfrm>
        </p:spPr>
        <p:txBody>
          <a:bodyPr/>
          <a:lstStyle/>
          <a:p>
            <a:r>
              <a:rPr lang="zh-CN" altLang="en-US"/>
              <a:t>鼠标悬停</a:t>
            </a:r>
          </a:p>
          <a:p>
            <a:pPr lvl="1"/>
            <a:r>
              <a:rPr lang="zh-CN" altLang="en-US"/>
              <a:t>通过添加 </a:t>
            </a:r>
            <a:r>
              <a:rPr lang="en-US" altLang="zh-CN">
                <a:solidFill>
                  <a:srgbClr val="FF0000"/>
                </a:solidFill>
              </a:rPr>
              <a:t>.table-hover</a:t>
            </a:r>
            <a:r>
              <a:rPr lang="en-US" altLang="zh-CN"/>
              <a:t> </a:t>
            </a:r>
            <a:r>
              <a:rPr lang="zh-CN" altLang="en-US"/>
              <a:t>类可以让 </a:t>
            </a:r>
            <a:r>
              <a:rPr lang="en-US" altLang="zh-CN"/>
              <a:t>&lt;tbody&gt; </a:t>
            </a:r>
            <a:r>
              <a:rPr lang="zh-CN" altLang="en-US"/>
              <a:t>中的每一行对鼠标悬停状态作出响应。</a:t>
            </a:r>
          </a:p>
          <a:p>
            <a:pPr lvl="1"/>
            <a:r>
              <a:rPr lang="en-US" altLang="zh-CN">
                <a:solidFill>
                  <a:srgbClr val="0000FF"/>
                </a:solidFill>
              </a:rPr>
              <a:t>&lt;table class="table table-hover"&gt;...&lt;/table&gt;</a:t>
            </a:r>
          </a:p>
          <a:p>
            <a:r>
              <a:rPr lang="zh-CN" altLang="en-US"/>
              <a:t>紧缩表格</a:t>
            </a:r>
          </a:p>
          <a:p>
            <a:pPr lvl="1"/>
            <a:r>
              <a:rPr lang="zh-CN" altLang="en-US"/>
              <a:t>通过添加 </a:t>
            </a:r>
            <a:r>
              <a:rPr lang="en-US" altLang="zh-CN">
                <a:solidFill>
                  <a:srgbClr val="FF0000"/>
                </a:solidFill>
              </a:rPr>
              <a:t>.table-condensed</a:t>
            </a:r>
            <a:r>
              <a:rPr lang="en-US" altLang="zh-CN"/>
              <a:t> </a:t>
            </a:r>
            <a:r>
              <a:rPr lang="zh-CN" altLang="en-US"/>
              <a:t>类可以让表格更加紧凑，单元格中的内补（</a:t>
            </a:r>
            <a:r>
              <a:rPr lang="en-US" altLang="zh-CN"/>
              <a:t>padding</a:t>
            </a:r>
            <a:r>
              <a:rPr lang="zh-CN" altLang="en-US"/>
              <a:t>）均会减半。</a:t>
            </a:r>
          </a:p>
          <a:p>
            <a:pPr lvl="1"/>
            <a:r>
              <a:rPr lang="en-US" altLang="zh-CN">
                <a:solidFill>
                  <a:srgbClr val="0000FF"/>
                </a:solidFill>
              </a:rPr>
              <a:t>&lt;table class="table table-condensed"&gt;...&lt;/table&gt;</a:t>
            </a:r>
          </a:p>
          <a:p>
            <a:r>
              <a:rPr lang="zh-CN" altLang="en-US"/>
              <a:t>状态类</a:t>
            </a:r>
          </a:p>
          <a:p>
            <a:pPr lvl="1"/>
            <a:r>
              <a:rPr lang="zh-CN" altLang="en-US"/>
              <a:t>通过这些状态类可以为</a:t>
            </a:r>
            <a:r>
              <a:rPr lang="zh-CN" altLang="en-US" b="1">
                <a:solidFill>
                  <a:srgbClr val="FF0000"/>
                </a:solidFill>
              </a:rPr>
              <a:t>行或单元格</a:t>
            </a:r>
            <a:r>
              <a:rPr lang="zh-CN" altLang="en-US"/>
              <a:t>设置颜色。</a:t>
            </a:r>
          </a:p>
          <a:p>
            <a:pPr lvl="1"/>
            <a:r>
              <a:rPr lang="en-US" altLang="zh-CN"/>
              <a:t>.active	</a:t>
            </a:r>
            <a:r>
              <a:rPr lang="zh-CN" altLang="en-US"/>
              <a:t>鼠标悬停在行或单元格上时所设置的颜色</a:t>
            </a:r>
          </a:p>
          <a:p>
            <a:pPr lvl="1"/>
            <a:r>
              <a:rPr lang="en-US" altLang="zh-CN"/>
              <a:t>.success	</a:t>
            </a:r>
            <a:r>
              <a:rPr lang="zh-CN" altLang="en-US"/>
              <a:t>标识成功或积极的动作</a:t>
            </a:r>
          </a:p>
          <a:p>
            <a:pPr lvl="1"/>
            <a:r>
              <a:rPr lang="en-US" altLang="zh-CN"/>
              <a:t>.info	</a:t>
            </a:r>
            <a:r>
              <a:rPr lang="zh-CN" altLang="en-US"/>
              <a:t>标识普通的提示信息或动作</a:t>
            </a:r>
          </a:p>
          <a:p>
            <a:pPr lvl="1"/>
            <a:r>
              <a:rPr lang="en-US" altLang="zh-CN"/>
              <a:t>.warning	</a:t>
            </a:r>
            <a:r>
              <a:rPr lang="zh-CN" altLang="en-US"/>
              <a:t>标识警告或需要用户注意</a:t>
            </a:r>
          </a:p>
          <a:p>
            <a:pPr lvl="1"/>
            <a:r>
              <a:rPr lang="en-US" altLang="zh-CN"/>
              <a:t>.danger	</a:t>
            </a:r>
            <a:r>
              <a:rPr lang="zh-CN" altLang="en-US"/>
              <a:t>标识危险或潜在的带来负面影响的动作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表格</a:t>
            </a:r>
          </a:p>
        </p:txBody>
      </p:sp>
      <p:sp>
        <p:nvSpPr>
          <p:cNvPr id="777219" name="Rectangle 3"/>
          <p:cNvSpPr>
            <a:spLocks noGrp="1" noChangeArrowheads="1"/>
          </p:cNvSpPr>
          <p:nvPr>
            <p:ph type="body" idx="1"/>
          </p:nvPr>
        </p:nvSpPr>
        <p:spPr/>
        <p:txBody>
          <a:bodyPr/>
          <a:lstStyle/>
          <a:p>
            <a:r>
              <a:rPr lang="zh-CN" altLang="en-US"/>
              <a:t>响应式表格</a:t>
            </a:r>
          </a:p>
          <a:p>
            <a:pPr lvl="1"/>
            <a:r>
              <a:rPr lang="zh-CN" altLang="en-US"/>
              <a:t>将任何 </a:t>
            </a:r>
            <a:r>
              <a:rPr lang="en-US" altLang="zh-CN">
                <a:solidFill>
                  <a:srgbClr val="FF0000"/>
                </a:solidFill>
              </a:rPr>
              <a:t>.table</a:t>
            </a:r>
            <a:r>
              <a:rPr lang="en-US" altLang="zh-CN"/>
              <a:t> </a:t>
            </a:r>
            <a:r>
              <a:rPr lang="zh-CN" altLang="en-US"/>
              <a:t>元素包裹在 </a:t>
            </a:r>
            <a:r>
              <a:rPr lang="en-US" altLang="zh-CN">
                <a:solidFill>
                  <a:srgbClr val="FF0000"/>
                </a:solidFill>
              </a:rPr>
              <a:t>.table-responsive</a:t>
            </a:r>
            <a:r>
              <a:rPr lang="en-US" altLang="zh-CN"/>
              <a:t> </a:t>
            </a:r>
            <a:r>
              <a:rPr lang="zh-CN" altLang="en-US"/>
              <a:t>元素内，即可创建响应式表格，其会在小屏幕设备上（小于</a:t>
            </a:r>
            <a:r>
              <a:rPr lang="en-US" altLang="zh-CN"/>
              <a:t>768px</a:t>
            </a:r>
            <a:r>
              <a:rPr lang="zh-CN" altLang="en-US"/>
              <a:t>）水平滚动。当屏幕大于 </a:t>
            </a:r>
            <a:r>
              <a:rPr lang="en-US" altLang="zh-CN"/>
              <a:t>768px </a:t>
            </a:r>
            <a:r>
              <a:rPr lang="zh-CN" altLang="en-US"/>
              <a:t>宽度时，水平滚动条消失。</a:t>
            </a:r>
          </a:p>
          <a:p>
            <a:pPr lvl="1"/>
            <a:r>
              <a:rPr lang="zh-CN" altLang="en-US"/>
              <a:t>垂直方向的内容截断：响应式表格使用了</a:t>
            </a:r>
            <a:r>
              <a:rPr lang="zh-CN" altLang="en-US">
                <a:solidFill>
                  <a:srgbClr val="FF0000"/>
                </a:solidFill>
              </a:rPr>
              <a:t> </a:t>
            </a:r>
            <a:r>
              <a:rPr lang="en-US" altLang="zh-CN">
                <a:solidFill>
                  <a:srgbClr val="FF0000"/>
                </a:solidFill>
              </a:rPr>
              <a:t>overflow-y: hidden</a:t>
            </a:r>
            <a:r>
              <a:rPr lang="en-US" altLang="zh-CN"/>
              <a:t> </a:t>
            </a:r>
            <a:r>
              <a:rPr lang="zh-CN" altLang="en-US"/>
              <a:t>属性，这样就能将超出表格底部和顶部的内容截断。</a:t>
            </a:r>
          </a:p>
        </p:txBody>
      </p:sp>
      <p:pic>
        <p:nvPicPr>
          <p:cNvPr id="777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005263"/>
            <a:ext cx="42481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表单</a:t>
            </a:r>
          </a:p>
        </p:txBody>
      </p:sp>
      <p:sp>
        <p:nvSpPr>
          <p:cNvPr id="779267" name="Rectangle 3"/>
          <p:cNvSpPr>
            <a:spLocks noGrp="1" noChangeArrowheads="1"/>
          </p:cNvSpPr>
          <p:nvPr>
            <p:ph type="body" idx="1"/>
          </p:nvPr>
        </p:nvSpPr>
        <p:spPr/>
        <p:txBody>
          <a:bodyPr/>
          <a:lstStyle/>
          <a:p>
            <a:r>
              <a:rPr lang="zh-CN" altLang="en-US"/>
              <a:t>表单样式概述</a:t>
            </a:r>
          </a:p>
          <a:p>
            <a:pPr lvl="1"/>
            <a:r>
              <a:rPr lang="zh-CN" altLang="en-US"/>
              <a:t>单独的表单控件会被自动赋予一些全局样式。所有设置了</a:t>
            </a:r>
            <a:r>
              <a:rPr lang="zh-CN" altLang="en-US" b="1">
                <a:solidFill>
                  <a:srgbClr val="0000FF"/>
                </a:solidFill>
              </a:rPr>
              <a:t> </a:t>
            </a:r>
            <a:r>
              <a:rPr lang="en-US" altLang="zh-CN" b="1">
                <a:solidFill>
                  <a:srgbClr val="0000FF"/>
                </a:solidFill>
              </a:rPr>
              <a:t>.form-control</a:t>
            </a:r>
            <a:r>
              <a:rPr lang="en-US" altLang="zh-CN"/>
              <a:t> </a:t>
            </a:r>
            <a:r>
              <a:rPr lang="zh-CN" altLang="en-US"/>
              <a:t>类的 </a:t>
            </a:r>
            <a:r>
              <a:rPr lang="en-US" altLang="zh-CN"/>
              <a:t>&lt;input&gt;</a:t>
            </a:r>
            <a:r>
              <a:rPr lang="zh-CN" altLang="en-US"/>
              <a:t>、</a:t>
            </a:r>
            <a:r>
              <a:rPr lang="en-US" altLang="zh-CN"/>
              <a:t>&lt;textarea&gt; </a:t>
            </a:r>
            <a:r>
              <a:rPr lang="zh-CN" altLang="en-US"/>
              <a:t>和 </a:t>
            </a:r>
            <a:r>
              <a:rPr lang="en-US" altLang="zh-CN"/>
              <a:t>&lt;select&gt; </a:t>
            </a:r>
            <a:r>
              <a:rPr lang="zh-CN" altLang="en-US"/>
              <a:t>元素都将被默认设置宽度属性为 </a:t>
            </a:r>
            <a:r>
              <a:rPr lang="en-US" altLang="zh-CN"/>
              <a:t>width: 100%;</a:t>
            </a:r>
            <a:r>
              <a:rPr lang="zh-CN" altLang="en-US"/>
              <a:t>。 将 </a:t>
            </a:r>
            <a:r>
              <a:rPr lang="en-US" altLang="zh-CN"/>
              <a:t>label </a:t>
            </a:r>
            <a:r>
              <a:rPr lang="zh-CN" altLang="en-US"/>
              <a:t>元素和前面提到的控件包裹在 </a:t>
            </a:r>
            <a:r>
              <a:rPr lang="en-US" altLang="zh-CN" b="1">
                <a:solidFill>
                  <a:srgbClr val="0000FF"/>
                </a:solidFill>
              </a:rPr>
              <a:t>.form-group</a:t>
            </a:r>
            <a:r>
              <a:rPr lang="en-US" altLang="zh-CN"/>
              <a:t> </a:t>
            </a:r>
            <a:r>
              <a:rPr lang="zh-CN" altLang="en-US"/>
              <a:t>中可以获得最好的排列。 </a:t>
            </a:r>
          </a:p>
          <a:p>
            <a:r>
              <a:rPr lang="zh-CN" altLang="en-US"/>
              <a:t>基本实例</a:t>
            </a:r>
          </a:p>
        </p:txBody>
      </p:sp>
      <p:pic>
        <p:nvPicPr>
          <p:cNvPr id="779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087688"/>
            <a:ext cx="4105275"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9270" name="Text Box 4"/>
          <p:cNvSpPr txBox="1">
            <a:spLocks noChangeArrowheads="1"/>
          </p:cNvSpPr>
          <p:nvPr/>
        </p:nvSpPr>
        <p:spPr bwMode="auto">
          <a:xfrm>
            <a:off x="179388" y="4244975"/>
            <a:ext cx="4679950" cy="2063750"/>
          </a:xfrm>
          <a:prstGeom prst="rect">
            <a:avLst/>
          </a:prstGeom>
          <a:solidFill>
            <a:srgbClr val="CCFFFF"/>
          </a:solidFill>
          <a:ln w="9525">
            <a:solidFill>
              <a:schemeClr val="tx1"/>
            </a:solidFill>
            <a:miter lim="800000"/>
            <a:headEnd/>
            <a:tailEnd/>
          </a:ln>
        </p:spPr>
        <p:txBody>
          <a:bodyPr lIns="180000" tIns="108000" rIns="180000" bIns="108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
              </a:spcBef>
              <a:spcAft>
                <a:spcPct val="5000"/>
              </a:spcAft>
            </a:pPr>
            <a:r>
              <a:rPr lang="en-US" altLang="zh-CN" sz="1600" b="1">
                <a:solidFill>
                  <a:srgbClr val="FF0000"/>
                </a:solidFill>
              </a:rPr>
              <a:t>placeholder</a:t>
            </a:r>
            <a:r>
              <a:rPr lang="zh-CN" altLang="en-US" sz="1600" b="1">
                <a:solidFill>
                  <a:srgbClr val="FF0000"/>
                </a:solidFill>
              </a:rPr>
              <a:t>属性</a:t>
            </a:r>
          </a:p>
          <a:p>
            <a:pPr>
              <a:lnSpc>
                <a:spcPct val="120000"/>
              </a:lnSpc>
              <a:spcBef>
                <a:spcPct val="5000"/>
              </a:spcBef>
              <a:spcAft>
                <a:spcPct val="5000"/>
              </a:spcAft>
            </a:pPr>
            <a:r>
              <a:rPr lang="zh-CN" altLang="en-US" sz="1600">
                <a:solidFill>
                  <a:srgbClr val="0000FF"/>
                </a:solidFill>
              </a:rPr>
              <a:t>描述：提供可描述输入字段预期值的提示信息</a:t>
            </a:r>
          </a:p>
          <a:p>
            <a:pPr>
              <a:lnSpc>
                <a:spcPct val="120000"/>
              </a:lnSpc>
              <a:spcBef>
                <a:spcPct val="5000"/>
              </a:spcBef>
              <a:spcAft>
                <a:spcPct val="5000"/>
              </a:spcAft>
            </a:pPr>
            <a:r>
              <a:rPr lang="zh-CN" altLang="en-US" sz="1600">
                <a:solidFill>
                  <a:srgbClr val="0000FF"/>
                </a:solidFill>
              </a:rPr>
              <a:t>说明：该提示会在输入字段为空时显示，并会在字段获得焦点时消失。是</a:t>
            </a:r>
            <a:r>
              <a:rPr lang="en-US" altLang="zh-CN" sz="1600">
                <a:solidFill>
                  <a:srgbClr val="0000FF"/>
                </a:solidFill>
              </a:rPr>
              <a:t>HTML5</a:t>
            </a:r>
            <a:r>
              <a:rPr lang="zh-CN" altLang="en-US" sz="1600">
                <a:solidFill>
                  <a:srgbClr val="0000FF"/>
                </a:solidFill>
              </a:rPr>
              <a:t>新属性。</a:t>
            </a:r>
          </a:p>
          <a:p>
            <a:pPr>
              <a:lnSpc>
                <a:spcPct val="120000"/>
              </a:lnSpc>
              <a:spcBef>
                <a:spcPct val="5000"/>
              </a:spcBef>
              <a:spcAft>
                <a:spcPct val="5000"/>
              </a:spcAft>
            </a:pPr>
            <a:r>
              <a:rPr lang="en-US" altLang="zh-CN" sz="1600">
                <a:solidFill>
                  <a:srgbClr val="0000FF"/>
                </a:solidFill>
              </a:rPr>
              <a:t>placeholder </a:t>
            </a:r>
            <a:r>
              <a:rPr lang="zh-CN" altLang="en-US" sz="1600">
                <a:solidFill>
                  <a:srgbClr val="0000FF"/>
                </a:solidFill>
              </a:rPr>
              <a:t>属性适用于以下的 </a:t>
            </a:r>
            <a:r>
              <a:rPr lang="en-US" altLang="zh-CN" sz="1600">
                <a:solidFill>
                  <a:srgbClr val="0000FF"/>
                </a:solidFill>
              </a:rPr>
              <a:t>&lt;input&gt; </a:t>
            </a:r>
            <a:r>
              <a:rPr lang="zh-CN" altLang="en-US" sz="1600">
                <a:solidFill>
                  <a:srgbClr val="0000FF"/>
                </a:solidFill>
              </a:rPr>
              <a:t>类型：</a:t>
            </a:r>
            <a:r>
              <a:rPr lang="en-US" altLang="zh-CN" sz="1600">
                <a:solidFill>
                  <a:srgbClr val="0000FF"/>
                </a:solidFill>
              </a:rPr>
              <a:t>text, search, url, tel, email </a:t>
            </a:r>
            <a:r>
              <a:rPr lang="zh-CN" altLang="en-US" sz="1600">
                <a:solidFill>
                  <a:srgbClr val="0000FF"/>
                </a:solidFill>
              </a:rPr>
              <a:t>以及 </a:t>
            </a:r>
            <a:r>
              <a:rPr lang="en-US" altLang="zh-CN" sz="1600">
                <a:solidFill>
                  <a:srgbClr val="0000FF"/>
                </a:solidFill>
              </a:rPr>
              <a:t>password</a:t>
            </a:r>
            <a:r>
              <a:rPr lang="zh-CN" altLang="en-US" sz="1600">
                <a:solidFill>
                  <a:srgbClr val="0000FF"/>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表单</a:t>
            </a:r>
          </a:p>
        </p:txBody>
      </p:sp>
      <p:sp>
        <p:nvSpPr>
          <p:cNvPr id="780291" name="Rectangle 3"/>
          <p:cNvSpPr>
            <a:spLocks noGrp="1" noChangeArrowheads="1"/>
          </p:cNvSpPr>
          <p:nvPr>
            <p:ph type="body" idx="1"/>
          </p:nvPr>
        </p:nvSpPr>
        <p:spPr/>
        <p:txBody>
          <a:bodyPr/>
          <a:lstStyle/>
          <a:p>
            <a:r>
              <a:rPr lang="zh-CN" altLang="en-US"/>
              <a:t>基本实例</a:t>
            </a:r>
          </a:p>
          <a:p>
            <a:pPr lvl="1"/>
            <a:r>
              <a:rPr lang="zh-CN" altLang="en-US"/>
              <a:t>不要将</a:t>
            </a:r>
            <a:r>
              <a:rPr lang="zh-CN" altLang="en-US" b="1">
                <a:solidFill>
                  <a:srgbClr val="0000FF"/>
                </a:solidFill>
              </a:rPr>
              <a:t>表单组</a:t>
            </a:r>
            <a:r>
              <a:rPr lang="zh-CN" altLang="en-US"/>
              <a:t>直接和</a:t>
            </a:r>
            <a:r>
              <a:rPr lang="zh-CN" altLang="en-US" b="1">
                <a:solidFill>
                  <a:srgbClr val="0000FF"/>
                </a:solidFill>
              </a:rPr>
              <a:t>输入框组</a:t>
            </a:r>
            <a:r>
              <a:rPr lang="zh-CN" altLang="en-US"/>
              <a:t>混合使用。建议将输入框组嵌套到表单组中使用。</a:t>
            </a:r>
          </a:p>
        </p:txBody>
      </p:sp>
      <p:pic>
        <p:nvPicPr>
          <p:cNvPr id="780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565400"/>
            <a:ext cx="8990013"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表单</a:t>
            </a:r>
          </a:p>
        </p:txBody>
      </p:sp>
      <p:sp>
        <p:nvSpPr>
          <p:cNvPr id="834563" name="Rectangle 3"/>
          <p:cNvSpPr>
            <a:spLocks noGrp="1" noChangeArrowheads="1"/>
          </p:cNvSpPr>
          <p:nvPr>
            <p:ph type="body" idx="1"/>
          </p:nvPr>
        </p:nvSpPr>
        <p:spPr/>
        <p:txBody>
          <a:bodyPr/>
          <a:lstStyle/>
          <a:p>
            <a:r>
              <a:rPr lang="zh-CN" altLang="en-US"/>
              <a:t>内联表单</a:t>
            </a:r>
          </a:p>
          <a:p>
            <a:pPr lvl="1"/>
            <a:r>
              <a:rPr lang="zh-CN" altLang="en-US"/>
              <a:t>为 </a:t>
            </a:r>
            <a:r>
              <a:rPr lang="en-US" altLang="zh-CN"/>
              <a:t>&lt;form&gt; </a:t>
            </a:r>
            <a:r>
              <a:rPr lang="zh-CN" altLang="en-US"/>
              <a:t>元素添加 </a:t>
            </a:r>
            <a:r>
              <a:rPr lang="en-US" altLang="zh-CN" b="1">
                <a:solidFill>
                  <a:srgbClr val="0000FF"/>
                </a:solidFill>
              </a:rPr>
              <a:t>.form-inline</a:t>
            </a:r>
            <a:r>
              <a:rPr lang="en-US" altLang="zh-CN"/>
              <a:t> </a:t>
            </a:r>
            <a:r>
              <a:rPr lang="zh-CN" altLang="en-US"/>
              <a:t>类可使其内容左对齐并且表现为 </a:t>
            </a:r>
            <a:r>
              <a:rPr lang="en-US" altLang="zh-CN"/>
              <a:t>inline-block </a:t>
            </a:r>
            <a:r>
              <a:rPr lang="zh-CN" altLang="en-US"/>
              <a:t>级别的控件。只适用于视口（</a:t>
            </a:r>
            <a:r>
              <a:rPr lang="en-US" altLang="zh-CN"/>
              <a:t>viewport</a:t>
            </a:r>
            <a:r>
              <a:rPr lang="zh-CN" altLang="en-US"/>
              <a:t>）至少在 </a:t>
            </a:r>
            <a:r>
              <a:rPr lang="en-US" altLang="zh-CN"/>
              <a:t>768px </a:t>
            </a:r>
            <a:r>
              <a:rPr lang="zh-CN" altLang="en-US"/>
              <a:t>宽度时（视口宽度再小的话就会使表单折叠）。</a:t>
            </a:r>
          </a:p>
          <a:p>
            <a:pPr lvl="1"/>
            <a:r>
              <a:rPr lang="zh-CN" altLang="en-US"/>
              <a:t>对于这些内联表单，你可以通过为 </a:t>
            </a:r>
            <a:r>
              <a:rPr lang="en-US" altLang="zh-CN"/>
              <a:t>label </a:t>
            </a:r>
            <a:r>
              <a:rPr lang="zh-CN" altLang="en-US"/>
              <a:t>设置 </a:t>
            </a:r>
            <a:r>
              <a:rPr lang="en-US" altLang="zh-CN" b="1">
                <a:solidFill>
                  <a:srgbClr val="0000FF"/>
                </a:solidFill>
              </a:rPr>
              <a:t>.sr-only</a:t>
            </a:r>
            <a:r>
              <a:rPr lang="en-US" altLang="zh-CN"/>
              <a:t> </a:t>
            </a:r>
            <a:r>
              <a:rPr lang="zh-CN" altLang="en-US"/>
              <a:t>类将其隐藏。</a:t>
            </a:r>
          </a:p>
        </p:txBody>
      </p:sp>
      <p:pic>
        <p:nvPicPr>
          <p:cNvPr id="834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4246563"/>
            <a:ext cx="878205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45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573463"/>
            <a:ext cx="56165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表单</a:t>
            </a:r>
          </a:p>
        </p:txBody>
      </p:sp>
      <p:sp>
        <p:nvSpPr>
          <p:cNvPr id="835587" name="Rectangle 3"/>
          <p:cNvSpPr>
            <a:spLocks noGrp="1" noChangeArrowheads="1"/>
          </p:cNvSpPr>
          <p:nvPr>
            <p:ph type="body" idx="1"/>
          </p:nvPr>
        </p:nvSpPr>
        <p:spPr/>
        <p:txBody>
          <a:bodyPr/>
          <a:lstStyle/>
          <a:p>
            <a:r>
              <a:rPr lang="zh-CN" altLang="en-US"/>
              <a:t>水平排列的表单</a:t>
            </a:r>
          </a:p>
          <a:p>
            <a:pPr lvl="1"/>
            <a:r>
              <a:rPr lang="zh-CN" altLang="en-US"/>
              <a:t>通过为表单添加 </a:t>
            </a:r>
            <a:r>
              <a:rPr lang="en-US" altLang="zh-CN" b="1">
                <a:solidFill>
                  <a:srgbClr val="0000FF"/>
                </a:solidFill>
              </a:rPr>
              <a:t>.form-horizontal</a:t>
            </a:r>
            <a:r>
              <a:rPr lang="en-US" altLang="zh-CN"/>
              <a:t> </a:t>
            </a:r>
            <a:r>
              <a:rPr lang="zh-CN" altLang="en-US"/>
              <a:t>类，并联合使用 </a:t>
            </a:r>
            <a:r>
              <a:rPr lang="en-US" altLang="zh-CN"/>
              <a:t>Bootstrap </a:t>
            </a:r>
            <a:r>
              <a:rPr lang="zh-CN" altLang="en-US"/>
              <a:t>预置的栅格类，可以将 </a:t>
            </a:r>
            <a:r>
              <a:rPr lang="en-US" altLang="zh-CN"/>
              <a:t>label </a:t>
            </a:r>
            <a:r>
              <a:rPr lang="zh-CN" altLang="en-US"/>
              <a:t>标签和控件组水平并排布局。这样做将改变 </a:t>
            </a:r>
            <a:r>
              <a:rPr lang="en-US" altLang="zh-CN"/>
              <a:t>.form-group </a:t>
            </a:r>
            <a:r>
              <a:rPr lang="zh-CN" altLang="en-US"/>
              <a:t>的行为，使其表现为栅格系统中的行（</a:t>
            </a:r>
            <a:r>
              <a:rPr lang="en-US" altLang="zh-CN"/>
              <a:t>row</a:t>
            </a:r>
            <a:r>
              <a:rPr lang="zh-CN" altLang="en-US"/>
              <a:t>），因此就无需再额外添加 </a:t>
            </a:r>
            <a:r>
              <a:rPr lang="en-US" altLang="zh-CN"/>
              <a:t>.row </a:t>
            </a:r>
            <a:r>
              <a:rPr lang="zh-CN" altLang="en-US"/>
              <a:t>了。</a:t>
            </a:r>
          </a:p>
        </p:txBody>
      </p:sp>
      <p:pic>
        <p:nvPicPr>
          <p:cNvPr id="8355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05163"/>
            <a:ext cx="914400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55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549275"/>
            <a:ext cx="4356100"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表单</a:t>
            </a:r>
          </a:p>
        </p:txBody>
      </p:sp>
      <p:sp>
        <p:nvSpPr>
          <p:cNvPr id="836611" name="Rectangle 3"/>
          <p:cNvSpPr>
            <a:spLocks noGrp="1" noChangeArrowheads="1"/>
          </p:cNvSpPr>
          <p:nvPr>
            <p:ph type="body" idx="1"/>
          </p:nvPr>
        </p:nvSpPr>
        <p:spPr>
          <a:xfrm>
            <a:off x="457200" y="1600200"/>
            <a:ext cx="8229600" cy="4852988"/>
          </a:xfrm>
        </p:spPr>
        <p:txBody>
          <a:bodyPr/>
          <a:lstStyle/>
          <a:p>
            <a:r>
              <a:rPr lang="zh-CN" altLang="en-US"/>
              <a:t>被支持的控件</a:t>
            </a:r>
          </a:p>
          <a:p>
            <a:pPr lvl="1"/>
            <a:r>
              <a:rPr lang="zh-CN" altLang="en-US" b="1"/>
              <a:t>输入框</a:t>
            </a:r>
          </a:p>
          <a:p>
            <a:pPr lvl="2"/>
            <a:r>
              <a:rPr lang="zh-CN" altLang="en-US"/>
              <a:t>包括大部分表单控件、文本输入域控件，还支持所有 </a:t>
            </a:r>
            <a:r>
              <a:rPr lang="en-US" altLang="zh-CN"/>
              <a:t>HTML5 </a:t>
            </a:r>
            <a:r>
              <a:rPr lang="zh-CN" altLang="en-US"/>
              <a:t>类型的输入控件：</a:t>
            </a:r>
            <a:r>
              <a:rPr lang="en-US" altLang="zh-CN"/>
              <a:t>text</a:t>
            </a:r>
            <a:r>
              <a:rPr lang="zh-CN" altLang="en-US"/>
              <a:t>、</a:t>
            </a:r>
            <a:r>
              <a:rPr lang="en-US" altLang="zh-CN"/>
              <a:t>password</a:t>
            </a:r>
            <a:r>
              <a:rPr lang="zh-CN" altLang="en-US"/>
              <a:t>、</a:t>
            </a:r>
            <a:r>
              <a:rPr lang="en-US" altLang="zh-CN"/>
              <a:t>datetime</a:t>
            </a:r>
            <a:r>
              <a:rPr lang="zh-CN" altLang="en-US"/>
              <a:t>、</a:t>
            </a:r>
            <a:r>
              <a:rPr lang="en-US" altLang="zh-CN"/>
              <a:t>datetime-local</a:t>
            </a:r>
            <a:r>
              <a:rPr lang="zh-CN" altLang="en-US"/>
              <a:t>、</a:t>
            </a:r>
            <a:r>
              <a:rPr lang="en-US" altLang="zh-CN"/>
              <a:t>date</a:t>
            </a:r>
            <a:r>
              <a:rPr lang="zh-CN" altLang="en-US"/>
              <a:t>、</a:t>
            </a:r>
            <a:r>
              <a:rPr lang="en-US" altLang="zh-CN"/>
              <a:t>month</a:t>
            </a:r>
            <a:r>
              <a:rPr lang="zh-CN" altLang="en-US"/>
              <a:t>、</a:t>
            </a:r>
            <a:r>
              <a:rPr lang="en-US" altLang="zh-CN"/>
              <a:t>time</a:t>
            </a:r>
            <a:r>
              <a:rPr lang="zh-CN" altLang="en-US"/>
              <a:t>、</a:t>
            </a:r>
            <a:r>
              <a:rPr lang="en-US" altLang="zh-CN"/>
              <a:t>week</a:t>
            </a:r>
            <a:r>
              <a:rPr lang="zh-CN" altLang="en-US"/>
              <a:t>、</a:t>
            </a:r>
            <a:r>
              <a:rPr lang="en-US" altLang="zh-CN"/>
              <a:t>number</a:t>
            </a:r>
            <a:r>
              <a:rPr lang="zh-CN" altLang="en-US"/>
              <a:t>、</a:t>
            </a:r>
            <a:r>
              <a:rPr lang="en-US" altLang="zh-CN"/>
              <a:t>email</a:t>
            </a:r>
            <a:r>
              <a:rPr lang="zh-CN" altLang="en-US"/>
              <a:t>、</a:t>
            </a:r>
            <a:r>
              <a:rPr lang="en-US" altLang="zh-CN"/>
              <a:t>url</a:t>
            </a:r>
            <a:r>
              <a:rPr lang="zh-CN" altLang="en-US"/>
              <a:t>、</a:t>
            </a:r>
            <a:r>
              <a:rPr lang="en-US" altLang="zh-CN"/>
              <a:t>search</a:t>
            </a:r>
            <a:r>
              <a:rPr lang="zh-CN" altLang="en-US"/>
              <a:t>、</a:t>
            </a:r>
            <a:r>
              <a:rPr lang="en-US" altLang="zh-CN"/>
              <a:t>tel </a:t>
            </a:r>
            <a:r>
              <a:rPr lang="zh-CN" altLang="en-US"/>
              <a:t>和 </a:t>
            </a:r>
            <a:r>
              <a:rPr lang="en-US" altLang="zh-CN"/>
              <a:t>color</a:t>
            </a:r>
            <a:r>
              <a:rPr lang="zh-CN" altLang="en-US"/>
              <a:t>。 </a:t>
            </a:r>
          </a:p>
          <a:p>
            <a:pPr lvl="2"/>
            <a:r>
              <a:rPr lang="zh-CN" altLang="en-US"/>
              <a:t>举例：</a:t>
            </a:r>
            <a:r>
              <a:rPr lang="en-US" altLang="zh-CN" b="1">
                <a:solidFill>
                  <a:srgbClr val="0000FF"/>
                </a:solidFill>
              </a:rPr>
              <a:t>&lt;input type=“text” class=“</a:t>
            </a:r>
            <a:r>
              <a:rPr lang="en-US" altLang="zh-CN" b="1">
                <a:solidFill>
                  <a:srgbClr val="FF0000"/>
                </a:solidFill>
              </a:rPr>
              <a:t>form-control</a:t>
            </a:r>
            <a:r>
              <a:rPr lang="en-US" altLang="zh-CN" b="1">
                <a:solidFill>
                  <a:srgbClr val="0000FF"/>
                </a:solidFill>
              </a:rPr>
              <a:t>” &gt;</a:t>
            </a:r>
          </a:p>
          <a:p>
            <a:pPr lvl="2"/>
            <a:r>
              <a:rPr lang="zh-CN" altLang="en-US">
                <a:solidFill>
                  <a:srgbClr val="FF0000"/>
                </a:solidFill>
              </a:rPr>
              <a:t>注意：只有正确设置了 </a:t>
            </a:r>
            <a:r>
              <a:rPr lang="en-US" altLang="zh-CN">
                <a:solidFill>
                  <a:srgbClr val="FF0000"/>
                </a:solidFill>
              </a:rPr>
              <a:t>type </a:t>
            </a:r>
            <a:r>
              <a:rPr lang="zh-CN" altLang="en-US">
                <a:solidFill>
                  <a:srgbClr val="FF0000"/>
                </a:solidFill>
              </a:rPr>
              <a:t>属性的输入控件才能被赋予正确的样式</a:t>
            </a:r>
            <a:r>
              <a:rPr lang="zh-CN" altLang="en-US"/>
              <a:t>。 </a:t>
            </a:r>
          </a:p>
          <a:p>
            <a:pPr lvl="1"/>
            <a:r>
              <a:rPr lang="zh-CN" altLang="en-US" b="1"/>
              <a:t>文本域</a:t>
            </a:r>
          </a:p>
          <a:p>
            <a:pPr lvl="2"/>
            <a:r>
              <a:rPr lang="zh-CN" altLang="en-US"/>
              <a:t>举例：</a:t>
            </a:r>
            <a:r>
              <a:rPr lang="en-US" altLang="zh-CN" b="1">
                <a:solidFill>
                  <a:srgbClr val="0000FF"/>
                </a:solidFill>
              </a:rPr>
              <a:t>&lt;textarea class="</a:t>
            </a:r>
            <a:r>
              <a:rPr lang="en-US" altLang="zh-CN" b="1">
                <a:solidFill>
                  <a:srgbClr val="FF0000"/>
                </a:solidFill>
              </a:rPr>
              <a:t>form-control</a:t>
            </a:r>
            <a:r>
              <a:rPr lang="en-US" altLang="zh-CN" b="1">
                <a:solidFill>
                  <a:srgbClr val="0000FF"/>
                </a:solidFill>
              </a:rPr>
              <a:t>" rows="3"&gt;&lt;/textarea&gt;</a:t>
            </a:r>
          </a:p>
          <a:p>
            <a:pPr lvl="1"/>
            <a:r>
              <a:rPr lang="zh-CN" altLang="en-US" b="1"/>
              <a:t>单选项和复选框</a:t>
            </a:r>
          </a:p>
          <a:p>
            <a:pPr lvl="2"/>
            <a:r>
              <a:rPr lang="zh-CN" altLang="en-US"/>
              <a:t>通过将 </a:t>
            </a:r>
            <a:r>
              <a:rPr lang="en-US" altLang="zh-CN" b="1">
                <a:solidFill>
                  <a:srgbClr val="0000FF"/>
                </a:solidFill>
              </a:rPr>
              <a:t>.checkbox-inline</a:t>
            </a:r>
            <a:r>
              <a:rPr lang="en-US" altLang="zh-CN"/>
              <a:t> </a:t>
            </a:r>
            <a:r>
              <a:rPr lang="zh-CN" altLang="en-US"/>
              <a:t>或 </a:t>
            </a:r>
            <a:r>
              <a:rPr lang="en-US" altLang="zh-CN" b="1">
                <a:solidFill>
                  <a:srgbClr val="0000FF"/>
                </a:solidFill>
              </a:rPr>
              <a:t>.radio-inline</a:t>
            </a:r>
            <a:r>
              <a:rPr lang="en-US" altLang="zh-CN"/>
              <a:t> </a:t>
            </a:r>
            <a:r>
              <a:rPr lang="zh-CN" altLang="en-US"/>
              <a:t>类应用到一系列的多选框（</a:t>
            </a:r>
            <a:r>
              <a:rPr lang="en-US" altLang="zh-CN"/>
              <a:t>checkbox</a:t>
            </a:r>
            <a:r>
              <a:rPr lang="zh-CN" altLang="en-US"/>
              <a:t>）或单选框（</a:t>
            </a:r>
            <a:r>
              <a:rPr lang="en-US" altLang="zh-CN"/>
              <a:t>radio</a:t>
            </a:r>
            <a:r>
              <a:rPr lang="zh-CN" altLang="en-US"/>
              <a:t>）控件上，可以使这些控件排列在一行。 </a:t>
            </a:r>
          </a:p>
          <a:p>
            <a:pPr lvl="2"/>
            <a:r>
              <a:rPr lang="zh-CN" altLang="en-US"/>
              <a:t>举例：</a:t>
            </a:r>
            <a:r>
              <a:rPr lang="en-US" altLang="zh-CN" b="1">
                <a:solidFill>
                  <a:srgbClr val="0000FF"/>
                </a:solidFill>
              </a:rPr>
              <a:t>&lt;label class="</a:t>
            </a:r>
            <a:r>
              <a:rPr lang="en-US" altLang="zh-CN" b="1">
                <a:solidFill>
                  <a:srgbClr val="FF0000"/>
                </a:solidFill>
              </a:rPr>
              <a:t>checkbox-inline</a:t>
            </a:r>
            <a:r>
              <a:rPr lang="en-US" altLang="zh-CN" b="1">
                <a:solidFill>
                  <a:srgbClr val="0000FF"/>
                </a:solidFill>
              </a:rPr>
              <a:t>"&gt;&lt;input type="checkbox" value="</a:t>
            </a:r>
            <a:r>
              <a:rPr lang="zh-CN" altLang="en-US" b="1">
                <a:solidFill>
                  <a:srgbClr val="0000FF"/>
                </a:solidFill>
              </a:rPr>
              <a:t>画画</a:t>
            </a:r>
            <a:r>
              <a:rPr lang="en-US" altLang="zh-CN" b="1">
                <a:solidFill>
                  <a:srgbClr val="0000FF"/>
                </a:solidFill>
              </a:rPr>
              <a:t>"&gt;</a:t>
            </a:r>
            <a:r>
              <a:rPr lang="zh-CN" altLang="en-US" b="1">
                <a:solidFill>
                  <a:srgbClr val="0000FF"/>
                </a:solidFill>
              </a:rPr>
              <a:t>画画</a:t>
            </a:r>
            <a:r>
              <a:rPr lang="en-US" altLang="zh-CN" b="1">
                <a:solidFill>
                  <a:srgbClr val="0000FF"/>
                </a:solidFill>
              </a:rPr>
              <a:t>&lt;/label&gt;</a:t>
            </a:r>
            <a:r>
              <a:rPr lang="en-US" altLang="zh-CN"/>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表单</a:t>
            </a:r>
          </a:p>
        </p:txBody>
      </p:sp>
      <p:sp>
        <p:nvSpPr>
          <p:cNvPr id="837635" name="Rectangle 3"/>
          <p:cNvSpPr>
            <a:spLocks noGrp="1" noChangeArrowheads="1"/>
          </p:cNvSpPr>
          <p:nvPr>
            <p:ph type="body" idx="1"/>
          </p:nvPr>
        </p:nvSpPr>
        <p:spPr/>
        <p:txBody>
          <a:bodyPr/>
          <a:lstStyle/>
          <a:p>
            <a:r>
              <a:rPr lang="zh-CN" altLang="en-US"/>
              <a:t>下拉列表</a:t>
            </a:r>
          </a:p>
          <a:p>
            <a:pPr lvl="1"/>
            <a:r>
              <a:rPr lang="zh-CN" altLang="en-US"/>
              <a:t>通过给</a:t>
            </a:r>
            <a:r>
              <a:rPr lang="en-US" altLang="zh-CN"/>
              <a:t>&lt;select&gt;</a:t>
            </a:r>
            <a:r>
              <a:rPr lang="zh-CN" altLang="en-US"/>
              <a:t>标记添加 </a:t>
            </a:r>
            <a:r>
              <a:rPr lang="en-US" altLang="zh-CN"/>
              <a:t>.form-control </a:t>
            </a:r>
            <a:r>
              <a:rPr lang="zh-CN" altLang="en-US"/>
              <a:t>样式来实现效果。</a:t>
            </a:r>
          </a:p>
          <a:p>
            <a:pPr lvl="1"/>
            <a:r>
              <a:rPr lang="en-US" altLang="zh-CN" b="1">
                <a:solidFill>
                  <a:srgbClr val="0000FF"/>
                </a:solidFill>
              </a:rPr>
              <a:t>&lt;select class="</a:t>
            </a:r>
            <a:r>
              <a:rPr lang="en-US" altLang="zh-CN" b="1">
                <a:solidFill>
                  <a:srgbClr val="FF0000"/>
                </a:solidFill>
              </a:rPr>
              <a:t>form-control</a:t>
            </a:r>
            <a:r>
              <a:rPr lang="en-US" altLang="zh-CN" b="1">
                <a:solidFill>
                  <a:srgbClr val="0000FF"/>
                </a:solidFill>
              </a:rPr>
              <a:t>"&gt;……&lt;/select&gt;</a:t>
            </a:r>
          </a:p>
          <a:p>
            <a:pPr lvl="1"/>
            <a:r>
              <a:rPr lang="zh-CN" altLang="en-US"/>
              <a:t>对于标记了 </a:t>
            </a:r>
            <a:r>
              <a:rPr lang="en-US" altLang="zh-CN"/>
              <a:t>multiple </a:t>
            </a:r>
            <a:r>
              <a:rPr lang="zh-CN" altLang="en-US"/>
              <a:t>属性的 </a:t>
            </a:r>
            <a:r>
              <a:rPr lang="en-US" altLang="zh-CN"/>
              <a:t>&lt;select&gt; </a:t>
            </a:r>
            <a:r>
              <a:rPr lang="zh-CN" altLang="en-US"/>
              <a:t>控件来说，也可添加该样式 </a:t>
            </a:r>
            <a:r>
              <a:rPr lang="en-US" altLang="zh-CN"/>
              <a:t>.form-control</a:t>
            </a:r>
            <a:r>
              <a:rPr lang="zh-CN" altLang="en-US"/>
              <a:t>。</a:t>
            </a:r>
          </a:p>
          <a:p>
            <a:pPr lvl="1"/>
            <a:r>
              <a:rPr lang="en-US" altLang="zh-CN" b="1">
                <a:solidFill>
                  <a:srgbClr val="0000FF"/>
                </a:solidFill>
              </a:rPr>
              <a:t>&lt;select multiple class=“</a:t>
            </a:r>
            <a:r>
              <a:rPr lang="en-US" altLang="zh-CN" b="1">
                <a:solidFill>
                  <a:srgbClr val="FF0000"/>
                </a:solidFill>
              </a:rPr>
              <a:t>form-control</a:t>
            </a:r>
            <a:r>
              <a:rPr lang="en-US" altLang="zh-CN" b="1">
                <a:solidFill>
                  <a:srgbClr val="0000FF"/>
                </a:solidFill>
              </a:rPr>
              <a:t>”&gt; &lt;/select&gt;</a:t>
            </a:r>
            <a:r>
              <a:rPr lang="en-US" altLang="zh-CN"/>
              <a:t> </a:t>
            </a:r>
          </a:p>
          <a:p>
            <a:pPr lvl="1"/>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altLang="zh-CN"/>
              <a:t>Bootstrap</a:t>
            </a:r>
            <a:r>
              <a:rPr lang="zh-CN" altLang="en-US"/>
              <a:t>简介</a:t>
            </a:r>
          </a:p>
        </p:txBody>
      </p:sp>
      <p:sp>
        <p:nvSpPr>
          <p:cNvPr id="763907" name="Rectangle 3"/>
          <p:cNvSpPr>
            <a:spLocks noGrp="1" noChangeArrowheads="1"/>
          </p:cNvSpPr>
          <p:nvPr>
            <p:ph type="body" idx="1"/>
          </p:nvPr>
        </p:nvSpPr>
        <p:spPr/>
        <p:txBody>
          <a:bodyPr/>
          <a:lstStyle/>
          <a:p>
            <a:r>
              <a:rPr lang="zh-CN" altLang="en-US"/>
              <a:t>什么是 </a:t>
            </a:r>
            <a:r>
              <a:rPr lang="en-US" altLang="zh-CN"/>
              <a:t>Bootstrap</a:t>
            </a:r>
            <a:r>
              <a:rPr lang="zh-CN" altLang="en-US"/>
              <a:t>？</a:t>
            </a:r>
          </a:p>
          <a:p>
            <a:pPr lvl="1"/>
            <a:r>
              <a:rPr lang="en-US" altLang="zh-CN"/>
              <a:t>Bootstrap </a:t>
            </a:r>
            <a:r>
              <a:rPr lang="zh-CN" altLang="en-US"/>
              <a:t>是由 </a:t>
            </a:r>
            <a:r>
              <a:rPr lang="en-US" altLang="zh-CN" i="1"/>
              <a:t>Twitter</a:t>
            </a:r>
            <a:r>
              <a:rPr lang="en-US" altLang="zh-CN"/>
              <a:t> </a:t>
            </a:r>
            <a:r>
              <a:rPr lang="zh-CN" altLang="en-US"/>
              <a:t>的 </a:t>
            </a:r>
            <a:r>
              <a:rPr lang="en-US" altLang="zh-CN" i="1"/>
              <a:t>Mark Otto</a:t>
            </a:r>
            <a:r>
              <a:rPr lang="en-US" altLang="zh-CN"/>
              <a:t> </a:t>
            </a:r>
            <a:r>
              <a:rPr lang="zh-CN" altLang="en-US"/>
              <a:t>和 </a:t>
            </a:r>
            <a:r>
              <a:rPr lang="en-US" altLang="zh-CN" i="1"/>
              <a:t>Jacob Thornton</a:t>
            </a:r>
            <a:r>
              <a:rPr lang="en-US" altLang="zh-CN"/>
              <a:t> </a:t>
            </a:r>
            <a:r>
              <a:rPr lang="zh-CN" altLang="en-US"/>
              <a:t>两位设计师开发的。</a:t>
            </a:r>
            <a:r>
              <a:rPr lang="en-US" altLang="zh-CN"/>
              <a:t>Bootstrap </a:t>
            </a:r>
            <a:r>
              <a:rPr lang="zh-CN" altLang="en-US"/>
              <a:t>是 </a:t>
            </a:r>
            <a:r>
              <a:rPr lang="en-US" altLang="zh-CN"/>
              <a:t>2011 </a:t>
            </a:r>
            <a:r>
              <a:rPr lang="zh-CN" altLang="en-US"/>
              <a:t>年八月在 </a:t>
            </a:r>
            <a:r>
              <a:rPr lang="en-US" altLang="zh-CN"/>
              <a:t>GitHub </a:t>
            </a:r>
            <a:r>
              <a:rPr lang="zh-CN" altLang="en-US"/>
              <a:t>上发布的开源产品。 </a:t>
            </a:r>
          </a:p>
          <a:p>
            <a:pPr lvl="1"/>
            <a:r>
              <a:rPr lang="en-US" altLang="zh-CN"/>
              <a:t>Bootstrap </a:t>
            </a:r>
            <a:r>
              <a:rPr lang="zh-CN" altLang="en-US"/>
              <a:t>是一个用于快速开发 </a:t>
            </a:r>
            <a:r>
              <a:rPr lang="en-US" altLang="zh-CN"/>
              <a:t>Web </a:t>
            </a:r>
            <a:r>
              <a:rPr lang="zh-CN" altLang="en-US"/>
              <a:t>应用程序和网站的前端框架。</a:t>
            </a:r>
          </a:p>
          <a:p>
            <a:pPr lvl="1"/>
            <a:r>
              <a:rPr lang="en-US" altLang="zh-CN"/>
              <a:t>Bootstrap </a:t>
            </a:r>
            <a:r>
              <a:rPr lang="zh-CN" altLang="en-US"/>
              <a:t>是基于 </a:t>
            </a:r>
            <a:r>
              <a:rPr lang="en-US" altLang="zh-CN"/>
              <a:t>HTML</a:t>
            </a:r>
            <a:r>
              <a:rPr lang="zh-CN" altLang="en-US"/>
              <a:t>、</a:t>
            </a:r>
            <a:r>
              <a:rPr lang="en-US" altLang="zh-CN"/>
              <a:t>CSS</a:t>
            </a:r>
            <a:r>
              <a:rPr lang="zh-CN" altLang="en-US"/>
              <a:t>、</a:t>
            </a:r>
            <a:r>
              <a:rPr lang="en-US" altLang="zh-CN"/>
              <a:t>JAVASCRIPT </a:t>
            </a:r>
            <a:r>
              <a:rPr lang="zh-CN" altLang="en-US"/>
              <a:t>的。</a:t>
            </a:r>
          </a:p>
          <a:p>
            <a:pPr lvl="1"/>
            <a:r>
              <a:rPr lang="en-US" altLang="zh-CN"/>
              <a:t>Bootstrap</a:t>
            </a:r>
            <a:r>
              <a:rPr lang="zh-CN" altLang="en-US"/>
              <a:t>简洁灵活，使得 </a:t>
            </a:r>
            <a:r>
              <a:rPr lang="en-US" altLang="zh-CN"/>
              <a:t>Web </a:t>
            </a:r>
            <a:r>
              <a:rPr lang="zh-CN" altLang="en-US"/>
              <a:t>开发更加快捷。</a:t>
            </a:r>
          </a:p>
          <a:p>
            <a:pPr lvl="1"/>
            <a:r>
              <a:rPr lang="en-US" altLang="zh-CN"/>
              <a:t>Bootstrap</a:t>
            </a:r>
            <a:r>
              <a:rPr lang="zh-CN" altLang="en-US"/>
              <a:t>可以构建出非常优雅的前端界面，而且占用资源非常小。</a:t>
            </a:r>
          </a:p>
          <a:p>
            <a:r>
              <a:rPr lang="zh-CN" altLang="en-US"/>
              <a:t>为什么使用</a:t>
            </a:r>
            <a:r>
              <a:rPr lang="en-US" altLang="zh-CN"/>
              <a:t>Bootstrap</a:t>
            </a:r>
            <a:r>
              <a:rPr lang="zh-CN" altLang="en-US"/>
              <a:t>？</a:t>
            </a:r>
          </a:p>
          <a:p>
            <a:pPr lvl="1"/>
            <a:r>
              <a:rPr lang="zh-CN" altLang="en-US"/>
              <a:t>移动设备优先。框架包含了贯穿于整个库的移动设备优先的样式。 </a:t>
            </a:r>
          </a:p>
          <a:p>
            <a:pPr lvl="1"/>
            <a:r>
              <a:rPr lang="zh-CN" altLang="en-US"/>
              <a:t>浏览器支持。所有的主流浏览器都支持。</a:t>
            </a:r>
          </a:p>
          <a:p>
            <a:pPr lvl="1"/>
            <a:r>
              <a:rPr lang="zh-CN" altLang="en-US"/>
              <a:t>容易上手。只要你具备</a:t>
            </a:r>
            <a:r>
              <a:rPr lang="en-US" altLang="zh-CN"/>
              <a:t>HTML</a:t>
            </a:r>
            <a:r>
              <a:rPr lang="zh-CN" altLang="en-US"/>
              <a:t>、</a:t>
            </a:r>
            <a:r>
              <a:rPr lang="en-US" altLang="zh-CN"/>
              <a:t>CSS</a:t>
            </a:r>
            <a:r>
              <a:rPr lang="zh-CN" altLang="en-US"/>
              <a:t>、</a:t>
            </a:r>
            <a:r>
              <a:rPr lang="en-US" altLang="zh-CN"/>
              <a:t>JS</a:t>
            </a:r>
            <a:r>
              <a:rPr lang="zh-CN" altLang="en-US"/>
              <a:t>基础知识，就可以开始学习。</a:t>
            </a:r>
          </a:p>
          <a:p>
            <a:pPr lvl="1"/>
            <a:r>
              <a:rPr lang="zh-CN" altLang="en-US"/>
              <a:t>响应式设计。</a:t>
            </a:r>
            <a:r>
              <a:rPr lang="en-US" altLang="zh-CN"/>
              <a:t>Bootstrap </a:t>
            </a:r>
            <a:r>
              <a:rPr lang="zh-CN" altLang="en-US"/>
              <a:t>的响应式 </a:t>
            </a:r>
            <a:r>
              <a:rPr lang="en-US" altLang="zh-CN"/>
              <a:t>CSS </a:t>
            </a:r>
            <a:r>
              <a:rPr lang="zh-CN" altLang="en-US"/>
              <a:t>能够自适应于台式机、平板电脑和手机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按钮</a:t>
            </a:r>
          </a:p>
        </p:txBody>
      </p:sp>
      <p:sp>
        <p:nvSpPr>
          <p:cNvPr id="781315" name="Rectangle 3"/>
          <p:cNvSpPr>
            <a:spLocks noGrp="1" noChangeArrowheads="1"/>
          </p:cNvSpPr>
          <p:nvPr>
            <p:ph type="body" idx="1"/>
          </p:nvPr>
        </p:nvSpPr>
        <p:spPr/>
        <p:txBody>
          <a:bodyPr/>
          <a:lstStyle/>
          <a:p>
            <a:r>
              <a:rPr lang="zh-CN" altLang="en-US"/>
              <a:t>可作为按钮使用的标签或元素</a:t>
            </a:r>
          </a:p>
          <a:p>
            <a:pPr lvl="1"/>
            <a:r>
              <a:rPr lang="zh-CN" altLang="en-US"/>
              <a:t>为 </a:t>
            </a:r>
            <a:r>
              <a:rPr lang="en-US" altLang="zh-CN"/>
              <a:t>&lt;a&gt;</a:t>
            </a:r>
            <a:r>
              <a:rPr lang="zh-CN" altLang="en-US"/>
              <a:t>、</a:t>
            </a:r>
            <a:r>
              <a:rPr lang="en-US" altLang="zh-CN"/>
              <a:t>&lt;button&gt; </a:t>
            </a:r>
            <a:r>
              <a:rPr lang="zh-CN" altLang="en-US"/>
              <a:t>或 </a:t>
            </a:r>
            <a:r>
              <a:rPr lang="en-US" altLang="zh-CN"/>
              <a:t>&lt;input&gt; </a:t>
            </a:r>
            <a:r>
              <a:rPr lang="zh-CN" altLang="en-US"/>
              <a:t>元素添加按钮类（</a:t>
            </a:r>
            <a:r>
              <a:rPr lang="en-US" altLang="zh-CN"/>
              <a:t>button class</a:t>
            </a:r>
            <a:r>
              <a:rPr lang="zh-CN" altLang="en-US"/>
              <a:t>）即可使用 </a:t>
            </a:r>
            <a:r>
              <a:rPr lang="en-US" altLang="zh-CN"/>
              <a:t>Bootstrap </a:t>
            </a:r>
            <a:r>
              <a:rPr lang="zh-CN" altLang="en-US"/>
              <a:t>提供的样式。</a:t>
            </a:r>
          </a:p>
          <a:p>
            <a:pPr lvl="1"/>
            <a:r>
              <a:rPr lang="zh-CN" altLang="en-US"/>
              <a:t>虽然按钮类可以应用到 </a:t>
            </a:r>
            <a:r>
              <a:rPr lang="en-US" altLang="zh-CN"/>
              <a:t>&lt;a&gt; </a:t>
            </a:r>
            <a:r>
              <a:rPr lang="zh-CN" altLang="en-US"/>
              <a:t>和 </a:t>
            </a:r>
            <a:r>
              <a:rPr lang="en-US" altLang="zh-CN"/>
              <a:t>&lt;button&gt; </a:t>
            </a:r>
            <a:r>
              <a:rPr lang="zh-CN" altLang="en-US"/>
              <a:t>元素上，但是，导航和导航条组件只支持 </a:t>
            </a:r>
            <a:r>
              <a:rPr lang="en-US" altLang="zh-CN"/>
              <a:t>&lt;button&gt; </a:t>
            </a:r>
            <a:r>
              <a:rPr lang="zh-CN" altLang="en-US"/>
              <a:t>元素。</a:t>
            </a:r>
          </a:p>
          <a:p>
            <a:pPr lvl="1"/>
            <a:r>
              <a:rPr lang="zh-CN" altLang="en-US"/>
              <a:t>如果 </a:t>
            </a:r>
            <a:r>
              <a:rPr lang="en-US" altLang="zh-CN"/>
              <a:t>&lt;a&gt; </a:t>
            </a:r>
            <a:r>
              <a:rPr lang="zh-CN" altLang="en-US"/>
              <a:t>元素被作为按钮使用 ，那么，务必为其设置 </a:t>
            </a:r>
            <a:r>
              <a:rPr lang="en-US" altLang="zh-CN"/>
              <a:t>role=“button” </a:t>
            </a:r>
            <a:r>
              <a:rPr lang="zh-CN" altLang="en-US"/>
              <a:t>属性。</a:t>
            </a:r>
          </a:p>
          <a:p>
            <a:pPr lvl="1"/>
            <a:r>
              <a:rPr lang="zh-CN" altLang="en-US"/>
              <a:t>兼容性：</a:t>
            </a:r>
            <a:r>
              <a:rPr lang="zh-CN" altLang="en-US" b="1"/>
              <a:t>强烈建议尽可能使用 </a:t>
            </a:r>
            <a:r>
              <a:rPr lang="en-US" altLang="zh-CN" b="1"/>
              <a:t>&lt;button&gt; </a:t>
            </a:r>
            <a:r>
              <a:rPr lang="zh-CN" altLang="en-US" b="1"/>
              <a:t>元素</a:t>
            </a:r>
            <a:r>
              <a:rPr lang="zh-CN" altLang="en-US"/>
              <a:t>来获得在各个浏览器上获得相匹配的绘制效果。 </a:t>
            </a:r>
          </a:p>
          <a:p>
            <a:pPr lvl="1"/>
            <a:endParaRPr lang="en-US" altLang="zh-CN"/>
          </a:p>
        </p:txBody>
      </p:sp>
      <p:pic>
        <p:nvPicPr>
          <p:cNvPr id="781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724400"/>
            <a:ext cx="7704137"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4" name="Rectangle 4"/>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按钮</a:t>
            </a:r>
          </a:p>
        </p:txBody>
      </p:sp>
      <p:sp>
        <p:nvSpPr>
          <p:cNvPr id="783365" name="Rectangle 5"/>
          <p:cNvSpPr>
            <a:spLocks noGrp="1" noChangeArrowheads="1"/>
          </p:cNvSpPr>
          <p:nvPr>
            <p:ph type="body" idx="1"/>
          </p:nvPr>
        </p:nvSpPr>
        <p:spPr>
          <a:xfrm>
            <a:off x="457200" y="1600200"/>
            <a:ext cx="8229600" cy="4852988"/>
          </a:xfrm>
        </p:spPr>
        <p:txBody>
          <a:bodyPr/>
          <a:lstStyle/>
          <a:p>
            <a:r>
              <a:rPr lang="zh-CN" altLang="en-US"/>
              <a:t>预定义样式</a:t>
            </a:r>
          </a:p>
          <a:p>
            <a:pPr lvl="1"/>
            <a:r>
              <a:rPr lang="zh-CN" altLang="en-US"/>
              <a:t>默认样式：</a:t>
            </a:r>
            <a:r>
              <a:rPr lang="en-US" altLang="zh-CN">
                <a:solidFill>
                  <a:srgbClr val="0000FF"/>
                </a:solidFill>
              </a:rPr>
              <a:t>&lt;button class = “btn btn-default”&gt;default&lt;/button&gt;</a:t>
            </a:r>
          </a:p>
          <a:p>
            <a:pPr lvl="1"/>
            <a:r>
              <a:rPr lang="zh-CN" altLang="en-US"/>
              <a:t>首选项： </a:t>
            </a:r>
            <a:r>
              <a:rPr lang="en-US" altLang="zh-CN">
                <a:solidFill>
                  <a:srgbClr val="0000FF"/>
                </a:solidFill>
              </a:rPr>
              <a:t>&lt;button class = “btn btn-primary”&gt;primary&lt;/button&gt;</a:t>
            </a:r>
          </a:p>
          <a:p>
            <a:pPr lvl="1"/>
            <a:r>
              <a:rPr lang="zh-CN" altLang="en-US"/>
              <a:t>成功： </a:t>
            </a:r>
            <a:r>
              <a:rPr lang="en-US" altLang="zh-CN">
                <a:solidFill>
                  <a:srgbClr val="0000FF"/>
                </a:solidFill>
              </a:rPr>
              <a:t>&lt;button class = “btn btn-success”&gt;success&lt;/button&gt;</a:t>
            </a:r>
          </a:p>
          <a:p>
            <a:pPr lvl="1"/>
            <a:r>
              <a:rPr lang="zh-CN" altLang="en-US"/>
              <a:t>一般信息： </a:t>
            </a:r>
            <a:r>
              <a:rPr lang="en-US" altLang="zh-CN">
                <a:solidFill>
                  <a:srgbClr val="0000FF"/>
                </a:solidFill>
              </a:rPr>
              <a:t>&lt;button class = “btn btn-info”&gt;info&lt;/button&gt;</a:t>
            </a:r>
          </a:p>
          <a:p>
            <a:pPr lvl="1"/>
            <a:r>
              <a:rPr lang="zh-CN" altLang="en-US"/>
              <a:t>警告： </a:t>
            </a:r>
            <a:r>
              <a:rPr lang="en-US" altLang="zh-CN">
                <a:solidFill>
                  <a:srgbClr val="0000FF"/>
                </a:solidFill>
              </a:rPr>
              <a:t>&lt;button class = “btn btn-warning”&gt;warning&lt;/button&gt;</a:t>
            </a:r>
            <a:endParaRPr lang="en-US" altLang="zh-CN"/>
          </a:p>
          <a:p>
            <a:pPr lvl="1"/>
            <a:r>
              <a:rPr lang="zh-CN" altLang="en-US"/>
              <a:t>危险： </a:t>
            </a:r>
            <a:r>
              <a:rPr lang="en-US" altLang="zh-CN">
                <a:solidFill>
                  <a:srgbClr val="0000FF"/>
                </a:solidFill>
              </a:rPr>
              <a:t>&lt;button class = “btn btn-danger”&gt;Danger&lt;/button&gt;</a:t>
            </a:r>
          </a:p>
          <a:p>
            <a:pPr lvl="1"/>
            <a:r>
              <a:rPr lang="zh-CN" altLang="en-US"/>
              <a:t>链接：</a:t>
            </a:r>
            <a:r>
              <a:rPr lang="zh-CN" altLang="en-US">
                <a:solidFill>
                  <a:srgbClr val="0000FF"/>
                </a:solidFill>
              </a:rPr>
              <a:t> </a:t>
            </a:r>
            <a:r>
              <a:rPr lang="en-US" altLang="zh-CN">
                <a:solidFill>
                  <a:srgbClr val="0000FF"/>
                </a:solidFill>
              </a:rPr>
              <a:t>&lt;button class = “btn btn-link”&gt;Link&lt;/button&gt;</a:t>
            </a:r>
          </a:p>
          <a:p>
            <a:pPr lvl="1"/>
            <a:r>
              <a:rPr lang="en-US" altLang="zh-CN">
                <a:solidFill>
                  <a:srgbClr val="0000FF"/>
                </a:solidFill>
              </a:rPr>
              <a:t>	</a:t>
            </a:r>
          </a:p>
          <a:p>
            <a:pPr lvl="1"/>
            <a:endParaRPr lang="en-US" altLang="zh-CN">
              <a:solidFill>
                <a:srgbClr val="0000FF"/>
              </a:solidFill>
            </a:endParaRPr>
          </a:p>
          <a:p>
            <a:pPr lvl="1"/>
            <a:endParaRPr lang="en-US" altLang="zh-CN">
              <a:solidFill>
                <a:srgbClr val="0000FF"/>
              </a:solidFill>
            </a:endParaRPr>
          </a:p>
          <a:p>
            <a:r>
              <a:rPr lang="zh-CN" altLang="en-US"/>
              <a:t>按钮激活和禁用状态</a:t>
            </a:r>
          </a:p>
          <a:p>
            <a:pPr lvl="1"/>
            <a:r>
              <a:rPr lang="zh-CN" altLang="en-US"/>
              <a:t>激活状态</a:t>
            </a:r>
            <a:r>
              <a:rPr lang="en-US" altLang="zh-CN"/>
              <a:t>(.active)</a:t>
            </a:r>
            <a:r>
              <a:rPr lang="zh-CN" altLang="en-US"/>
              <a:t>：</a:t>
            </a:r>
            <a:r>
              <a:rPr lang="en-US" altLang="zh-CN"/>
              <a:t>&lt;button type="button" class="btn btn-primary active"&gt;</a:t>
            </a:r>
          </a:p>
          <a:p>
            <a:pPr lvl="1"/>
            <a:r>
              <a:rPr lang="zh-CN" altLang="en-US"/>
              <a:t>禁用状态：</a:t>
            </a:r>
            <a:r>
              <a:rPr lang="en-US" altLang="zh-CN"/>
              <a:t>&lt;button class="btn btn-default" </a:t>
            </a:r>
            <a:r>
              <a:rPr lang="en-US" altLang="zh-CN" b="1">
                <a:solidFill>
                  <a:srgbClr val="0000FF"/>
                </a:solidFill>
              </a:rPr>
              <a:t>disabled='disabled'</a:t>
            </a:r>
            <a:r>
              <a:rPr lang="en-US" altLang="zh-CN"/>
              <a:t>&gt;</a:t>
            </a:r>
          </a:p>
        </p:txBody>
      </p:sp>
      <p:pic>
        <p:nvPicPr>
          <p:cNvPr id="7833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437063"/>
            <a:ext cx="7056438"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按钮</a:t>
            </a:r>
          </a:p>
        </p:txBody>
      </p:sp>
      <p:sp>
        <p:nvSpPr>
          <p:cNvPr id="782339" name="Rectangle 3"/>
          <p:cNvSpPr>
            <a:spLocks noGrp="1" noChangeArrowheads="1"/>
          </p:cNvSpPr>
          <p:nvPr>
            <p:ph type="body" idx="1"/>
          </p:nvPr>
        </p:nvSpPr>
        <p:spPr/>
        <p:txBody>
          <a:bodyPr/>
          <a:lstStyle/>
          <a:p>
            <a:pPr>
              <a:lnSpc>
                <a:spcPct val="90000"/>
              </a:lnSpc>
            </a:pPr>
            <a:r>
              <a:rPr lang="zh-CN" altLang="en-US"/>
              <a:t>按钮尺寸</a:t>
            </a:r>
          </a:p>
          <a:p>
            <a:pPr lvl="1">
              <a:lnSpc>
                <a:spcPct val="120000"/>
              </a:lnSpc>
            </a:pPr>
            <a:r>
              <a:rPr lang="zh-CN" altLang="en-US"/>
              <a:t>使用 </a:t>
            </a:r>
            <a:r>
              <a:rPr lang="en-US" altLang="zh-CN"/>
              <a:t>.btn-lg</a:t>
            </a:r>
            <a:r>
              <a:rPr lang="zh-CN" altLang="en-US"/>
              <a:t>、</a:t>
            </a:r>
            <a:r>
              <a:rPr lang="en-US" altLang="zh-CN"/>
              <a:t>.btn-sm </a:t>
            </a:r>
            <a:r>
              <a:rPr lang="zh-CN" altLang="en-US"/>
              <a:t>或 </a:t>
            </a:r>
            <a:r>
              <a:rPr lang="en-US" altLang="zh-CN"/>
              <a:t>.btn-xs </a:t>
            </a:r>
            <a:r>
              <a:rPr lang="zh-CN" altLang="en-US"/>
              <a:t>就可以获得不同尺寸的按钮。</a:t>
            </a:r>
          </a:p>
          <a:p>
            <a:pPr lvl="1">
              <a:lnSpc>
                <a:spcPct val="120000"/>
              </a:lnSpc>
            </a:pPr>
            <a:r>
              <a:rPr lang="en-US" altLang="zh-CN"/>
              <a:t>Large button(</a:t>
            </a:r>
            <a:r>
              <a:rPr lang="zh-CN" altLang="en-US"/>
              <a:t>大按钮</a:t>
            </a:r>
            <a:r>
              <a:rPr lang="en-US" altLang="zh-CN"/>
              <a:t>)</a:t>
            </a:r>
            <a:r>
              <a:rPr lang="zh-CN" altLang="en-US"/>
              <a:t>：</a:t>
            </a:r>
            <a:r>
              <a:rPr lang="en-US" altLang="zh-CN"/>
              <a:t>.btn-lg</a:t>
            </a:r>
          </a:p>
          <a:p>
            <a:pPr lvl="1">
              <a:lnSpc>
                <a:spcPct val="120000"/>
              </a:lnSpc>
            </a:pPr>
            <a:r>
              <a:rPr lang="en-US" altLang="zh-CN"/>
              <a:t>Small button(</a:t>
            </a:r>
            <a:r>
              <a:rPr lang="zh-CN" altLang="en-US"/>
              <a:t>小按钮</a:t>
            </a:r>
            <a:r>
              <a:rPr lang="en-US" altLang="zh-CN"/>
              <a:t>)</a:t>
            </a:r>
            <a:r>
              <a:rPr lang="zh-CN" altLang="en-US"/>
              <a:t>：</a:t>
            </a:r>
            <a:r>
              <a:rPr lang="en-US" altLang="zh-CN"/>
              <a:t>.btn-sm</a:t>
            </a:r>
          </a:p>
          <a:p>
            <a:pPr lvl="1">
              <a:lnSpc>
                <a:spcPct val="120000"/>
              </a:lnSpc>
            </a:pPr>
            <a:r>
              <a:rPr lang="en-US" altLang="zh-CN"/>
              <a:t>Extra samll button(</a:t>
            </a:r>
            <a:r>
              <a:rPr lang="zh-CN" altLang="en-US"/>
              <a:t>超小按钮</a:t>
            </a:r>
            <a:r>
              <a:rPr lang="en-US" altLang="zh-CN"/>
              <a:t>)</a:t>
            </a:r>
            <a:r>
              <a:rPr lang="zh-CN" altLang="en-US"/>
              <a:t>：</a:t>
            </a:r>
            <a:r>
              <a:rPr lang="en-US" altLang="zh-CN"/>
              <a:t>.btn-xs</a:t>
            </a:r>
          </a:p>
          <a:p>
            <a:pPr lvl="1">
              <a:lnSpc>
                <a:spcPct val="120000"/>
              </a:lnSpc>
            </a:pPr>
            <a:endParaRPr lang="en-US" altLang="zh-CN"/>
          </a:p>
          <a:p>
            <a:pPr lvl="1">
              <a:lnSpc>
                <a:spcPct val="120000"/>
              </a:lnSpc>
            </a:pPr>
            <a:endParaRPr lang="en-US" altLang="zh-CN"/>
          </a:p>
          <a:p>
            <a:pPr lvl="1">
              <a:lnSpc>
                <a:spcPct val="120000"/>
              </a:lnSpc>
            </a:pPr>
            <a:endParaRPr lang="en-US" altLang="zh-CN"/>
          </a:p>
          <a:p>
            <a:pPr lvl="1">
              <a:lnSpc>
                <a:spcPct val="120000"/>
              </a:lnSpc>
            </a:pPr>
            <a:endParaRPr lang="en-US" altLang="zh-CN"/>
          </a:p>
          <a:p>
            <a:pPr lvl="1">
              <a:lnSpc>
                <a:spcPct val="120000"/>
              </a:lnSpc>
            </a:pPr>
            <a:endParaRPr lang="en-US" altLang="zh-CN"/>
          </a:p>
          <a:p>
            <a:pPr lvl="1">
              <a:lnSpc>
                <a:spcPct val="120000"/>
              </a:lnSpc>
            </a:pPr>
            <a:endParaRPr lang="en-US" altLang="zh-CN"/>
          </a:p>
          <a:p>
            <a:pPr lvl="1">
              <a:lnSpc>
                <a:spcPct val="120000"/>
              </a:lnSpc>
            </a:pPr>
            <a:endParaRPr lang="en-US" altLang="zh-CN"/>
          </a:p>
          <a:p>
            <a:pPr lvl="1">
              <a:lnSpc>
                <a:spcPct val="120000"/>
              </a:lnSpc>
            </a:pPr>
            <a:r>
              <a:rPr lang="zh-CN" altLang="en-US"/>
              <a:t>通过给按钮添加 </a:t>
            </a:r>
            <a:r>
              <a:rPr lang="en-US" altLang="zh-CN" b="1">
                <a:solidFill>
                  <a:srgbClr val="0000FF"/>
                </a:solidFill>
              </a:rPr>
              <a:t>.btn-block</a:t>
            </a:r>
            <a:r>
              <a:rPr lang="en-US" altLang="zh-CN"/>
              <a:t> </a:t>
            </a:r>
            <a:r>
              <a:rPr lang="zh-CN" altLang="en-US"/>
              <a:t>类可以将其拉伸至父元素</a:t>
            </a:r>
            <a:r>
              <a:rPr lang="en-US" altLang="zh-CN"/>
              <a:t>100%</a:t>
            </a:r>
            <a:r>
              <a:rPr lang="zh-CN" altLang="en-US"/>
              <a:t>的宽度，而且按钮也变为了块级（</a:t>
            </a:r>
            <a:r>
              <a:rPr lang="en-US" altLang="zh-CN"/>
              <a:t>block</a:t>
            </a:r>
            <a:r>
              <a:rPr lang="zh-CN" altLang="en-US"/>
              <a:t>）元素。</a:t>
            </a:r>
          </a:p>
          <a:p>
            <a:pPr lvl="1">
              <a:lnSpc>
                <a:spcPct val="120000"/>
              </a:lnSpc>
            </a:pPr>
            <a:endParaRPr lang="en-US" altLang="zh-CN"/>
          </a:p>
        </p:txBody>
      </p:sp>
      <p:pic>
        <p:nvPicPr>
          <p:cNvPr id="782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317875"/>
            <a:ext cx="45339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2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5661025"/>
            <a:ext cx="35337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图片</a:t>
            </a:r>
          </a:p>
        </p:txBody>
      </p:sp>
      <p:sp>
        <p:nvSpPr>
          <p:cNvPr id="784387" name="Rectangle 3"/>
          <p:cNvSpPr>
            <a:spLocks noGrp="1" noChangeArrowheads="1"/>
          </p:cNvSpPr>
          <p:nvPr>
            <p:ph type="body" idx="1"/>
          </p:nvPr>
        </p:nvSpPr>
        <p:spPr/>
        <p:txBody>
          <a:bodyPr/>
          <a:lstStyle/>
          <a:p>
            <a:r>
              <a:rPr lang="zh-CN" altLang="en-US"/>
              <a:t>响应式图片</a:t>
            </a:r>
          </a:p>
          <a:p>
            <a:pPr lvl="1"/>
            <a:r>
              <a:rPr lang="zh-CN" altLang="en-US"/>
              <a:t>在 </a:t>
            </a:r>
            <a:r>
              <a:rPr lang="en-US" altLang="zh-CN"/>
              <a:t>Bootstrap </a:t>
            </a:r>
            <a:r>
              <a:rPr lang="zh-CN" altLang="en-US"/>
              <a:t>版本 </a:t>
            </a:r>
            <a:r>
              <a:rPr lang="en-US" altLang="zh-CN"/>
              <a:t>3 </a:t>
            </a:r>
            <a:r>
              <a:rPr lang="zh-CN" altLang="en-US"/>
              <a:t>中，通过为图片添加 </a:t>
            </a:r>
            <a:r>
              <a:rPr lang="en-US" altLang="zh-CN"/>
              <a:t>.img-responsive </a:t>
            </a:r>
            <a:r>
              <a:rPr lang="zh-CN" altLang="en-US"/>
              <a:t>类可以让图片支持响应式布局。其实质是为图片设置了 </a:t>
            </a:r>
            <a:r>
              <a:rPr lang="en-US" altLang="zh-CN"/>
              <a:t>max-width: 100%;</a:t>
            </a:r>
            <a:r>
              <a:rPr lang="zh-CN" altLang="en-US"/>
              <a:t>、 </a:t>
            </a:r>
            <a:r>
              <a:rPr lang="en-US" altLang="zh-CN"/>
              <a:t>height: auto; </a:t>
            </a:r>
            <a:r>
              <a:rPr lang="zh-CN" altLang="en-US"/>
              <a:t>和 </a:t>
            </a:r>
            <a:r>
              <a:rPr lang="en-US" altLang="zh-CN"/>
              <a:t>display: block; </a:t>
            </a:r>
            <a:r>
              <a:rPr lang="zh-CN" altLang="en-US"/>
              <a:t>属性，从而让图片在其父元素中更好的缩放。</a:t>
            </a:r>
          </a:p>
          <a:p>
            <a:pPr lvl="1"/>
            <a:r>
              <a:rPr lang="zh-CN" altLang="en-US"/>
              <a:t>如果需要让使用了 </a:t>
            </a:r>
            <a:r>
              <a:rPr lang="en-US" altLang="zh-CN" b="1">
                <a:solidFill>
                  <a:srgbClr val="FF0000"/>
                </a:solidFill>
              </a:rPr>
              <a:t>.img-responsive</a:t>
            </a:r>
            <a:r>
              <a:rPr lang="en-US" altLang="zh-CN"/>
              <a:t> </a:t>
            </a:r>
            <a:r>
              <a:rPr lang="zh-CN" altLang="en-US"/>
              <a:t>类的图片水平居中，请使用 </a:t>
            </a:r>
            <a:r>
              <a:rPr lang="en-US" altLang="zh-CN" b="1">
                <a:solidFill>
                  <a:srgbClr val="FF0000"/>
                </a:solidFill>
              </a:rPr>
              <a:t>.center-block</a:t>
            </a:r>
            <a:r>
              <a:rPr lang="en-US" altLang="zh-CN"/>
              <a:t> </a:t>
            </a:r>
            <a:r>
              <a:rPr lang="zh-CN" altLang="en-US"/>
              <a:t>类，不要用 </a:t>
            </a:r>
            <a:r>
              <a:rPr lang="en-US" altLang="zh-CN"/>
              <a:t>.text-center</a:t>
            </a:r>
            <a:r>
              <a:rPr lang="zh-CN" altLang="en-US"/>
              <a:t>。 </a:t>
            </a:r>
          </a:p>
          <a:p>
            <a:pPr lvl="1"/>
            <a:r>
              <a:rPr lang="zh-CN" altLang="en-US"/>
              <a:t>举例：</a:t>
            </a:r>
            <a:r>
              <a:rPr lang="en-US" altLang="zh-CN">
                <a:solidFill>
                  <a:srgbClr val="0000FF"/>
                </a:solidFill>
              </a:rPr>
              <a:t>&lt;img src="images/01.jpg" class="img-responsive center-block"&gt;</a:t>
            </a:r>
          </a:p>
          <a:p>
            <a:r>
              <a:rPr lang="zh-CN" altLang="en-US"/>
              <a:t>图片形状</a:t>
            </a:r>
          </a:p>
          <a:p>
            <a:pPr lvl="1"/>
            <a:r>
              <a:rPr lang="zh-CN" altLang="en-US"/>
              <a:t>圆角图片：</a:t>
            </a:r>
            <a:r>
              <a:rPr lang="en-US" altLang="zh-CN">
                <a:solidFill>
                  <a:srgbClr val="0000FF"/>
                </a:solidFill>
              </a:rPr>
              <a:t>&lt;img src="..." class="img-rounded"&gt;</a:t>
            </a:r>
          </a:p>
          <a:p>
            <a:pPr lvl="1"/>
            <a:r>
              <a:rPr lang="zh-CN" altLang="en-US"/>
              <a:t>圆形图片：</a:t>
            </a:r>
            <a:r>
              <a:rPr lang="en-US" altLang="zh-CN">
                <a:solidFill>
                  <a:srgbClr val="0000FF"/>
                </a:solidFill>
              </a:rPr>
              <a:t>&lt;img src="..." class="img-circle"&gt;</a:t>
            </a:r>
          </a:p>
          <a:p>
            <a:pPr lvl="1"/>
            <a:r>
              <a:rPr lang="zh-CN" altLang="en-US"/>
              <a:t>边框圆角：</a:t>
            </a:r>
            <a:r>
              <a:rPr lang="en-US" altLang="zh-CN">
                <a:solidFill>
                  <a:srgbClr val="0000FF"/>
                </a:solidFill>
              </a:rPr>
              <a:t>&lt;img src="..." class="img-thumbnail"&gt;</a:t>
            </a:r>
          </a:p>
          <a:p>
            <a:pPr lvl="1"/>
            <a:r>
              <a:rPr lang="zh-CN" altLang="en-US">
                <a:solidFill>
                  <a:srgbClr val="FF0000"/>
                </a:solidFill>
              </a:rPr>
              <a:t>注意：</a:t>
            </a:r>
            <a:r>
              <a:rPr lang="en-US" altLang="zh-CN">
                <a:solidFill>
                  <a:srgbClr val="FF0000"/>
                </a:solidFill>
              </a:rPr>
              <a:t>Internet Explorer 8 </a:t>
            </a:r>
            <a:r>
              <a:rPr lang="zh-CN" altLang="en-US">
                <a:solidFill>
                  <a:srgbClr val="FF0000"/>
                </a:solidFill>
              </a:rPr>
              <a:t>不支持 </a:t>
            </a:r>
            <a:r>
              <a:rPr lang="en-US" altLang="zh-CN">
                <a:solidFill>
                  <a:srgbClr val="FF0000"/>
                </a:solidFill>
              </a:rPr>
              <a:t>CSS3 </a:t>
            </a:r>
            <a:r>
              <a:rPr lang="zh-CN" altLang="en-US">
                <a:solidFill>
                  <a:srgbClr val="FF0000"/>
                </a:solidFill>
              </a:rPr>
              <a:t>中的圆角属性。</a:t>
            </a:r>
          </a:p>
          <a:p>
            <a:pPr lvl="1"/>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辅助类</a:t>
            </a:r>
          </a:p>
        </p:txBody>
      </p:sp>
      <p:sp>
        <p:nvSpPr>
          <p:cNvPr id="785411" name="Rectangle 3"/>
          <p:cNvSpPr>
            <a:spLocks noGrp="1" noChangeArrowheads="1"/>
          </p:cNvSpPr>
          <p:nvPr>
            <p:ph type="body" idx="1"/>
          </p:nvPr>
        </p:nvSpPr>
        <p:spPr>
          <a:xfrm>
            <a:off x="457200" y="1600200"/>
            <a:ext cx="8229600" cy="4924425"/>
          </a:xfrm>
        </p:spPr>
        <p:txBody>
          <a:bodyPr/>
          <a:lstStyle/>
          <a:p>
            <a:r>
              <a:rPr lang="zh-CN" altLang="en-US"/>
              <a:t>文本颜色类</a:t>
            </a:r>
          </a:p>
          <a:p>
            <a:pPr lvl="1"/>
            <a:r>
              <a:rPr lang="zh-CN" altLang="en-US"/>
              <a:t>柔和的：</a:t>
            </a:r>
            <a:r>
              <a:rPr lang="en-US" altLang="zh-CN"/>
              <a:t>&lt;p class="text-muted"&gt;...&lt;/p&gt;</a:t>
            </a:r>
          </a:p>
          <a:p>
            <a:pPr lvl="1"/>
            <a:r>
              <a:rPr lang="zh-CN" altLang="en-US"/>
              <a:t>首选项：</a:t>
            </a:r>
            <a:r>
              <a:rPr lang="en-US" altLang="zh-CN"/>
              <a:t>&lt;p class="text-primary"&gt;...&lt;/p&gt;</a:t>
            </a:r>
          </a:p>
          <a:p>
            <a:pPr lvl="1"/>
            <a:r>
              <a:rPr lang="zh-CN" altLang="en-US"/>
              <a:t>成功：</a:t>
            </a:r>
            <a:r>
              <a:rPr lang="en-US" altLang="zh-CN"/>
              <a:t>&lt;p class="text-success"&gt;...&lt;/p&gt;</a:t>
            </a:r>
          </a:p>
          <a:p>
            <a:pPr lvl="1"/>
            <a:r>
              <a:rPr lang="zh-CN" altLang="en-US"/>
              <a:t>信息：</a:t>
            </a:r>
            <a:r>
              <a:rPr lang="en-US" altLang="zh-CN"/>
              <a:t>&lt;p class="text-info"&gt;...&lt;/p&gt;</a:t>
            </a:r>
          </a:p>
          <a:p>
            <a:pPr lvl="1"/>
            <a:r>
              <a:rPr lang="zh-CN" altLang="en-US"/>
              <a:t>警告：</a:t>
            </a:r>
            <a:r>
              <a:rPr lang="en-US" altLang="zh-CN"/>
              <a:t>&lt;p class="text-warning"&gt;...&lt;/p&gt;</a:t>
            </a:r>
          </a:p>
          <a:p>
            <a:pPr lvl="1"/>
            <a:r>
              <a:rPr lang="zh-CN" altLang="en-US"/>
              <a:t>危险：</a:t>
            </a:r>
            <a:r>
              <a:rPr lang="en-US" altLang="zh-CN"/>
              <a:t>&lt;p class="text-danger"&gt;...&lt;/p&gt;</a:t>
            </a:r>
          </a:p>
          <a:p>
            <a:r>
              <a:rPr lang="zh-CN" altLang="en-US"/>
              <a:t>背景颜色类</a:t>
            </a:r>
          </a:p>
          <a:p>
            <a:pPr lvl="1"/>
            <a:r>
              <a:rPr lang="en-US" altLang="zh-CN"/>
              <a:t>&lt;p class="bg-primary"&gt;&lt;/p&gt;</a:t>
            </a:r>
          </a:p>
          <a:p>
            <a:pPr lvl="1"/>
            <a:r>
              <a:rPr lang="en-US" altLang="zh-CN"/>
              <a:t>&lt;p class="bg-success"&gt;&lt;/p&gt;</a:t>
            </a:r>
          </a:p>
          <a:p>
            <a:pPr lvl="1"/>
            <a:r>
              <a:rPr lang="en-US" altLang="zh-CN"/>
              <a:t>&lt;p class="bg-info"&gt;&lt;/p&gt;</a:t>
            </a:r>
          </a:p>
          <a:p>
            <a:pPr lvl="1"/>
            <a:r>
              <a:rPr lang="en-US" altLang="zh-CN"/>
              <a:t>&lt;p class="bg-warning"&gt;&lt;/p&gt;</a:t>
            </a:r>
          </a:p>
          <a:p>
            <a:pPr lvl="1"/>
            <a:r>
              <a:rPr lang="en-US" altLang="zh-CN"/>
              <a:t>&lt;p class="bg-danger"&gt;&lt;/p&gt;</a:t>
            </a:r>
          </a:p>
        </p:txBody>
      </p:sp>
      <p:pic>
        <p:nvPicPr>
          <p:cNvPr id="785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1844675"/>
            <a:ext cx="3384550"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5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4149725"/>
            <a:ext cx="338455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辅助类</a:t>
            </a:r>
          </a:p>
        </p:txBody>
      </p:sp>
      <p:sp>
        <p:nvSpPr>
          <p:cNvPr id="786435" name="Rectangle 3"/>
          <p:cNvSpPr>
            <a:spLocks noGrp="1" noChangeArrowheads="1"/>
          </p:cNvSpPr>
          <p:nvPr>
            <p:ph type="body" idx="1"/>
          </p:nvPr>
        </p:nvSpPr>
        <p:spPr/>
        <p:txBody>
          <a:bodyPr/>
          <a:lstStyle/>
          <a:p>
            <a:r>
              <a:rPr lang="zh-CN" altLang="en-US"/>
              <a:t>三角符号</a:t>
            </a:r>
          </a:p>
          <a:p>
            <a:pPr lvl="1"/>
            <a:r>
              <a:rPr lang="zh-CN" altLang="en-US"/>
              <a:t>通过使用三角符号可以指示某个元素具有下拉菜单的功能。注意，向上弹出式菜单中的三角符号是反方向的。</a:t>
            </a:r>
          </a:p>
          <a:p>
            <a:pPr lvl="1"/>
            <a:r>
              <a:rPr lang="en-US" altLang="zh-CN">
                <a:solidFill>
                  <a:srgbClr val="0000FF"/>
                </a:solidFill>
              </a:rPr>
              <a:t>&lt;a href="#" class="btn btn-danger"&gt;</a:t>
            </a:r>
            <a:r>
              <a:rPr lang="zh-CN" altLang="en-US">
                <a:solidFill>
                  <a:srgbClr val="0000FF"/>
                </a:solidFill>
              </a:rPr>
              <a:t>联系我们 </a:t>
            </a:r>
            <a:r>
              <a:rPr lang="en-US" altLang="zh-CN">
                <a:solidFill>
                  <a:srgbClr val="0000FF"/>
                </a:solidFill>
              </a:rPr>
              <a:t>&lt;span class="</a:t>
            </a:r>
            <a:r>
              <a:rPr lang="en-US" altLang="zh-CN">
                <a:solidFill>
                  <a:srgbClr val="FF0000"/>
                </a:solidFill>
              </a:rPr>
              <a:t>caret</a:t>
            </a:r>
            <a:r>
              <a:rPr lang="en-US" altLang="zh-CN">
                <a:solidFill>
                  <a:srgbClr val="0000FF"/>
                </a:solidFill>
              </a:rPr>
              <a:t>"&gt;&lt;/span&gt;&lt;/a&gt;</a:t>
            </a:r>
          </a:p>
          <a:p>
            <a:r>
              <a:rPr lang="zh-CN" altLang="en-US"/>
              <a:t>快速浮动类</a:t>
            </a:r>
          </a:p>
          <a:p>
            <a:pPr lvl="1"/>
            <a:r>
              <a:rPr lang="zh-CN" altLang="en-US"/>
              <a:t>通过添加一个类，可以将任意元素向左</a:t>
            </a:r>
            <a:r>
              <a:rPr lang="en-US" altLang="zh-CN"/>
              <a:t>(</a:t>
            </a:r>
            <a:r>
              <a:rPr lang="en-US" altLang="zh-CN">
                <a:solidFill>
                  <a:srgbClr val="FF0000"/>
                </a:solidFill>
              </a:rPr>
              <a:t>.pull-left</a:t>
            </a:r>
            <a:r>
              <a:rPr lang="en-US" altLang="zh-CN"/>
              <a:t>)</a:t>
            </a:r>
            <a:r>
              <a:rPr lang="zh-CN" altLang="en-US"/>
              <a:t>或向右浮动</a:t>
            </a:r>
            <a:r>
              <a:rPr lang="en-US" altLang="zh-CN"/>
              <a:t>(</a:t>
            </a:r>
            <a:r>
              <a:rPr lang="en-US" altLang="zh-CN">
                <a:solidFill>
                  <a:srgbClr val="FF0000"/>
                </a:solidFill>
              </a:rPr>
              <a:t>.pull-right</a:t>
            </a:r>
            <a:r>
              <a:rPr lang="en-US" altLang="zh-CN"/>
              <a:t>)</a:t>
            </a:r>
            <a:r>
              <a:rPr lang="zh-CN" altLang="en-US"/>
              <a:t>。</a:t>
            </a:r>
          </a:p>
          <a:p>
            <a:pPr lvl="1"/>
            <a:r>
              <a:rPr lang="zh-CN" altLang="en-US"/>
              <a:t>注意：不能用在导航条组件中，导航条组件要使用</a:t>
            </a:r>
            <a:r>
              <a:rPr lang="en-US" altLang="zh-CN" b="1">
                <a:solidFill>
                  <a:srgbClr val="FF0000"/>
                </a:solidFill>
              </a:rPr>
              <a:t>.navbar-left</a:t>
            </a:r>
            <a:r>
              <a:rPr lang="en-US" altLang="zh-CN"/>
              <a:t> </a:t>
            </a:r>
            <a:r>
              <a:rPr lang="zh-CN" altLang="en-US"/>
              <a:t>或 </a:t>
            </a:r>
            <a:r>
              <a:rPr lang="en-US" altLang="zh-CN"/>
              <a:t>.navbar-right </a:t>
            </a:r>
            <a:r>
              <a:rPr lang="zh-CN" altLang="en-US"/>
              <a:t>。 </a:t>
            </a:r>
          </a:p>
          <a:p>
            <a:r>
              <a:rPr lang="zh-CN" altLang="en-US"/>
              <a:t>让内容块网页居中</a:t>
            </a:r>
          </a:p>
          <a:p>
            <a:pPr lvl="1"/>
            <a:r>
              <a:rPr lang="zh-CN" altLang="en-US"/>
              <a:t>为任意元素设置 </a:t>
            </a:r>
            <a:r>
              <a:rPr lang="en-US" altLang="zh-CN"/>
              <a:t>display: block </a:t>
            </a:r>
            <a:r>
              <a:rPr lang="zh-CN" altLang="en-US"/>
              <a:t>属性并通过 </a:t>
            </a:r>
            <a:r>
              <a:rPr lang="en-US" altLang="zh-CN"/>
              <a:t>margin </a:t>
            </a:r>
            <a:r>
              <a:rPr lang="zh-CN" altLang="en-US"/>
              <a:t>属性让其中的内容居中。</a:t>
            </a:r>
          </a:p>
          <a:p>
            <a:pPr lvl="1"/>
            <a:r>
              <a:rPr lang="en-US" altLang="zh-CN">
                <a:solidFill>
                  <a:srgbClr val="0000FF"/>
                </a:solidFill>
              </a:rPr>
              <a:t>&lt;div class="center-block"&gt;...&lt;/div&gt;</a:t>
            </a:r>
          </a:p>
          <a:p>
            <a:pPr lvl="1"/>
            <a:r>
              <a:rPr lang="zh-CN" altLang="en-US">
                <a:solidFill>
                  <a:srgbClr val="FF0000"/>
                </a:solidFill>
              </a:rPr>
              <a:t>注意：一定要指定</a:t>
            </a:r>
            <a:r>
              <a:rPr lang="en-US" altLang="zh-CN">
                <a:solidFill>
                  <a:srgbClr val="FF0000"/>
                </a:solidFill>
              </a:rPr>
              <a:t>width</a:t>
            </a:r>
            <a:r>
              <a:rPr lang="zh-CN" altLang="en-US">
                <a:solidFill>
                  <a:srgbClr val="FF0000"/>
                </a:solidFill>
              </a:rPr>
              <a:t>，否则看不到效果。</a:t>
            </a:r>
          </a:p>
          <a:p>
            <a:pPr lvl="1"/>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辅助类</a:t>
            </a:r>
          </a:p>
        </p:txBody>
      </p:sp>
      <p:sp>
        <p:nvSpPr>
          <p:cNvPr id="787459" name="Rectangle 3"/>
          <p:cNvSpPr>
            <a:spLocks noGrp="1" noChangeArrowheads="1"/>
          </p:cNvSpPr>
          <p:nvPr>
            <p:ph type="body" idx="1"/>
          </p:nvPr>
        </p:nvSpPr>
        <p:spPr/>
        <p:txBody>
          <a:bodyPr/>
          <a:lstStyle/>
          <a:p>
            <a:r>
              <a:rPr lang="zh-CN" altLang="en-US"/>
              <a:t>清除浮动</a:t>
            </a:r>
          </a:p>
          <a:p>
            <a:pPr lvl="1"/>
            <a:r>
              <a:rPr lang="zh-CN" altLang="en-US"/>
              <a:t>通过为父元素添加 </a:t>
            </a:r>
            <a:r>
              <a:rPr lang="en-US" altLang="zh-CN" b="1">
                <a:solidFill>
                  <a:srgbClr val="0000FF"/>
                </a:solidFill>
              </a:rPr>
              <a:t>.clearfix</a:t>
            </a:r>
            <a:r>
              <a:rPr lang="en-US" altLang="zh-CN"/>
              <a:t> </a:t>
            </a:r>
            <a:r>
              <a:rPr lang="zh-CN" altLang="en-US"/>
              <a:t>类可以很容易地清除浮动（</a:t>
            </a:r>
            <a:r>
              <a:rPr lang="en-US" altLang="zh-CN"/>
              <a:t>float</a:t>
            </a:r>
            <a:r>
              <a:rPr lang="zh-CN" altLang="en-US"/>
              <a:t>）。</a:t>
            </a:r>
          </a:p>
          <a:p>
            <a:pPr lvl="1"/>
            <a:r>
              <a:rPr lang="en-US" altLang="zh-CN"/>
              <a:t>&lt;div class="clearfix"&gt;</a:t>
            </a:r>
          </a:p>
          <a:p>
            <a:pPr lvl="1"/>
            <a:r>
              <a:rPr lang="en-US" altLang="zh-CN"/>
              <a:t>	&lt;div class="pull-left"&gt;&lt;/div&gt;</a:t>
            </a:r>
          </a:p>
          <a:p>
            <a:pPr lvl="1"/>
            <a:r>
              <a:rPr lang="en-US" altLang="zh-CN"/>
              <a:t>	&lt;div class="pull-right"&gt;&lt;/div&gt;</a:t>
            </a:r>
          </a:p>
          <a:p>
            <a:pPr lvl="1"/>
            <a:r>
              <a:rPr lang="en-US" altLang="zh-CN"/>
              <a:t>&lt;/div&gt;</a:t>
            </a:r>
          </a:p>
          <a:p>
            <a:r>
              <a:rPr lang="zh-CN" altLang="en-US"/>
              <a:t>显示和隐藏内容</a:t>
            </a:r>
          </a:p>
          <a:p>
            <a:pPr lvl="1"/>
            <a:r>
              <a:rPr lang="en-US" altLang="zh-CN"/>
              <a:t>.show </a:t>
            </a:r>
            <a:r>
              <a:rPr lang="zh-CN" altLang="en-US"/>
              <a:t>和 </a:t>
            </a:r>
            <a:r>
              <a:rPr lang="en-US" altLang="zh-CN"/>
              <a:t>.hidden </a:t>
            </a:r>
            <a:r>
              <a:rPr lang="zh-CN" altLang="en-US"/>
              <a:t>类可以强制任意元素显示或隐藏</a:t>
            </a:r>
            <a:r>
              <a:rPr lang="en-US" altLang="zh-CN"/>
              <a:t>(</a:t>
            </a:r>
            <a:r>
              <a:rPr lang="zh-CN" altLang="en-US"/>
              <a:t>对于屏幕阅读器也能起效</a:t>
            </a:r>
            <a:r>
              <a:rPr lang="en-US" altLang="zh-CN"/>
              <a:t>)</a:t>
            </a:r>
            <a:r>
              <a:rPr lang="zh-CN" altLang="en-US"/>
              <a:t>。</a:t>
            </a:r>
          </a:p>
          <a:p>
            <a:pPr lvl="1"/>
            <a:r>
              <a:rPr lang="en-US" altLang="zh-CN"/>
              <a:t>&lt;div class="show"&gt;...&lt;/div&gt;</a:t>
            </a:r>
          </a:p>
          <a:p>
            <a:pPr lvl="1"/>
            <a:r>
              <a:rPr lang="en-US" altLang="zh-CN"/>
              <a:t>&lt;div class="hidden"&gt;...&lt;/div&gt;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栅格系统</a:t>
            </a:r>
          </a:p>
        </p:txBody>
      </p:sp>
      <p:sp>
        <p:nvSpPr>
          <p:cNvPr id="791555" name="Rectangle 3"/>
          <p:cNvSpPr>
            <a:spLocks noGrp="1" noChangeArrowheads="1"/>
          </p:cNvSpPr>
          <p:nvPr>
            <p:ph type="body" idx="1"/>
          </p:nvPr>
        </p:nvSpPr>
        <p:spPr>
          <a:xfrm>
            <a:off x="457200" y="1600200"/>
            <a:ext cx="8229600" cy="4924425"/>
          </a:xfrm>
        </p:spPr>
        <p:txBody>
          <a:bodyPr/>
          <a:lstStyle/>
          <a:p>
            <a:r>
              <a:rPr lang="zh-CN" altLang="en-US"/>
              <a:t>栅格系统介绍</a:t>
            </a:r>
          </a:p>
          <a:p>
            <a:pPr lvl="1"/>
            <a:r>
              <a:rPr lang="en-US" altLang="zh-CN"/>
              <a:t>Bootstrap </a:t>
            </a:r>
            <a:r>
              <a:rPr lang="zh-CN" altLang="en-US"/>
              <a:t>提供了一套响应式、移动设备优先的流式栅格系统，随着屏幕或视口（</a:t>
            </a:r>
            <a:r>
              <a:rPr lang="en-US" altLang="zh-CN"/>
              <a:t>viewport</a:t>
            </a:r>
            <a:r>
              <a:rPr lang="zh-CN" altLang="en-US"/>
              <a:t>）尺寸的增加，系统会自动分为最多</a:t>
            </a:r>
            <a:r>
              <a:rPr lang="en-US" altLang="zh-CN"/>
              <a:t>12</a:t>
            </a:r>
            <a:r>
              <a:rPr lang="zh-CN" altLang="en-US"/>
              <a:t>列。</a:t>
            </a:r>
          </a:p>
          <a:p>
            <a:pPr lvl="1"/>
            <a:r>
              <a:rPr lang="zh-CN" altLang="en-US"/>
              <a:t>栅格系统用于通过一系列的行（</a:t>
            </a:r>
            <a:r>
              <a:rPr lang="en-US" altLang="zh-CN"/>
              <a:t>row</a:t>
            </a:r>
            <a:r>
              <a:rPr lang="zh-CN" altLang="en-US"/>
              <a:t>）与列（</a:t>
            </a:r>
            <a:r>
              <a:rPr lang="en-US" altLang="zh-CN"/>
              <a:t>column</a:t>
            </a:r>
            <a:r>
              <a:rPr lang="zh-CN" altLang="en-US"/>
              <a:t>）的组合来创建页面布局，你的内容就可以放入这些创建好的布局中。</a:t>
            </a:r>
          </a:p>
          <a:p>
            <a:pPr lvl="1"/>
            <a:r>
              <a:rPr lang="zh-CN" altLang="en-US"/>
              <a:t>行（</a:t>
            </a:r>
            <a:r>
              <a:rPr lang="en-US" altLang="zh-CN"/>
              <a:t>row</a:t>
            </a:r>
            <a:r>
              <a:rPr lang="zh-CN" altLang="en-US"/>
              <a:t>）必须包含在 </a:t>
            </a:r>
            <a:r>
              <a:rPr lang="en-US" altLang="zh-CN"/>
              <a:t>.container </a:t>
            </a:r>
            <a:r>
              <a:rPr lang="zh-CN" altLang="en-US"/>
              <a:t>（固定宽度）或 </a:t>
            </a:r>
            <a:r>
              <a:rPr lang="en-US" altLang="zh-CN"/>
              <a:t>.container-fluid </a:t>
            </a:r>
            <a:r>
              <a:rPr lang="zh-CN" altLang="en-US"/>
              <a:t>（</a:t>
            </a:r>
            <a:r>
              <a:rPr lang="en-US" altLang="zh-CN"/>
              <a:t>100% </a:t>
            </a:r>
            <a:r>
              <a:rPr lang="zh-CN" altLang="en-US"/>
              <a:t>宽度）中，以便为其赋予合适的排列（</a:t>
            </a:r>
            <a:r>
              <a:rPr lang="en-US" altLang="zh-CN"/>
              <a:t>aligment</a:t>
            </a:r>
            <a:r>
              <a:rPr lang="zh-CN" altLang="en-US"/>
              <a:t>）和内补（</a:t>
            </a:r>
            <a:r>
              <a:rPr lang="en-US" altLang="zh-CN"/>
              <a:t>padding</a:t>
            </a:r>
            <a:r>
              <a:rPr lang="zh-CN" altLang="en-US"/>
              <a:t>）。</a:t>
            </a:r>
          </a:p>
          <a:p>
            <a:pPr lvl="1"/>
            <a:r>
              <a:rPr lang="zh-CN" altLang="en-US"/>
              <a:t>通过行（</a:t>
            </a:r>
            <a:r>
              <a:rPr lang="en-US" altLang="zh-CN"/>
              <a:t>row</a:t>
            </a:r>
            <a:r>
              <a:rPr lang="zh-CN" altLang="en-US"/>
              <a:t>）在水平方向创建一组列（</a:t>
            </a:r>
            <a:r>
              <a:rPr lang="en-US" altLang="zh-CN"/>
              <a:t>column</a:t>
            </a:r>
            <a:r>
              <a:rPr lang="zh-CN" altLang="en-US"/>
              <a:t>）。</a:t>
            </a:r>
          </a:p>
          <a:p>
            <a:pPr lvl="1"/>
            <a:r>
              <a:rPr lang="zh-CN" altLang="en-US"/>
              <a:t>你的内容应当放置于列（</a:t>
            </a:r>
            <a:r>
              <a:rPr lang="en-US" altLang="zh-CN"/>
              <a:t>column</a:t>
            </a:r>
            <a:r>
              <a:rPr lang="zh-CN" altLang="en-US"/>
              <a:t>）内，并且，只有列（</a:t>
            </a:r>
            <a:r>
              <a:rPr lang="en-US" altLang="zh-CN"/>
              <a:t>column</a:t>
            </a:r>
            <a:r>
              <a:rPr lang="zh-CN" altLang="en-US"/>
              <a:t>）可以作为行（</a:t>
            </a:r>
            <a:r>
              <a:rPr lang="en-US" altLang="zh-CN"/>
              <a:t>row</a:t>
            </a:r>
            <a:r>
              <a:rPr lang="zh-CN" altLang="en-US"/>
              <a:t>）的直接子元素。</a:t>
            </a:r>
          </a:p>
          <a:p>
            <a:pPr lvl="1"/>
            <a:r>
              <a:rPr lang="zh-CN" altLang="en-US"/>
              <a:t>栅格系统中的列是通过指定</a:t>
            </a:r>
            <a:r>
              <a:rPr lang="en-US" altLang="zh-CN"/>
              <a:t>1</a:t>
            </a:r>
            <a:r>
              <a:rPr lang="zh-CN" altLang="en-US"/>
              <a:t>到</a:t>
            </a:r>
            <a:r>
              <a:rPr lang="en-US" altLang="zh-CN"/>
              <a:t>12</a:t>
            </a:r>
            <a:r>
              <a:rPr lang="zh-CN" altLang="en-US"/>
              <a:t>的值来表示其跨越的范围。例如，三个等宽的列可以使用三个 </a:t>
            </a:r>
            <a:r>
              <a:rPr lang="en-US" altLang="zh-CN"/>
              <a:t>.col-xs-4 </a:t>
            </a:r>
            <a:r>
              <a:rPr lang="zh-CN" altLang="en-US"/>
              <a:t>来创建。</a:t>
            </a:r>
          </a:p>
          <a:p>
            <a:pPr lvl="1"/>
            <a:r>
              <a:rPr lang="zh-CN" altLang="en-US"/>
              <a:t>如果一行（</a:t>
            </a:r>
            <a:r>
              <a:rPr lang="en-US" altLang="zh-CN"/>
              <a:t>row</a:t>
            </a:r>
            <a:r>
              <a:rPr lang="zh-CN" altLang="en-US"/>
              <a:t>）中包含了的列（</a:t>
            </a:r>
            <a:r>
              <a:rPr lang="en-US" altLang="zh-CN"/>
              <a:t>column</a:t>
            </a:r>
            <a:r>
              <a:rPr lang="zh-CN" altLang="en-US"/>
              <a:t>）大于 </a:t>
            </a:r>
            <a:r>
              <a:rPr lang="en-US" altLang="zh-CN"/>
              <a:t>12</a:t>
            </a:r>
            <a:r>
              <a:rPr lang="zh-CN" altLang="en-US"/>
              <a:t>，多余的列（</a:t>
            </a:r>
            <a:r>
              <a:rPr lang="en-US" altLang="zh-CN"/>
              <a:t>column</a:t>
            </a:r>
            <a:r>
              <a:rPr lang="zh-CN" altLang="en-US"/>
              <a:t>）所在的元素将被作为一个整体另起一行排列。</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栅格系统</a:t>
            </a:r>
          </a:p>
        </p:txBody>
      </p:sp>
      <p:sp>
        <p:nvSpPr>
          <p:cNvPr id="792579" name="Rectangle 3"/>
          <p:cNvSpPr>
            <a:spLocks noGrp="1" noChangeArrowheads="1"/>
          </p:cNvSpPr>
          <p:nvPr>
            <p:ph type="body" sz="half" idx="1"/>
          </p:nvPr>
        </p:nvSpPr>
        <p:spPr/>
        <p:txBody>
          <a:bodyPr/>
          <a:lstStyle/>
          <a:p>
            <a:r>
              <a:rPr lang="zh-CN" altLang="en-US"/>
              <a:t>栅格参数</a:t>
            </a:r>
          </a:p>
        </p:txBody>
      </p:sp>
      <p:graphicFrame>
        <p:nvGraphicFramePr>
          <p:cNvPr id="792653" name="Group 77"/>
          <p:cNvGraphicFramePr>
            <a:graphicFrameLocks noGrp="1"/>
          </p:cNvGraphicFramePr>
          <p:nvPr>
            <p:ph sz="half" idx="2"/>
          </p:nvPr>
        </p:nvGraphicFramePr>
        <p:xfrm>
          <a:off x="457200" y="2276475"/>
          <a:ext cx="8229600" cy="1785938"/>
        </p:xfrm>
        <a:graphic>
          <a:graphicData uri="http://schemas.openxmlformats.org/drawingml/2006/table">
            <a:tbl>
              <a:tblPr/>
              <a:tblGrid>
                <a:gridCol w="1162050">
                  <a:extLst>
                    <a:ext uri="{9D8B030D-6E8A-4147-A177-3AD203B41FA5}">
                      <a16:colId xmlns:a16="http://schemas.microsoft.com/office/drawing/2014/main" val="4222153347"/>
                    </a:ext>
                  </a:extLst>
                </a:gridCol>
                <a:gridCol w="2305050">
                  <a:extLst>
                    <a:ext uri="{9D8B030D-6E8A-4147-A177-3AD203B41FA5}">
                      <a16:colId xmlns:a16="http://schemas.microsoft.com/office/drawing/2014/main" val="1381845479"/>
                    </a:ext>
                  </a:extLst>
                </a:gridCol>
                <a:gridCol w="1152525">
                  <a:extLst>
                    <a:ext uri="{9D8B030D-6E8A-4147-A177-3AD203B41FA5}">
                      <a16:colId xmlns:a16="http://schemas.microsoft.com/office/drawing/2014/main" val="109769496"/>
                    </a:ext>
                  </a:extLst>
                </a:gridCol>
                <a:gridCol w="2016125">
                  <a:extLst>
                    <a:ext uri="{9D8B030D-6E8A-4147-A177-3AD203B41FA5}">
                      <a16:colId xmlns:a16="http://schemas.microsoft.com/office/drawing/2014/main" val="14278757"/>
                    </a:ext>
                  </a:extLst>
                </a:gridCol>
                <a:gridCol w="1593850">
                  <a:extLst>
                    <a:ext uri="{9D8B030D-6E8A-4147-A177-3AD203B41FA5}">
                      <a16:colId xmlns:a16="http://schemas.microsoft.com/office/drawing/2014/main" val="3629513839"/>
                    </a:ext>
                  </a:extLst>
                </a:gridCol>
              </a:tblGrid>
              <a:tr h="357188">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样式名称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分辨率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.container</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最大宽度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列间隔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643753"/>
                  </a:ext>
                </a:extLst>
              </a:tr>
              <a:tr h="357188">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col-xs-*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超小屏幕、手机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&lt;768px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自动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30px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3870836"/>
                  </a:ext>
                </a:extLst>
              </a:tr>
              <a:tr h="357188">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col-sm-*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小屏幕、平板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≥768px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750px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30px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8158658"/>
                  </a:ext>
                </a:extLst>
              </a:tr>
              <a:tr h="357188">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col-md-*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中等屏幕 桌面显示器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≥992px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970px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30px`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6958911"/>
                  </a:ext>
                </a:extLst>
              </a:tr>
              <a:tr h="357188">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col-lg-*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大屏幕、大桌面显示器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≥1200px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1170px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000" b="1">
                          <a:solidFill>
                            <a:schemeClr val="tx1"/>
                          </a:solidFill>
                          <a:latin typeface="Arial" panose="020B0604020202020204" pitchFamily="34" charset="0"/>
                          <a:ea typeface="宋体" panose="02010600030101010101" pitchFamily="2" charset="-122"/>
                        </a:defRPr>
                      </a:lvl1pPr>
                      <a:lvl2pPr>
                        <a:lnSpc>
                          <a:spcPct val="130000"/>
                        </a:lnSpc>
                        <a:defRPr sz="1400">
                          <a:solidFill>
                            <a:schemeClr val="tx1"/>
                          </a:solidFill>
                          <a:latin typeface="Arial" panose="020B0604020202020204" pitchFamily="34" charset="0"/>
                          <a:ea typeface="宋体" panose="02010600030101010101" pitchFamily="2" charset="-122"/>
                        </a:defRPr>
                      </a:lvl2pPr>
                      <a:lvl3pPr>
                        <a:lnSpc>
                          <a:spcPct val="130000"/>
                        </a:lnSpc>
                        <a:defRPr sz="1400">
                          <a:solidFill>
                            <a:schemeClr val="tx1"/>
                          </a:solidFill>
                          <a:latin typeface="Arial" panose="020B0604020202020204" pitchFamily="34" charset="0"/>
                          <a:ea typeface="宋体" panose="02010600030101010101" pitchFamily="2" charset="-122"/>
                        </a:defRPr>
                      </a:lvl3pPr>
                      <a:lvl4pPr>
                        <a:lnSpc>
                          <a:spcPct val="130000"/>
                        </a:lnSpc>
                        <a:defRPr sz="1400">
                          <a:solidFill>
                            <a:schemeClr val="tx1"/>
                          </a:solidFill>
                          <a:latin typeface="Arial" panose="020B0604020202020204" pitchFamily="34" charset="0"/>
                          <a:ea typeface="宋体" panose="02010600030101010101" pitchFamily="2" charset="-122"/>
                        </a:defRPr>
                      </a:lvl4pPr>
                      <a:lvl5pPr>
                        <a:lnSpc>
                          <a:spcPct val="130000"/>
                        </a:lnSpc>
                        <a:defRPr sz="1400">
                          <a:solidFill>
                            <a:schemeClr val="tx1"/>
                          </a:solidFill>
                          <a:latin typeface="Arial" panose="020B0604020202020204" pitchFamily="34" charset="0"/>
                          <a:ea typeface="宋体" panose="02010600030101010101" pitchFamily="2" charset="-122"/>
                        </a:defRPr>
                      </a:lvl5pPr>
                      <a:lvl6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fontAlgn="base">
                        <a:lnSpc>
                          <a:spcPct val="130000"/>
                        </a:lnSpc>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30px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367559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栅格系统</a:t>
            </a:r>
          </a:p>
        </p:txBody>
      </p:sp>
      <p:sp>
        <p:nvSpPr>
          <p:cNvPr id="793603" name="Rectangle 3"/>
          <p:cNvSpPr>
            <a:spLocks noGrp="1" noChangeArrowheads="1"/>
          </p:cNvSpPr>
          <p:nvPr>
            <p:ph type="body" idx="1"/>
          </p:nvPr>
        </p:nvSpPr>
        <p:spPr/>
        <p:txBody>
          <a:bodyPr/>
          <a:lstStyle/>
          <a:p>
            <a:endParaRPr lang="zh-CN" altLang="zh-CN"/>
          </a:p>
        </p:txBody>
      </p:sp>
      <p:pic>
        <p:nvPicPr>
          <p:cNvPr id="7936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517650"/>
            <a:ext cx="85248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36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933825"/>
            <a:ext cx="28575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360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3933825"/>
            <a:ext cx="29527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9" name="Rectangle 7"/>
          <p:cNvSpPr>
            <a:spLocks noGrp="1" noChangeArrowheads="1"/>
          </p:cNvSpPr>
          <p:nvPr>
            <p:ph type="title"/>
          </p:nvPr>
        </p:nvSpPr>
        <p:spPr/>
        <p:txBody>
          <a:bodyPr/>
          <a:lstStyle/>
          <a:p>
            <a:r>
              <a:rPr lang="en-US" altLang="zh-CN"/>
              <a:t>Bootstrap</a:t>
            </a:r>
            <a:r>
              <a:rPr lang="zh-CN" altLang="en-US"/>
              <a:t>环境安装</a:t>
            </a:r>
          </a:p>
        </p:txBody>
      </p:sp>
      <p:sp>
        <p:nvSpPr>
          <p:cNvPr id="535560" name="Rectangle 8"/>
          <p:cNvSpPr>
            <a:spLocks noGrp="1" noChangeArrowheads="1"/>
          </p:cNvSpPr>
          <p:nvPr>
            <p:ph type="body" idx="1"/>
          </p:nvPr>
        </p:nvSpPr>
        <p:spPr/>
        <p:txBody>
          <a:bodyPr/>
          <a:lstStyle/>
          <a:p>
            <a:r>
              <a:rPr lang="en-US" altLang="zh-CN"/>
              <a:t>Bootstrap</a:t>
            </a:r>
            <a:r>
              <a:rPr lang="zh-CN" altLang="en-US"/>
              <a:t>下载</a:t>
            </a:r>
          </a:p>
          <a:p>
            <a:pPr lvl="1"/>
            <a:r>
              <a:rPr lang="zh-CN" altLang="en-US"/>
              <a:t>下载的中文地址：</a:t>
            </a:r>
            <a:r>
              <a:rPr lang="en-US" altLang="zh-CN">
                <a:hlinkClick r:id="rId2"/>
              </a:rPr>
              <a:t>http://v3.bootcss.com/</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endParaRPr lang="en-US" altLang="zh-CN"/>
          </a:p>
          <a:p>
            <a:pPr lvl="1"/>
            <a:endParaRPr lang="en-US" altLang="zh-CN"/>
          </a:p>
        </p:txBody>
      </p:sp>
      <p:pic>
        <p:nvPicPr>
          <p:cNvPr id="5355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2638425"/>
            <a:ext cx="84486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556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941888"/>
            <a:ext cx="708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栅格系统</a:t>
            </a:r>
          </a:p>
        </p:txBody>
      </p:sp>
      <p:sp>
        <p:nvSpPr>
          <p:cNvPr id="797699" name="Rectangle 3"/>
          <p:cNvSpPr>
            <a:spLocks noGrp="1" noChangeArrowheads="1"/>
          </p:cNvSpPr>
          <p:nvPr>
            <p:ph type="body" idx="1"/>
          </p:nvPr>
        </p:nvSpPr>
        <p:spPr/>
        <p:txBody>
          <a:bodyPr/>
          <a:lstStyle/>
          <a:p>
            <a:r>
              <a:rPr lang="zh-CN" altLang="en-US"/>
              <a:t>实例：流式布局容器</a:t>
            </a:r>
          </a:p>
          <a:p>
            <a:pPr lvl="1"/>
            <a:r>
              <a:rPr lang="zh-CN" altLang="en-US"/>
              <a:t>将最外面的布局元素 </a:t>
            </a:r>
            <a:r>
              <a:rPr lang="en-US" altLang="zh-CN"/>
              <a:t>.container </a:t>
            </a:r>
            <a:r>
              <a:rPr lang="zh-CN" altLang="en-US"/>
              <a:t>修改为 </a:t>
            </a:r>
            <a:r>
              <a:rPr lang="en-US" altLang="zh-CN"/>
              <a:t>.container-fluid</a:t>
            </a:r>
            <a:r>
              <a:rPr lang="zh-CN" altLang="en-US"/>
              <a:t>，就可以将固定宽度的栅格布局转换为 </a:t>
            </a:r>
            <a:r>
              <a:rPr lang="en-US" altLang="zh-CN"/>
              <a:t>100% </a:t>
            </a:r>
            <a:r>
              <a:rPr lang="zh-CN" altLang="en-US"/>
              <a:t>宽度的布局。</a:t>
            </a:r>
          </a:p>
          <a:p>
            <a:pPr lvl="1"/>
            <a:endParaRPr lang="zh-CN" altLang="en-US"/>
          </a:p>
          <a:p>
            <a:pPr lvl="1"/>
            <a:endParaRPr lang="zh-CN" altLang="en-US"/>
          </a:p>
          <a:p>
            <a:pPr lvl="1"/>
            <a:endParaRPr lang="zh-CN" altLang="en-US"/>
          </a:p>
          <a:p>
            <a:pPr lvl="1"/>
            <a:endParaRPr lang="zh-CN" altLang="en-US"/>
          </a:p>
          <a:p>
            <a:pPr lvl="1"/>
            <a:endParaRPr lang="en-US" altLang="zh-CN"/>
          </a:p>
        </p:txBody>
      </p:sp>
      <p:pic>
        <p:nvPicPr>
          <p:cNvPr id="797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781300"/>
            <a:ext cx="367347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栅格系统</a:t>
            </a:r>
          </a:p>
        </p:txBody>
      </p:sp>
      <p:sp>
        <p:nvSpPr>
          <p:cNvPr id="798723" name="Rectangle 3"/>
          <p:cNvSpPr>
            <a:spLocks noGrp="1" noChangeArrowheads="1"/>
          </p:cNvSpPr>
          <p:nvPr>
            <p:ph type="body" idx="1"/>
          </p:nvPr>
        </p:nvSpPr>
        <p:spPr/>
        <p:txBody>
          <a:bodyPr/>
          <a:lstStyle/>
          <a:p>
            <a:r>
              <a:rPr lang="zh-CN" altLang="en-US"/>
              <a:t>列偏移</a:t>
            </a:r>
          </a:p>
          <a:p>
            <a:pPr lvl="1"/>
            <a:r>
              <a:rPr lang="zh-CN" altLang="en-US"/>
              <a:t>使用 </a:t>
            </a:r>
            <a:r>
              <a:rPr lang="en-US" altLang="zh-CN"/>
              <a:t>.col-md-offset-* </a:t>
            </a:r>
            <a:r>
              <a:rPr lang="zh-CN" altLang="en-US"/>
              <a:t>类可以将列向右侧偏移。这些类实际是通过使用 * 选择器为当前元素增加了左侧的边距（</a:t>
            </a:r>
            <a:r>
              <a:rPr lang="en-US" altLang="zh-CN"/>
              <a:t>margin</a:t>
            </a:r>
            <a:r>
              <a:rPr lang="zh-CN" altLang="en-US"/>
              <a:t>）。例如，</a:t>
            </a:r>
            <a:r>
              <a:rPr lang="en-US" altLang="zh-CN"/>
              <a:t>.col-md-offset-4 </a:t>
            </a:r>
            <a:r>
              <a:rPr lang="zh-CN" altLang="en-US"/>
              <a:t>类将 </a:t>
            </a:r>
            <a:r>
              <a:rPr lang="en-US" altLang="zh-CN"/>
              <a:t>.col-md-4 </a:t>
            </a:r>
            <a:r>
              <a:rPr lang="zh-CN" altLang="en-US"/>
              <a:t>元素向右侧偏移了</a:t>
            </a:r>
            <a:r>
              <a:rPr lang="en-US" altLang="zh-CN"/>
              <a:t>4</a:t>
            </a:r>
            <a:r>
              <a:rPr lang="zh-CN" altLang="en-US"/>
              <a:t>个列（</a:t>
            </a:r>
            <a:r>
              <a:rPr lang="en-US" altLang="zh-CN"/>
              <a:t>column</a:t>
            </a:r>
            <a:r>
              <a:rPr lang="zh-CN" altLang="en-US"/>
              <a:t>）的宽度。</a:t>
            </a:r>
          </a:p>
        </p:txBody>
      </p:sp>
      <p:pic>
        <p:nvPicPr>
          <p:cNvPr id="798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284538"/>
            <a:ext cx="7489825"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4098925"/>
            <a:ext cx="7524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栅格系统</a:t>
            </a:r>
          </a:p>
        </p:txBody>
      </p:sp>
      <p:sp>
        <p:nvSpPr>
          <p:cNvPr id="799747" name="Rectangle 3"/>
          <p:cNvSpPr>
            <a:spLocks noGrp="1" noChangeArrowheads="1"/>
          </p:cNvSpPr>
          <p:nvPr>
            <p:ph type="body" idx="1"/>
          </p:nvPr>
        </p:nvSpPr>
        <p:spPr/>
        <p:txBody>
          <a:bodyPr/>
          <a:lstStyle/>
          <a:p>
            <a:r>
              <a:rPr lang="zh-CN" altLang="en-US"/>
              <a:t>列嵌套</a:t>
            </a:r>
          </a:p>
          <a:p>
            <a:pPr lvl="1"/>
            <a:r>
              <a:rPr lang="zh-CN" altLang="en-US"/>
              <a:t>为了使用内置的栅格系统将内容再次嵌套，可以通过添加一个新的 </a:t>
            </a:r>
            <a:r>
              <a:rPr lang="en-US" altLang="zh-CN"/>
              <a:t>.row </a:t>
            </a:r>
            <a:r>
              <a:rPr lang="zh-CN" altLang="en-US"/>
              <a:t>元素和一系列 </a:t>
            </a:r>
            <a:r>
              <a:rPr lang="en-US" altLang="zh-CN"/>
              <a:t>.col-sm-* </a:t>
            </a:r>
            <a:r>
              <a:rPr lang="zh-CN" altLang="en-US"/>
              <a:t>元素到已经存在的 </a:t>
            </a:r>
            <a:r>
              <a:rPr lang="en-US" altLang="zh-CN"/>
              <a:t>.col-sm-* </a:t>
            </a:r>
            <a:r>
              <a:rPr lang="zh-CN" altLang="en-US"/>
              <a:t>元素内。被嵌套的行（</a:t>
            </a:r>
            <a:r>
              <a:rPr lang="en-US" altLang="zh-CN"/>
              <a:t>row</a:t>
            </a:r>
            <a:r>
              <a:rPr lang="zh-CN" altLang="en-US"/>
              <a:t>）所包含的列（</a:t>
            </a:r>
            <a:r>
              <a:rPr lang="en-US" altLang="zh-CN"/>
              <a:t>column</a:t>
            </a:r>
            <a:r>
              <a:rPr lang="zh-CN" altLang="en-US"/>
              <a:t>）的个数不能超过</a:t>
            </a:r>
            <a:r>
              <a:rPr lang="en-US" altLang="zh-CN"/>
              <a:t>12</a:t>
            </a:r>
            <a:r>
              <a:rPr lang="zh-CN" altLang="en-US"/>
              <a:t>（其实，没有要求你必须占满</a:t>
            </a:r>
            <a:r>
              <a:rPr lang="en-US" altLang="zh-CN"/>
              <a:t>12</a:t>
            </a:r>
            <a:r>
              <a:rPr lang="zh-CN" altLang="en-US"/>
              <a:t>列）。</a:t>
            </a:r>
          </a:p>
          <a:p>
            <a:pPr lvl="1"/>
            <a:endParaRPr lang="en-US" altLang="zh-CN"/>
          </a:p>
        </p:txBody>
      </p:sp>
      <p:pic>
        <p:nvPicPr>
          <p:cNvPr id="799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213100"/>
            <a:ext cx="7705725"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97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292600"/>
            <a:ext cx="6624637" cy="249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2" name="Rectangle 4"/>
          <p:cNvSpPr>
            <a:spLocks noGrp="1" noChangeArrowheads="1"/>
          </p:cNvSpPr>
          <p:nvPr>
            <p:ph type="title"/>
          </p:nvPr>
        </p:nvSpPr>
        <p:spPr/>
        <p:txBody>
          <a:bodyPr/>
          <a:lstStyle/>
          <a:p>
            <a:r>
              <a:rPr lang="en-US" altLang="zh-CN"/>
              <a:t>Bootstrap</a:t>
            </a:r>
            <a:r>
              <a:rPr lang="zh-CN" altLang="en-US"/>
              <a:t>组件</a:t>
            </a:r>
          </a:p>
        </p:txBody>
      </p:sp>
      <p:sp>
        <p:nvSpPr>
          <p:cNvPr id="770053" name="Rectangle 5"/>
          <p:cNvSpPr>
            <a:spLocks noGrp="1" noChangeArrowheads="1"/>
          </p:cNvSpPr>
          <p:nvPr>
            <p:ph type="body" idx="1"/>
          </p:nvPr>
        </p:nvSpPr>
        <p:spPr/>
        <p:txBody>
          <a:bodyPr/>
          <a:lstStyle/>
          <a:p>
            <a:r>
              <a:rPr lang="en-US" altLang="zh-CN"/>
              <a:t>Boostrap</a:t>
            </a:r>
            <a:r>
              <a:rPr lang="zh-CN" altLang="en-US"/>
              <a:t>组件概述</a:t>
            </a:r>
          </a:p>
          <a:p>
            <a:pPr lvl="1"/>
            <a:r>
              <a:rPr lang="zh-CN" altLang="en-US"/>
              <a:t>无数可复用的组件，包括字体图标、下拉菜单、导航、警告框、弹出框等更多功能。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字体图标</a:t>
            </a:r>
          </a:p>
        </p:txBody>
      </p:sp>
      <p:sp>
        <p:nvSpPr>
          <p:cNvPr id="771075" name="Rectangle 3"/>
          <p:cNvSpPr>
            <a:spLocks noGrp="1" noChangeArrowheads="1"/>
          </p:cNvSpPr>
          <p:nvPr>
            <p:ph type="body" idx="1"/>
          </p:nvPr>
        </p:nvSpPr>
        <p:spPr/>
        <p:txBody>
          <a:bodyPr/>
          <a:lstStyle/>
          <a:p>
            <a:r>
              <a:rPr lang="zh-CN" altLang="en-US"/>
              <a:t>概述</a:t>
            </a:r>
          </a:p>
          <a:p>
            <a:pPr lvl="1"/>
            <a:r>
              <a:rPr lang="zh-CN" altLang="en-US"/>
              <a:t>包括</a:t>
            </a:r>
            <a:r>
              <a:rPr lang="en-US" altLang="zh-CN"/>
              <a:t>250</a:t>
            </a:r>
            <a:r>
              <a:rPr lang="zh-CN" altLang="en-US"/>
              <a:t>多个来自 </a:t>
            </a:r>
            <a:r>
              <a:rPr lang="en-US" altLang="zh-CN"/>
              <a:t>Glyphicon Halflings </a:t>
            </a:r>
            <a:r>
              <a:rPr lang="zh-CN" altLang="en-US"/>
              <a:t>的字体图标。</a:t>
            </a:r>
            <a:r>
              <a:rPr lang="en-US" altLang="zh-CN">
                <a:hlinkClick r:id="rId2"/>
              </a:rPr>
              <a:t>Glyphicons</a:t>
            </a:r>
            <a:r>
              <a:rPr lang="en-US" altLang="zh-CN"/>
              <a:t> Halflings </a:t>
            </a:r>
            <a:r>
              <a:rPr lang="zh-CN" altLang="en-US"/>
              <a:t>一般是收费的，但是他们的作者允许 </a:t>
            </a:r>
            <a:r>
              <a:rPr lang="en-US" altLang="zh-CN"/>
              <a:t>Bootstrap </a:t>
            </a:r>
            <a:r>
              <a:rPr lang="zh-CN" altLang="en-US"/>
              <a:t>免费使用。为了表示感谢，希望你在使用时尽量为 </a:t>
            </a:r>
            <a:r>
              <a:rPr lang="en-US" altLang="zh-CN">
                <a:hlinkClick r:id="rId2"/>
              </a:rPr>
              <a:t>Glyphicons</a:t>
            </a:r>
            <a:r>
              <a:rPr lang="en-US" altLang="zh-CN"/>
              <a:t> </a:t>
            </a:r>
            <a:r>
              <a:rPr lang="zh-CN" altLang="en-US"/>
              <a:t>添加一个友情链接。 </a:t>
            </a:r>
          </a:p>
          <a:p>
            <a:endParaRPr lang="en-US" altLang="zh-CN"/>
          </a:p>
        </p:txBody>
      </p:sp>
      <p:pic>
        <p:nvPicPr>
          <p:cNvPr id="771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573463"/>
            <a:ext cx="81248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字体图标</a:t>
            </a:r>
          </a:p>
        </p:txBody>
      </p:sp>
      <p:sp>
        <p:nvSpPr>
          <p:cNvPr id="766979" name="Rectangle 3"/>
          <p:cNvSpPr>
            <a:spLocks noGrp="1" noChangeArrowheads="1"/>
          </p:cNvSpPr>
          <p:nvPr>
            <p:ph type="body" idx="1"/>
          </p:nvPr>
        </p:nvSpPr>
        <p:spPr/>
        <p:txBody>
          <a:bodyPr/>
          <a:lstStyle/>
          <a:p>
            <a:r>
              <a:rPr lang="zh-CN" altLang="en-US"/>
              <a:t>如何使用字体图标</a:t>
            </a:r>
          </a:p>
          <a:p>
            <a:pPr lvl="1"/>
            <a:r>
              <a:rPr lang="zh-CN" altLang="en-US"/>
              <a:t>出于性能的考虑，所有图标都需要一个基类和对应每个图标的类。把下面的代码放在任何地方都可以正常使用。注意，为了设置正确的内补（</a:t>
            </a:r>
            <a:r>
              <a:rPr lang="en-US" altLang="zh-CN"/>
              <a:t>padding</a:t>
            </a:r>
            <a:r>
              <a:rPr lang="zh-CN" altLang="en-US"/>
              <a:t>），务必在图标和文本之间添加一个空格。 </a:t>
            </a:r>
          </a:p>
          <a:p>
            <a:r>
              <a:rPr lang="zh-CN" altLang="en-US"/>
              <a:t>不要和其他组件混合使用</a:t>
            </a:r>
          </a:p>
          <a:p>
            <a:pPr lvl="1"/>
            <a:r>
              <a:rPr lang="zh-CN" altLang="en-US"/>
              <a:t>图标类不能和其它组件直接联合使用。它们不能在同一个元素上与其他类共同存在。应该创建一个嵌套的 </a:t>
            </a:r>
            <a:r>
              <a:rPr lang="en-US" altLang="zh-CN"/>
              <a:t>&lt;span&gt; </a:t>
            </a:r>
            <a:r>
              <a:rPr lang="zh-CN" altLang="en-US"/>
              <a:t>标签，并将图标类应用到这个 </a:t>
            </a:r>
            <a:r>
              <a:rPr lang="en-US" altLang="zh-CN"/>
              <a:t>&lt;span&gt; </a:t>
            </a:r>
            <a:r>
              <a:rPr lang="zh-CN" altLang="en-US"/>
              <a:t>标签上。</a:t>
            </a:r>
          </a:p>
          <a:p>
            <a:r>
              <a:rPr lang="zh-CN" altLang="en-US"/>
              <a:t>只对内容为空的元素起作用</a:t>
            </a:r>
          </a:p>
          <a:p>
            <a:pPr lvl="1"/>
            <a:r>
              <a:rPr lang="zh-CN" altLang="en-US"/>
              <a:t>图标类只能应用在不包含任何文本内容或子元素的元素上。</a:t>
            </a:r>
          </a:p>
        </p:txBody>
      </p:sp>
      <p:pic>
        <p:nvPicPr>
          <p:cNvPr id="766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5300663"/>
            <a:ext cx="799306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字体图标</a:t>
            </a:r>
          </a:p>
        </p:txBody>
      </p:sp>
      <p:pic>
        <p:nvPicPr>
          <p:cNvPr id="772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557338"/>
            <a:ext cx="4824412"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2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008313"/>
            <a:ext cx="7559675"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下拉菜单</a:t>
            </a:r>
          </a:p>
        </p:txBody>
      </p:sp>
      <p:sp>
        <p:nvSpPr>
          <p:cNvPr id="801795" name="Rectangle 3"/>
          <p:cNvSpPr>
            <a:spLocks noGrp="1" noChangeArrowheads="1"/>
          </p:cNvSpPr>
          <p:nvPr>
            <p:ph type="body" idx="1"/>
          </p:nvPr>
        </p:nvSpPr>
        <p:spPr/>
        <p:txBody>
          <a:bodyPr/>
          <a:lstStyle/>
          <a:p>
            <a:r>
              <a:rPr lang="zh-CN" altLang="en-US"/>
              <a:t>描述</a:t>
            </a:r>
          </a:p>
          <a:p>
            <a:pPr lvl="1"/>
            <a:r>
              <a:rPr lang="zh-CN" altLang="en-US"/>
              <a:t>用于显示链接列表的可切换、有上下文的菜单。</a:t>
            </a:r>
          </a:p>
          <a:p>
            <a:pPr lvl="1"/>
            <a:r>
              <a:rPr lang="zh-CN" altLang="en-US"/>
              <a:t>将下拉菜单触发器和下拉菜单都包裹在</a:t>
            </a:r>
            <a:r>
              <a:rPr lang="zh-CN" altLang="en-US" b="1">
                <a:solidFill>
                  <a:srgbClr val="0000FF"/>
                </a:solidFill>
              </a:rPr>
              <a:t> </a:t>
            </a:r>
            <a:r>
              <a:rPr lang="en-US" altLang="zh-CN" b="1">
                <a:solidFill>
                  <a:srgbClr val="0000FF"/>
                </a:solidFill>
              </a:rPr>
              <a:t>.dropdown</a:t>
            </a:r>
            <a:r>
              <a:rPr lang="en-US" altLang="zh-CN"/>
              <a:t> </a:t>
            </a:r>
            <a:r>
              <a:rPr lang="zh-CN" altLang="en-US"/>
              <a:t>里 。</a:t>
            </a:r>
          </a:p>
          <a:p>
            <a:pPr lvl="1"/>
            <a:r>
              <a:rPr lang="zh-CN" altLang="en-US"/>
              <a:t>通过为下拉菜单的父元素设置 </a:t>
            </a:r>
            <a:r>
              <a:rPr lang="en-US" altLang="zh-CN" b="1">
                <a:solidFill>
                  <a:srgbClr val="0000FF"/>
                </a:solidFill>
              </a:rPr>
              <a:t>.dropup</a:t>
            </a:r>
            <a:r>
              <a:rPr lang="en-US" altLang="zh-CN"/>
              <a:t> </a:t>
            </a:r>
            <a:r>
              <a:rPr lang="zh-CN" altLang="en-US"/>
              <a:t>类，可以让菜单向上弹出（默认是向下弹出的）。</a:t>
            </a:r>
          </a:p>
          <a:p>
            <a:pPr lvl="1"/>
            <a:endParaRPr lang="en-US" altLang="zh-CN"/>
          </a:p>
        </p:txBody>
      </p:sp>
      <p:pic>
        <p:nvPicPr>
          <p:cNvPr id="801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657600"/>
            <a:ext cx="81534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1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4365625"/>
            <a:ext cx="19050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下拉菜单</a:t>
            </a:r>
          </a:p>
        </p:txBody>
      </p:sp>
      <p:sp>
        <p:nvSpPr>
          <p:cNvPr id="803843" name="Rectangle 3"/>
          <p:cNvSpPr>
            <a:spLocks noGrp="1" noChangeArrowheads="1"/>
          </p:cNvSpPr>
          <p:nvPr>
            <p:ph type="body" idx="1"/>
          </p:nvPr>
        </p:nvSpPr>
        <p:spPr/>
        <p:txBody>
          <a:bodyPr/>
          <a:lstStyle/>
          <a:p>
            <a:r>
              <a:rPr lang="zh-CN" altLang="en-US"/>
              <a:t>对齐</a:t>
            </a:r>
          </a:p>
          <a:p>
            <a:pPr lvl="1"/>
            <a:r>
              <a:rPr lang="zh-CN" altLang="en-US"/>
              <a:t>默认情况下，下拉菜单自动沿着父元素的上沿和左侧被定位为 </a:t>
            </a:r>
            <a:r>
              <a:rPr lang="en-US" altLang="zh-CN"/>
              <a:t>100% </a:t>
            </a:r>
            <a:r>
              <a:rPr lang="zh-CN" altLang="en-US"/>
              <a:t>宽度。</a:t>
            </a:r>
          </a:p>
          <a:p>
            <a:pPr lvl="1"/>
            <a:r>
              <a:rPr lang="zh-CN" altLang="en-US"/>
              <a:t>为 </a:t>
            </a:r>
            <a:r>
              <a:rPr lang="en-US" altLang="zh-CN"/>
              <a:t>.dropdown-menu </a:t>
            </a:r>
            <a:r>
              <a:rPr lang="zh-CN" altLang="en-US"/>
              <a:t>添加 </a:t>
            </a:r>
            <a:r>
              <a:rPr lang="en-US" altLang="zh-CN" b="1">
                <a:solidFill>
                  <a:srgbClr val="0000FF"/>
                </a:solidFill>
              </a:rPr>
              <a:t>.dropdown-menu-right</a:t>
            </a:r>
            <a:r>
              <a:rPr lang="en-US" altLang="zh-CN"/>
              <a:t> </a:t>
            </a:r>
            <a:r>
              <a:rPr lang="zh-CN" altLang="en-US"/>
              <a:t>类可以让菜单右对齐。</a:t>
            </a:r>
          </a:p>
          <a:p>
            <a:pPr lvl="1"/>
            <a:r>
              <a:rPr lang="zh-CN" altLang="en-US"/>
              <a:t>为 </a:t>
            </a:r>
            <a:r>
              <a:rPr lang="en-US" altLang="zh-CN"/>
              <a:t>.dropdown-menu </a:t>
            </a:r>
            <a:r>
              <a:rPr lang="zh-CN" altLang="en-US"/>
              <a:t>添加 </a:t>
            </a:r>
            <a:r>
              <a:rPr lang="en-US" altLang="zh-CN" b="1">
                <a:solidFill>
                  <a:srgbClr val="0000FF"/>
                </a:solidFill>
              </a:rPr>
              <a:t>.dropdown-menu-left</a:t>
            </a:r>
            <a:r>
              <a:rPr lang="en-US" altLang="zh-CN"/>
              <a:t> </a:t>
            </a:r>
            <a:r>
              <a:rPr lang="zh-CN" altLang="en-US"/>
              <a:t>类可以让菜单右对齐。</a:t>
            </a:r>
          </a:p>
          <a:p>
            <a:pPr lvl="1"/>
            <a:r>
              <a:rPr lang="zh-CN" altLang="en-US"/>
              <a:t>举例：</a:t>
            </a:r>
            <a:r>
              <a:rPr lang="en-US" altLang="zh-CN" b="1">
                <a:solidFill>
                  <a:srgbClr val="0000FF"/>
                </a:solidFill>
              </a:rPr>
              <a:t>&lt;ul class= “dropdown-menu </a:t>
            </a:r>
            <a:r>
              <a:rPr lang="en-US" altLang="zh-CN" b="1">
                <a:solidFill>
                  <a:srgbClr val="FF0000"/>
                </a:solidFill>
              </a:rPr>
              <a:t>dropdown-menu-right</a:t>
            </a:r>
            <a:r>
              <a:rPr lang="en-US" altLang="zh-CN" b="1">
                <a:solidFill>
                  <a:srgbClr val="0000FF"/>
                </a:solidFill>
              </a:rPr>
              <a:t>”&gt;&lt;/ul&gt;</a:t>
            </a:r>
          </a:p>
          <a:p>
            <a:r>
              <a:rPr lang="zh-CN" altLang="en-US"/>
              <a:t>分割线</a:t>
            </a:r>
          </a:p>
          <a:p>
            <a:pPr lvl="1"/>
            <a:r>
              <a:rPr lang="zh-CN" altLang="en-US"/>
              <a:t>为下拉菜单添加一条分割线，用于将多个链接分组。</a:t>
            </a:r>
          </a:p>
          <a:p>
            <a:pPr lvl="1"/>
            <a:r>
              <a:rPr lang="zh-CN" altLang="en-US"/>
              <a:t>举例：</a:t>
            </a:r>
            <a:r>
              <a:rPr lang="en-US" altLang="zh-CN" b="1">
                <a:solidFill>
                  <a:srgbClr val="0000FF"/>
                </a:solidFill>
              </a:rPr>
              <a:t>&lt;li role="separator" class="</a:t>
            </a:r>
            <a:r>
              <a:rPr lang="en-US" altLang="zh-CN" b="1">
                <a:solidFill>
                  <a:srgbClr val="FF0000"/>
                </a:solidFill>
              </a:rPr>
              <a:t>divider</a:t>
            </a:r>
            <a:r>
              <a:rPr lang="en-US" altLang="zh-CN" b="1">
                <a:solidFill>
                  <a:srgbClr val="0000FF"/>
                </a:solidFill>
              </a:rPr>
              <a:t>"&gt;&lt;/li&gt;</a:t>
            </a:r>
          </a:p>
          <a:p>
            <a:r>
              <a:rPr lang="zh-CN" altLang="en-US"/>
              <a:t>禁用的菜单项</a:t>
            </a:r>
          </a:p>
          <a:p>
            <a:pPr lvl="1"/>
            <a:r>
              <a:rPr lang="zh-CN" altLang="en-US"/>
              <a:t>为下拉菜单中的 </a:t>
            </a:r>
            <a:r>
              <a:rPr lang="en-US" altLang="zh-CN"/>
              <a:t>&lt;li&gt; </a:t>
            </a:r>
            <a:r>
              <a:rPr lang="zh-CN" altLang="en-US"/>
              <a:t>元素添加 </a:t>
            </a:r>
            <a:r>
              <a:rPr lang="en-US" altLang="zh-CN"/>
              <a:t>.disabled </a:t>
            </a:r>
            <a:r>
              <a:rPr lang="zh-CN" altLang="en-US"/>
              <a:t>类，从而禁用相应的菜单项。</a:t>
            </a:r>
          </a:p>
          <a:p>
            <a:pPr lvl="1"/>
            <a:r>
              <a:rPr lang="zh-CN" altLang="en-US"/>
              <a:t>实例：</a:t>
            </a:r>
            <a:r>
              <a:rPr lang="en-US" altLang="zh-CN" b="1">
                <a:solidFill>
                  <a:srgbClr val="0000FF"/>
                </a:solidFill>
              </a:rPr>
              <a:t>&lt;li class=“</a:t>
            </a:r>
            <a:r>
              <a:rPr lang="en-US" altLang="zh-CN" b="1">
                <a:solidFill>
                  <a:srgbClr val="FF0000"/>
                </a:solidFill>
              </a:rPr>
              <a:t>disabled</a:t>
            </a:r>
            <a:r>
              <a:rPr lang="en-US" altLang="zh-CN" b="1">
                <a:solidFill>
                  <a:srgbClr val="0000FF"/>
                </a:solidFill>
              </a:rPr>
              <a:t>”&gt;&lt;a href=“#”&gt;&lt;/a&gt;&lt;/li&gt;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按钮组</a:t>
            </a:r>
          </a:p>
        </p:txBody>
      </p:sp>
      <p:sp>
        <p:nvSpPr>
          <p:cNvPr id="805891" name="Rectangle 3"/>
          <p:cNvSpPr>
            <a:spLocks noGrp="1" noChangeArrowheads="1"/>
          </p:cNvSpPr>
          <p:nvPr>
            <p:ph type="body" idx="1"/>
          </p:nvPr>
        </p:nvSpPr>
        <p:spPr/>
        <p:txBody>
          <a:bodyPr/>
          <a:lstStyle/>
          <a:p>
            <a:r>
              <a:rPr lang="zh-CN" altLang="en-US"/>
              <a:t>描述</a:t>
            </a:r>
          </a:p>
          <a:p>
            <a:pPr lvl="1"/>
            <a:r>
              <a:rPr lang="zh-CN" altLang="en-US"/>
              <a:t>通过按钮组容器 </a:t>
            </a:r>
            <a:r>
              <a:rPr lang="en-US" altLang="zh-CN" b="1">
                <a:solidFill>
                  <a:srgbClr val="0000FF"/>
                </a:solidFill>
              </a:rPr>
              <a:t>.btn-group</a:t>
            </a:r>
            <a:r>
              <a:rPr lang="en-US" altLang="zh-CN"/>
              <a:t> </a:t>
            </a:r>
            <a:r>
              <a:rPr lang="zh-CN" altLang="en-US"/>
              <a:t>把一组按钮放在同一行里。</a:t>
            </a:r>
          </a:p>
          <a:p>
            <a:pPr lvl="1"/>
            <a:r>
              <a:rPr lang="zh-CN" altLang="en-US"/>
              <a:t>按钮组中，除第一个和最后一个按钮外，中间按钮没有圆角。</a:t>
            </a:r>
          </a:p>
        </p:txBody>
      </p:sp>
      <p:pic>
        <p:nvPicPr>
          <p:cNvPr id="805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2852738"/>
            <a:ext cx="721042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58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221163"/>
            <a:ext cx="2879725"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r>
              <a:rPr lang="en-US" altLang="zh-CN"/>
              <a:t>Bootstrap</a:t>
            </a:r>
            <a:r>
              <a:rPr lang="zh-CN" altLang="en-US"/>
              <a:t>环境安装</a:t>
            </a:r>
          </a:p>
        </p:txBody>
      </p:sp>
      <p:sp>
        <p:nvSpPr>
          <p:cNvPr id="764931" name="Rectangle 3"/>
          <p:cNvSpPr>
            <a:spLocks noGrp="1" noChangeArrowheads="1"/>
          </p:cNvSpPr>
          <p:nvPr>
            <p:ph type="body" idx="1"/>
          </p:nvPr>
        </p:nvSpPr>
        <p:spPr/>
        <p:txBody>
          <a:bodyPr/>
          <a:lstStyle/>
          <a:p>
            <a:r>
              <a:rPr lang="zh-CN" altLang="en-US"/>
              <a:t>使用 </a:t>
            </a:r>
            <a:r>
              <a:rPr lang="en-US" altLang="zh-CN"/>
              <a:t>Bootstrap </a:t>
            </a:r>
            <a:r>
              <a:rPr lang="zh-CN" altLang="en-US"/>
              <a:t>中文网提供的免费 </a:t>
            </a:r>
            <a:r>
              <a:rPr lang="en-US" altLang="zh-CN"/>
              <a:t>CDN </a:t>
            </a:r>
            <a:r>
              <a:rPr lang="zh-CN" altLang="en-US"/>
              <a:t>加速服务</a:t>
            </a:r>
          </a:p>
          <a:p>
            <a:pPr lvl="1"/>
            <a:r>
              <a:rPr lang="en-US" altLang="zh-CN"/>
              <a:t>Bootstrap </a:t>
            </a:r>
            <a:r>
              <a:rPr lang="zh-CN" altLang="en-US"/>
              <a:t>中文网 为 </a:t>
            </a:r>
            <a:r>
              <a:rPr lang="en-US" altLang="zh-CN"/>
              <a:t>Bootstrap </a:t>
            </a:r>
            <a:r>
              <a:rPr lang="zh-CN" altLang="en-US"/>
              <a:t>专门构建了自己的免费 </a:t>
            </a:r>
            <a:r>
              <a:rPr lang="en-US" altLang="zh-CN"/>
              <a:t>CDN </a:t>
            </a:r>
            <a:r>
              <a:rPr lang="zh-CN" altLang="en-US"/>
              <a:t>加速服务。基于国内云厂商的 </a:t>
            </a:r>
            <a:r>
              <a:rPr lang="en-US" altLang="zh-CN"/>
              <a:t>CDN </a:t>
            </a:r>
            <a:r>
              <a:rPr lang="zh-CN" altLang="en-US"/>
              <a:t>服务，访问速度更快、加速效果更明显、没有速度和带宽限制、永久免费。</a:t>
            </a:r>
            <a:r>
              <a:rPr lang="en-US" altLang="zh-CN"/>
              <a:t>Bootstrap </a:t>
            </a:r>
            <a:r>
              <a:rPr lang="zh-CN" altLang="en-US"/>
              <a:t>中文网还对大量的前端开源工具库提供了 </a:t>
            </a:r>
            <a:r>
              <a:rPr lang="en-US" altLang="zh-CN"/>
              <a:t>CDN </a:t>
            </a:r>
            <a:r>
              <a:rPr lang="zh-CN" altLang="en-US"/>
              <a:t>加速服务，请进入</a:t>
            </a:r>
            <a:r>
              <a:rPr lang="en-US" altLang="zh-CN"/>
              <a:t>BootCDN(</a:t>
            </a:r>
            <a:r>
              <a:rPr lang="en-US" altLang="zh-CN">
                <a:solidFill>
                  <a:srgbClr val="0000FF"/>
                </a:solidFill>
              </a:rPr>
              <a:t>http://www.bootcdn.cn</a:t>
            </a:r>
            <a:r>
              <a:rPr lang="en-US" altLang="zh-CN"/>
              <a:t>)</a:t>
            </a:r>
            <a:r>
              <a:rPr lang="zh-CN" altLang="en-US"/>
              <a:t>主页查看更多可用的工具库。</a:t>
            </a:r>
          </a:p>
          <a:p>
            <a:r>
              <a:rPr lang="zh-CN" altLang="en-US"/>
              <a:t>什么是</a:t>
            </a:r>
            <a:r>
              <a:rPr lang="en-US" altLang="zh-CN"/>
              <a:t>CDN</a:t>
            </a:r>
            <a:r>
              <a:rPr lang="zh-CN" altLang="en-US"/>
              <a:t>加速服务？</a:t>
            </a:r>
          </a:p>
          <a:p>
            <a:pPr lvl="1"/>
            <a:r>
              <a:rPr lang="en-US" altLang="zh-CN"/>
              <a:t>CDN</a:t>
            </a:r>
            <a:r>
              <a:rPr lang="zh-CN" altLang="en-US"/>
              <a:t>的全称是</a:t>
            </a:r>
            <a:r>
              <a:rPr lang="en-US" altLang="zh-CN"/>
              <a:t>Content Delivery Network</a:t>
            </a:r>
            <a:r>
              <a:rPr lang="zh-CN" altLang="en-US"/>
              <a:t>，即内容分发网络。其基本思路是尽可能避开互联网上有可能影响数据传输速度和稳定性的瓶颈和环节，使内容传输的更快、更稳定。</a:t>
            </a:r>
          </a:p>
        </p:txBody>
      </p:sp>
      <p:pic>
        <p:nvPicPr>
          <p:cNvPr id="7649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4941888"/>
            <a:ext cx="8664575"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按钮组</a:t>
            </a:r>
          </a:p>
        </p:txBody>
      </p:sp>
      <p:sp>
        <p:nvSpPr>
          <p:cNvPr id="806915" name="Rectangle 3"/>
          <p:cNvSpPr>
            <a:spLocks noGrp="1" noChangeArrowheads="1"/>
          </p:cNvSpPr>
          <p:nvPr>
            <p:ph type="body" idx="1"/>
          </p:nvPr>
        </p:nvSpPr>
        <p:spPr/>
        <p:txBody>
          <a:bodyPr/>
          <a:lstStyle/>
          <a:p>
            <a:r>
              <a:rPr lang="zh-CN" altLang="en-US"/>
              <a:t>按钮工具栏</a:t>
            </a:r>
          </a:p>
          <a:p>
            <a:pPr lvl="1"/>
            <a:r>
              <a:rPr lang="zh-CN" altLang="en-US"/>
              <a:t>把一组 </a:t>
            </a:r>
            <a:r>
              <a:rPr lang="en-US" altLang="zh-CN"/>
              <a:t>&lt;div class="btn-group"&gt; </a:t>
            </a:r>
            <a:r>
              <a:rPr lang="zh-CN" altLang="en-US"/>
              <a:t>组合进一个 </a:t>
            </a:r>
            <a:r>
              <a:rPr lang="en-US" altLang="zh-CN"/>
              <a:t>&lt;div class="</a:t>
            </a:r>
            <a:r>
              <a:rPr lang="en-US" altLang="zh-CN" b="1">
                <a:solidFill>
                  <a:srgbClr val="0000FF"/>
                </a:solidFill>
              </a:rPr>
              <a:t>btn-toolbar</a:t>
            </a:r>
            <a:r>
              <a:rPr lang="en-US" altLang="zh-CN"/>
              <a:t>"&gt; </a:t>
            </a:r>
            <a:r>
              <a:rPr lang="zh-CN" altLang="en-US"/>
              <a:t>中就可以做成更复杂的组件。</a:t>
            </a:r>
          </a:p>
        </p:txBody>
      </p:sp>
      <p:pic>
        <p:nvPicPr>
          <p:cNvPr id="8069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2852738"/>
            <a:ext cx="76771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69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225" y="2924175"/>
            <a:ext cx="4103688"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按钮组</a:t>
            </a:r>
          </a:p>
        </p:txBody>
      </p:sp>
      <p:sp>
        <p:nvSpPr>
          <p:cNvPr id="807939" name="Rectangle 3"/>
          <p:cNvSpPr>
            <a:spLocks noGrp="1" noChangeArrowheads="1"/>
          </p:cNvSpPr>
          <p:nvPr>
            <p:ph type="body" idx="1"/>
          </p:nvPr>
        </p:nvSpPr>
        <p:spPr/>
        <p:txBody>
          <a:bodyPr/>
          <a:lstStyle/>
          <a:p>
            <a:r>
              <a:rPr lang="zh-CN" altLang="en-US"/>
              <a:t>尺寸</a:t>
            </a:r>
          </a:p>
          <a:p>
            <a:pPr lvl="1"/>
            <a:r>
              <a:rPr lang="zh-CN" altLang="en-US"/>
              <a:t>只要给 </a:t>
            </a:r>
            <a:r>
              <a:rPr lang="en-US" altLang="zh-CN"/>
              <a:t>.btn-group </a:t>
            </a:r>
            <a:r>
              <a:rPr lang="zh-CN" altLang="en-US"/>
              <a:t>加上 </a:t>
            </a:r>
            <a:r>
              <a:rPr lang="en-US" altLang="zh-CN"/>
              <a:t>.btn-group-* </a:t>
            </a:r>
            <a:r>
              <a:rPr lang="zh-CN" altLang="en-US"/>
              <a:t>类，就省去为按钮组中的每个按钮都赋予尺寸类了，如果包含了多个按钮组时也适用。</a:t>
            </a:r>
          </a:p>
          <a:p>
            <a:pPr lvl="1"/>
            <a:r>
              <a:rPr lang="en-US" altLang="zh-CN"/>
              <a:t>.btn-group-lg</a:t>
            </a:r>
            <a:r>
              <a:rPr lang="zh-CN" altLang="en-US"/>
              <a:t>：应用于大型按钮组。</a:t>
            </a:r>
          </a:p>
          <a:p>
            <a:pPr lvl="1"/>
            <a:r>
              <a:rPr lang="en-US" altLang="zh-CN"/>
              <a:t>.btn-group</a:t>
            </a:r>
            <a:r>
              <a:rPr lang="zh-CN" altLang="en-US"/>
              <a:t>：应用于一般按钮组。</a:t>
            </a:r>
          </a:p>
          <a:p>
            <a:pPr lvl="1"/>
            <a:r>
              <a:rPr lang="en-US" altLang="zh-CN"/>
              <a:t>.btn-group-sm</a:t>
            </a:r>
            <a:r>
              <a:rPr lang="zh-CN" altLang="en-US"/>
              <a:t>：应用于小型按钮组。</a:t>
            </a:r>
          </a:p>
          <a:p>
            <a:pPr lvl="1"/>
            <a:r>
              <a:rPr lang="en-US" altLang="zh-CN"/>
              <a:t>.btn-group-xs</a:t>
            </a:r>
            <a:r>
              <a:rPr lang="zh-CN" altLang="en-US"/>
              <a:t>：应用于超小型按钮组。</a:t>
            </a:r>
          </a:p>
          <a:p>
            <a:pPr lvl="1"/>
            <a:endParaRPr lang="en-US" altLang="zh-CN"/>
          </a:p>
        </p:txBody>
      </p:sp>
      <p:pic>
        <p:nvPicPr>
          <p:cNvPr id="807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149725"/>
            <a:ext cx="6767512"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7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2492375"/>
            <a:ext cx="23431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按钮组</a:t>
            </a:r>
          </a:p>
        </p:txBody>
      </p:sp>
      <p:sp>
        <p:nvSpPr>
          <p:cNvPr id="808963" name="Rectangle 3"/>
          <p:cNvSpPr>
            <a:spLocks noGrp="1" noChangeArrowheads="1"/>
          </p:cNvSpPr>
          <p:nvPr>
            <p:ph type="body" idx="1"/>
          </p:nvPr>
        </p:nvSpPr>
        <p:spPr/>
        <p:txBody>
          <a:bodyPr/>
          <a:lstStyle/>
          <a:p>
            <a:r>
              <a:rPr lang="zh-CN" altLang="en-US"/>
              <a:t>嵌套</a:t>
            </a:r>
          </a:p>
          <a:p>
            <a:pPr lvl="1"/>
            <a:r>
              <a:rPr lang="zh-CN" altLang="en-US"/>
              <a:t>想要把下拉菜单混合到一系列按钮中，只须把 </a:t>
            </a:r>
            <a:r>
              <a:rPr lang="en-US" altLang="zh-CN"/>
              <a:t>.btn-group </a:t>
            </a:r>
            <a:r>
              <a:rPr lang="zh-CN" altLang="en-US"/>
              <a:t>放入另一个 </a:t>
            </a:r>
            <a:r>
              <a:rPr lang="en-US" altLang="zh-CN"/>
              <a:t>.btn-group </a:t>
            </a:r>
            <a:r>
              <a:rPr lang="zh-CN" altLang="en-US"/>
              <a:t>中。</a:t>
            </a:r>
          </a:p>
          <a:p>
            <a:pPr lvl="1"/>
            <a:endParaRPr lang="en-US" altLang="zh-CN"/>
          </a:p>
        </p:txBody>
      </p:sp>
      <p:pic>
        <p:nvPicPr>
          <p:cNvPr id="808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2924175"/>
            <a:ext cx="798195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89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549275"/>
            <a:ext cx="33909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按钮组</a:t>
            </a:r>
          </a:p>
        </p:txBody>
      </p:sp>
      <p:sp>
        <p:nvSpPr>
          <p:cNvPr id="809987" name="Rectangle 3"/>
          <p:cNvSpPr>
            <a:spLocks noGrp="1" noChangeArrowheads="1"/>
          </p:cNvSpPr>
          <p:nvPr>
            <p:ph type="body" idx="1"/>
          </p:nvPr>
        </p:nvSpPr>
        <p:spPr/>
        <p:txBody>
          <a:bodyPr/>
          <a:lstStyle/>
          <a:p>
            <a:r>
              <a:rPr lang="zh-CN" altLang="en-US"/>
              <a:t>垂直排列</a:t>
            </a:r>
          </a:p>
          <a:p>
            <a:pPr lvl="1"/>
            <a:r>
              <a:rPr lang="zh-CN" altLang="en-US"/>
              <a:t>让一组按钮垂直堆叠排列显示而不是水平排列。分列式按钮下拉菜单不支持这种方式。</a:t>
            </a:r>
          </a:p>
        </p:txBody>
      </p:sp>
      <p:pic>
        <p:nvPicPr>
          <p:cNvPr id="809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906713"/>
            <a:ext cx="7239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924175"/>
            <a:ext cx="1344612"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按钮式下拉菜单</a:t>
            </a:r>
          </a:p>
        </p:txBody>
      </p:sp>
      <p:sp>
        <p:nvSpPr>
          <p:cNvPr id="802819" name="Rectangle 3"/>
          <p:cNvSpPr>
            <a:spLocks noGrp="1" noChangeArrowheads="1"/>
          </p:cNvSpPr>
          <p:nvPr>
            <p:ph type="body" idx="1"/>
          </p:nvPr>
        </p:nvSpPr>
        <p:spPr/>
        <p:txBody>
          <a:bodyPr/>
          <a:lstStyle/>
          <a:p>
            <a:r>
              <a:rPr lang="zh-CN" altLang="en-US"/>
              <a:t>描述</a:t>
            </a:r>
          </a:p>
          <a:p>
            <a:pPr lvl="1"/>
            <a:r>
              <a:rPr lang="zh-CN" altLang="en-US"/>
              <a:t>把任意一个按钮放入 </a:t>
            </a:r>
            <a:r>
              <a:rPr lang="en-US" altLang="zh-CN"/>
              <a:t>.btn-group </a:t>
            </a:r>
            <a:r>
              <a:rPr lang="zh-CN" altLang="en-US"/>
              <a:t>中，然后加入适当的菜单标签，就可以让按钮作为菜单的触发器了。按钮式下拉菜单依赖下拉菜单插件 ，因此需要将此插件包含在你所使用的 </a:t>
            </a:r>
            <a:r>
              <a:rPr lang="en-US" altLang="zh-CN"/>
              <a:t>Bootstrap </a:t>
            </a:r>
            <a:r>
              <a:rPr lang="zh-CN" altLang="en-US"/>
              <a:t>版本中。</a:t>
            </a:r>
          </a:p>
          <a:p>
            <a:r>
              <a:rPr lang="zh-CN" altLang="en-US"/>
              <a:t>单按钮下拉菜单</a:t>
            </a:r>
          </a:p>
          <a:p>
            <a:pPr lvl="1"/>
            <a:r>
              <a:rPr lang="zh-CN" altLang="en-US"/>
              <a:t>只要改变一些基本的标记，就能把按钮变成下拉菜单的开关。 </a:t>
            </a:r>
          </a:p>
        </p:txBody>
      </p:sp>
      <p:pic>
        <p:nvPicPr>
          <p:cNvPr id="802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389438"/>
            <a:ext cx="80645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2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916363"/>
            <a:ext cx="55435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按钮式下拉菜单</a:t>
            </a:r>
          </a:p>
        </p:txBody>
      </p:sp>
      <p:sp>
        <p:nvSpPr>
          <p:cNvPr id="804867" name="Rectangle 3"/>
          <p:cNvSpPr>
            <a:spLocks noGrp="1" noChangeArrowheads="1"/>
          </p:cNvSpPr>
          <p:nvPr>
            <p:ph type="body" idx="1"/>
          </p:nvPr>
        </p:nvSpPr>
        <p:spPr/>
        <p:txBody>
          <a:bodyPr/>
          <a:lstStyle/>
          <a:p>
            <a:r>
              <a:rPr lang="zh-CN" altLang="en-US"/>
              <a:t>分裂式按钮下拉菜单</a:t>
            </a:r>
          </a:p>
          <a:p>
            <a:pPr lvl="1"/>
            <a:r>
              <a:rPr lang="zh-CN" altLang="en-US"/>
              <a:t>相似地，分裂式按钮下拉菜单也需要同样的改变一些标记，但只是多一个分开的按钮。</a:t>
            </a:r>
          </a:p>
        </p:txBody>
      </p:sp>
      <p:pic>
        <p:nvPicPr>
          <p:cNvPr id="804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3676650"/>
            <a:ext cx="880110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48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924175"/>
            <a:ext cx="8569325"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按钮式下拉菜单</a:t>
            </a:r>
          </a:p>
        </p:txBody>
      </p:sp>
      <p:sp>
        <p:nvSpPr>
          <p:cNvPr id="811011" name="Rectangle 3"/>
          <p:cNvSpPr>
            <a:spLocks noGrp="1" noChangeArrowheads="1"/>
          </p:cNvSpPr>
          <p:nvPr>
            <p:ph type="body" idx="1"/>
          </p:nvPr>
        </p:nvSpPr>
        <p:spPr/>
        <p:txBody>
          <a:bodyPr/>
          <a:lstStyle/>
          <a:p>
            <a:r>
              <a:rPr lang="zh-CN" altLang="en-US"/>
              <a:t>按钮尺寸</a:t>
            </a:r>
          </a:p>
          <a:p>
            <a:pPr lvl="1"/>
            <a:r>
              <a:rPr lang="zh-CN" altLang="en-US"/>
              <a:t>按钮式下拉菜单适用所有尺寸的按钮。</a:t>
            </a:r>
          </a:p>
          <a:p>
            <a:pPr lvl="1"/>
            <a:r>
              <a:rPr lang="en-US" altLang="zh-CN"/>
              <a:t>.btn-lg</a:t>
            </a:r>
            <a:r>
              <a:rPr lang="zh-CN" altLang="en-US"/>
              <a:t>：应用于大型按钮。</a:t>
            </a:r>
          </a:p>
          <a:p>
            <a:pPr lvl="1"/>
            <a:r>
              <a:rPr lang="en-US" altLang="zh-CN"/>
              <a:t>.btn-sm</a:t>
            </a:r>
            <a:r>
              <a:rPr lang="zh-CN" altLang="en-US"/>
              <a:t>：应用于小型按钮。</a:t>
            </a:r>
          </a:p>
          <a:p>
            <a:pPr lvl="1"/>
            <a:r>
              <a:rPr lang="en-US" altLang="zh-CN"/>
              <a:t>.btn-xs</a:t>
            </a:r>
            <a:r>
              <a:rPr lang="zh-CN" altLang="en-US"/>
              <a:t>：应用于超小型按钮。</a:t>
            </a:r>
          </a:p>
          <a:p>
            <a:pPr lvl="1"/>
            <a:endParaRPr lang="zh-CN" altLang="en-US"/>
          </a:p>
          <a:p>
            <a:pPr lvl="1"/>
            <a:endParaRPr lang="zh-CN" altLang="en-US"/>
          </a:p>
          <a:p>
            <a:r>
              <a:rPr lang="zh-CN" altLang="en-US"/>
              <a:t>向上弹出式菜单</a:t>
            </a:r>
          </a:p>
          <a:p>
            <a:pPr lvl="1"/>
            <a:r>
              <a:rPr lang="zh-CN" altLang="en-US"/>
              <a:t>给父元素添加 </a:t>
            </a:r>
            <a:r>
              <a:rPr lang="en-US" altLang="zh-CN"/>
              <a:t>.dropup </a:t>
            </a:r>
            <a:r>
              <a:rPr lang="zh-CN" altLang="en-US"/>
              <a:t>类就能使触发的下拉菜单朝上方打开。</a:t>
            </a:r>
          </a:p>
          <a:p>
            <a:pPr lvl="1"/>
            <a:endParaRPr lang="en-US" altLang="zh-CN"/>
          </a:p>
        </p:txBody>
      </p:sp>
      <p:pic>
        <p:nvPicPr>
          <p:cNvPr id="8110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3500438"/>
            <a:ext cx="80327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1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646238"/>
            <a:ext cx="2232025"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10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5084763"/>
            <a:ext cx="6696075"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输入框组</a:t>
            </a:r>
          </a:p>
        </p:txBody>
      </p:sp>
      <p:sp>
        <p:nvSpPr>
          <p:cNvPr id="812035" name="Rectangle 3"/>
          <p:cNvSpPr>
            <a:spLocks noGrp="1" noChangeArrowheads="1"/>
          </p:cNvSpPr>
          <p:nvPr>
            <p:ph type="body" idx="1"/>
          </p:nvPr>
        </p:nvSpPr>
        <p:spPr/>
        <p:txBody>
          <a:bodyPr/>
          <a:lstStyle/>
          <a:p>
            <a:r>
              <a:rPr lang="zh-CN" altLang="en-US"/>
              <a:t>描述</a:t>
            </a:r>
          </a:p>
          <a:p>
            <a:pPr lvl="1"/>
            <a:r>
              <a:rPr lang="zh-CN" altLang="en-US"/>
              <a:t>通过在文本输入框 </a:t>
            </a:r>
            <a:r>
              <a:rPr lang="en-US" altLang="zh-CN"/>
              <a:t>&lt;input&gt; </a:t>
            </a:r>
            <a:r>
              <a:rPr lang="zh-CN" altLang="en-US"/>
              <a:t>前面、后面或是两边加上文字或按钮，可以实现对表单控件的扩展。为 </a:t>
            </a:r>
            <a:r>
              <a:rPr lang="en-US" altLang="zh-CN" b="1">
                <a:solidFill>
                  <a:srgbClr val="0000FF"/>
                </a:solidFill>
              </a:rPr>
              <a:t>.input-group</a:t>
            </a:r>
            <a:r>
              <a:rPr lang="en-US" altLang="zh-CN"/>
              <a:t> </a:t>
            </a:r>
            <a:r>
              <a:rPr lang="zh-CN" altLang="en-US"/>
              <a:t>赋予 </a:t>
            </a:r>
            <a:r>
              <a:rPr lang="en-US" altLang="zh-CN" b="1">
                <a:solidFill>
                  <a:srgbClr val="0000FF"/>
                </a:solidFill>
              </a:rPr>
              <a:t>.input-group-addon</a:t>
            </a:r>
            <a:r>
              <a:rPr lang="en-US" altLang="zh-CN"/>
              <a:t> </a:t>
            </a:r>
            <a:r>
              <a:rPr lang="zh-CN" altLang="en-US"/>
              <a:t>类，可以给 </a:t>
            </a:r>
            <a:r>
              <a:rPr lang="en-US" altLang="zh-CN" b="1">
                <a:solidFill>
                  <a:srgbClr val="0000FF"/>
                </a:solidFill>
              </a:rPr>
              <a:t>.form-control</a:t>
            </a:r>
            <a:r>
              <a:rPr lang="en-US" altLang="zh-CN"/>
              <a:t> </a:t>
            </a:r>
            <a:r>
              <a:rPr lang="zh-CN" altLang="en-US"/>
              <a:t>的前面或后面添加额外的元素。</a:t>
            </a:r>
          </a:p>
          <a:p>
            <a:pPr lvl="1"/>
            <a:r>
              <a:rPr lang="zh-CN" altLang="en-US"/>
              <a:t>只支持文本输入框 </a:t>
            </a:r>
            <a:r>
              <a:rPr lang="en-US" altLang="zh-CN"/>
              <a:t>&lt;input&gt;</a:t>
            </a:r>
            <a:r>
              <a:rPr lang="zh-CN" altLang="en-US"/>
              <a:t>，不能用于</a:t>
            </a:r>
            <a:r>
              <a:rPr lang="en-US" altLang="zh-CN"/>
              <a:t>&lt;select&gt;</a:t>
            </a:r>
            <a:r>
              <a:rPr lang="zh-CN" altLang="en-US"/>
              <a:t>和</a:t>
            </a:r>
            <a:r>
              <a:rPr lang="en-US" altLang="zh-CN"/>
              <a:t>&lt;textarea&gt;</a:t>
            </a:r>
            <a:r>
              <a:rPr lang="zh-CN" altLang="en-US"/>
              <a:t>元素。</a:t>
            </a:r>
          </a:p>
          <a:p>
            <a:r>
              <a:rPr lang="zh-CN" altLang="en-US"/>
              <a:t>尺寸</a:t>
            </a:r>
          </a:p>
          <a:p>
            <a:pPr lvl="1"/>
            <a:r>
              <a:rPr lang="zh-CN" altLang="en-US"/>
              <a:t>为 </a:t>
            </a:r>
            <a:r>
              <a:rPr lang="en-US" altLang="zh-CN" b="1">
                <a:solidFill>
                  <a:srgbClr val="0000FF"/>
                </a:solidFill>
              </a:rPr>
              <a:t>.input-group</a:t>
            </a:r>
            <a:r>
              <a:rPr lang="en-US" altLang="zh-CN"/>
              <a:t> </a:t>
            </a:r>
            <a:r>
              <a:rPr lang="zh-CN" altLang="en-US"/>
              <a:t>添加相应的尺寸类，其内部包含的元素将自动调整自身的尺寸。尺寸类包括：</a:t>
            </a:r>
            <a:r>
              <a:rPr lang="en-US" altLang="zh-CN" b="1">
                <a:solidFill>
                  <a:srgbClr val="0000FF"/>
                </a:solidFill>
              </a:rPr>
              <a:t>.input-group-lg</a:t>
            </a:r>
            <a:r>
              <a:rPr lang="zh-CN" altLang="en-US"/>
              <a:t>和</a:t>
            </a:r>
            <a:r>
              <a:rPr lang="en-US" altLang="zh-CN" b="1">
                <a:solidFill>
                  <a:srgbClr val="0000FF"/>
                </a:solidFill>
              </a:rPr>
              <a:t>.input-group-sm</a:t>
            </a:r>
          </a:p>
          <a:p>
            <a:pPr lvl="1"/>
            <a:endParaRPr lang="en-US" altLang="zh-CN"/>
          </a:p>
        </p:txBody>
      </p:sp>
      <p:pic>
        <p:nvPicPr>
          <p:cNvPr id="8120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729163"/>
            <a:ext cx="7991475"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输入框组</a:t>
            </a:r>
          </a:p>
        </p:txBody>
      </p:sp>
      <p:sp>
        <p:nvSpPr>
          <p:cNvPr id="813059" name="Rectangle 3"/>
          <p:cNvSpPr>
            <a:spLocks noGrp="1" noChangeArrowheads="1"/>
          </p:cNvSpPr>
          <p:nvPr>
            <p:ph type="body" idx="1"/>
          </p:nvPr>
        </p:nvSpPr>
        <p:spPr/>
        <p:txBody>
          <a:bodyPr/>
          <a:lstStyle/>
          <a:p>
            <a:r>
              <a:rPr lang="zh-CN" altLang="en-US"/>
              <a:t>作为额外元素的按钮</a:t>
            </a:r>
          </a:p>
          <a:p>
            <a:pPr lvl="1"/>
            <a:r>
              <a:rPr lang="zh-CN" altLang="en-US"/>
              <a:t>为输入框组添加按钮需要额外添加一层嵌套，不是 </a:t>
            </a:r>
            <a:r>
              <a:rPr lang="en-US" altLang="zh-CN"/>
              <a:t>.input-group-addon</a:t>
            </a:r>
            <a:r>
              <a:rPr lang="zh-CN" altLang="en-US"/>
              <a:t>，而是添加 </a:t>
            </a:r>
            <a:r>
              <a:rPr lang="en-US" altLang="zh-CN" b="1">
                <a:solidFill>
                  <a:srgbClr val="0000FF"/>
                </a:solidFill>
              </a:rPr>
              <a:t>.input-group-btn</a:t>
            </a:r>
            <a:r>
              <a:rPr lang="en-US" altLang="zh-CN"/>
              <a:t> </a:t>
            </a:r>
            <a:r>
              <a:rPr lang="zh-CN" altLang="en-US"/>
              <a:t>来包裹按钮元素。由于不同浏览器的默认样式无法被统一的重新赋值，所以才需要这样做。</a:t>
            </a:r>
          </a:p>
        </p:txBody>
      </p:sp>
      <p:pic>
        <p:nvPicPr>
          <p:cNvPr id="813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3486150"/>
            <a:ext cx="76771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输入框组</a:t>
            </a:r>
          </a:p>
        </p:txBody>
      </p:sp>
      <p:sp>
        <p:nvSpPr>
          <p:cNvPr id="814083" name="Rectangle 3"/>
          <p:cNvSpPr>
            <a:spLocks noGrp="1" noChangeArrowheads="1"/>
          </p:cNvSpPr>
          <p:nvPr>
            <p:ph type="body" idx="1"/>
          </p:nvPr>
        </p:nvSpPr>
        <p:spPr/>
        <p:txBody>
          <a:bodyPr/>
          <a:lstStyle/>
          <a:p>
            <a:r>
              <a:rPr lang="zh-CN" altLang="en-US"/>
              <a:t>作为额外元素的按钮式下拉菜单</a:t>
            </a:r>
          </a:p>
          <a:p>
            <a:pPr lvl="1"/>
            <a:endParaRPr lang="en-US" altLang="zh-CN"/>
          </a:p>
        </p:txBody>
      </p:sp>
      <p:pic>
        <p:nvPicPr>
          <p:cNvPr id="814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2295525"/>
            <a:ext cx="870585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en-US" altLang="zh-CN"/>
              <a:t>Bootstrap</a:t>
            </a:r>
            <a:r>
              <a:rPr lang="zh-CN" altLang="en-US"/>
              <a:t>基本模板</a:t>
            </a:r>
          </a:p>
        </p:txBody>
      </p:sp>
      <p:sp>
        <p:nvSpPr>
          <p:cNvPr id="765955" name="Rectangle 3"/>
          <p:cNvSpPr>
            <a:spLocks noGrp="1" noChangeArrowheads="1"/>
          </p:cNvSpPr>
          <p:nvPr>
            <p:ph type="body" idx="1"/>
          </p:nvPr>
        </p:nvSpPr>
        <p:spPr/>
        <p:txBody>
          <a:bodyPr/>
          <a:lstStyle/>
          <a:p>
            <a:r>
              <a:rPr lang="en-US" altLang="zh-CN"/>
              <a:t>Bootstrap</a:t>
            </a:r>
            <a:r>
              <a:rPr lang="zh-CN" altLang="en-US"/>
              <a:t>模板注意事项</a:t>
            </a:r>
          </a:p>
          <a:p>
            <a:pPr lvl="1"/>
            <a:r>
              <a:rPr lang="en-US" altLang="zh-CN"/>
              <a:t>Bootstrap</a:t>
            </a:r>
            <a:r>
              <a:rPr lang="zh-CN" altLang="en-US"/>
              <a:t>模板必须是基于</a:t>
            </a:r>
            <a:r>
              <a:rPr lang="en-US" altLang="zh-CN"/>
              <a:t>HTML5</a:t>
            </a:r>
            <a:r>
              <a:rPr lang="zh-CN" altLang="en-US"/>
              <a:t>文件的。因此</a:t>
            </a:r>
            <a:r>
              <a:rPr lang="en-US" altLang="zh-CN"/>
              <a:t>DTD</a:t>
            </a:r>
            <a:r>
              <a:rPr lang="zh-CN" altLang="en-US"/>
              <a:t>类型定义必须是</a:t>
            </a:r>
            <a:r>
              <a:rPr lang="en-US" altLang="zh-CN"/>
              <a:t>HTML5</a:t>
            </a:r>
            <a:r>
              <a:rPr lang="zh-CN" altLang="en-US"/>
              <a:t>的。</a:t>
            </a:r>
          </a:p>
          <a:p>
            <a:pPr lvl="1"/>
            <a:r>
              <a:rPr lang="en-US" altLang="zh-CN"/>
              <a:t>Bootstrap</a:t>
            </a:r>
            <a:r>
              <a:rPr lang="zh-CN" altLang="en-US"/>
              <a:t>文件当字符集设置，也要遵循</a:t>
            </a:r>
            <a:r>
              <a:rPr lang="en-US" altLang="zh-CN"/>
              <a:t>HTML5</a:t>
            </a:r>
            <a:r>
              <a:rPr lang="zh-CN" altLang="en-US"/>
              <a:t>的规范。</a:t>
            </a:r>
          </a:p>
          <a:p>
            <a:pPr lvl="1"/>
            <a:r>
              <a:rPr lang="zh-CN" altLang="en-US"/>
              <a:t>设置</a:t>
            </a:r>
            <a:r>
              <a:rPr lang="en-US" altLang="zh-CN"/>
              <a:t>IE</a:t>
            </a:r>
            <a:r>
              <a:rPr lang="zh-CN" altLang="en-US"/>
              <a:t>浏览器兼容模式</a:t>
            </a:r>
            <a:r>
              <a:rPr lang="en-US" altLang="zh-CN"/>
              <a:t>(X-UA-Compatible)</a:t>
            </a:r>
            <a:r>
              <a:rPr lang="zh-CN" altLang="en-US"/>
              <a:t>。</a:t>
            </a:r>
          </a:p>
          <a:p>
            <a:pPr lvl="1"/>
            <a:r>
              <a:rPr lang="zh-CN" altLang="en-US"/>
              <a:t>设置模板，适用于所有平台</a:t>
            </a:r>
            <a:r>
              <a:rPr lang="en-US" altLang="zh-CN"/>
              <a:t>(</a:t>
            </a:r>
            <a:r>
              <a:rPr lang="en-US" altLang="zh-CN" b="1"/>
              <a:t>viewport</a:t>
            </a:r>
            <a:r>
              <a:rPr lang="en-US" altLang="zh-CN"/>
              <a:t> )</a:t>
            </a:r>
            <a:r>
              <a:rPr lang="zh-CN" altLang="en-US"/>
              <a:t>。</a:t>
            </a:r>
          </a:p>
          <a:p>
            <a:pPr lvl="1"/>
            <a:r>
              <a:rPr lang="zh-CN" altLang="en-US">
                <a:solidFill>
                  <a:srgbClr val="0000FF"/>
                </a:solidFill>
              </a:rPr>
              <a:t>引入</a:t>
            </a:r>
            <a:r>
              <a:rPr lang="en-US" altLang="zh-CN">
                <a:solidFill>
                  <a:srgbClr val="0000FF"/>
                </a:solidFill>
              </a:rPr>
              <a:t>bootstrap</a:t>
            </a:r>
            <a:r>
              <a:rPr lang="zh-CN" altLang="en-US">
                <a:solidFill>
                  <a:srgbClr val="0000FF"/>
                </a:solidFill>
              </a:rPr>
              <a:t>的</a:t>
            </a:r>
            <a:r>
              <a:rPr lang="en-US" altLang="zh-CN">
                <a:solidFill>
                  <a:srgbClr val="0000FF"/>
                </a:solidFill>
              </a:rPr>
              <a:t>CSS</a:t>
            </a:r>
            <a:r>
              <a:rPr lang="zh-CN" altLang="en-US">
                <a:solidFill>
                  <a:srgbClr val="0000FF"/>
                </a:solidFill>
              </a:rPr>
              <a:t>主文件</a:t>
            </a:r>
            <a:r>
              <a:rPr lang="en-US" altLang="zh-CN">
                <a:solidFill>
                  <a:srgbClr val="0000FF"/>
                </a:solidFill>
              </a:rPr>
              <a:t>(bootstrap.min.css)</a:t>
            </a:r>
            <a:r>
              <a:rPr lang="zh-CN" altLang="en-US">
                <a:solidFill>
                  <a:srgbClr val="0000FF"/>
                </a:solidFill>
              </a:rPr>
              <a:t>。</a:t>
            </a:r>
          </a:p>
          <a:p>
            <a:pPr lvl="1"/>
            <a:r>
              <a:rPr lang="zh-CN" altLang="en-US">
                <a:solidFill>
                  <a:srgbClr val="0000FF"/>
                </a:solidFill>
              </a:rPr>
              <a:t>引入</a:t>
            </a:r>
            <a:r>
              <a:rPr lang="en-US" altLang="zh-CN">
                <a:solidFill>
                  <a:srgbClr val="0000FF"/>
                </a:solidFill>
              </a:rPr>
              <a:t>jQuery</a:t>
            </a:r>
            <a:r>
              <a:rPr lang="zh-CN" altLang="en-US">
                <a:solidFill>
                  <a:srgbClr val="0000FF"/>
                </a:solidFill>
              </a:rPr>
              <a:t>插件的主文件</a:t>
            </a:r>
            <a:r>
              <a:rPr lang="en-US" altLang="zh-CN">
                <a:solidFill>
                  <a:srgbClr val="0000FF"/>
                </a:solidFill>
              </a:rPr>
              <a:t>(jQuery)</a:t>
            </a:r>
          </a:p>
          <a:p>
            <a:pPr lvl="1"/>
            <a:r>
              <a:rPr lang="zh-CN" altLang="en-US">
                <a:solidFill>
                  <a:srgbClr val="0000FF"/>
                </a:solidFill>
              </a:rPr>
              <a:t>引入</a:t>
            </a:r>
            <a:r>
              <a:rPr lang="en-US" altLang="zh-CN">
                <a:solidFill>
                  <a:srgbClr val="0000FF"/>
                </a:solidFill>
              </a:rPr>
              <a:t>bootstrap</a:t>
            </a:r>
            <a:r>
              <a:rPr lang="zh-CN" altLang="en-US">
                <a:solidFill>
                  <a:srgbClr val="0000FF"/>
                </a:solidFill>
              </a:rPr>
              <a:t>的</a:t>
            </a:r>
            <a:r>
              <a:rPr lang="en-US" altLang="zh-CN">
                <a:solidFill>
                  <a:srgbClr val="0000FF"/>
                </a:solidFill>
              </a:rPr>
              <a:t>JS</a:t>
            </a:r>
            <a:r>
              <a:rPr lang="zh-CN" altLang="en-US">
                <a:solidFill>
                  <a:srgbClr val="0000FF"/>
                </a:solidFill>
              </a:rPr>
              <a:t>主文件</a:t>
            </a:r>
            <a:r>
              <a:rPr lang="en-US" altLang="zh-CN">
                <a:solidFill>
                  <a:srgbClr val="0000FF"/>
                </a:solidFill>
              </a:rPr>
              <a:t>(bootstrap.min.js)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导航</a:t>
            </a:r>
          </a:p>
        </p:txBody>
      </p:sp>
      <p:sp>
        <p:nvSpPr>
          <p:cNvPr id="815107" name="Rectangle 3"/>
          <p:cNvSpPr>
            <a:spLocks noGrp="1" noChangeArrowheads="1"/>
          </p:cNvSpPr>
          <p:nvPr>
            <p:ph type="body" idx="1"/>
          </p:nvPr>
        </p:nvSpPr>
        <p:spPr/>
        <p:txBody>
          <a:bodyPr/>
          <a:lstStyle/>
          <a:p>
            <a:r>
              <a:rPr lang="zh-CN" altLang="en-US"/>
              <a:t>概述</a:t>
            </a:r>
          </a:p>
          <a:p>
            <a:pPr lvl="1"/>
            <a:r>
              <a:rPr lang="en-US" altLang="zh-CN"/>
              <a:t>Bootstrap </a:t>
            </a:r>
            <a:r>
              <a:rPr lang="zh-CN" altLang="en-US"/>
              <a:t>中的导航组件都依赖同一个 </a:t>
            </a:r>
            <a:r>
              <a:rPr lang="en-US" altLang="zh-CN" b="1">
                <a:solidFill>
                  <a:srgbClr val="0000FF"/>
                </a:solidFill>
              </a:rPr>
              <a:t>.nav</a:t>
            </a:r>
            <a:r>
              <a:rPr lang="en-US" altLang="zh-CN"/>
              <a:t> </a:t>
            </a:r>
            <a:r>
              <a:rPr lang="zh-CN" altLang="en-US"/>
              <a:t>类，状态类也是共用的。改变修饰类可以改变样式。</a:t>
            </a:r>
          </a:p>
          <a:p>
            <a:r>
              <a:rPr lang="zh-CN" altLang="en-US"/>
              <a:t>普通标签页</a:t>
            </a:r>
            <a:r>
              <a:rPr lang="en-US" altLang="zh-CN"/>
              <a:t>(</a:t>
            </a:r>
            <a:r>
              <a:rPr lang="zh-CN" altLang="en-US"/>
              <a:t>选项卡</a:t>
            </a:r>
            <a:r>
              <a:rPr lang="en-US" altLang="zh-CN"/>
              <a:t>)</a:t>
            </a:r>
          </a:p>
          <a:p>
            <a:pPr lvl="1"/>
            <a:r>
              <a:rPr lang="zh-CN" altLang="en-US"/>
              <a:t>注意 </a:t>
            </a:r>
            <a:r>
              <a:rPr lang="en-US" altLang="zh-CN"/>
              <a:t>.nav-tabs </a:t>
            </a:r>
            <a:r>
              <a:rPr lang="zh-CN" altLang="en-US"/>
              <a:t>类依赖 </a:t>
            </a:r>
            <a:r>
              <a:rPr lang="en-US" altLang="zh-CN"/>
              <a:t>.nav </a:t>
            </a:r>
            <a:r>
              <a:rPr lang="zh-CN" altLang="en-US"/>
              <a:t>基类。</a:t>
            </a:r>
          </a:p>
          <a:p>
            <a:pPr lvl="1"/>
            <a:endParaRPr lang="zh-CN" altLang="en-US"/>
          </a:p>
          <a:p>
            <a:endParaRPr lang="zh-CN" altLang="en-US"/>
          </a:p>
          <a:p>
            <a:endParaRPr lang="zh-CN" altLang="en-US"/>
          </a:p>
          <a:p>
            <a:endParaRPr lang="zh-CN" altLang="en-US"/>
          </a:p>
          <a:p>
            <a:pPr lvl="1"/>
            <a:endParaRPr lang="en-US" altLang="zh-CN"/>
          </a:p>
        </p:txBody>
      </p:sp>
      <p:pic>
        <p:nvPicPr>
          <p:cNvPr id="815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716338"/>
            <a:ext cx="69119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导航</a:t>
            </a:r>
          </a:p>
        </p:txBody>
      </p:sp>
      <p:sp>
        <p:nvSpPr>
          <p:cNvPr id="816131" name="Rectangle 3"/>
          <p:cNvSpPr>
            <a:spLocks noGrp="1" noChangeArrowheads="1"/>
          </p:cNvSpPr>
          <p:nvPr>
            <p:ph type="body" idx="1"/>
          </p:nvPr>
        </p:nvSpPr>
        <p:spPr>
          <a:xfrm>
            <a:off x="457200" y="1600200"/>
            <a:ext cx="8229600" cy="4852988"/>
          </a:xfrm>
        </p:spPr>
        <p:txBody>
          <a:bodyPr/>
          <a:lstStyle/>
          <a:p>
            <a:r>
              <a:rPr lang="zh-CN" altLang="en-US"/>
              <a:t>胶囊式标签页</a:t>
            </a:r>
          </a:p>
          <a:p>
            <a:pPr lvl="1"/>
            <a:r>
              <a:rPr lang="en-US" altLang="zh-CN"/>
              <a:t>HTML </a:t>
            </a:r>
            <a:r>
              <a:rPr lang="zh-CN" altLang="en-US"/>
              <a:t>标记相同，但使用 </a:t>
            </a:r>
            <a:r>
              <a:rPr lang="en-US" altLang="zh-CN" b="1">
                <a:solidFill>
                  <a:srgbClr val="0000FF"/>
                </a:solidFill>
              </a:rPr>
              <a:t>.nav-pills</a:t>
            </a:r>
            <a:r>
              <a:rPr lang="en-US" altLang="zh-CN"/>
              <a:t> </a:t>
            </a:r>
            <a:r>
              <a:rPr lang="zh-CN" altLang="en-US"/>
              <a:t>类：</a:t>
            </a:r>
          </a:p>
          <a:p>
            <a:pPr lvl="1"/>
            <a:endParaRPr lang="zh-CN" altLang="en-US"/>
          </a:p>
          <a:p>
            <a:pPr lvl="1"/>
            <a:endParaRPr lang="zh-CN" altLang="en-US"/>
          </a:p>
          <a:p>
            <a:pPr lvl="1"/>
            <a:endParaRPr lang="zh-CN" altLang="en-US"/>
          </a:p>
          <a:p>
            <a:pPr lvl="1"/>
            <a:endParaRPr lang="zh-CN" altLang="en-US"/>
          </a:p>
          <a:p>
            <a:pPr lvl="1"/>
            <a:endParaRPr lang="zh-CN" altLang="en-US"/>
          </a:p>
          <a:p>
            <a:pPr lvl="1"/>
            <a:endParaRPr lang="zh-CN" altLang="en-US"/>
          </a:p>
          <a:p>
            <a:pPr lvl="1"/>
            <a:endParaRPr lang="zh-CN" altLang="en-US"/>
          </a:p>
          <a:p>
            <a:pPr lvl="1"/>
            <a:r>
              <a:rPr lang="zh-CN" altLang="en-US"/>
              <a:t>胶囊是标签页也是可以垂直方向堆叠排列的。只需添加 </a:t>
            </a:r>
            <a:r>
              <a:rPr lang="en-US" altLang="zh-CN" b="1">
                <a:solidFill>
                  <a:srgbClr val="0000FF"/>
                </a:solidFill>
              </a:rPr>
              <a:t>.nav-stacked</a:t>
            </a:r>
            <a:r>
              <a:rPr lang="en-US" altLang="zh-CN"/>
              <a:t> </a:t>
            </a:r>
            <a:r>
              <a:rPr lang="zh-CN" altLang="en-US"/>
              <a:t>类。</a:t>
            </a:r>
          </a:p>
          <a:p>
            <a:r>
              <a:rPr lang="zh-CN" altLang="en-US"/>
              <a:t>两端对齐</a:t>
            </a:r>
          </a:p>
          <a:p>
            <a:pPr lvl="1"/>
            <a:r>
              <a:rPr lang="zh-CN" altLang="en-US"/>
              <a:t>在大于 </a:t>
            </a:r>
            <a:r>
              <a:rPr lang="en-US" altLang="zh-CN"/>
              <a:t>768px </a:t>
            </a:r>
            <a:r>
              <a:rPr lang="zh-CN" altLang="en-US"/>
              <a:t>的屏幕上，通过 </a:t>
            </a:r>
            <a:r>
              <a:rPr lang="en-US" altLang="zh-CN" b="1">
                <a:solidFill>
                  <a:srgbClr val="0000FF"/>
                </a:solidFill>
              </a:rPr>
              <a:t>.nav-justified</a:t>
            </a:r>
            <a:r>
              <a:rPr lang="en-US" altLang="zh-CN"/>
              <a:t> </a:t>
            </a:r>
            <a:r>
              <a:rPr lang="zh-CN" altLang="en-US"/>
              <a:t>类可以很容易的让标签页或胶囊式标签呈现出同等宽度。在小屏幕上，导航链接呈现堆叠样式。</a:t>
            </a:r>
          </a:p>
        </p:txBody>
      </p:sp>
      <p:pic>
        <p:nvPicPr>
          <p:cNvPr id="816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92375"/>
            <a:ext cx="6048375"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61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2492375"/>
            <a:ext cx="17526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导航</a:t>
            </a:r>
          </a:p>
        </p:txBody>
      </p:sp>
      <p:sp>
        <p:nvSpPr>
          <p:cNvPr id="817155" name="Rectangle 3"/>
          <p:cNvSpPr>
            <a:spLocks noGrp="1" noChangeArrowheads="1"/>
          </p:cNvSpPr>
          <p:nvPr>
            <p:ph type="body" idx="1"/>
          </p:nvPr>
        </p:nvSpPr>
        <p:spPr/>
        <p:txBody>
          <a:bodyPr/>
          <a:lstStyle/>
          <a:p>
            <a:r>
              <a:rPr lang="zh-CN" altLang="en-US"/>
              <a:t>禁用的链接</a:t>
            </a:r>
          </a:p>
          <a:p>
            <a:pPr lvl="1"/>
            <a:r>
              <a:rPr lang="zh-CN" altLang="en-US"/>
              <a:t>对任何导航组件（标签页、胶囊式标签页），都可以添加 </a:t>
            </a:r>
            <a:r>
              <a:rPr lang="en-US" altLang="zh-CN" b="1">
                <a:solidFill>
                  <a:srgbClr val="0000FF"/>
                </a:solidFill>
              </a:rPr>
              <a:t>.disabled</a:t>
            </a:r>
            <a:r>
              <a:rPr lang="en-US" altLang="zh-CN"/>
              <a:t> </a:t>
            </a:r>
            <a:r>
              <a:rPr lang="zh-CN" altLang="en-US"/>
              <a:t>类，从而实现链接为灰色且没有鼠标悬停效果。</a:t>
            </a:r>
          </a:p>
          <a:p>
            <a:pPr lvl="1"/>
            <a:r>
              <a:rPr lang="zh-CN" altLang="en-US">
                <a:solidFill>
                  <a:srgbClr val="FF0000"/>
                </a:solidFill>
              </a:rPr>
              <a:t>链接功能不受到影响</a:t>
            </a:r>
            <a:r>
              <a:rPr lang="zh-CN" altLang="en-US"/>
              <a:t>。这个类只改变 </a:t>
            </a:r>
            <a:r>
              <a:rPr lang="en-US" altLang="zh-CN"/>
              <a:t>&lt;a&gt; </a:t>
            </a:r>
            <a:r>
              <a:rPr lang="zh-CN" altLang="en-US"/>
              <a:t>的外观，不改变功能。可以自己写 </a:t>
            </a:r>
            <a:r>
              <a:rPr lang="en-US" altLang="zh-CN"/>
              <a:t>JavaScript </a:t>
            </a:r>
            <a:r>
              <a:rPr lang="zh-CN" altLang="en-US"/>
              <a:t>禁用这里的链接。</a:t>
            </a:r>
          </a:p>
          <a:p>
            <a:pPr lvl="1"/>
            <a:endParaRPr lang="en-US" altLang="zh-CN"/>
          </a:p>
        </p:txBody>
      </p:sp>
      <p:pic>
        <p:nvPicPr>
          <p:cNvPr id="817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429000"/>
            <a:ext cx="7632700"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导航</a:t>
            </a:r>
          </a:p>
        </p:txBody>
      </p:sp>
      <p:sp>
        <p:nvSpPr>
          <p:cNvPr id="818179" name="Rectangle 3"/>
          <p:cNvSpPr>
            <a:spLocks noGrp="1" noChangeArrowheads="1"/>
          </p:cNvSpPr>
          <p:nvPr>
            <p:ph type="body" idx="1"/>
          </p:nvPr>
        </p:nvSpPr>
        <p:spPr/>
        <p:txBody>
          <a:bodyPr/>
          <a:lstStyle/>
          <a:p>
            <a:r>
              <a:rPr lang="zh-CN" altLang="en-US"/>
              <a:t>带下拉菜单的标签页</a:t>
            </a:r>
          </a:p>
          <a:p>
            <a:pPr lvl="1"/>
            <a:endParaRPr lang="en-US" altLang="zh-CN"/>
          </a:p>
        </p:txBody>
      </p:sp>
      <p:pic>
        <p:nvPicPr>
          <p:cNvPr id="818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2205038"/>
            <a:ext cx="9180513" cy="379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导航条</a:t>
            </a:r>
          </a:p>
        </p:txBody>
      </p:sp>
      <p:sp>
        <p:nvSpPr>
          <p:cNvPr id="819203" name="Rectangle 3"/>
          <p:cNvSpPr>
            <a:spLocks noGrp="1" noChangeArrowheads="1"/>
          </p:cNvSpPr>
          <p:nvPr>
            <p:ph type="body" idx="1"/>
          </p:nvPr>
        </p:nvSpPr>
        <p:spPr/>
        <p:txBody>
          <a:bodyPr/>
          <a:lstStyle/>
          <a:p>
            <a:r>
              <a:rPr lang="zh-CN" altLang="en-US"/>
              <a:t>默认导航条</a:t>
            </a:r>
          </a:p>
          <a:p>
            <a:pPr lvl="1"/>
            <a:r>
              <a:rPr lang="zh-CN" altLang="en-US"/>
              <a:t>导航条是在您的应用或网站中作为导航页头的响应式基础组件。它们在移动设备上可以折叠（并且可开可关），且在视口（</a:t>
            </a:r>
            <a:r>
              <a:rPr lang="en-US" altLang="zh-CN"/>
              <a:t>viewport</a:t>
            </a:r>
            <a:r>
              <a:rPr lang="zh-CN" altLang="en-US"/>
              <a:t>）宽度增加时逐渐变为水平展开模式。</a:t>
            </a:r>
          </a:p>
          <a:p>
            <a:pPr lvl="1"/>
            <a:endParaRPr lang="en-US" altLang="zh-CN"/>
          </a:p>
        </p:txBody>
      </p:sp>
      <p:pic>
        <p:nvPicPr>
          <p:cNvPr id="8192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3213100"/>
            <a:ext cx="68675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2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5686425"/>
            <a:ext cx="6840537"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导航条</a:t>
            </a:r>
          </a:p>
        </p:txBody>
      </p:sp>
      <p:sp>
        <p:nvSpPr>
          <p:cNvPr id="829443" name="Rectangle 3"/>
          <p:cNvSpPr>
            <a:spLocks noGrp="1" noChangeArrowheads="1"/>
          </p:cNvSpPr>
          <p:nvPr>
            <p:ph type="body" idx="1"/>
          </p:nvPr>
        </p:nvSpPr>
        <p:spPr/>
        <p:txBody>
          <a:bodyPr/>
          <a:lstStyle/>
          <a:p>
            <a:r>
              <a:rPr lang="zh-CN" altLang="en-US"/>
              <a:t>品牌图标</a:t>
            </a:r>
          </a:p>
          <a:p>
            <a:pPr lvl="1"/>
            <a:r>
              <a:rPr lang="zh-CN" altLang="en-US"/>
              <a:t>将导航条内放置品牌标志的地方替换为 </a:t>
            </a:r>
            <a:r>
              <a:rPr lang="en-US" altLang="zh-CN"/>
              <a:t>&lt;img&gt; </a:t>
            </a:r>
            <a:r>
              <a:rPr lang="zh-CN" altLang="en-US"/>
              <a:t>元素即可展示自己的品牌图标。由于 </a:t>
            </a:r>
            <a:r>
              <a:rPr lang="en-US" altLang="zh-CN" b="1">
                <a:solidFill>
                  <a:srgbClr val="0000FF"/>
                </a:solidFill>
              </a:rPr>
              <a:t>.navbar-brand</a:t>
            </a:r>
            <a:r>
              <a:rPr lang="en-US" altLang="zh-CN"/>
              <a:t> </a:t>
            </a:r>
            <a:r>
              <a:rPr lang="zh-CN" altLang="en-US"/>
              <a:t>已经被设置了内补（</a:t>
            </a:r>
            <a:r>
              <a:rPr lang="en-US" altLang="zh-CN"/>
              <a:t>padding</a:t>
            </a:r>
            <a:r>
              <a:rPr lang="zh-CN" altLang="en-US"/>
              <a:t>）和高度（</a:t>
            </a:r>
            <a:r>
              <a:rPr lang="en-US" altLang="zh-CN"/>
              <a:t>height</a:t>
            </a:r>
            <a:r>
              <a:rPr lang="zh-CN" altLang="en-US"/>
              <a:t>），你需要根据自己的情况添加一些 </a:t>
            </a:r>
            <a:r>
              <a:rPr lang="en-US" altLang="zh-CN"/>
              <a:t>CSS </a:t>
            </a:r>
            <a:r>
              <a:rPr lang="zh-CN" altLang="en-US"/>
              <a:t>代码从而覆盖默认设置。</a:t>
            </a:r>
          </a:p>
          <a:p>
            <a:pPr lvl="1"/>
            <a:endParaRPr lang="zh-CN" altLang="en-US"/>
          </a:p>
          <a:p>
            <a:pPr lvl="1"/>
            <a:endParaRPr lang="en-US" altLang="zh-CN"/>
          </a:p>
        </p:txBody>
      </p:sp>
      <p:pic>
        <p:nvPicPr>
          <p:cNvPr id="829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694113"/>
            <a:ext cx="67913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4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3068638"/>
            <a:ext cx="6267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导航条</a:t>
            </a:r>
          </a:p>
        </p:txBody>
      </p:sp>
      <p:sp>
        <p:nvSpPr>
          <p:cNvPr id="830467" name="Rectangle 3"/>
          <p:cNvSpPr>
            <a:spLocks noGrp="1" noChangeArrowheads="1"/>
          </p:cNvSpPr>
          <p:nvPr>
            <p:ph type="body" idx="1"/>
          </p:nvPr>
        </p:nvSpPr>
        <p:spPr/>
        <p:txBody>
          <a:bodyPr/>
          <a:lstStyle/>
          <a:p>
            <a:r>
              <a:rPr lang="zh-CN" altLang="en-US"/>
              <a:t>表单</a:t>
            </a:r>
          </a:p>
          <a:p>
            <a:pPr lvl="1"/>
            <a:r>
              <a:rPr lang="zh-CN" altLang="en-US"/>
              <a:t>将表单放置于 </a:t>
            </a:r>
            <a:r>
              <a:rPr lang="en-US" altLang="zh-CN" b="1">
                <a:solidFill>
                  <a:srgbClr val="0000FF"/>
                </a:solidFill>
              </a:rPr>
              <a:t>.navbar-form</a:t>
            </a:r>
            <a:r>
              <a:rPr lang="en-US" altLang="zh-CN"/>
              <a:t> </a:t>
            </a:r>
            <a:r>
              <a:rPr lang="zh-CN" altLang="en-US"/>
              <a:t>之内可以呈现很好的垂直对齐，并在较窄的视口（</a:t>
            </a:r>
            <a:r>
              <a:rPr lang="en-US" altLang="zh-CN"/>
              <a:t>viewport</a:t>
            </a:r>
            <a:r>
              <a:rPr lang="zh-CN" altLang="en-US"/>
              <a:t>）中呈现折叠状态。 使用对齐选项可以规定其在导航条上出现的位置。</a:t>
            </a:r>
          </a:p>
          <a:p>
            <a:pPr lvl="1"/>
            <a:r>
              <a:rPr lang="zh-CN" altLang="en-US"/>
              <a:t>使用 </a:t>
            </a:r>
            <a:r>
              <a:rPr lang="en-US" altLang="zh-CN" b="1">
                <a:solidFill>
                  <a:srgbClr val="0000FF"/>
                </a:solidFill>
              </a:rPr>
              <a:t>.navbar-left</a:t>
            </a:r>
            <a:r>
              <a:rPr lang="en-US" altLang="zh-CN"/>
              <a:t> </a:t>
            </a:r>
            <a:r>
              <a:rPr lang="zh-CN" altLang="en-US"/>
              <a:t>或 </a:t>
            </a:r>
            <a:r>
              <a:rPr lang="en-US" altLang="zh-CN" b="1">
                <a:solidFill>
                  <a:srgbClr val="0000FF"/>
                </a:solidFill>
              </a:rPr>
              <a:t>.navbar-right</a:t>
            </a:r>
            <a:r>
              <a:rPr lang="en-US" altLang="zh-CN"/>
              <a:t> </a:t>
            </a:r>
            <a:r>
              <a:rPr lang="zh-CN" altLang="en-US"/>
              <a:t>可以实现表单左对齐或右对齐。</a:t>
            </a:r>
          </a:p>
        </p:txBody>
      </p:sp>
      <p:pic>
        <p:nvPicPr>
          <p:cNvPr id="830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3305175"/>
            <a:ext cx="80391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04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5734050"/>
            <a:ext cx="63150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导航条</a:t>
            </a:r>
          </a:p>
        </p:txBody>
      </p:sp>
      <p:sp>
        <p:nvSpPr>
          <p:cNvPr id="831491" name="Rectangle 3"/>
          <p:cNvSpPr>
            <a:spLocks noGrp="1" noChangeArrowheads="1"/>
          </p:cNvSpPr>
          <p:nvPr>
            <p:ph type="body" idx="1"/>
          </p:nvPr>
        </p:nvSpPr>
        <p:spPr/>
        <p:txBody>
          <a:bodyPr/>
          <a:lstStyle/>
          <a:p>
            <a:r>
              <a:rPr lang="zh-CN" altLang="en-US"/>
              <a:t>按钮</a:t>
            </a:r>
          </a:p>
          <a:p>
            <a:pPr lvl="1"/>
            <a:r>
              <a:rPr lang="zh-CN" altLang="en-US"/>
              <a:t>对于不包含在 </a:t>
            </a:r>
            <a:r>
              <a:rPr lang="en-US" altLang="zh-CN"/>
              <a:t>&lt;form&gt; </a:t>
            </a:r>
            <a:r>
              <a:rPr lang="zh-CN" altLang="en-US"/>
              <a:t>中的 </a:t>
            </a:r>
            <a:r>
              <a:rPr lang="en-US" altLang="zh-CN"/>
              <a:t>&lt;button&gt; </a:t>
            </a:r>
            <a:r>
              <a:rPr lang="zh-CN" altLang="en-US"/>
              <a:t>元素，加上 </a:t>
            </a:r>
            <a:r>
              <a:rPr lang="en-US" altLang="zh-CN" b="1">
                <a:solidFill>
                  <a:srgbClr val="0000FF"/>
                </a:solidFill>
              </a:rPr>
              <a:t>.navbar-btn</a:t>
            </a:r>
            <a:r>
              <a:rPr lang="en-US" altLang="zh-CN"/>
              <a:t> </a:t>
            </a:r>
            <a:r>
              <a:rPr lang="zh-CN" altLang="en-US"/>
              <a:t>后，可以让它在导航条里垂直居中。</a:t>
            </a:r>
          </a:p>
          <a:p>
            <a:pPr lvl="1"/>
            <a:endParaRPr lang="en-US" altLang="zh-CN"/>
          </a:p>
        </p:txBody>
      </p:sp>
      <p:pic>
        <p:nvPicPr>
          <p:cNvPr id="831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3228975"/>
            <a:ext cx="85058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1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724400"/>
            <a:ext cx="62960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导航条</a:t>
            </a:r>
          </a:p>
        </p:txBody>
      </p:sp>
      <p:sp>
        <p:nvSpPr>
          <p:cNvPr id="832515" name="Rectangle 3"/>
          <p:cNvSpPr>
            <a:spLocks noGrp="1" noChangeArrowheads="1"/>
          </p:cNvSpPr>
          <p:nvPr>
            <p:ph type="body" idx="1"/>
          </p:nvPr>
        </p:nvSpPr>
        <p:spPr/>
        <p:txBody>
          <a:bodyPr/>
          <a:lstStyle/>
          <a:p>
            <a:r>
              <a:rPr lang="zh-CN" altLang="en-US"/>
              <a:t>文本</a:t>
            </a:r>
          </a:p>
          <a:p>
            <a:pPr lvl="1"/>
            <a:r>
              <a:rPr lang="zh-CN" altLang="en-US"/>
              <a:t>把文本包裹在 </a:t>
            </a:r>
            <a:r>
              <a:rPr lang="en-US" altLang="zh-CN" b="1">
                <a:solidFill>
                  <a:srgbClr val="0000FF"/>
                </a:solidFill>
              </a:rPr>
              <a:t>.navbar-text</a:t>
            </a:r>
            <a:r>
              <a:rPr lang="zh-CN" altLang="en-US"/>
              <a:t>中时，为了有正确的行距和颜色，通常使用 </a:t>
            </a:r>
            <a:r>
              <a:rPr lang="en-US" altLang="zh-CN"/>
              <a:t>&lt;p&gt; </a:t>
            </a:r>
            <a:r>
              <a:rPr lang="zh-CN" altLang="en-US"/>
              <a:t>标签。</a:t>
            </a:r>
          </a:p>
        </p:txBody>
      </p:sp>
      <p:pic>
        <p:nvPicPr>
          <p:cNvPr id="832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781300"/>
            <a:ext cx="7488238"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2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437063"/>
            <a:ext cx="7561263"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导航条</a:t>
            </a:r>
          </a:p>
        </p:txBody>
      </p:sp>
      <p:sp>
        <p:nvSpPr>
          <p:cNvPr id="833539" name="Rectangle 3"/>
          <p:cNvSpPr>
            <a:spLocks noGrp="1" noChangeArrowheads="1"/>
          </p:cNvSpPr>
          <p:nvPr>
            <p:ph type="body" idx="1"/>
          </p:nvPr>
        </p:nvSpPr>
        <p:spPr/>
        <p:txBody>
          <a:bodyPr/>
          <a:lstStyle/>
          <a:p>
            <a:r>
              <a:rPr lang="zh-CN" altLang="en-US"/>
              <a:t>导航条定位</a:t>
            </a:r>
          </a:p>
          <a:p>
            <a:pPr lvl="1"/>
            <a:r>
              <a:rPr lang="zh-CN" altLang="en-US"/>
              <a:t>添加 </a:t>
            </a:r>
            <a:r>
              <a:rPr lang="en-US" altLang="zh-CN" b="1">
                <a:solidFill>
                  <a:srgbClr val="0000FF"/>
                </a:solidFill>
              </a:rPr>
              <a:t>.navbar-fixed-top</a:t>
            </a:r>
            <a:r>
              <a:rPr lang="en-US" altLang="zh-CN"/>
              <a:t> </a:t>
            </a:r>
            <a:r>
              <a:rPr lang="zh-CN" altLang="en-US"/>
              <a:t>类可以让导航条固定在顶部。</a:t>
            </a:r>
          </a:p>
          <a:p>
            <a:pPr lvl="1"/>
            <a:r>
              <a:rPr lang="zh-CN" altLang="en-US"/>
              <a:t>添加 </a:t>
            </a:r>
            <a:r>
              <a:rPr lang="en-US" altLang="zh-CN" b="1">
                <a:solidFill>
                  <a:srgbClr val="0000FF"/>
                </a:solidFill>
              </a:rPr>
              <a:t>.navbar-fixed-bottom</a:t>
            </a:r>
            <a:r>
              <a:rPr lang="en-US" altLang="zh-CN"/>
              <a:t> </a:t>
            </a:r>
            <a:r>
              <a:rPr lang="zh-CN" altLang="en-US"/>
              <a:t>类可以让导航条固定在底部。</a:t>
            </a:r>
          </a:p>
          <a:p>
            <a:pPr lvl="1"/>
            <a:r>
              <a:rPr lang="zh-CN" altLang="en-US"/>
              <a:t>还可包含一个 </a:t>
            </a:r>
            <a:r>
              <a:rPr lang="en-US" altLang="zh-CN" b="1">
                <a:solidFill>
                  <a:srgbClr val="0000FF"/>
                </a:solidFill>
              </a:rPr>
              <a:t>.container</a:t>
            </a:r>
            <a:r>
              <a:rPr lang="en-US" altLang="zh-CN"/>
              <a:t> </a:t>
            </a:r>
            <a:r>
              <a:rPr lang="zh-CN" altLang="en-US"/>
              <a:t>或</a:t>
            </a:r>
            <a:r>
              <a:rPr lang="zh-CN" altLang="en-US" b="1">
                <a:solidFill>
                  <a:srgbClr val="0000FF"/>
                </a:solidFill>
              </a:rPr>
              <a:t> </a:t>
            </a:r>
            <a:r>
              <a:rPr lang="en-US" altLang="zh-CN" b="1">
                <a:solidFill>
                  <a:srgbClr val="0000FF"/>
                </a:solidFill>
              </a:rPr>
              <a:t>.container-fluid</a:t>
            </a:r>
            <a:r>
              <a:rPr lang="en-US" altLang="zh-CN"/>
              <a:t> </a:t>
            </a:r>
            <a:r>
              <a:rPr lang="zh-CN" altLang="en-US"/>
              <a:t>容器，从而让导航条居中，并在两侧添加内补（</a:t>
            </a:r>
            <a:r>
              <a:rPr lang="en-US" altLang="zh-CN"/>
              <a:t>padding</a:t>
            </a:r>
            <a:r>
              <a:rPr lang="zh-CN" altLang="en-US"/>
              <a:t>）。 </a:t>
            </a:r>
          </a:p>
          <a:p>
            <a:pPr lvl="1"/>
            <a:r>
              <a:rPr lang="zh-CN" altLang="en-US"/>
              <a:t>添加 </a:t>
            </a:r>
            <a:r>
              <a:rPr lang="en-US" altLang="zh-CN" b="1">
                <a:solidFill>
                  <a:srgbClr val="0000FF"/>
                </a:solidFill>
              </a:rPr>
              <a:t>.navbar-inverse</a:t>
            </a:r>
            <a:r>
              <a:rPr lang="en-US" altLang="zh-CN"/>
              <a:t> </a:t>
            </a:r>
            <a:r>
              <a:rPr lang="zh-CN" altLang="en-US"/>
              <a:t>可以实现反色导航条</a:t>
            </a:r>
          </a:p>
        </p:txBody>
      </p:sp>
      <p:pic>
        <p:nvPicPr>
          <p:cNvPr id="833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38" y="3933825"/>
            <a:ext cx="64198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3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6165850"/>
            <a:ext cx="4824413"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r>
              <a:rPr lang="zh-CN" altLang="en-US"/>
              <a:t>全局</a:t>
            </a:r>
            <a:r>
              <a:rPr lang="en-US" altLang="zh-CN"/>
              <a:t>CSS</a:t>
            </a:r>
            <a:r>
              <a:rPr lang="zh-CN" altLang="en-US"/>
              <a:t>样式</a:t>
            </a:r>
            <a:r>
              <a:rPr lang="en-US" altLang="zh-CN">
                <a:latin typeface="微软雅黑" panose="020B0503020204020204" pitchFamily="34" charset="-122"/>
              </a:rPr>
              <a:t>——</a:t>
            </a:r>
            <a:r>
              <a:rPr lang="zh-CN" altLang="en-US"/>
              <a:t>概述</a:t>
            </a:r>
          </a:p>
        </p:txBody>
      </p:sp>
      <p:sp>
        <p:nvSpPr>
          <p:cNvPr id="768003" name="Rectangle 3"/>
          <p:cNvSpPr>
            <a:spLocks noGrp="1" noChangeArrowheads="1"/>
          </p:cNvSpPr>
          <p:nvPr>
            <p:ph type="body" idx="1"/>
          </p:nvPr>
        </p:nvSpPr>
        <p:spPr/>
        <p:txBody>
          <a:bodyPr/>
          <a:lstStyle/>
          <a:p>
            <a:r>
              <a:rPr lang="en-US" altLang="zh-CN"/>
              <a:t>HTML5</a:t>
            </a:r>
            <a:r>
              <a:rPr lang="zh-CN" altLang="en-US"/>
              <a:t>文档类型</a:t>
            </a:r>
          </a:p>
          <a:p>
            <a:pPr lvl="1"/>
            <a:r>
              <a:rPr lang="en-US" altLang="zh-CN"/>
              <a:t>Bootstrap </a:t>
            </a:r>
            <a:r>
              <a:rPr lang="zh-CN" altLang="en-US"/>
              <a:t>使用到的某些 </a:t>
            </a:r>
            <a:r>
              <a:rPr lang="en-US" altLang="zh-CN"/>
              <a:t>HTML </a:t>
            </a:r>
            <a:r>
              <a:rPr lang="zh-CN" altLang="en-US"/>
              <a:t>元素和 </a:t>
            </a:r>
            <a:r>
              <a:rPr lang="en-US" altLang="zh-CN"/>
              <a:t>CSS </a:t>
            </a:r>
            <a:r>
              <a:rPr lang="zh-CN" altLang="en-US"/>
              <a:t>属性需要将页面设置为 </a:t>
            </a:r>
            <a:r>
              <a:rPr lang="en-US" altLang="zh-CN"/>
              <a:t>HTML5 </a:t>
            </a:r>
            <a:r>
              <a:rPr lang="zh-CN" altLang="en-US"/>
              <a:t>文档类型。在你项目中的每个页面都要参照下面的格式进行设置。</a:t>
            </a:r>
          </a:p>
          <a:p>
            <a:pPr lvl="1"/>
            <a:endParaRPr lang="zh-CN" altLang="en-US"/>
          </a:p>
          <a:p>
            <a:pPr lvl="1"/>
            <a:endParaRPr lang="zh-CN" altLang="en-US"/>
          </a:p>
          <a:p>
            <a:pPr lvl="1"/>
            <a:endParaRPr lang="zh-CN" altLang="en-US"/>
          </a:p>
          <a:p>
            <a:pPr lvl="1"/>
            <a:endParaRPr lang="zh-CN" altLang="en-US"/>
          </a:p>
          <a:p>
            <a:r>
              <a:rPr lang="zh-CN" altLang="en-US"/>
              <a:t>移动设备优先</a:t>
            </a:r>
          </a:p>
          <a:p>
            <a:pPr lvl="1"/>
            <a:r>
              <a:rPr lang="en-US" altLang="zh-CN"/>
              <a:t>Bootstrap </a:t>
            </a:r>
            <a:r>
              <a:rPr lang="zh-CN" altLang="en-US"/>
              <a:t>是移动设备优先的。针对移动设备的样式融合进了框架的每个角落，而不是增加一个额外的文件。为了确保适当的绘制和触屏缩放，需要在 </a:t>
            </a:r>
            <a:r>
              <a:rPr lang="en-US" altLang="zh-CN"/>
              <a:t>&lt;head&gt; </a:t>
            </a:r>
            <a:r>
              <a:rPr lang="zh-CN" altLang="en-US"/>
              <a:t>之中添加 </a:t>
            </a:r>
            <a:r>
              <a:rPr lang="en-US" altLang="zh-CN"/>
              <a:t>viewport </a:t>
            </a:r>
            <a:r>
              <a:rPr lang="zh-CN" altLang="en-US"/>
              <a:t>元数据标签。</a:t>
            </a:r>
          </a:p>
          <a:p>
            <a:pPr lvl="1"/>
            <a:endParaRPr lang="en-US" altLang="zh-CN"/>
          </a:p>
        </p:txBody>
      </p:sp>
      <p:pic>
        <p:nvPicPr>
          <p:cNvPr id="7680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781300"/>
            <a:ext cx="4321175"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5611813"/>
            <a:ext cx="7848600"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altLang="zh-CN"/>
              <a:t>Bootstrap</a:t>
            </a:r>
            <a:r>
              <a:rPr lang="zh-CN" altLang="en-US"/>
              <a:t>组件</a:t>
            </a:r>
            <a:r>
              <a:rPr lang="en-US" altLang="zh-CN">
                <a:latin typeface="微软雅黑" panose="020B0503020204020204" pitchFamily="34" charset="-122"/>
              </a:rPr>
              <a:t>——</a:t>
            </a:r>
            <a:r>
              <a:rPr lang="zh-CN" altLang="en-US"/>
              <a:t>路径导航</a:t>
            </a:r>
          </a:p>
        </p:txBody>
      </p:sp>
      <p:sp>
        <p:nvSpPr>
          <p:cNvPr id="826371" name="Rectangle 3"/>
          <p:cNvSpPr>
            <a:spLocks noGrp="1" noChangeArrowheads="1"/>
          </p:cNvSpPr>
          <p:nvPr>
            <p:ph type="body" idx="1"/>
          </p:nvPr>
        </p:nvSpPr>
        <p:spPr/>
        <p:txBody>
          <a:bodyPr/>
          <a:lstStyle/>
          <a:p>
            <a:r>
              <a:rPr lang="zh-CN" altLang="en-US"/>
              <a:t>路径导航</a:t>
            </a:r>
          </a:p>
          <a:p>
            <a:pPr lvl="1"/>
            <a:r>
              <a:rPr lang="zh-CN" altLang="en-US"/>
              <a:t>在一个带有层次的导航结构中标明当前页面的位置。</a:t>
            </a:r>
          </a:p>
          <a:p>
            <a:pPr lvl="1"/>
            <a:r>
              <a:rPr lang="zh-CN" altLang="en-US"/>
              <a:t>各路径间的分隔符已经自动通过 </a:t>
            </a:r>
            <a:r>
              <a:rPr lang="en-US" altLang="zh-CN"/>
              <a:t>CSS </a:t>
            </a:r>
            <a:r>
              <a:rPr lang="zh-CN" altLang="en-US"/>
              <a:t>的 </a:t>
            </a:r>
            <a:r>
              <a:rPr lang="en-US" altLang="zh-CN"/>
              <a:t>:before </a:t>
            </a:r>
            <a:r>
              <a:rPr lang="zh-CN" altLang="en-US"/>
              <a:t>和 </a:t>
            </a:r>
            <a:r>
              <a:rPr lang="en-US" altLang="zh-CN"/>
              <a:t>content </a:t>
            </a:r>
            <a:r>
              <a:rPr lang="zh-CN" altLang="en-US"/>
              <a:t>属性添加了。</a:t>
            </a:r>
          </a:p>
          <a:p>
            <a:pPr lvl="1"/>
            <a:r>
              <a:rPr lang="zh-CN" altLang="en-US"/>
              <a:t>给</a:t>
            </a:r>
            <a:r>
              <a:rPr lang="en-US" altLang="zh-CN"/>
              <a:t>&lt;ol&gt;</a:t>
            </a:r>
            <a:r>
              <a:rPr lang="zh-CN" altLang="en-US"/>
              <a:t>或</a:t>
            </a:r>
            <a:r>
              <a:rPr lang="en-US" altLang="zh-CN"/>
              <a:t>&lt;ul&gt;</a:t>
            </a:r>
            <a:r>
              <a:rPr lang="zh-CN" altLang="en-US"/>
              <a:t>添加 </a:t>
            </a:r>
            <a:r>
              <a:rPr lang="en-US" altLang="zh-CN" b="1">
                <a:solidFill>
                  <a:srgbClr val="0000FF"/>
                </a:solidFill>
              </a:rPr>
              <a:t>.breakcrumb</a:t>
            </a:r>
            <a:r>
              <a:rPr lang="en-US" altLang="zh-CN"/>
              <a:t> </a:t>
            </a:r>
            <a:r>
              <a:rPr lang="zh-CN" altLang="en-US"/>
              <a:t>可以实现“面包屑”效果。</a:t>
            </a:r>
          </a:p>
        </p:txBody>
      </p:sp>
      <p:pic>
        <p:nvPicPr>
          <p:cNvPr id="826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13100"/>
            <a:ext cx="51847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63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652963"/>
            <a:ext cx="5184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ltLang="zh-CN"/>
              <a:t>Bootstrap</a:t>
            </a:r>
            <a:r>
              <a:rPr lang="zh-CN" altLang="en-US"/>
              <a:t>组件</a:t>
            </a:r>
            <a:r>
              <a:rPr lang="en-US" altLang="zh-CN">
                <a:latin typeface="微软雅黑" panose="020B0503020204020204" pitchFamily="34" charset="-122"/>
              </a:rPr>
              <a:t>——</a:t>
            </a:r>
            <a:r>
              <a:rPr lang="zh-CN" altLang="en-US"/>
              <a:t>分页</a:t>
            </a:r>
          </a:p>
        </p:txBody>
      </p:sp>
      <p:sp>
        <p:nvSpPr>
          <p:cNvPr id="827395" name="Rectangle 3"/>
          <p:cNvSpPr>
            <a:spLocks noGrp="1" noChangeArrowheads="1"/>
          </p:cNvSpPr>
          <p:nvPr>
            <p:ph type="body" idx="1"/>
          </p:nvPr>
        </p:nvSpPr>
        <p:spPr/>
        <p:txBody>
          <a:bodyPr/>
          <a:lstStyle/>
          <a:p>
            <a:r>
              <a:rPr lang="zh-CN" altLang="en-US"/>
              <a:t>默认分页</a:t>
            </a:r>
          </a:p>
          <a:p>
            <a:pPr lvl="1"/>
            <a:r>
              <a:rPr lang="zh-CN" altLang="en-US"/>
              <a:t>将分页类 </a:t>
            </a:r>
            <a:r>
              <a:rPr lang="en-US" altLang="zh-CN" b="1">
                <a:solidFill>
                  <a:srgbClr val="0000FF"/>
                </a:solidFill>
              </a:rPr>
              <a:t>.pagination</a:t>
            </a:r>
            <a:r>
              <a:rPr lang="en-US" altLang="zh-CN"/>
              <a:t> </a:t>
            </a:r>
            <a:r>
              <a:rPr lang="zh-CN" altLang="en-US"/>
              <a:t>添加到</a:t>
            </a:r>
            <a:r>
              <a:rPr lang="en-US" altLang="zh-CN"/>
              <a:t>&lt;ul&gt;</a:t>
            </a:r>
            <a:r>
              <a:rPr lang="zh-CN" altLang="en-US"/>
              <a:t>标记上，可以实现分页效果。</a:t>
            </a:r>
          </a:p>
          <a:p>
            <a:pPr lvl="1"/>
            <a:r>
              <a:rPr lang="zh-CN" altLang="en-US"/>
              <a:t>添加 </a:t>
            </a:r>
            <a:r>
              <a:rPr lang="en-US" altLang="zh-CN" b="1">
                <a:solidFill>
                  <a:srgbClr val="0000FF"/>
                </a:solidFill>
              </a:rPr>
              <a:t>.disabled</a:t>
            </a:r>
            <a:r>
              <a:rPr lang="en-US" altLang="zh-CN"/>
              <a:t> </a:t>
            </a:r>
            <a:r>
              <a:rPr lang="zh-CN" altLang="en-US"/>
              <a:t>类可以实现禁用状态。</a:t>
            </a:r>
          </a:p>
          <a:p>
            <a:pPr lvl="1"/>
            <a:r>
              <a:rPr lang="zh-CN" altLang="en-US"/>
              <a:t>添加 </a:t>
            </a:r>
            <a:r>
              <a:rPr lang="en-US" altLang="zh-CN" b="1">
                <a:solidFill>
                  <a:srgbClr val="0000FF"/>
                </a:solidFill>
              </a:rPr>
              <a:t>.active</a:t>
            </a:r>
            <a:r>
              <a:rPr lang="en-US" altLang="zh-CN"/>
              <a:t> </a:t>
            </a:r>
            <a:r>
              <a:rPr lang="zh-CN" altLang="en-US"/>
              <a:t>类可以实现激活状态。</a:t>
            </a:r>
          </a:p>
          <a:p>
            <a:pPr lvl="1"/>
            <a:r>
              <a:rPr lang="zh-CN" altLang="en-US"/>
              <a:t>给</a:t>
            </a:r>
            <a:r>
              <a:rPr lang="en-US" altLang="zh-CN"/>
              <a:t>&lt;ul&gt;</a:t>
            </a:r>
            <a:r>
              <a:rPr lang="zh-CN" altLang="en-US"/>
              <a:t>添加 </a:t>
            </a:r>
            <a:r>
              <a:rPr lang="en-US" altLang="zh-CN" b="1">
                <a:solidFill>
                  <a:srgbClr val="0000FF"/>
                </a:solidFill>
              </a:rPr>
              <a:t>.pagination-lg</a:t>
            </a:r>
            <a:r>
              <a:rPr lang="en-US" altLang="zh-CN"/>
              <a:t> </a:t>
            </a:r>
            <a:r>
              <a:rPr lang="zh-CN" altLang="en-US"/>
              <a:t>或 </a:t>
            </a:r>
            <a:r>
              <a:rPr lang="en-US" altLang="zh-CN" b="1">
                <a:solidFill>
                  <a:srgbClr val="0000FF"/>
                </a:solidFill>
              </a:rPr>
              <a:t>.pagination-sm</a:t>
            </a:r>
            <a:r>
              <a:rPr lang="en-US" altLang="zh-CN"/>
              <a:t> </a:t>
            </a:r>
            <a:r>
              <a:rPr lang="zh-CN" altLang="en-US"/>
              <a:t>可以控制分页大小。</a:t>
            </a:r>
          </a:p>
        </p:txBody>
      </p:sp>
      <p:pic>
        <p:nvPicPr>
          <p:cNvPr id="827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573463"/>
            <a:ext cx="51911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7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5589588"/>
            <a:ext cx="4608513"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altLang="zh-CN"/>
              <a:t>Bootstrap</a:t>
            </a:r>
            <a:r>
              <a:rPr lang="zh-CN" altLang="en-US"/>
              <a:t>组件</a:t>
            </a:r>
            <a:r>
              <a:rPr lang="en-US" altLang="zh-CN">
                <a:latin typeface="微软雅黑" panose="020B0503020204020204" pitchFamily="34" charset="-122"/>
              </a:rPr>
              <a:t>——</a:t>
            </a:r>
            <a:r>
              <a:rPr lang="zh-CN" altLang="en-US"/>
              <a:t>分页</a:t>
            </a:r>
          </a:p>
        </p:txBody>
      </p:sp>
      <p:sp>
        <p:nvSpPr>
          <p:cNvPr id="828419" name="Rectangle 3"/>
          <p:cNvSpPr>
            <a:spLocks noGrp="1" noChangeArrowheads="1"/>
          </p:cNvSpPr>
          <p:nvPr>
            <p:ph type="body" idx="1"/>
          </p:nvPr>
        </p:nvSpPr>
        <p:spPr/>
        <p:txBody>
          <a:bodyPr/>
          <a:lstStyle/>
          <a:p>
            <a:r>
              <a:rPr lang="zh-CN" altLang="en-US"/>
              <a:t>翻页效果</a:t>
            </a:r>
          </a:p>
          <a:p>
            <a:pPr lvl="1"/>
            <a:r>
              <a:rPr lang="zh-CN" altLang="en-US"/>
              <a:t>给</a:t>
            </a:r>
            <a:r>
              <a:rPr lang="en-US" altLang="zh-CN"/>
              <a:t>&lt;ul&gt;</a:t>
            </a:r>
            <a:r>
              <a:rPr lang="zh-CN" altLang="en-US"/>
              <a:t>添加 </a:t>
            </a:r>
            <a:r>
              <a:rPr lang="en-US" altLang="zh-CN" b="1">
                <a:solidFill>
                  <a:srgbClr val="0000FF"/>
                </a:solidFill>
              </a:rPr>
              <a:t>.pager</a:t>
            </a:r>
            <a:r>
              <a:rPr lang="en-US" altLang="zh-CN"/>
              <a:t> </a:t>
            </a:r>
            <a:r>
              <a:rPr lang="zh-CN" altLang="en-US"/>
              <a:t>类，可以实现“上一页”和“下一页”效果。</a:t>
            </a:r>
          </a:p>
          <a:p>
            <a:pPr lvl="1"/>
            <a:r>
              <a:rPr lang="zh-CN" altLang="en-US"/>
              <a:t>给</a:t>
            </a:r>
            <a:r>
              <a:rPr lang="en-US" altLang="zh-CN"/>
              <a:t>&lt;li&gt;</a:t>
            </a:r>
            <a:r>
              <a:rPr lang="zh-CN" altLang="en-US"/>
              <a:t>添加 </a:t>
            </a:r>
            <a:r>
              <a:rPr lang="en-US" altLang="zh-CN" b="1">
                <a:solidFill>
                  <a:srgbClr val="0000FF"/>
                </a:solidFill>
              </a:rPr>
              <a:t>.previous</a:t>
            </a:r>
            <a:r>
              <a:rPr lang="en-US" altLang="zh-CN"/>
              <a:t> </a:t>
            </a:r>
            <a:r>
              <a:rPr lang="zh-CN" altLang="en-US"/>
              <a:t>和 </a:t>
            </a:r>
            <a:r>
              <a:rPr lang="en-US" altLang="zh-CN" b="1">
                <a:solidFill>
                  <a:srgbClr val="0000FF"/>
                </a:solidFill>
              </a:rPr>
              <a:t>.next</a:t>
            </a:r>
            <a:r>
              <a:rPr lang="en-US" altLang="zh-CN"/>
              <a:t> </a:t>
            </a:r>
            <a:r>
              <a:rPr lang="zh-CN" altLang="en-US"/>
              <a:t>可以实现两端对齐。</a:t>
            </a:r>
          </a:p>
          <a:p>
            <a:pPr lvl="1"/>
            <a:endParaRPr lang="en-US" altLang="zh-CN"/>
          </a:p>
        </p:txBody>
      </p:sp>
      <p:pic>
        <p:nvPicPr>
          <p:cNvPr id="828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2852738"/>
            <a:ext cx="725805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84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292600"/>
            <a:ext cx="3671888"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altLang="zh-CN"/>
              <a:t>Bootstrap</a:t>
            </a:r>
            <a:r>
              <a:rPr lang="zh-CN" altLang="en-US"/>
              <a:t>组件</a:t>
            </a:r>
            <a:r>
              <a:rPr lang="en-US" altLang="zh-CN">
                <a:latin typeface="微软雅黑" panose="020B0503020204020204" pitchFamily="34" charset="-122"/>
              </a:rPr>
              <a:t>——</a:t>
            </a:r>
            <a:r>
              <a:rPr lang="zh-CN" altLang="en-US"/>
              <a:t>标签</a:t>
            </a:r>
          </a:p>
        </p:txBody>
      </p:sp>
      <p:sp>
        <p:nvSpPr>
          <p:cNvPr id="824323" name="Rectangle 3"/>
          <p:cNvSpPr>
            <a:spLocks noGrp="1" noChangeArrowheads="1"/>
          </p:cNvSpPr>
          <p:nvPr>
            <p:ph type="body" idx="1"/>
          </p:nvPr>
        </p:nvSpPr>
        <p:spPr/>
        <p:txBody>
          <a:bodyPr/>
          <a:lstStyle/>
          <a:p>
            <a:r>
              <a:rPr lang="zh-CN" altLang="en-US"/>
              <a:t>概述</a:t>
            </a:r>
          </a:p>
          <a:p>
            <a:pPr lvl="1"/>
            <a:r>
              <a:rPr lang="zh-CN" altLang="en-US"/>
              <a:t>通过类样式 </a:t>
            </a:r>
            <a:r>
              <a:rPr lang="en-US" altLang="zh-CN" b="1">
                <a:solidFill>
                  <a:srgbClr val="0000FF"/>
                </a:solidFill>
              </a:rPr>
              <a:t>.label</a:t>
            </a:r>
            <a:r>
              <a:rPr lang="en-US" altLang="zh-CN"/>
              <a:t> </a:t>
            </a:r>
            <a:r>
              <a:rPr lang="zh-CN" altLang="en-US"/>
              <a:t>和 </a:t>
            </a:r>
            <a:r>
              <a:rPr lang="en-US" altLang="zh-CN" b="1">
                <a:solidFill>
                  <a:srgbClr val="0000FF"/>
                </a:solidFill>
              </a:rPr>
              <a:t>.label-primary</a:t>
            </a:r>
            <a:r>
              <a:rPr lang="en-US" altLang="zh-CN"/>
              <a:t> </a:t>
            </a:r>
            <a:r>
              <a:rPr lang="zh-CN" altLang="en-US"/>
              <a:t>可以实现标签的效果和样式。</a:t>
            </a:r>
          </a:p>
          <a:p>
            <a:pPr lvl="1"/>
            <a:endParaRPr lang="en-US" altLang="zh-CN"/>
          </a:p>
        </p:txBody>
      </p:sp>
      <p:pic>
        <p:nvPicPr>
          <p:cNvPr id="824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565400"/>
            <a:ext cx="7559675"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43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508500"/>
            <a:ext cx="720090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altLang="zh-CN"/>
              <a:t>Bootstrap</a:t>
            </a:r>
            <a:r>
              <a:rPr lang="zh-CN" altLang="en-US"/>
              <a:t>组件</a:t>
            </a:r>
            <a:r>
              <a:rPr lang="en-US" altLang="zh-CN">
                <a:latin typeface="微软雅黑" panose="020B0503020204020204" pitchFamily="34" charset="-122"/>
              </a:rPr>
              <a:t>——</a:t>
            </a:r>
            <a:r>
              <a:rPr lang="zh-CN" altLang="en-US"/>
              <a:t>徽章</a:t>
            </a:r>
          </a:p>
        </p:txBody>
      </p:sp>
      <p:sp>
        <p:nvSpPr>
          <p:cNvPr id="825347" name="Rectangle 3"/>
          <p:cNvSpPr>
            <a:spLocks noGrp="1" noChangeArrowheads="1"/>
          </p:cNvSpPr>
          <p:nvPr>
            <p:ph type="body" idx="1"/>
          </p:nvPr>
        </p:nvSpPr>
        <p:spPr/>
        <p:txBody>
          <a:bodyPr/>
          <a:lstStyle/>
          <a:p>
            <a:r>
              <a:rPr lang="zh-CN" altLang="en-US"/>
              <a:t>概述</a:t>
            </a:r>
          </a:p>
          <a:p>
            <a:pPr lvl="1"/>
            <a:r>
              <a:rPr lang="zh-CN" altLang="en-US"/>
              <a:t>给链接、导航等元素嵌套 </a:t>
            </a:r>
            <a:r>
              <a:rPr lang="en-US" altLang="zh-CN" b="1">
                <a:solidFill>
                  <a:srgbClr val="0000FF"/>
                </a:solidFill>
              </a:rPr>
              <a:t>&lt;span class="badge"&gt;</a:t>
            </a:r>
            <a:r>
              <a:rPr lang="en-US" altLang="zh-CN"/>
              <a:t> </a:t>
            </a:r>
            <a:r>
              <a:rPr lang="zh-CN" altLang="en-US"/>
              <a:t>元素，可以很醒目的展示新的或未读的信息条目。</a:t>
            </a:r>
          </a:p>
        </p:txBody>
      </p:sp>
      <p:pic>
        <p:nvPicPr>
          <p:cNvPr id="825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141663"/>
            <a:ext cx="7343775" cy="160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53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868863"/>
            <a:ext cx="4319587"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缩略图</a:t>
            </a:r>
          </a:p>
        </p:txBody>
      </p:sp>
      <p:sp>
        <p:nvSpPr>
          <p:cNvPr id="820227" name="Rectangle 3"/>
          <p:cNvSpPr>
            <a:spLocks noGrp="1" noChangeArrowheads="1"/>
          </p:cNvSpPr>
          <p:nvPr>
            <p:ph type="body" idx="1"/>
          </p:nvPr>
        </p:nvSpPr>
        <p:spPr/>
        <p:txBody>
          <a:bodyPr/>
          <a:lstStyle/>
          <a:p>
            <a:r>
              <a:rPr lang="zh-CN" altLang="en-US"/>
              <a:t>缩略图概述</a:t>
            </a:r>
          </a:p>
          <a:p>
            <a:pPr lvl="1"/>
            <a:r>
              <a:rPr lang="zh-CN" altLang="en-US"/>
              <a:t>通过缩略图组件扩展 </a:t>
            </a:r>
            <a:r>
              <a:rPr lang="en-US" altLang="zh-CN"/>
              <a:t>Bootstrap </a:t>
            </a:r>
            <a:r>
              <a:rPr lang="zh-CN" altLang="en-US"/>
              <a:t>的 栅格系统，可以很容易地展示栅格样式的图像、视频、文本等内容。使用 </a:t>
            </a:r>
            <a:r>
              <a:rPr lang="en-US" altLang="zh-CN" b="1">
                <a:solidFill>
                  <a:srgbClr val="0000FF"/>
                </a:solidFill>
              </a:rPr>
              <a:t>.thumbnail</a:t>
            </a:r>
            <a:r>
              <a:rPr lang="en-US" altLang="zh-CN"/>
              <a:t> </a:t>
            </a:r>
            <a:r>
              <a:rPr lang="zh-CN" altLang="en-US"/>
              <a:t>可以实现缩略图效果。</a:t>
            </a:r>
          </a:p>
        </p:txBody>
      </p:sp>
      <p:pic>
        <p:nvPicPr>
          <p:cNvPr id="820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806700"/>
            <a:ext cx="745807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2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703763"/>
            <a:ext cx="744855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lstStyle/>
          <a:p>
            <a:r>
              <a:rPr lang="en-US" altLang="zh-CN"/>
              <a:t>Boostrap</a:t>
            </a:r>
            <a:r>
              <a:rPr lang="zh-CN" altLang="en-US"/>
              <a:t>组件</a:t>
            </a:r>
            <a:r>
              <a:rPr lang="en-US" altLang="zh-CN">
                <a:latin typeface="微软雅黑" panose="020B0503020204020204" pitchFamily="34" charset="-122"/>
              </a:rPr>
              <a:t>——</a:t>
            </a:r>
            <a:r>
              <a:rPr lang="zh-CN" altLang="en-US"/>
              <a:t>警告框</a:t>
            </a:r>
          </a:p>
        </p:txBody>
      </p:sp>
      <p:sp>
        <p:nvSpPr>
          <p:cNvPr id="821251" name="Rectangle 3"/>
          <p:cNvSpPr>
            <a:spLocks noGrp="1" noChangeArrowheads="1"/>
          </p:cNvSpPr>
          <p:nvPr>
            <p:ph type="body" idx="1"/>
          </p:nvPr>
        </p:nvSpPr>
        <p:spPr/>
        <p:txBody>
          <a:bodyPr/>
          <a:lstStyle/>
          <a:p>
            <a:r>
              <a:rPr lang="zh-CN" altLang="en-US"/>
              <a:t>警告框描述</a:t>
            </a:r>
          </a:p>
          <a:p>
            <a:pPr lvl="1"/>
            <a:r>
              <a:rPr lang="zh-CN" altLang="en-US"/>
              <a:t>警告框组件通过提供一些灵活的预定义消息，为常见的用户动作提供反馈消息。</a:t>
            </a:r>
          </a:p>
          <a:p>
            <a:pPr lvl="1"/>
            <a:r>
              <a:rPr lang="zh-CN" altLang="en-US"/>
              <a:t>将任意文本和一个可选的关闭按钮组合在一起就能组成一个警告框，</a:t>
            </a:r>
            <a:r>
              <a:rPr lang="en-US" altLang="zh-CN" b="1">
                <a:solidFill>
                  <a:srgbClr val="0000FF"/>
                </a:solidFill>
              </a:rPr>
              <a:t>.alert</a:t>
            </a:r>
            <a:r>
              <a:rPr lang="en-US" altLang="zh-CN"/>
              <a:t> </a:t>
            </a:r>
            <a:r>
              <a:rPr lang="zh-CN" altLang="en-US"/>
              <a:t>类是必须要设置的，另外我们还提供了有特殊意义的</a:t>
            </a:r>
            <a:r>
              <a:rPr lang="en-US" altLang="zh-CN"/>
              <a:t>4</a:t>
            </a:r>
            <a:r>
              <a:rPr lang="zh-CN" altLang="en-US"/>
              <a:t>个类（例如，</a:t>
            </a:r>
            <a:r>
              <a:rPr lang="en-US" altLang="zh-CN"/>
              <a:t>.alert-success</a:t>
            </a:r>
            <a:r>
              <a:rPr lang="zh-CN" altLang="en-US"/>
              <a:t>、</a:t>
            </a:r>
            <a:r>
              <a:rPr lang="en-US" altLang="zh-CN"/>
              <a:t>.alert-info</a:t>
            </a:r>
            <a:r>
              <a:rPr lang="zh-CN" altLang="en-US"/>
              <a:t>、</a:t>
            </a:r>
            <a:r>
              <a:rPr lang="en-US" altLang="zh-CN"/>
              <a:t>.alert-warning</a:t>
            </a:r>
            <a:r>
              <a:rPr lang="zh-CN" altLang="en-US"/>
              <a:t>、</a:t>
            </a:r>
            <a:r>
              <a:rPr lang="en-US" altLang="zh-CN"/>
              <a:t>.alert-danger</a:t>
            </a:r>
            <a:r>
              <a:rPr lang="zh-CN" altLang="en-US"/>
              <a:t>），代表不同的警告信息。</a:t>
            </a:r>
          </a:p>
          <a:p>
            <a:r>
              <a:rPr lang="zh-CN" altLang="en-US"/>
              <a:t>可关闭的警告框</a:t>
            </a:r>
          </a:p>
          <a:p>
            <a:pPr lvl="1"/>
            <a:r>
              <a:rPr lang="zh-CN" altLang="en-US"/>
              <a:t>为警告框添加一个可选的</a:t>
            </a:r>
            <a:r>
              <a:rPr lang="zh-CN" altLang="en-US" b="1">
                <a:solidFill>
                  <a:srgbClr val="0000FF"/>
                </a:solidFill>
              </a:rPr>
              <a:t> </a:t>
            </a:r>
            <a:r>
              <a:rPr lang="en-US" altLang="zh-CN" b="1">
                <a:solidFill>
                  <a:srgbClr val="0000FF"/>
                </a:solidFill>
              </a:rPr>
              <a:t>.alert-dismissible</a:t>
            </a:r>
            <a:r>
              <a:rPr lang="en-US" altLang="zh-CN"/>
              <a:t> </a:t>
            </a:r>
            <a:r>
              <a:rPr lang="zh-CN" altLang="en-US"/>
              <a:t>类和一个关闭按钮。 </a:t>
            </a:r>
          </a:p>
          <a:p>
            <a:r>
              <a:rPr lang="zh-CN" altLang="en-US"/>
              <a:t>警告框中的链接</a:t>
            </a:r>
          </a:p>
          <a:p>
            <a:pPr lvl="1"/>
            <a:r>
              <a:rPr lang="zh-CN" altLang="en-US"/>
              <a:t>用 </a:t>
            </a:r>
            <a:r>
              <a:rPr lang="en-US" altLang="zh-CN" b="1">
                <a:solidFill>
                  <a:srgbClr val="0000FF"/>
                </a:solidFill>
              </a:rPr>
              <a:t>.alert-link</a:t>
            </a:r>
            <a:r>
              <a:rPr lang="en-US" altLang="zh-CN"/>
              <a:t> </a:t>
            </a:r>
            <a:r>
              <a:rPr lang="zh-CN" altLang="en-US"/>
              <a:t>工具类，可以为链接设置与当前警告框相符的颜色。</a:t>
            </a:r>
          </a:p>
        </p:txBody>
      </p:sp>
      <p:pic>
        <p:nvPicPr>
          <p:cNvPr id="821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5157788"/>
            <a:ext cx="89249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2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1341438"/>
            <a:ext cx="48101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zh-CN" altLang="en-US"/>
              <a:t>全局</a:t>
            </a:r>
            <a:r>
              <a:rPr lang="en-US" altLang="zh-CN"/>
              <a:t>CSS</a:t>
            </a:r>
            <a:r>
              <a:rPr lang="zh-CN" altLang="en-US"/>
              <a:t>样式</a:t>
            </a:r>
            <a:r>
              <a:rPr lang="en-US" altLang="zh-CN">
                <a:latin typeface="微软雅黑" panose="020B0503020204020204" pitchFamily="34" charset="-122"/>
              </a:rPr>
              <a:t>——</a:t>
            </a:r>
            <a:r>
              <a:rPr lang="zh-CN" altLang="en-US"/>
              <a:t>概述</a:t>
            </a:r>
          </a:p>
        </p:txBody>
      </p:sp>
      <p:sp>
        <p:nvSpPr>
          <p:cNvPr id="769027" name="Rectangle 3"/>
          <p:cNvSpPr>
            <a:spLocks noGrp="1" noChangeArrowheads="1"/>
          </p:cNvSpPr>
          <p:nvPr>
            <p:ph type="body" idx="1"/>
          </p:nvPr>
        </p:nvSpPr>
        <p:spPr/>
        <p:txBody>
          <a:bodyPr/>
          <a:lstStyle/>
          <a:p>
            <a:r>
              <a:rPr lang="zh-CN" altLang="en-US"/>
              <a:t>禁用移动设备上的缩放功能</a:t>
            </a:r>
          </a:p>
          <a:p>
            <a:pPr lvl="1"/>
            <a:r>
              <a:rPr lang="zh-CN" altLang="en-US"/>
              <a:t>在移动设备浏览器上，通过为视口（</a:t>
            </a:r>
            <a:r>
              <a:rPr lang="en-US" altLang="zh-CN"/>
              <a:t>viewport</a:t>
            </a:r>
            <a:r>
              <a:rPr lang="zh-CN" altLang="en-US"/>
              <a:t>）设置 </a:t>
            </a:r>
            <a:r>
              <a:rPr lang="en-US" altLang="zh-CN"/>
              <a:t>meta </a:t>
            </a:r>
            <a:r>
              <a:rPr lang="zh-CN" altLang="en-US"/>
              <a:t>属性为 </a:t>
            </a:r>
            <a:r>
              <a:rPr lang="en-US" altLang="zh-CN"/>
              <a:t>user-scalable=no </a:t>
            </a:r>
            <a:r>
              <a:rPr lang="zh-CN" altLang="en-US"/>
              <a:t>可以禁用其缩放（</a:t>
            </a:r>
            <a:r>
              <a:rPr lang="en-US" altLang="zh-CN"/>
              <a:t>zooming</a:t>
            </a:r>
            <a:r>
              <a:rPr lang="zh-CN" altLang="en-US"/>
              <a:t>）功能。这样禁用缩放功能后，用户只能滚动屏幕，就能让你的网站看上去更像原生应用的感觉。</a:t>
            </a:r>
          </a:p>
          <a:p>
            <a:pPr lvl="1"/>
            <a:endParaRPr lang="zh-CN" altLang="en-US"/>
          </a:p>
          <a:p>
            <a:pPr lvl="1"/>
            <a:endParaRPr lang="zh-CN" altLang="en-US"/>
          </a:p>
          <a:p>
            <a:r>
              <a:rPr lang="zh-CN" altLang="en-US"/>
              <a:t>布局容器</a:t>
            </a:r>
          </a:p>
          <a:p>
            <a:pPr lvl="1"/>
            <a:r>
              <a:rPr lang="en-US" altLang="zh-CN"/>
              <a:t>Bootstrap </a:t>
            </a:r>
            <a:r>
              <a:rPr lang="zh-CN" altLang="en-US"/>
              <a:t>需要为页面内容和栅格系统包裹一个 </a:t>
            </a:r>
            <a:r>
              <a:rPr lang="en-US" altLang="zh-CN"/>
              <a:t>.container </a:t>
            </a:r>
            <a:r>
              <a:rPr lang="zh-CN" altLang="en-US"/>
              <a:t>容器。我们提供了两个作此用处的类。注意，由于 </a:t>
            </a:r>
            <a:r>
              <a:rPr lang="en-US" altLang="zh-CN"/>
              <a:t>padding </a:t>
            </a:r>
            <a:r>
              <a:rPr lang="zh-CN" altLang="en-US"/>
              <a:t>等属性的原因，这两种 容器类不能互相嵌套。</a:t>
            </a:r>
          </a:p>
          <a:p>
            <a:pPr lvl="1"/>
            <a:r>
              <a:rPr lang="en-US" altLang="zh-CN">
                <a:solidFill>
                  <a:srgbClr val="FF0000"/>
                </a:solidFill>
              </a:rPr>
              <a:t>.container</a:t>
            </a:r>
            <a:r>
              <a:rPr lang="en-US" altLang="zh-CN"/>
              <a:t> </a:t>
            </a:r>
            <a:r>
              <a:rPr lang="zh-CN" altLang="en-US"/>
              <a:t>类用于固定宽度并支持响应式布局的容器。</a:t>
            </a:r>
          </a:p>
          <a:p>
            <a:pPr lvl="1"/>
            <a:r>
              <a:rPr lang="en-US" altLang="zh-CN">
                <a:solidFill>
                  <a:srgbClr val="FF0000"/>
                </a:solidFill>
              </a:rPr>
              <a:t>.container-fluid</a:t>
            </a:r>
            <a:r>
              <a:rPr lang="en-US" altLang="zh-CN"/>
              <a:t> </a:t>
            </a:r>
            <a:r>
              <a:rPr lang="zh-CN" altLang="en-US"/>
              <a:t>类用于 </a:t>
            </a:r>
            <a:r>
              <a:rPr lang="en-US" altLang="zh-CN"/>
              <a:t>100% </a:t>
            </a:r>
            <a:r>
              <a:rPr lang="zh-CN" altLang="en-US"/>
              <a:t>宽度，占据全部视口（</a:t>
            </a:r>
            <a:r>
              <a:rPr lang="en-US" altLang="zh-CN"/>
              <a:t>viewport</a:t>
            </a:r>
            <a:r>
              <a:rPr lang="zh-CN" altLang="en-US"/>
              <a:t>）的容器。</a:t>
            </a:r>
          </a:p>
        </p:txBody>
      </p:sp>
      <p:pic>
        <p:nvPicPr>
          <p:cNvPr id="769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603875"/>
            <a:ext cx="5976937"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9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41663"/>
            <a:ext cx="791051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排版</a:t>
            </a:r>
          </a:p>
        </p:txBody>
      </p:sp>
      <p:sp>
        <p:nvSpPr>
          <p:cNvPr id="773123" name="Rectangle 3"/>
          <p:cNvSpPr>
            <a:spLocks noGrp="1" noChangeArrowheads="1"/>
          </p:cNvSpPr>
          <p:nvPr>
            <p:ph type="body" idx="1"/>
          </p:nvPr>
        </p:nvSpPr>
        <p:spPr>
          <a:xfrm>
            <a:off x="457200" y="1600200"/>
            <a:ext cx="8229600" cy="4852988"/>
          </a:xfrm>
        </p:spPr>
        <p:txBody>
          <a:bodyPr/>
          <a:lstStyle/>
          <a:p>
            <a:r>
              <a:rPr lang="zh-CN" altLang="en-US"/>
              <a:t>标题</a:t>
            </a:r>
          </a:p>
          <a:p>
            <a:pPr lvl="1"/>
            <a:r>
              <a:rPr lang="en-US" altLang="zh-CN"/>
              <a:t>HTML </a:t>
            </a:r>
            <a:r>
              <a:rPr lang="zh-CN" altLang="en-US"/>
              <a:t>中的所有标题标签，</a:t>
            </a:r>
            <a:r>
              <a:rPr lang="en-US" altLang="zh-CN"/>
              <a:t>&lt;h1&gt; </a:t>
            </a:r>
            <a:r>
              <a:rPr lang="zh-CN" altLang="en-US"/>
              <a:t>到 </a:t>
            </a:r>
            <a:r>
              <a:rPr lang="en-US" altLang="zh-CN"/>
              <a:t>&lt;h6&gt; </a:t>
            </a:r>
            <a:r>
              <a:rPr lang="zh-CN" altLang="en-US"/>
              <a:t>均可使用。另外，还提供了 </a:t>
            </a:r>
            <a:r>
              <a:rPr lang="en-US" altLang="zh-CN"/>
              <a:t>.h1 </a:t>
            </a:r>
            <a:r>
              <a:rPr lang="zh-CN" altLang="en-US"/>
              <a:t>到 </a:t>
            </a:r>
            <a:r>
              <a:rPr lang="en-US" altLang="zh-CN"/>
              <a:t>.h6 </a:t>
            </a:r>
            <a:r>
              <a:rPr lang="zh-CN" altLang="en-US"/>
              <a:t>类，为的是给内联（</a:t>
            </a:r>
            <a:r>
              <a:rPr lang="en-US" altLang="zh-CN"/>
              <a:t>inline</a:t>
            </a:r>
            <a:r>
              <a:rPr lang="zh-CN" altLang="en-US"/>
              <a:t>）属性的文本赋予标题的样式。</a:t>
            </a:r>
          </a:p>
          <a:p>
            <a:pPr lvl="1"/>
            <a:r>
              <a:rPr lang="zh-CN" altLang="en-US"/>
              <a:t>在标题内还可以包含 </a:t>
            </a:r>
            <a:r>
              <a:rPr lang="en-US" altLang="zh-CN"/>
              <a:t>&lt;small&gt; </a:t>
            </a:r>
            <a:r>
              <a:rPr lang="zh-CN" altLang="en-US"/>
              <a:t>标签或赋予 </a:t>
            </a:r>
            <a:r>
              <a:rPr lang="en-US" altLang="zh-CN"/>
              <a:t>.small </a:t>
            </a:r>
            <a:r>
              <a:rPr lang="zh-CN" altLang="en-US"/>
              <a:t>类的元素，可以用来标记副标题。</a:t>
            </a:r>
          </a:p>
          <a:p>
            <a:pPr lvl="1"/>
            <a:endParaRPr lang="zh-CN" altLang="en-US"/>
          </a:p>
          <a:p>
            <a:pPr lvl="1"/>
            <a:endParaRPr lang="zh-CN" altLang="en-US"/>
          </a:p>
          <a:p>
            <a:pPr lvl="1"/>
            <a:endParaRPr lang="zh-CN" altLang="en-US"/>
          </a:p>
          <a:p>
            <a:pPr lvl="1"/>
            <a:endParaRPr lang="zh-CN" altLang="en-US"/>
          </a:p>
          <a:p>
            <a:endParaRPr lang="zh-CN" altLang="en-US"/>
          </a:p>
          <a:p>
            <a:r>
              <a:rPr lang="zh-CN" altLang="en-US"/>
              <a:t>页面主体</a:t>
            </a:r>
          </a:p>
          <a:p>
            <a:pPr lvl="1"/>
            <a:r>
              <a:rPr lang="en-US" altLang="zh-CN"/>
              <a:t>Bootstrap </a:t>
            </a:r>
            <a:r>
              <a:rPr lang="zh-CN" altLang="en-US"/>
              <a:t>将全局 </a:t>
            </a:r>
            <a:r>
              <a:rPr lang="en-US" altLang="zh-CN"/>
              <a:t>font-size </a:t>
            </a:r>
            <a:r>
              <a:rPr lang="zh-CN" altLang="en-US"/>
              <a:t>设置为 </a:t>
            </a:r>
            <a:r>
              <a:rPr lang="en-US" altLang="zh-CN"/>
              <a:t>14px</a:t>
            </a:r>
            <a:r>
              <a:rPr lang="zh-CN" altLang="en-US"/>
              <a:t>，</a:t>
            </a:r>
            <a:r>
              <a:rPr lang="en-US" altLang="zh-CN"/>
              <a:t>line-height </a:t>
            </a:r>
            <a:r>
              <a:rPr lang="zh-CN" altLang="en-US"/>
              <a:t>设置为 </a:t>
            </a:r>
            <a:r>
              <a:rPr lang="en-US" altLang="zh-CN"/>
              <a:t>1.428</a:t>
            </a:r>
            <a:r>
              <a:rPr lang="zh-CN" altLang="en-US"/>
              <a:t>。这些属性直接赋予 </a:t>
            </a:r>
            <a:r>
              <a:rPr lang="en-US" altLang="zh-CN"/>
              <a:t>&lt;body&gt; </a:t>
            </a:r>
            <a:r>
              <a:rPr lang="zh-CN" altLang="en-US"/>
              <a:t>元素和所有段落元素。另外，</a:t>
            </a:r>
            <a:r>
              <a:rPr lang="en-US" altLang="zh-CN"/>
              <a:t>&lt;p&gt; </a:t>
            </a:r>
            <a:r>
              <a:rPr lang="zh-CN" altLang="en-US"/>
              <a:t>（段落）元素还被设置了等于 </a:t>
            </a:r>
            <a:r>
              <a:rPr lang="en-US" altLang="zh-CN"/>
              <a:t>1/2 </a:t>
            </a:r>
            <a:r>
              <a:rPr lang="zh-CN" altLang="en-US"/>
              <a:t>行高（即 </a:t>
            </a:r>
            <a:r>
              <a:rPr lang="en-US" altLang="zh-CN"/>
              <a:t>10px</a:t>
            </a:r>
            <a:r>
              <a:rPr lang="zh-CN" altLang="en-US"/>
              <a:t>）的底部外边距（</a:t>
            </a:r>
            <a:r>
              <a:rPr lang="en-US" altLang="zh-CN"/>
              <a:t>margin</a:t>
            </a:r>
            <a:r>
              <a:rPr lang="zh-CN" altLang="en-US"/>
              <a:t>）。</a:t>
            </a:r>
          </a:p>
        </p:txBody>
      </p:sp>
      <p:pic>
        <p:nvPicPr>
          <p:cNvPr id="773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240088"/>
            <a:ext cx="5472113"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r>
              <a:rPr lang="en-US" altLang="zh-CN"/>
              <a:t>CSS</a:t>
            </a:r>
            <a:r>
              <a:rPr lang="zh-CN" altLang="en-US"/>
              <a:t>全局样式</a:t>
            </a:r>
            <a:r>
              <a:rPr lang="en-US" altLang="zh-CN">
                <a:latin typeface="微软雅黑" panose="020B0503020204020204" pitchFamily="34" charset="-122"/>
              </a:rPr>
              <a:t>——</a:t>
            </a:r>
            <a:r>
              <a:rPr lang="zh-CN" altLang="en-US"/>
              <a:t>排版</a:t>
            </a:r>
          </a:p>
        </p:txBody>
      </p:sp>
      <p:sp>
        <p:nvSpPr>
          <p:cNvPr id="774147" name="Rectangle 3"/>
          <p:cNvSpPr>
            <a:spLocks noGrp="1" noChangeArrowheads="1"/>
          </p:cNvSpPr>
          <p:nvPr>
            <p:ph type="body" idx="1"/>
          </p:nvPr>
        </p:nvSpPr>
        <p:spPr>
          <a:xfrm>
            <a:off x="457200" y="1600200"/>
            <a:ext cx="8229600" cy="4852988"/>
          </a:xfrm>
        </p:spPr>
        <p:txBody>
          <a:bodyPr/>
          <a:lstStyle/>
          <a:p>
            <a:r>
              <a:rPr lang="zh-CN" altLang="en-US"/>
              <a:t>内联文本元素</a:t>
            </a:r>
          </a:p>
          <a:p>
            <a:pPr lvl="1"/>
            <a:r>
              <a:rPr lang="zh-CN" altLang="en-US"/>
              <a:t>被删除的文本：</a:t>
            </a:r>
            <a:r>
              <a:rPr lang="en-US" altLang="zh-CN"/>
              <a:t>&lt;del&gt;HTML5</a:t>
            </a:r>
            <a:r>
              <a:rPr lang="zh-CN" altLang="en-US"/>
              <a:t>删除文本</a:t>
            </a:r>
            <a:r>
              <a:rPr lang="en-US" altLang="zh-CN"/>
              <a:t>&lt;/del&gt;</a:t>
            </a:r>
            <a:r>
              <a:rPr lang="zh-CN" altLang="en-US"/>
              <a:t>、</a:t>
            </a:r>
            <a:r>
              <a:rPr lang="en-US" altLang="zh-CN"/>
              <a:t>&lt;s&gt;XHTML</a:t>
            </a:r>
            <a:r>
              <a:rPr lang="zh-CN" altLang="en-US"/>
              <a:t>删除文本</a:t>
            </a:r>
            <a:r>
              <a:rPr lang="en-US" altLang="zh-CN"/>
              <a:t>&lt;/s&gt;</a:t>
            </a:r>
          </a:p>
          <a:p>
            <a:pPr lvl="1"/>
            <a:r>
              <a:rPr lang="zh-CN" altLang="en-US"/>
              <a:t>插入的文件：</a:t>
            </a:r>
            <a:r>
              <a:rPr lang="en-US" altLang="zh-CN"/>
              <a:t>&lt;ins&gt;</a:t>
            </a:r>
            <a:r>
              <a:rPr lang="zh-CN" altLang="en-US"/>
              <a:t>插入文本</a:t>
            </a:r>
            <a:r>
              <a:rPr lang="en-US" altLang="zh-CN"/>
              <a:t>&lt;/ins&gt;</a:t>
            </a:r>
          </a:p>
          <a:p>
            <a:pPr lvl="1"/>
            <a:r>
              <a:rPr lang="zh-CN" altLang="en-US"/>
              <a:t>下划线的文本：</a:t>
            </a:r>
            <a:r>
              <a:rPr lang="en-US" altLang="zh-CN"/>
              <a:t>&lt;u&gt;</a:t>
            </a:r>
            <a:r>
              <a:rPr lang="zh-CN" altLang="en-US"/>
              <a:t>下划线文本</a:t>
            </a:r>
            <a:r>
              <a:rPr lang="en-US" altLang="zh-CN"/>
              <a:t>&lt;/u&gt;</a:t>
            </a:r>
          </a:p>
          <a:p>
            <a:pPr lvl="1"/>
            <a:r>
              <a:rPr lang="zh-CN" altLang="en-US"/>
              <a:t>小号文本：</a:t>
            </a:r>
            <a:r>
              <a:rPr lang="en-US" altLang="zh-CN"/>
              <a:t>&lt;small&gt;&lt;/small&gt; </a:t>
            </a:r>
            <a:r>
              <a:rPr lang="zh-CN" altLang="en-US"/>
              <a:t>或 </a:t>
            </a:r>
            <a:r>
              <a:rPr lang="en-US" altLang="zh-CN"/>
              <a:t>.small</a:t>
            </a:r>
          </a:p>
          <a:p>
            <a:pPr lvl="1"/>
            <a:r>
              <a:rPr lang="zh-CN" altLang="en-US"/>
              <a:t>着重文本：</a:t>
            </a:r>
            <a:r>
              <a:rPr lang="en-US" altLang="zh-CN"/>
              <a:t>&lt;strong&gt;&lt;/strong&gt;</a:t>
            </a:r>
          </a:p>
          <a:p>
            <a:pPr lvl="1"/>
            <a:r>
              <a:rPr lang="zh-CN" altLang="en-US"/>
              <a:t>斜体文本：</a:t>
            </a:r>
            <a:r>
              <a:rPr lang="en-US" altLang="zh-CN"/>
              <a:t>&lt;em&gt;&lt;/em&gt;</a:t>
            </a:r>
          </a:p>
          <a:p>
            <a:r>
              <a:rPr lang="zh-CN" altLang="en-US"/>
              <a:t>文本对齐</a:t>
            </a:r>
          </a:p>
          <a:p>
            <a:pPr lvl="1"/>
            <a:r>
              <a:rPr lang="en-US" altLang="zh-CN"/>
              <a:t>class = “text-left”</a:t>
            </a:r>
            <a:r>
              <a:rPr lang="zh-CN" altLang="en-US"/>
              <a:t>文本左对齐</a:t>
            </a:r>
          </a:p>
          <a:p>
            <a:pPr lvl="1"/>
            <a:r>
              <a:rPr lang="en-US" altLang="zh-CN"/>
              <a:t>class = “text-right” </a:t>
            </a:r>
            <a:r>
              <a:rPr lang="zh-CN" altLang="en-US"/>
              <a:t>文本右对齐</a:t>
            </a:r>
          </a:p>
          <a:p>
            <a:pPr lvl="1"/>
            <a:r>
              <a:rPr lang="en-US" altLang="zh-CN"/>
              <a:t>class = “text-center” </a:t>
            </a:r>
            <a:r>
              <a:rPr lang="zh-CN" altLang="en-US"/>
              <a:t>文本中对齐</a:t>
            </a:r>
          </a:p>
          <a:p>
            <a:pPr lvl="1"/>
            <a:r>
              <a:rPr lang="en-US" altLang="zh-CN"/>
              <a:t>class = “text-justify ”</a:t>
            </a:r>
            <a:r>
              <a:rPr lang="zh-CN" altLang="en-US"/>
              <a:t>文本两端对齐</a:t>
            </a:r>
          </a:p>
          <a:p>
            <a:pPr lvl="1"/>
            <a:r>
              <a:rPr lang="en-US" altLang="zh-CN"/>
              <a:t>class = “text-nowrap”</a:t>
            </a:r>
            <a:r>
              <a:rPr lang="zh-CN" altLang="en-US"/>
              <a:t>禁止文本换行</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2194</TotalTime>
  <Words>4501</Words>
  <Application>Microsoft Office PowerPoint</Application>
  <PresentationFormat>全屏显示(4:3)</PresentationFormat>
  <Paragraphs>447</Paragraphs>
  <Slides>67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67</vt:i4>
      </vt:variant>
    </vt:vector>
  </HeadingPairs>
  <TitlesOfParts>
    <vt:vector size="71" baseType="lpstr">
      <vt:lpstr>Arial</vt:lpstr>
      <vt:lpstr>宋体</vt:lpstr>
      <vt:lpstr>微软雅黑</vt:lpstr>
      <vt:lpstr>默认设计模板</vt:lpstr>
      <vt:lpstr>BootStrap公开课</vt:lpstr>
      <vt:lpstr>Bootstrap简介</vt:lpstr>
      <vt:lpstr>Bootstrap环境安装</vt:lpstr>
      <vt:lpstr>Bootstrap环境安装</vt:lpstr>
      <vt:lpstr>Bootstrap基本模板</vt:lpstr>
      <vt:lpstr>全局CSS样式——概述</vt:lpstr>
      <vt:lpstr>全局CSS样式——概述</vt:lpstr>
      <vt:lpstr>CSS全局样式——排版</vt:lpstr>
      <vt:lpstr>CSS全局样式——排版</vt:lpstr>
      <vt:lpstr>CSS全局样式——排版</vt:lpstr>
      <vt:lpstr>CSS全局样式——表格</vt:lpstr>
      <vt:lpstr>CSS全局样式——表格</vt:lpstr>
      <vt:lpstr>CSS全局样式——表格</vt:lpstr>
      <vt:lpstr>CSS全局样式——表单</vt:lpstr>
      <vt:lpstr>CSS全局样式——表单</vt:lpstr>
      <vt:lpstr>CSS全局样式——表单</vt:lpstr>
      <vt:lpstr>CSS全局样式——表单</vt:lpstr>
      <vt:lpstr>CSS全局样式——表单</vt:lpstr>
      <vt:lpstr>CSS全局样式——表单</vt:lpstr>
      <vt:lpstr>CSS全局样式——按钮</vt:lpstr>
      <vt:lpstr>CSS全局样式——按钮</vt:lpstr>
      <vt:lpstr>CSS全局样式——按钮</vt:lpstr>
      <vt:lpstr>CSS全局样式——图片</vt:lpstr>
      <vt:lpstr>CSS全局样式——辅助类</vt:lpstr>
      <vt:lpstr>CSS全局样式——辅助类</vt:lpstr>
      <vt:lpstr>CSS全局样式——辅助类</vt:lpstr>
      <vt:lpstr>CSS全局样式——栅格系统</vt:lpstr>
      <vt:lpstr>CSS全局样式——栅格系统</vt:lpstr>
      <vt:lpstr>CSS全局样式——栅格系统</vt:lpstr>
      <vt:lpstr>CSS全局样式——栅格系统</vt:lpstr>
      <vt:lpstr>CSS全局样式——栅格系统</vt:lpstr>
      <vt:lpstr>CSS全局样式——栅格系统</vt:lpstr>
      <vt:lpstr>Bootstrap组件</vt:lpstr>
      <vt:lpstr>Boostrap组件——字体图标</vt:lpstr>
      <vt:lpstr>Boostrap组件——字体图标</vt:lpstr>
      <vt:lpstr>Boostrap组件——字体图标</vt:lpstr>
      <vt:lpstr>Boostrap组件——下拉菜单</vt:lpstr>
      <vt:lpstr>Boostrap组件——下拉菜单</vt:lpstr>
      <vt:lpstr>Boostrap组件——按钮组</vt:lpstr>
      <vt:lpstr>Boostrap组件——按钮组</vt:lpstr>
      <vt:lpstr>Boostrap组件——按钮组</vt:lpstr>
      <vt:lpstr>Boostrap组件——按钮组</vt:lpstr>
      <vt:lpstr>Boostrap组件——按钮组</vt:lpstr>
      <vt:lpstr>Boostrap组件——按钮式下拉菜单</vt:lpstr>
      <vt:lpstr>Boostrap组件——按钮式下拉菜单</vt:lpstr>
      <vt:lpstr>Boostrap组件——按钮式下拉菜单</vt:lpstr>
      <vt:lpstr>Boostrap组件——输入框组</vt:lpstr>
      <vt:lpstr>Boostrap组件——输入框组</vt:lpstr>
      <vt:lpstr>Boostrap组件——输入框组</vt:lpstr>
      <vt:lpstr>Boostrap组件——导航</vt:lpstr>
      <vt:lpstr>Boostrap组件——导航</vt:lpstr>
      <vt:lpstr>Boostrap组件——导航</vt:lpstr>
      <vt:lpstr>Boostrap组件——导航</vt:lpstr>
      <vt:lpstr>Boostrap组件——导航条</vt:lpstr>
      <vt:lpstr>Boostrap组件——导航条</vt:lpstr>
      <vt:lpstr>Boostrap组件——导航条</vt:lpstr>
      <vt:lpstr>Boostrap组件——导航条</vt:lpstr>
      <vt:lpstr>Boostrap组件——导航条</vt:lpstr>
      <vt:lpstr>Boostrap组件——导航条</vt:lpstr>
      <vt:lpstr>Bootstrap组件——路径导航</vt:lpstr>
      <vt:lpstr>Bootstrap组件——分页</vt:lpstr>
      <vt:lpstr>Bootstrap组件——分页</vt:lpstr>
      <vt:lpstr>Bootstrap组件——标签</vt:lpstr>
      <vt:lpstr>Bootstrap组件——徽章</vt:lpstr>
      <vt:lpstr>Boostrap组件——缩略图</vt:lpstr>
      <vt:lpstr>Boostrap组件——警告框</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deeplm</dc:creator>
  <cp:lastModifiedBy>李欣</cp:lastModifiedBy>
  <cp:revision>810</cp:revision>
  <dcterms:created xsi:type="dcterms:W3CDTF">2015-07-24T02:02:48Z</dcterms:created>
  <dcterms:modified xsi:type="dcterms:W3CDTF">2016-12-26T13:52:55Z</dcterms:modified>
</cp:coreProperties>
</file>