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1551" r:id="rId2"/>
    <p:sldId id="1552" r:id="rId3"/>
    <p:sldId id="1598" r:id="rId4"/>
    <p:sldId id="1596" r:id="rId5"/>
    <p:sldId id="1597" r:id="rId6"/>
    <p:sldId id="1599" r:id="rId7"/>
    <p:sldId id="1600" r:id="rId8"/>
    <p:sldId id="1601" r:id="rId9"/>
    <p:sldId id="1602" r:id="rId10"/>
    <p:sldId id="1603" r:id="rId11"/>
    <p:sldId id="1605" r:id="rId12"/>
    <p:sldId id="1604" r:id="rId13"/>
    <p:sldId id="1620" r:id="rId14"/>
    <p:sldId id="1606" r:id="rId15"/>
    <p:sldId id="1610" r:id="rId16"/>
    <p:sldId id="1607" r:id="rId17"/>
    <p:sldId id="1611" r:id="rId18"/>
    <p:sldId id="1608" r:id="rId19"/>
    <p:sldId id="1612" r:id="rId20"/>
    <p:sldId id="1619" r:id="rId21"/>
    <p:sldId id="1618" r:id="rId22"/>
    <p:sldId id="1613" r:id="rId23"/>
    <p:sldId id="1609" r:id="rId24"/>
    <p:sldId id="1615" r:id="rId25"/>
    <p:sldId id="1616" r:id="rId26"/>
    <p:sldId id="1617" r:id="rId27"/>
    <p:sldId id="1621" r:id="rId28"/>
    <p:sldId id="1575" r:id="rId29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33">
          <p15:clr>
            <a:srgbClr val="A4A3A4"/>
          </p15:clr>
        </p15:guide>
        <p15:guide id="2" orient="horz" pos="3182">
          <p15:clr>
            <a:srgbClr val="A4A3A4"/>
          </p15:clr>
        </p15:guide>
        <p15:guide id="3" orient="horz" pos="2946">
          <p15:clr>
            <a:srgbClr val="A4A3A4"/>
          </p15:clr>
        </p15:guide>
        <p15:guide id="4" orient="horz" pos="2751">
          <p15:clr>
            <a:srgbClr val="A4A3A4"/>
          </p15:clr>
        </p15:guide>
        <p15:guide id="5" pos="299">
          <p15:clr>
            <a:srgbClr val="A4A3A4"/>
          </p15:clr>
        </p15:guide>
        <p15:guide id="6" pos="5646">
          <p15:clr>
            <a:srgbClr val="A4A3A4"/>
          </p15:clr>
        </p15:guide>
        <p15:guide id="7" pos="4637">
          <p15:clr>
            <a:srgbClr val="A4A3A4"/>
          </p15:clr>
        </p15:guide>
        <p15:guide id="8" pos="4902">
          <p15:clr>
            <a:srgbClr val="A4A3A4"/>
          </p15:clr>
        </p15:guide>
        <p15:guide id="9" pos="1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AAC"/>
    <a:srgbClr val="001260"/>
    <a:srgbClr val="1707E9"/>
    <a:srgbClr val="A6CD4F"/>
    <a:srgbClr val="26C7ED"/>
    <a:srgbClr val="F2872B"/>
    <a:srgbClr val="E54149"/>
    <a:srgbClr val="00419F"/>
    <a:srgbClr val="000000"/>
    <a:srgbClr val="A4A6A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1" autoAdjust="0"/>
    <p:restoredTop sz="66403" autoAdjust="0"/>
  </p:normalViewPr>
  <p:slideViewPr>
    <p:cSldViewPr snapToObjects="1">
      <p:cViewPr varScale="1">
        <p:scale>
          <a:sx n="142" d="100"/>
          <a:sy n="142" d="100"/>
        </p:scale>
        <p:origin x="-120" y="-114"/>
      </p:cViewPr>
      <p:guideLst>
        <p:guide orient="horz" pos="1733"/>
        <p:guide orient="horz" pos="3182"/>
        <p:guide orient="horz" pos="2946"/>
        <p:guide orient="horz" pos="2751"/>
        <p:guide pos="299"/>
        <p:guide pos="5646"/>
        <p:guide pos="4637"/>
        <p:guide pos="4902"/>
        <p:guide pos="1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2FD92-038B-483C-BBB9-3F277EA5FDD7}" type="datetimeFigureOut">
              <a:rPr lang="zh-CN" altLang="en-US" smtClean="0"/>
              <a:pPr/>
              <a:t>2023/3/31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52162-4A6B-49D1-BCCA-D0859E203B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60960-5930-D642-AF9C-A42997528551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1C7F2-CC57-D749-8503-68AA35E8B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8ED3F7F-30B6-4D4C-8981-89D796FECCAB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7"/>
          <p:cNvGrpSpPr/>
          <p:nvPr userDrawn="1"/>
        </p:nvGrpSpPr>
        <p:grpSpPr bwMode="auto">
          <a:xfrm>
            <a:off x="1714500" y="2678906"/>
            <a:ext cx="5708650" cy="1157288"/>
            <a:chOff x="1757362" y="1957374"/>
            <a:chExt cx="4881601" cy="1400188"/>
          </a:xfrm>
        </p:grpSpPr>
        <p:pic>
          <p:nvPicPr>
            <p:cNvPr id="4" name="Picture 1" descr="E:\pic\小人\10_091012135422_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57362" y="1957374"/>
              <a:ext cx="1041740" cy="140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41"/>
            <p:cNvGrpSpPr/>
            <p:nvPr/>
          </p:nvGrpSpPr>
          <p:grpSpPr bwMode="auto">
            <a:xfrm>
              <a:off x="1928810" y="2286001"/>
              <a:ext cx="4710153" cy="719149"/>
              <a:chOff x="1296" y="1824"/>
              <a:chExt cx="2973" cy="432"/>
            </a:xfrm>
          </p:grpSpPr>
          <p:sp>
            <p:nvSpPr>
              <p:cNvPr id="6" name="AutoShape 42"/>
              <p:cNvSpPr>
                <a:spLocks noChangeArrowheads="1"/>
              </p:cNvSpPr>
              <p:nvPr/>
            </p:nvSpPr>
            <p:spPr bwMode="gray">
              <a:xfrm>
                <a:off x="1536" y="1899"/>
                <a:ext cx="2733" cy="286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rgbClr val="0070C0"/>
                </a:solidFill>
                <a:round/>
              </a:ln>
              <a:effectLst>
                <a:outerShdw dist="99190" dir="2388334" algn="ctr" rotWithShape="0">
                  <a:srgbClr val="DDDDDD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defTabSz="914400"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AutoShape 43"/>
              <p:cNvSpPr>
                <a:spLocks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rgbClr val="0070C0"/>
              </a:solidFill>
              <a:ln w="25400" algn="ctr">
                <a:solidFill>
                  <a:srgbClr val="FFFFFF"/>
                </a:solidFill>
                <a:miter lim="800000"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defTabSz="914400"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Text Box 44"/>
              <p:cNvSpPr txBox="1">
                <a:spLocks noChangeArrowheads="1"/>
              </p:cNvSpPr>
              <p:nvPr/>
            </p:nvSpPr>
            <p:spPr bwMode="gray">
              <a:xfrm>
                <a:off x="1697" y="1922"/>
                <a:ext cx="2500" cy="313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200" b="1" dirty="0">
                  <a:solidFill>
                    <a:srgbClr val="004D86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9" name="Text Box 45"/>
              <p:cNvSpPr txBox="1">
                <a:spLocks noChangeArrowheads="1"/>
              </p:cNvSpPr>
              <p:nvPr/>
            </p:nvSpPr>
            <p:spPr bwMode="gray">
              <a:xfrm>
                <a:off x="1439" y="1886"/>
                <a:ext cx="100" cy="35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sz="2600" dirty="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897564"/>
            <a:ext cx="7452320" cy="16767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375031"/>
            <a:ext cx="8229600" cy="436946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7"/>
          <p:cNvGrpSpPr/>
          <p:nvPr userDrawn="1"/>
        </p:nvGrpSpPr>
        <p:grpSpPr bwMode="auto">
          <a:xfrm>
            <a:off x="1714500" y="2678906"/>
            <a:ext cx="5708650" cy="1157288"/>
            <a:chOff x="1757362" y="1957374"/>
            <a:chExt cx="4881601" cy="1400188"/>
          </a:xfrm>
        </p:grpSpPr>
        <p:pic>
          <p:nvPicPr>
            <p:cNvPr id="4" name="Picture 1" descr="E:\pic\小人\10_091012135422_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57362" y="1957374"/>
              <a:ext cx="1041740" cy="140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41"/>
            <p:cNvGrpSpPr/>
            <p:nvPr/>
          </p:nvGrpSpPr>
          <p:grpSpPr bwMode="auto">
            <a:xfrm>
              <a:off x="1928810" y="2286001"/>
              <a:ext cx="4710153" cy="719149"/>
              <a:chOff x="1296" y="1824"/>
              <a:chExt cx="2973" cy="432"/>
            </a:xfrm>
          </p:grpSpPr>
          <p:sp>
            <p:nvSpPr>
              <p:cNvPr id="6" name="AutoShape 42"/>
              <p:cNvSpPr>
                <a:spLocks noChangeArrowheads="1"/>
              </p:cNvSpPr>
              <p:nvPr/>
            </p:nvSpPr>
            <p:spPr bwMode="gray">
              <a:xfrm>
                <a:off x="1536" y="1899"/>
                <a:ext cx="2733" cy="286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rgbClr val="0070C0"/>
                </a:solidFill>
                <a:round/>
              </a:ln>
              <a:effectLst>
                <a:outerShdw dist="99190" dir="2388334" algn="ctr" rotWithShape="0">
                  <a:srgbClr val="DDDDDD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defTabSz="914400"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AutoShape 43"/>
              <p:cNvSpPr>
                <a:spLocks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rgbClr val="0070C0"/>
              </a:solidFill>
              <a:ln w="25400" algn="ctr">
                <a:solidFill>
                  <a:srgbClr val="FFFFFF"/>
                </a:solidFill>
                <a:miter lim="800000"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defTabSz="914400"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Text Box 44"/>
              <p:cNvSpPr txBox="1">
                <a:spLocks noChangeArrowheads="1"/>
              </p:cNvSpPr>
              <p:nvPr/>
            </p:nvSpPr>
            <p:spPr bwMode="gray">
              <a:xfrm>
                <a:off x="1697" y="1922"/>
                <a:ext cx="2500" cy="313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200" b="1" dirty="0">
                  <a:solidFill>
                    <a:srgbClr val="004D86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9" name="Text Box 45"/>
              <p:cNvSpPr txBox="1">
                <a:spLocks noChangeArrowheads="1"/>
              </p:cNvSpPr>
              <p:nvPr/>
            </p:nvSpPr>
            <p:spPr bwMode="gray">
              <a:xfrm>
                <a:off x="1439" y="1886"/>
                <a:ext cx="100" cy="35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sz="2600" dirty="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897564"/>
            <a:ext cx="7452320" cy="16767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375031"/>
            <a:ext cx="8229600" cy="436946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4" descr="主模板-0001副本.jp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连接符 16"/>
          <p:cNvCxnSpPr/>
          <p:nvPr userDrawn="1"/>
        </p:nvCxnSpPr>
        <p:spPr>
          <a:xfrm>
            <a:off x="571501" y="4929188"/>
            <a:ext cx="8143875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8"/>
          <p:cNvSpPr txBox="1"/>
          <p:nvPr userDrawn="1"/>
        </p:nvSpPr>
        <p:spPr>
          <a:xfrm>
            <a:off x="8440738" y="0"/>
            <a:ext cx="703262" cy="26312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>
              <a:defRPr sz="1200"/>
            </a:lvl1pPr>
          </a:lstStyle>
          <a:p>
            <a:pPr marL="373380" indent="-373380" defTabSz="99568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fld id="{8D0C2638-0DD1-41BF-8656-C0BAD097BBD3}" type="slidenum">
              <a:rPr lang="zh-CN" altLang="en-US" sz="200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pPr marL="373380" indent="-373380" defTabSz="995680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zh-CN" altLang="en-US" sz="2000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Picture 2" descr="D:\Downloads\topwise小图深黑19072610324710455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359"/>
            <a:ext cx="1619672" cy="33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000364" y="3096536"/>
            <a:ext cx="433959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开机速度优化浅析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588224" y="4137924"/>
            <a:ext cx="202723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200" b="1" dirty="0" smtClean="0">
                <a:latin typeface="+mn-ea"/>
                <a:cs typeface="+mn-ea"/>
              </a:rPr>
              <a:t>主讲：何小明</a:t>
            </a:r>
            <a:endParaRPr lang="en-US" sz="1200" b="1" dirty="0">
              <a:latin typeface="+mn-ea"/>
              <a:cs typeface="+mn-ea"/>
            </a:endParaRPr>
          </a:p>
          <a:p>
            <a:r>
              <a:rPr lang="zh-CN" altLang="en-US" sz="1200" b="1" dirty="0" smtClean="0">
                <a:latin typeface="+mn-ea"/>
                <a:cs typeface="+mn-ea"/>
              </a:rPr>
              <a:t>日</a:t>
            </a:r>
            <a:r>
              <a:rPr lang="zh-CN" altLang="en-US" sz="1200" b="1" dirty="0">
                <a:latin typeface="+mn-ea"/>
                <a:cs typeface="+mn-ea"/>
              </a:rPr>
              <a:t>期：</a:t>
            </a:r>
            <a:r>
              <a:rPr lang="en-US" altLang="zh-CN" sz="1200" b="1" dirty="0" smtClean="0">
                <a:latin typeface="+mn-ea"/>
                <a:cs typeface="+mn-ea"/>
              </a:rPr>
              <a:t>2023/3/31</a:t>
            </a:r>
            <a:endParaRPr lang="en-US" altLang="zh-CN" sz="1200" b="1" dirty="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4.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开机速度优化的工具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92867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1.bootchar</a:t>
            </a:r>
            <a:endParaRPr lang="zh-CN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000114"/>
            <a:ext cx="5832903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4.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开机速度优化的工具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000114"/>
            <a:ext cx="6215106" cy="400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4.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开机速度优化的工具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92867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2.perfboot</a:t>
            </a:r>
            <a:endParaRPr lang="zh-CN" altLang="en-US" dirty="0" smtClean="0"/>
          </a:p>
        </p:txBody>
      </p:sp>
      <p:pic>
        <p:nvPicPr>
          <p:cNvPr id="10242" name="Picture 2" descr="https://img-blog.csdnimg.cn/img_convert/dfdef1bca1df885a7d94c91bcb1094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85932"/>
            <a:ext cx="8899056" cy="2373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4.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开机速度优化的工具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9286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3.logcat</a:t>
            </a:r>
            <a:endParaRPr lang="zh-CN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81416"/>
            <a:ext cx="6234084" cy="367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5.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开机速度优化的常见方案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928676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bootload</a:t>
            </a:r>
            <a:r>
              <a:rPr lang="zh-CN" altLang="en-US" b="1" dirty="0" smtClean="0"/>
              <a:t>部分优化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1802" y="232778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</a:t>
            </a:r>
            <a:r>
              <a:rPr lang="en-US" altLang="zh-CN" dirty="0" smtClean="0"/>
              <a:t>bootload</a:t>
            </a:r>
            <a:r>
              <a:rPr lang="zh-CN" altLang="en-US" dirty="0" smtClean="0"/>
              <a:t>的同事负责处理</a:t>
            </a:r>
          </a:p>
        </p:txBody>
      </p:sp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5.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开机速度优化的常见方案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07155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kernel</a:t>
            </a:r>
            <a:r>
              <a:rPr lang="zh-CN" altLang="en-US" b="1" dirty="0" smtClean="0"/>
              <a:t>部分优化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58" y="1643056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的同事负责处理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9154" y="2699732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config</a:t>
            </a:r>
            <a:r>
              <a:rPr lang="zh-CN" altLang="en-US" dirty="0" smtClean="0"/>
              <a:t>的配置项，不需要的就关闭。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9154" y="32712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处理耗时长的节点。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4336" y="1907016"/>
            <a:ext cx="3126826" cy="23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5.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开机速度优化的常见方案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92867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init</a:t>
            </a:r>
            <a:r>
              <a:rPr lang="zh-CN" altLang="en-US" b="1" dirty="0" smtClean="0"/>
              <a:t>部分优化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1992" y="19057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服务裁剪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1992" y="282975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重点关注新添加的服务和逻辑</a:t>
            </a:r>
          </a:p>
        </p:txBody>
      </p:sp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5.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开机速度优化的常见方案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928676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zygote</a:t>
            </a:r>
            <a:r>
              <a:rPr lang="zh-CN" altLang="en-US" b="1" dirty="0" smtClean="0"/>
              <a:t>部分优化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8202" y="26431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异步加载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531" y="3214692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提高</a:t>
            </a:r>
            <a:r>
              <a:rPr lang="en-US" altLang="zh-CN" dirty="0" smtClean="0"/>
              <a:t>zygote</a:t>
            </a:r>
            <a:r>
              <a:rPr lang="zh-CN" altLang="en-US" dirty="0" smtClean="0"/>
              <a:t>的优先级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2707" y="3709394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preloaded-classes  /system/etc/preloaded-classes</a:t>
            </a:r>
            <a:br>
              <a:rPr lang="en-US" altLang="zh-CN" dirty="0" smtClean="0"/>
            </a:br>
            <a:r>
              <a:rPr lang="zh-CN" altLang="en-US" dirty="0" smtClean="0"/>
              <a:t>因为少加载类会影响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启动速度，开机过程会涉及到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启动，</a:t>
            </a:r>
            <a:endParaRPr lang="en-US" altLang="zh-CN" dirty="0" smtClean="0"/>
          </a:p>
          <a:p>
            <a:r>
              <a:rPr lang="zh-CN" altLang="en-US" dirty="0" smtClean="0"/>
              <a:t>此地没有优化空间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42"/>
            <a:ext cx="72294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5.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开机速度优化的常见方案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928676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System_server</a:t>
            </a:r>
            <a:r>
              <a:rPr lang="zh-CN" altLang="en-US" b="1" dirty="0" smtClean="0"/>
              <a:t>部分优化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976" y="157161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服务裁剪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4166" y="221456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异步加载</a:t>
            </a:r>
            <a:r>
              <a:rPr lang="en-US" altLang="zh-CN" dirty="0" smtClean="0"/>
              <a:t>Service</a:t>
            </a:r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22927" y="2916798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重点关注耗时</a:t>
            </a:r>
            <a:r>
              <a:rPr lang="en-US" altLang="zh-CN" dirty="0" smtClean="0"/>
              <a:t>Service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8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5.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开机速度优化的常见方案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1562" y="92867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Pms</a:t>
            </a:r>
            <a:r>
              <a:rPr lang="zh-CN" altLang="en-US" b="1" dirty="0" smtClean="0"/>
              <a:t>部分优化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3608" y="150018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</a:t>
            </a:r>
            <a:r>
              <a:rPr lang="zh-CN" altLang="en-US" dirty="0" smtClean="0"/>
              <a:t>应用裁剪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3608" y="228599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r>
              <a:rPr lang="zh-CN" altLang="en-US" dirty="0" smtClean="0"/>
              <a:t>空间换时间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6116" y="2315646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compiler-filter=speed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07704" y="1563638"/>
            <a:ext cx="5942024" cy="25824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rgbClr val="595959"/>
                </a:solidFill>
                <a:latin typeface="VAG Rounded Std Thin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rgbClr val="595959"/>
                </a:solidFill>
                <a:latin typeface="VAG Rounded Std Thin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rgbClr val="595959"/>
                </a:solidFill>
                <a:latin typeface="VAG Rounded Std Thin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rgbClr val="595959"/>
                </a:solidFill>
                <a:latin typeface="VAG Rounded Std Thin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rgbClr val="595959"/>
                </a:solidFill>
                <a:latin typeface="VAG Rounded Std Thin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Android</a:t>
            </a:r>
            <a:r>
              <a:rPr lang="zh-CN" altLang="en-US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开机流程</a:t>
            </a:r>
            <a:endParaRPr lang="en-US" altLang="zh-CN" sz="5000" dirty="0" smtClean="0">
              <a:solidFill>
                <a:schemeClr val="tx1"/>
              </a:solidFill>
              <a:latin typeface="+mn-ea"/>
              <a:cs typeface="Arial Unicode MS" panose="020B0604020202020204" pitchFamily="34" charset="-122"/>
              <a:sym typeface="Wingdings 3" panose="05040102010807070707" pitchFamily="18" charset="2"/>
            </a:endParaRPr>
          </a:p>
          <a:p>
            <a:pPr marL="971550" lvl="1" indent="-5143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开机速度关键时间点确认</a:t>
            </a:r>
            <a:endParaRPr lang="en-US" altLang="zh-CN" sz="5000" dirty="0">
              <a:solidFill>
                <a:schemeClr val="tx1"/>
              </a:solidFill>
              <a:latin typeface="+mn-ea"/>
              <a:cs typeface="Arial Unicode MS" panose="020B0604020202020204" pitchFamily="34" charset="-122"/>
              <a:sym typeface="Wingdings 3" panose="05040102010807070707" pitchFamily="18" charset="2"/>
            </a:endParaRPr>
          </a:p>
          <a:p>
            <a:pPr marL="971550" lvl="1" indent="-5143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开机速度优化的原则</a:t>
            </a:r>
            <a:endParaRPr lang="en-US" altLang="zh-CN" sz="5000" dirty="0" smtClean="0">
              <a:solidFill>
                <a:schemeClr val="tx1"/>
              </a:solidFill>
              <a:latin typeface="+mn-ea"/>
              <a:cs typeface="Arial Unicode MS" panose="020B0604020202020204" pitchFamily="34" charset="-122"/>
              <a:sym typeface="Wingdings 3" panose="05040102010807070707" pitchFamily="18" charset="2"/>
            </a:endParaRPr>
          </a:p>
          <a:p>
            <a:pPr marL="971550" lvl="1" indent="-5143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开机速度优化的工具</a:t>
            </a:r>
            <a:endParaRPr lang="en-US" altLang="zh-CN" sz="5000" dirty="0" smtClean="0">
              <a:solidFill>
                <a:schemeClr val="tx1"/>
              </a:solidFill>
              <a:latin typeface="+mn-ea"/>
              <a:cs typeface="Arial Unicode MS" panose="020B0604020202020204" pitchFamily="34" charset="-122"/>
              <a:sym typeface="Wingdings 3" panose="05040102010807070707" pitchFamily="18" charset="2"/>
            </a:endParaRPr>
          </a:p>
          <a:p>
            <a:pPr marL="971550" lvl="1" indent="-5143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开机速度优化的常见方案</a:t>
            </a:r>
            <a:endParaRPr lang="en-US" altLang="zh-CN" sz="5000" dirty="0" smtClean="0">
              <a:solidFill>
                <a:schemeClr val="tx1"/>
              </a:solidFill>
              <a:latin typeface="+mn-ea"/>
              <a:cs typeface="Arial Unicode MS" panose="020B0604020202020204" pitchFamily="34" charset="-122"/>
              <a:sym typeface="Wingdings 3" panose="05040102010807070707" pitchFamily="18" charset="2"/>
            </a:endParaRPr>
          </a:p>
          <a:p>
            <a:pPr marL="971550" lvl="1" indent="-5143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5000" dirty="0">
              <a:solidFill>
                <a:schemeClr val="tx1"/>
              </a:solidFill>
              <a:latin typeface="+mn-ea"/>
              <a:cs typeface="Arial Unicode MS" panose="020B0604020202020204" pitchFamily="34" charset="-122"/>
              <a:sym typeface="Wingdings 3" panose="05040102010807070707" pitchFamily="18" charset="2"/>
            </a:endParaRPr>
          </a:p>
          <a:p>
            <a:pPr marL="971550" lvl="1" indent="-5143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5000" dirty="0">
              <a:solidFill>
                <a:schemeClr val="tx1"/>
              </a:solidFill>
              <a:latin typeface="+mn-ea"/>
              <a:cs typeface="Arial Unicode MS" panose="020B0604020202020204" pitchFamily="34" charset="-122"/>
              <a:sym typeface="Wingdings 3" panose="05040102010807070707" pitchFamily="18" charset="2"/>
            </a:endParaRPr>
          </a:p>
          <a:p>
            <a:pPr marL="971550" lvl="1" indent="-5143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endParaRPr lang="zh-CN" altLang="en-US" sz="5000" dirty="0">
              <a:solidFill>
                <a:schemeClr val="tx1"/>
              </a:solidFill>
              <a:latin typeface="+mn-ea"/>
              <a:cs typeface="Arial Unicode MS" panose="020B0604020202020204" pitchFamily="34" charset="-122"/>
              <a:sym typeface="Wingdings 3" panose="05040102010807070707" pitchFamily="18" charset="2"/>
            </a:endParaRPr>
          </a:p>
          <a:p>
            <a:pPr marL="971550" lvl="1" indent="-5143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endParaRPr lang="zh-CN" altLang="en-US" sz="5000" dirty="0">
              <a:solidFill>
                <a:schemeClr val="tx1"/>
              </a:solidFill>
              <a:latin typeface="+mn-ea"/>
              <a:cs typeface="Arial Unicode MS" panose="020B0604020202020204" pitchFamily="34" charset="-122"/>
              <a:sym typeface="Wingdings 3" panose="05040102010807070707" pitchFamily="18" charset="2"/>
            </a:endParaRPr>
          </a:p>
          <a:p>
            <a:pPr marL="457200" lvl="1" indent="0">
              <a:lnSpc>
                <a:spcPct val="120000"/>
              </a:lnSpc>
              <a:buNone/>
              <a:defRPr/>
            </a:pPr>
            <a:endParaRPr lang="zh-CN" altLang="en-US" sz="5000" dirty="0">
              <a:solidFill>
                <a:schemeClr val="tx1"/>
              </a:solidFill>
              <a:latin typeface="+mn-ea"/>
              <a:cs typeface="Arial Unicode MS" panose="020B0604020202020204" pitchFamily="34" charset="-122"/>
              <a:sym typeface="Wingdings 3" panose="05040102010807070707" pitchFamily="18" charset="2"/>
            </a:endParaRPr>
          </a:p>
          <a:p>
            <a:pPr marL="457200" lvl="1" indent="0">
              <a:lnSpc>
                <a:spcPct val="120000"/>
              </a:lnSpc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+mn-ea"/>
              <a:cs typeface="Arial Unicode MS" panose="020B0604020202020204" pitchFamily="34" charset="-122"/>
              <a:sym typeface="Wingdings 3" panose="05040102010807070707" pitchFamily="18" charset="2"/>
            </a:endParaRPr>
          </a:p>
          <a:p>
            <a:pPr marL="457200" lvl="1" indent="0">
              <a:lnSpc>
                <a:spcPct val="120000"/>
              </a:lnSpc>
              <a:buNone/>
              <a:defRPr/>
            </a:pPr>
            <a:endParaRPr lang="en-US" altLang="zh-CN" sz="23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Wingdings 3" panose="05040102010807070707" pitchFamily="18" charset="2"/>
            </a:endParaRPr>
          </a:p>
          <a:p>
            <a:pPr marL="457200" lvl="1" indent="0">
              <a:lnSpc>
                <a:spcPct val="120000"/>
              </a:lnSpc>
              <a:buNone/>
              <a:defRPr/>
            </a:pPr>
            <a:endParaRPr lang="en-US" altLang="zh-CN" sz="23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Wingdings 3" panose="05040102010807070707" pitchFamily="18" charset="2"/>
            </a:endParaRPr>
          </a:p>
          <a:p>
            <a:pPr marL="971550" lvl="1" indent="-514350">
              <a:lnSpc>
                <a:spcPct val="90000"/>
              </a:lnSpc>
              <a:buFont typeface="+mj-ea"/>
              <a:buAutoNum type="circleNumDbPlain"/>
              <a:defRPr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5.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开机速度优化的常见方案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1562" y="92867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Pms</a:t>
            </a:r>
            <a:r>
              <a:rPr lang="zh-CN" altLang="en-US" b="1" dirty="0" smtClean="0"/>
              <a:t>部分优化</a:t>
            </a:r>
          </a:p>
        </p:txBody>
      </p:sp>
      <p:sp>
        <p:nvSpPr>
          <p:cNvPr id="10" name="矩形 9"/>
          <p:cNvSpPr/>
          <p:nvPr/>
        </p:nvSpPr>
        <p:spPr>
          <a:xfrm>
            <a:off x="1000100" y="1500180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-</a:t>
            </a:r>
            <a:r>
              <a:rPr lang="zh-CN" altLang="en-US" dirty="0" smtClean="0"/>
              <a:t>资源去冗余</a:t>
            </a:r>
            <a:r>
              <a:rPr lang="en-US" altLang="zh-CN" dirty="0" smtClean="0"/>
              <a:t>(</a:t>
            </a:r>
            <a:r>
              <a:rPr lang="zh-CN" altLang="en-US" dirty="0" smtClean="0"/>
              <a:t>图片，字符串，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framework-res.apk</a:t>
            </a:r>
            <a:r>
              <a:rPr lang="zh-CN" altLang="en-US" dirty="0" smtClean="0"/>
              <a:t>确保没有冗余的资源文件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00100" y="2428874"/>
            <a:ext cx="76810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-</a:t>
            </a:r>
            <a:r>
              <a:rPr lang="zh-CN" altLang="en-US" dirty="0" smtClean="0"/>
              <a:t>精简</a:t>
            </a:r>
            <a:r>
              <a:rPr lang="en-US" altLang="zh-CN" dirty="0" smtClean="0"/>
              <a:t>apk</a:t>
            </a:r>
            <a:r>
              <a:rPr lang="zh-CN" altLang="en-US" dirty="0" smtClean="0"/>
              <a:t>包；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删除没有用到的图片、资源文件、没有用到的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包文件、不需要使用的</a:t>
            </a:r>
            <a:r>
              <a:rPr lang="en-US" altLang="zh-CN" dirty="0" smtClean="0"/>
              <a:t>so</a:t>
            </a:r>
            <a:r>
              <a:rPr lang="zh-CN" altLang="en-US" dirty="0" smtClean="0"/>
              <a:t>文件；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预置自己的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，假如设备只会加载</a:t>
            </a:r>
            <a:r>
              <a:rPr lang="en-US" altLang="zh-CN" dirty="0" smtClean="0"/>
              <a:t>drawable-xxhdpi</a:t>
            </a:r>
            <a:r>
              <a:rPr lang="zh-CN" altLang="en-US" dirty="0" smtClean="0"/>
              <a:t>中的资源，那么可以在</a:t>
            </a:r>
            <a:r>
              <a:rPr lang="en-US" altLang="zh-CN" dirty="0" smtClean="0"/>
              <a:t>drawable</a:t>
            </a:r>
            <a:r>
              <a:rPr lang="zh-CN" altLang="en-US" dirty="0" smtClean="0"/>
              <a:t>包重复的资源可以直接删除；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预置自己的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，假如设置只支持英文，</a:t>
            </a:r>
            <a:r>
              <a:rPr lang="en-US" altLang="zh-CN" dirty="0" smtClean="0"/>
              <a:t>values-da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values-fa</a:t>
            </a:r>
            <a:r>
              <a:rPr lang="zh-CN" altLang="en-US" dirty="0" smtClean="0"/>
              <a:t>这样的多语言支持资源都可以删除；</a:t>
            </a:r>
          </a:p>
          <a:p>
            <a:r>
              <a:rPr lang="en-US" altLang="zh-CN" dirty="0" smtClean="0"/>
              <a:t>4.apk</a:t>
            </a:r>
            <a:r>
              <a:rPr lang="zh-CN" altLang="en-US" dirty="0" smtClean="0"/>
              <a:t>中只保留和系统适配的</a:t>
            </a:r>
            <a:r>
              <a:rPr lang="en-US" altLang="zh-CN" dirty="0" smtClean="0"/>
              <a:t>so</a:t>
            </a:r>
            <a:r>
              <a:rPr lang="zh-CN" altLang="en-US" dirty="0" smtClean="0"/>
              <a:t>文件，比如：</a:t>
            </a:r>
            <a:r>
              <a:rPr lang="en-US" altLang="zh-CN" dirty="0" smtClean="0"/>
              <a:t>armv7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arm64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so</a:t>
            </a:r>
            <a:r>
              <a:rPr lang="zh-CN" altLang="en-US" dirty="0" smtClean="0"/>
              <a:t>文件；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5.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开机速度优化的常见方案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1562" y="92867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Pms</a:t>
            </a:r>
            <a:r>
              <a:rPr lang="zh-CN" altLang="en-US" b="1" dirty="0" smtClean="0"/>
              <a:t>部分优化</a:t>
            </a:r>
          </a:p>
        </p:txBody>
      </p:sp>
      <p:sp>
        <p:nvSpPr>
          <p:cNvPr id="11" name="矩形 10"/>
          <p:cNvSpPr/>
          <p:nvPr/>
        </p:nvSpPr>
        <p:spPr>
          <a:xfrm>
            <a:off x="1000100" y="2382849"/>
            <a:ext cx="71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-</a:t>
            </a:r>
            <a:r>
              <a:rPr lang="zh-CN" altLang="en-US" sz="1400" dirty="0" smtClean="0"/>
              <a:t>尽量少把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设置为</a:t>
            </a:r>
            <a:r>
              <a:rPr lang="en-US" altLang="zh-CN" sz="1400" dirty="0" smtClean="0"/>
              <a:t>persist</a:t>
            </a:r>
            <a:r>
              <a:rPr lang="zh-CN" altLang="en-US" sz="1400" dirty="0" smtClean="0"/>
              <a:t>，优化每一个有源码的</a:t>
            </a:r>
            <a:r>
              <a:rPr lang="en-US" altLang="zh-CN" sz="1400" dirty="0" smtClean="0"/>
              <a:t>persist APP</a:t>
            </a:r>
            <a:r>
              <a:rPr lang="zh-CN" altLang="en-US" sz="1400" dirty="0" smtClean="0"/>
              <a:t>，使他们启动尽可能快；</a:t>
            </a:r>
          </a:p>
          <a:p>
            <a:r>
              <a:rPr lang="en-US" altLang="zh-CN" sz="1400" dirty="0" smtClean="0"/>
              <a:t>com.android.systemui(PersistAP)</a:t>
            </a:r>
          </a:p>
          <a:p>
            <a:r>
              <a:rPr lang="en-US" altLang="zh-CN" sz="1400" dirty="0" smtClean="0"/>
              <a:t>com.mediatek.ims(PersistAP)</a:t>
            </a:r>
          </a:p>
          <a:p>
            <a:r>
              <a:rPr lang="en-US" altLang="zh-CN" sz="1400" dirty="0" smtClean="0"/>
              <a:t>com.android.phone(PersistAP)</a:t>
            </a:r>
          </a:p>
        </p:txBody>
      </p:sp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5.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开机速度优化的常见方案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1562" y="928676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AMS</a:t>
            </a:r>
            <a:r>
              <a:rPr lang="zh-CN" altLang="en-US" b="1" dirty="0" smtClean="0"/>
              <a:t>部分优化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4678" y="2643188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重点关注</a:t>
            </a:r>
            <a:r>
              <a:rPr lang="en-US" altLang="zh-CN" dirty="0" smtClean="0"/>
              <a:t>ams</a:t>
            </a:r>
            <a:r>
              <a:rPr lang="zh-CN" altLang="en-US" dirty="0" smtClean="0"/>
              <a:t>耗时的逻辑</a:t>
            </a:r>
          </a:p>
        </p:txBody>
      </p:sp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5.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开机速度优化的常见方案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928676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Launcher</a:t>
            </a:r>
            <a:r>
              <a:rPr lang="zh-CN" altLang="en-US" b="1" dirty="0" smtClean="0"/>
              <a:t>部分优化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7554" y="2643188"/>
            <a:ext cx="260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Launcher.onCreate</a:t>
            </a:r>
            <a:r>
              <a:rPr lang="zh-CN" altLang="en-US" dirty="0" smtClean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5.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开机速度优化的常见方案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928676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-</a:t>
            </a:r>
            <a:r>
              <a:rPr lang="zh-CN" altLang="en-US" b="1" dirty="0" smtClean="0"/>
              <a:t>开机动画资源优化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1736" y="245852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优化启动动画，降</a:t>
            </a:r>
            <a:r>
              <a:rPr lang="zh-CN" altLang="en-US" dirty="0" smtClean="0"/>
              <a:t>低播放速度和</a:t>
            </a:r>
            <a:r>
              <a:rPr lang="zh-CN" altLang="en-US" dirty="0" smtClean="0"/>
              <a:t>图</a:t>
            </a:r>
            <a:r>
              <a:rPr lang="zh-CN" altLang="en-US" dirty="0" smtClean="0"/>
              <a:t>片</a:t>
            </a:r>
            <a:r>
              <a:rPr lang="zh-CN" altLang="en-US" dirty="0" smtClean="0"/>
              <a:t>数目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5.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开机速度优化的常见方案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928676"/>
            <a:ext cx="345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+</a:t>
            </a:r>
            <a:r>
              <a:rPr lang="zh-CN" altLang="en-US" b="1" dirty="0" smtClean="0"/>
              <a:t>硬件</a:t>
            </a:r>
            <a:r>
              <a:rPr lang="en-US" altLang="zh-CN" b="1" dirty="0" smtClean="0"/>
              <a:t>cpu,ddr,io,fps</a:t>
            </a:r>
            <a:r>
              <a:rPr lang="zh-CN" altLang="en-US" b="1" dirty="0" smtClean="0"/>
              <a:t>等性能加速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268" y="1714494"/>
            <a:ext cx="7838489" cy="271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5.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开机速度优化的常见方案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928676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-</a:t>
            </a:r>
            <a:r>
              <a:rPr lang="zh-CN" altLang="en-US" b="1" dirty="0" smtClean="0"/>
              <a:t>关闭一些影响开机性能的</a:t>
            </a:r>
            <a:r>
              <a:rPr lang="en-US" altLang="zh-CN" b="1" dirty="0" smtClean="0"/>
              <a:t>feature</a:t>
            </a:r>
            <a:endParaRPr lang="zh-CN" alt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85984" y="17859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关闭磁盘加密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5984" y="2643188"/>
            <a:ext cx="321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关闭</a:t>
            </a:r>
            <a:r>
              <a:rPr lang="en-US" altLang="zh-CN" dirty="0" smtClean="0"/>
              <a:t>AVB(Android Verify Boot)</a:t>
            </a:r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80966" y="341686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其他</a:t>
            </a:r>
            <a:r>
              <a:rPr lang="en-US" altLang="zh-CN" dirty="0" smtClean="0"/>
              <a:t>feature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5.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开机速度优化的常见方案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142990"/>
            <a:ext cx="573963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" descr="thank you blu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714494"/>
            <a:ext cx="7050087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lvl="1"/>
            <a:r>
              <a:rPr lang="en-US" altLang="zh-CN" sz="28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1.Android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开机流程</a:t>
            </a: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pic>
        <p:nvPicPr>
          <p:cNvPr id="5" name="图片 4" descr="Android系统启动流程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857238"/>
            <a:ext cx="4500594" cy="421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lvl="1"/>
            <a:r>
              <a:rPr lang="en-US" altLang="zh-CN" sz="28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1.Android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开机流程</a:t>
            </a: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857238"/>
            <a:ext cx="6235017" cy="412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>2.</a:t>
            </a:r>
            <a:r>
              <a:rPr lang="zh-CN" altLang="en-US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>开机速度关键时间点确认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928676"/>
            <a:ext cx="7000924" cy="409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00628" y="1285866"/>
            <a:ext cx="3930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Little Kernel </a:t>
            </a:r>
            <a:r>
              <a:rPr lang="zh-CN" altLang="en-US" sz="1000" dirty="0" smtClean="0"/>
              <a:t>它是 </a:t>
            </a:r>
            <a:r>
              <a:rPr lang="en-US" altLang="zh-CN" sz="1000" dirty="0" smtClean="0"/>
              <a:t>appsbl (Applications ARM Boot Loader)</a:t>
            </a:r>
            <a:r>
              <a:rPr lang="zh-CN" altLang="en-US" sz="1000" dirty="0" smtClean="0"/>
              <a:t>流程代码</a:t>
            </a:r>
          </a:p>
        </p:txBody>
      </p:sp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>2.</a:t>
            </a:r>
            <a:r>
              <a:rPr lang="zh-CN" altLang="en-US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>开机速度关键时间点确认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14"/>
            <a:ext cx="866188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>2.</a:t>
            </a:r>
            <a:r>
              <a:rPr lang="zh-CN" altLang="en-US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>开机速度关键时间点确认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26431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init.mt8765.rc</a:t>
            </a:r>
            <a:endParaRPr lang="zh-CN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01" y="3290538"/>
            <a:ext cx="3786214" cy="1562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214428"/>
            <a:ext cx="6993990" cy="1114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4714876" y="2766299"/>
            <a:ext cx="35846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vendor\mediatek\proprietary\external\ccci_mdinit_src\main.c</a:t>
            </a:r>
            <a:endParaRPr lang="zh-CN" altLang="en-US" sz="10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3290538"/>
            <a:ext cx="4267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>2.</a:t>
            </a:r>
            <a:r>
              <a:rPr lang="zh-CN" altLang="en-US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>开机速度关键时间点确认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5380" y="1071552"/>
            <a:ext cx="59436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5380" y="1643056"/>
            <a:ext cx="5267338" cy="318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562" y="285734"/>
            <a:ext cx="8229600" cy="436946"/>
          </a:xfrm>
        </p:spPr>
        <p:txBody>
          <a:bodyPr/>
          <a:lstStyle/>
          <a:p>
            <a:pPr marL="971550" lvl="1" indent="-514350" defTabSz="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3.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>开机速度优化的原则</a:t>
            </a:r>
            <a: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100" kern="1200" dirty="0" smtClean="0">
                <a:solidFill>
                  <a:srgbClr val="000000"/>
                </a:solidFill>
                <a:latin typeface="宋体"/>
                <a:ea typeface="宋体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5000" dirty="0" smtClean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  <a:t/>
            </a:r>
            <a:br>
              <a:rPr lang="en-US" altLang="zh-CN" sz="3600" dirty="0">
                <a:solidFill>
                  <a:schemeClr val="tx1"/>
                </a:solidFill>
                <a:latin typeface="+mn-ea"/>
                <a:cs typeface="Arial Unicode MS" panose="020B0604020202020204" pitchFamily="34" charset="-122"/>
                <a:sym typeface="Wingdings 3" panose="05040102010807070707" pitchFamily="18" charset="2"/>
              </a:rPr>
            </a:b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8860" y="1428444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在风险中求速度，所以需要权衡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8860" y="3602786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开机速度是项目所有人都要负责的，不是哪一个人的事情</a:t>
            </a:r>
          </a:p>
        </p:txBody>
      </p:sp>
      <p:sp>
        <p:nvSpPr>
          <p:cNvPr id="8" name="矩形 7"/>
          <p:cNvSpPr/>
          <p:nvPr/>
        </p:nvSpPr>
        <p:spPr>
          <a:xfrm>
            <a:off x="1496777" y="1428444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权衡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1496777" y="3602786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协作</a:t>
            </a:r>
            <a:endParaRPr lang="zh-CN" altLang="en-US" sz="2000" b="1" dirty="0"/>
          </a:p>
        </p:txBody>
      </p:sp>
      <p:sp>
        <p:nvSpPr>
          <p:cNvPr id="10" name="矩形 9"/>
          <p:cNvSpPr/>
          <p:nvPr/>
        </p:nvSpPr>
        <p:spPr>
          <a:xfrm>
            <a:off x="1496777" y="2222102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安全</a:t>
            </a:r>
            <a:endParaRPr lang="zh-CN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28860" y="2222102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在无把握时，稳字优先，安全第一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0400" y="2895248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关注重点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关注大头</a:t>
            </a:r>
          </a:p>
        </p:txBody>
      </p:sp>
      <p:sp>
        <p:nvSpPr>
          <p:cNvPr id="13" name="矩形 12"/>
          <p:cNvSpPr/>
          <p:nvPr/>
        </p:nvSpPr>
        <p:spPr>
          <a:xfrm>
            <a:off x="1496777" y="2881800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重点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32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5265</TotalTime>
  <Words>902</Words>
  <Application>Microsoft Office PowerPoint</Application>
  <PresentationFormat>全屏显示(16:9)</PresentationFormat>
  <Paragraphs>102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1_默认设计模板</vt:lpstr>
      <vt:lpstr>幻灯片 1</vt:lpstr>
      <vt:lpstr>目录</vt:lpstr>
      <vt:lpstr>1.Android开机流程  </vt:lpstr>
      <vt:lpstr>1.Android开机流程  </vt:lpstr>
      <vt:lpstr>2.开机速度关键时间点确认   </vt:lpstr>
      <vt:lpstr>2.开机速度关键时间点确认   </vt:lpstr>
      <vt:lpstr>2.开机速度关键时间点确认   </vt:lpstr>
      <vt:lpstr>2.开机速度关键时间点确认   </vt:lpstr>
      <vt:lpstr>3.开机速度优化的原则   </vt:lpstr>
      <vt:lpstr>4.开机速度优化的工具   </vt:lpstr>
      <vt:lpstr>4.开机速度优化的工具   </vt:lpstr>
      <vt:lpstr>4.开机速度优化的工具   </vt:lpstr>
      <vt:lpstr>4.开机速度优化的工具   </vt:lpstr>
      <vt:lpstr>5.开机速度优化的常见方案   </vt:lpstr>
      <vt:lpstr>5.开机速度优化的常见方案   </vt:lpstr>
      <vt:lpstr>5.开机速度优化的常见方案   </vt:lpstr>
      <vt:lpstr>5.开机速度优化的常见方案   </vt:lpstr>
      <vt:lpstr>5.开机速度优化的常见方案   </vt:lpstr>
      <vt:lpstr>5.开机速度优化的常见方案   </vt:lpstr>
      <vt:lpstr>5.开机速度优化的常见方案   </vt:lpstr>
      <vt:lpstr>5.开机速度优化的常见方案   </vt:lpstr>
      <vt:lpstr>5.开机速度优化的常见方案   </vt:lpstr>
      <vt:lpstr>5.开机速度优化的常见方案   </vt:lpstr>
      <vt:lpstr>5.开机速度优化的常见方案   </vt:lpstr>
      <vt:lpstr>5.开机速度优化的常见方案   </vt:lpstr>
      <vt:lpstr>5.开机速度优化的常见方案   </vt:lpstr>
      <vt:lpstr>5.开机速度优化的常见方案   </vt:lpstr>
      <vt:lpstr>幻灯片 28</vt:lpstr>
    </vt:vector>
  </TitlesOfParts>
  <Company>ALCATEL ONE TOUCH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Violetta Jovanovic</dc:creator>
  <cp:lastModifiedBy>微软用户</cp:lastModifiedBy>
  <cp:revision>1040</cp:revision>
  <cp:lastPrinted>2013-09-25T07:43:00Z</cp:lastPrinted>
  <dcterms:created xsi:type="dcterms:W3CDTF">2013-06-19T09:39:00Z</dcterms:created>
  <dcterms:modified xsi:type="dcterms:W3CDTF">2023-03-31T02:59:16Z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26858271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D5.0.6</vt:lpwstr>
  </property>
  <property fmtid="{D5CDD505-2E9C-101B-9397-08002B2CF9AE}" pid="5" name="KSOProductBuildVer">
    <vt:lpwstr>2052-11.1.0.9098</vt:lpwstr>
  </property>
</Properties>
</file>