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331" r:id="rId3"/>
    <p:sldId id="329" r:id="rId4"/>
    <p:sldId id="346" r:id="rId5"/>
    <p:sldId id="355" r:id="rId6"/>
    <p:sldId id="326" r:id="rId7"/>
    <p:sldId id="347" r:id="rId8"/>
    <p:sldId id="327" r:id="rId9"/>
    <p:sldId id="356" r:id="rId10"/>
    <p:sldId id="328" r:id="rId11"/>
    <p:sldId id="349" r:id="rId12"/>
    <p:sldId id="357" r:id="rId13"/>
    <p:sldId id="358" r:id="rId14"/>
    <p:sldId id="361" r:id="rId15"/>
    <p:sldId id="259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A31CCC4F-3F74-4C9E-823E-1FBA5C951670}">
          <p14:sldIdLst>
            <p14:sldId id="256"/>
            <p14:sldId id="331"/>
            <p14:sldId id="329"/>
            <p14:sldId id="346"/>
            <p14:sldId id="355"/>
            <p14:sldId id="326"/>
            <p14:sldId id="347"/>
            <p14:sldId id="327"/>
            <p14:sldId id="356"/>
            <p14:sldId id="328"/>
            <p14:sldId id="349"/>
            <p14:sldId id="357"/>
            <p14:sldId id="358"/>
            <p14:sldId id="361"/>
            <p14:sldId id="25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7896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06" autoAdjust="0"/>
    <p:restoredTop sz="94660"/>
  </p:normalViewPr>
  <p:slideViewPr>
    <p:cSldViewPr snapToGrid="0">
      <p:cViewPr varScale="1">
        <p:scale>
          <a:sx n="87" d="100"/>
          <a:sy n="87" d="100"/>
        </p:scale>
        <p:origin x="-542" y="-91"/>
      </p:cViewPr>
      <p:guideLst>
        <p:guide orient="horz" pos="2160"/>
        <p:guide pos="382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2020/4/11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63427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4579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/>
            <a:endParaRPr lang="zh-CN" altLang="en-US" dirty="0"/>
          </a:p>
        </p:txBody>
      </p:sp>
      <p:sp>
        <p:nvSpPr>
          <p:cNvPr id="2458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buFont typeface="Arial" panose="020B0604020202020204" pitchFamily="34" charset="0"/>
            </a:pPr>
            <a:fld id="{9A0DB2DC-4C9A-4742-B13C-FB6460FD3503}" type="slidenum">
              <a:rPr lang="en-US" altLang="en-US" sz="1200" dirty="0"/>
              <a:t>7</a:t>
            </a:fld>
            <a:endParaRPr lang="en-US" altLang="en-US" sz="1200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 descr="首页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13970" y="-5080"/>
            <a:ext cx="12222480" cy="687514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2" name="图片 1" descr="末页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5715" y="3175"/>
            <a:ext cx="12222480" cy="687514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目录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5715" y="3175"/>
            <a:ext cx="12222480" cy="687514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2020/4/11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2020/4/11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2020/4/11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2020/4/11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任意多边形 4"/>
          <p:cNvSpPr/>
          <p:nvPr/>
        </p:nvSpPr>
        <p:spPr>
          <a:xfrm flipV="1">
            <a:off x="243205" y="556895"/>
            <a:ext cx="11700510" cy="76200"/>
          </a:xfrm>
          <a:custGeom>
            <a:avLst/>
            <a:gdLst>
              <a:gd name="connisteX0" fmla="*/ 0 w 10950575"/>
              <a:gd name="connsiteY0" fmla="*/ 0 h 0"/>
              <a:gd name="connisteX1" fmla="*/ 10950575 w 10950575"/>
              <a:gd name="connsiteY1" fmla="*/ 0 h 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</a:cxnLst>
            <a:rect l="l" t="t" r="r" b="b"/>
            <a:pathLst>
              <a:path w="10950575">
                <a:moveTo>
                  <a:pt x="0" y="0"/>
                </a:moveTo>
                <a:lnTo>
                  <a:pt x="10950575" y="0"/>
                </a:lnTo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 descr="未标题-1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690225" y="149225"/>
            <a:ext cx="1170940" cy="45339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2020/4/11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2020/4/11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2020/4/11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jpe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bailogo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45135" y="441960"/>
            <a:ext cx="1588135" cy="61531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516021" y="2486660"/>
            <a:ext cx="7098628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光线距离传感器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1817" y="1707654"/>
            <a:ext cx="3299849" cy="286434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3"/>
          <p:cNvSpPr txBox="1"/>
          <p:nvPr/>
        </p:nvSpPr>
        <p:spPr>
          <a:xfrm>
            <a:off x="570764" y="2320413"/>
            <a:ext cx="219341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zh-CN" altLang="en-US" sz="96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4"/>
          <p:cNvSpPr txBox="1"/>
          <p:nvPr/>
        </p:nvSpPr>
        <p:spPr>
          <a:xfrm>
            <a:off x="3300219" y="2782077"/>
            <a:ext cx="5591932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代码流程分析</a:t>
            </a:r>
          </a:p>
        </p:txBody>
      </p:sp>
      <p:sp>
        <p:nvSpPr>
          <p:cNvPr id="5" name="矩形 4"/>
          <p:cNvSpPr/>
          <p:nvPr/>
        </p:nvSpPr>
        <p:spPr>
          <a:xfrm>
            <a:off x="8892151" y="1707653"/>
            <a:ext cx="3299849" cy="286434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7078108" y="2064270"/>
            <a:ext cx="582326" cy="614905"/>
            <a:chOff x="6084168" y="1274820"/>
            <a:chExt cx="432048" cy="432834"/>
          </a:xfrm>
        </p:grpSpPr>
        <p:sp>
          <p:nvSpPr>
            <p:cNvPr id="7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8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5781964" y="2064663"/>
            <a:ext cx="582326" cy="613789"/>
            <a:chOff x="4788024" y="1275213"/>
            <a:chExt cx="432048" cy="432048"/>
          </a:xfrm>
        </p:grpSpPr>
        <p:sp>
          <p:nvSpPr>
            <p:cNvPr id="10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1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6430036" y="2064270"/>
            <a:ext cx="583384" cy="614905"/>
            <a:chOff x="5436096" y="1274820"/>
            <a:chExt cx="432833" cy="432834"/>
          </a:xfrm>
        </p:grpSpPr>
        <p:sp>
          <p:nvSpPr>
            <p:cNvPr id="13" name="椭圆 12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4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4485820" y="2064270"/>
            <a:ext cx="583384" cy="614905"/>
            <a:chOff x="3491880" y="1274820"/>
            <a:chExt cx="432833" cy="432834"/>
          </a:xfrm>
        </p:grpSpPr>
        <p:sp>
          <p:nvSpPr>
            <p:cNvPr id="16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7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5133892" y="2064270"/>
            <a:ext cx="583384" cy="614905"/>
            <a:chOff x="4139952" y="1274820"/>
            <a:chExt cx="432833" cy="432834"/>
          </a:xfrm>
        </p:grpSpPr>
        <p:sp>
          <p:nvSpPr>
            <p:cNvPr id="19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0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4" grpId="0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等腰三角形 2"/>
          <p:cNvSpPr/>
          <p:nvPr/>
        </p:nvSpPr>
        <p:spPr>
          <a:xfrm rot="5400000">
            <a:off x="251619" y="280194"/>
            <a:ext cx="263525" cy="182563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47698" y="187958"/>
            <a:ext cx="2021840" cy="368300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threePt" dir="t"/>
            </a:scene3d>
          </a:bodyPr>
          <a:lstStyle/>
          <a:p>
            <a:pPr marR="0" algn="ctr" defTabSz="914400" eaLnBrk="1" hangingPunct="1">
              <a:buClrTx/>
              <a:buSzTx/>
              <a:buFont typeface="Arial" panose="020B0604020202020204" pitchFamily="34" charset="0"/>
              <a:defRPr/>
            </a:pPr>
            <a:r>
              <a:rPr lang="zh-CN" altLang="en-US" b="1" dirty="0" smtClean="0">
                <a:latin typeface="黑体" panose="02010609060101010101" charset="-122"/>
                <a:ea typeface="黑体" panose="02010609060101010101" charset="-122"/>
                <a:sym typeface="+mn-ea"/>
              </a:rPr>
              <a:t>四、代码流程分析</a:t>
            </a:r>
            <a:endParaRPr kumimoji="1" lang="zh-CN" altLang="en-US" b="1" kern="1200" cap="none" spc="0" normalizeH="0" baseline="0" noProof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1515" y="738505"/>
            <a:ext cx="6600825" cy="538162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1817" y="1707654"/>
            <a:ext cx="3299849" cy="286434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3"/>
          <p:cNvSpPr txBox="1"/>
          <p:nvPr/>
        </p:nvSpPr>
        <p:spPr>
          <a:xfrm>
            <a:off x="570764" y="2320413"/>
            <a:ext cx="2193413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05</a:t>
            </a:r>
            <a:endParaRPr lang="zh-CN" altLang="en-US" sz="96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4"/>
          <p:cNvSpPr txBox="1"/>
          <p:nvPr/>
        </p:nvSpPr>
        <p:spPr>
          <a:xfrm>
            <a:off x="3300219" y="2782077"/>
            <a:ext cx="5591932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</a:p>
        </p:txBody>
      </p:sp>
      <p:sp>
        <p:nvSpPr>
          <p:cNvPr id="5" name="矩形 4"/>
          <p:cNvSpPr/>
          <p:nvPr/>
        </p:nvSpPr>
        <p:spPr>
          <a:xfrm>
            <a:off x="8892151" y="1707653"/>
            <a:ext cx="3299849" cy="286434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7078108" y="2064270"/>
            <a:ext cx="582326" cy="614905"/>
            <a:chOff x="6084168" y="1274820"/>
            <a:chExt cx="432048" cy="432834"/>
          </a:xfrm>
        </p:grpSpPr>
        <p:sp>
          <p:nvSpPr>
            <p:cNvPr id="7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8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5781964" y="2064663"/>
            <a:ext cx="582326" cy="613789"/>
            <a:chOff x="4788024" y="1275213"/>
            <a:chExt cx="432048" cy="432048"/>
          </a:xfrm>
        </p:grpSpPr>
        <p:sp>
          <p:nvSpPr>
            <p:cNvPr id="10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1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6430036" y="2064270"/>
            <a:ext cx="583384" cy="614905"/>
            <a:chOff x="5436096" y="1274820"/>
            <a:chExt cx="432833" cy="432834"/>
          </a:xfrm>
        </p:grpSpPr>
        <p:sp>
          <p:nvSpPr>
            <p:cNvPr id="13" name="椭圆 12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4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4485820" y="2064270"/>
            <a:ext cx="583384" cy="614905"/>
            <a:chOff x="3491880" y="1274820"/>
            <a:chExt cx="432833" cy="432834"/>
          </a:xfrm>
        </p:grpSpPr>
        <p:sp>
          <p:nvSpPr>
            <p:cNvPr id="16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7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5133892" y="2064270"/>
            <a:ext cx="583384" cy="614905"/>
            <a:chOff x="4139952" y="1274820"/>
            <a:chExt cx="432833" cy="432834"/>
          </a:xfrm>
        </p:grpSpPr>
        <p:sp>
          <p:nvSpPr>
            <p:cNvPr id="19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0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  <p:bldP spid="4" grpId="0"/>
      <p:bldP spid="5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等腰三角形 2"/>
          <p:cNvSpPr/>
          <p:nvPr/>
        </p:nvSpPr>
        <p:spPr>
          <a:xfrm rot="5400000">
            <a:off x="251619" y="280194"/>
            <a:ext cx="263525" cy="182563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47698" y="187958"/>
            <a:ext cx="1102360" cy="368300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threePt" dir="t"/>
            </a:scene3d>
          </a:bodyPr>
          <a:lstStyle/>
          <a:p>
            <a:pPr marR="0" algn="ctr" defTabSz="914400" eaLnBrk="1" hangingPunct="1">
              <a:buClrTx/>
              <a:buSzTx/>
              <a:buFont typeface="Arial" panose="020B0604020202020204" pitchFamily="34" charset="0"/>
              <a:defRPr/>
            </a:pPr>
            <a:r>
              <a:rPr lang="zh-CN" altLang="en-US" b="1" dirty="0" smtClean="0">
                <a:latin typeface="黑体" panose="02010609060101010101" charset="-122"/>
                <a:ea typeface="黑体" panose="02010609060101010101" charset="-122"/>
                <a:sym typeface="+mn-ea"/>
              </a:rPr>
              <a:t>五、总结</a:t>
            </a:r>
            <a:endParaRPr kumimoji="1" lang="zh-CN" altLang="en-US" b="1" kern="1200" cap="none" spc="0" normalizeH="0" baseline="0" noProof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+mn-ea"/>
            </a:endParaRPr>
          </a:p>
        </p:txBody>
      </p:sp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1750060" y="1976755"/>
          <a:ext cx="811276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5700"/>
                <a:gridCol w="6957060"/>
              </a:tblGrid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序号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描述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距感的</a:t>
                      </a:r>
                      <a:r>
                        <a:rPr lang="en-US" altLang="zh-CN"/>
                        <a:t>log</a:t>
                      </a:r>
                      <a:r>
                        <a:rPr lang="zh-CN" altLang="en-US"/>
                        <a:t>分析重点是是否触发了中断，并启动下半部上报数据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光感的</a:t>
                      </a:r>
                      <a:r>
                        <a:rPr lang="en-US" altLang="zh-CN"/>
                        <a:t>log</a:t>
                      </a:r>
                      <a:r>
                        <a:rPr lang="zh-CN" altLang="en-US"/>
                        <a:t>分析重点是定时器触发的处理函数及上报数据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3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sensor</a:t>
                      </a:r>
                      <a:r>
                        <a:rPr lang="zh-CN" altLang="en-US"/>
                        <a:t>的驱动都是</a:t>
                      </a:r>
                      <a:r>
                        <a:rPr lang="en-US" altLang="zh-CN"/>
                        <a:t>i2c</a:t>
                      </a:r>
                      <a:r>
                        <a:rPr lang="zh-CN" altLang="en-US"/>
                        <a:t>子系统框架，整体实现过程类似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光距感相关的实现方法都是在</a:t>
                      </a:r>
                      <a:r>
                        <a:rPr lang="en-US" altLang="zh-CN"/>
                        <a:t>probe</a:t>
                      </a:r>
                      <a:r>
                        <a:rPr lang="zh-CN" altLang="en-US"/>
                        <a:t>函数中实现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5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光距感功能实现，主要检查：设备树、引脚配置、</a:t>
                      </a:r>
                      <a:r>
                        <a:rPr lang="en-US" altLang="zh-CN"/>
                        <a:t>compatible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1905" y="1707515"/>
            <a:ext cx="3300095" cy="286448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3"/>
          <p:cNvSpPr txBox="1"/>
          <p:nvPr/>
        </p:nvSpPr>
        <p:spPr>
          <a:xfrm>
            <a:off x="570764" y="2320413"/>
            <a:ext cx="2193413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9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</a:t>
            </a:r>
          </a:p>
        </p:txBody>
      </p:sp>
      <p:sp>
        <p:nvSpPr>
          <p:cNvPr id="5" name="矩形 4"/>
          <p:cNvSpPr/>
          <p:nvPr/>
        </p:nvSpPr>
        <p:spPr>
          <a:xfrm>
            <a:off x="8890635" y="1707515"/>
            <a:ext cx="3301365" cy="286448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3"/>
          <p:cNvSpPr txBox="1"/>
          <p:nvPr/>
        </p:nvSpPr>
        <p:spPr>
          <a:xfrm>
            <a:off x="9371864" y="2355338"/>
            <a:ext cx="2193413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9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</a:t>
            </a:r>
          </a:p>
        </p:txBody>
      </p:sp>
      <p:sp>
        <p:nvSpPr>
          <p:cNvPr id="22" name="文本框 4"/>
          <p:cNvSpPr txBox="1"/>
          <p:nvPr/>
        </p:nvSpPr>
        <p:spPr>
          <a:xfrm>
            <a:off x="3298314" y="2437907"/>
            <a:ext cx="5591932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dirty="0" smtClean="0">
                <a:gradFill>
                  <a:gsLst>
                    <a:gs pos="0">
                      <a:srgbClr val="FECF40"/>
                    </a:gs>
                    <a:gs pos="100000">
                      <a:srgbClr val="846C21"/>
                    </a:gs>
                  </a:gsLst>
                  <a:lin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不足之处</a:t>
            </a:r>
          </a:p>
          <a:p>
            <a:pPr algn="ctr"/>
            <a:r>
              <a:rPr lang="zh-CN" altLang="en-US" sz="5400" dirty="0" smtClean="0">
                <a:gradFill>
                  <a:gsLst>
                    <a:gs pos="0">
                      <a:srgbClr val="FECF40"/>
                    </a:gs>
                    <a:gs pos="100000">
                      <a:srgbClr val="846C21"/>
                    </a:gs>
                  </a:gsLst>
                  <a:lin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请多指教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 tmFilter="0,0; .5, 1; 1, 1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  <p:bldP spid="5" grpId="0" bldLvl="0" animBg="1"/>
      <p:bldP spid="21" grpId="0"/>
      <p:bldP spid="2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835660" y="5996623"/>
            <a:ext cx="2284730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深圳小辣椒科技有限责任公司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782060" y="5996623"/>
            <a:ext cx="3431540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深圳市南山区学苑大道1001号南山智园A7栋4楼</a:t>
            </a:r>
          </a:p>
        </p:txBody>
      </p:sp>
      <p:pic>
        <p:nvPicPr>
          <p:cNvPr id="6" name="图片 5" descr="官网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056380" y="2689860"/>
            <a:ext cx="1478280" cy="147828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380865" y="4229100"/>
            <a:ext cx="829945" cy="335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zh-CN" sz="16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官网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7884795" y="5981383"/>
            <a:ext cx="187071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www.xiaolajiao.com</a:t>
            </a:r>
            <a:r>
              <a:rPr lang="zh-CN" altLang="en-US" sz="12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 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10426700" y="5995670"/>
            <a:ext cx="1139190" cy="276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>
                <a:solidFill>
                  <a:schemeClr val="bg1"/>
                </a:solidFill>
              </a:rPr>
              <a:t>400-166-5678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7034530" y="4239895"/>
            <a:ext cx="835660" cy="335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zh-CN" sz="16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微信</a:t>
            </a:r>
          </a:p>
        </p:txBody>
      </p:sp>
      <p:pic>
        <p:nvPicPr>
          <p:cNvPr id="14" name="图片 13" descr="打印用二维码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723380" y="2689225"/>
            <a:ext cx="1456690" cy="1478280"/>
          </a:xfrm>
          <a:prstGeom prst="rect">
            <a:avLst/>
          </a:prstGeom>
        </p:spPr>
      </p:pic>
      <p:pic>
        <p:nvPicPr>
          <p:cNvPr id="17" name="图片 16" descr="wxb定位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flipH="1">
            <a:off x="3642360" y="5974715"/>
            <a:ext cx="267970" cy="267970"/>
          </a:xfrm>
          <a:prstGeom prst="rect">
            <a:avLst/>
          </a:prstGeom>
        </p:spPr>
      </p:pic>
      <p:pic>
        <p:nvPicPr>
          <p:cNvPr id="18" name="图片 17" descr="网络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 flipH="1">
            <a:off x="7710805" y="6031230"/>
            <a:ext cx="231140" cy="231140"/>
          </a:xfrm>
          <a:prstGeom prst="rect">
            <a:avLst/>
          </a:prstGeom>
        </p:spPr>
      </p:pic>
      <p:pic>
        <p:nvPicPr>
          <p:cNvPr id="19" name="图片 18" descr="phone-(1)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244455" y="6006465"/>
            <a:ext cx="262890" cy="262890"/>
          </a:xfrm>
          <a:prstGeom prst="rect">
            <a:avLst/>
          </a:prstGeom>
        </p:spPr>
      </p:pic>
      <p:pic>
        <p:nvPicPr>
          <p:cNvPr id="20" name="图片 19" descr="wxb主页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1195" y="5983605"/>
            <a:ext cx="247650" cy="2476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文本框 1"/>
          <p:cNvSpPr txBox="1">
            <a:spLocks noChangeArrowheads="1"/>
          </p:cNvSpPr>
          <p:nvPr/>
        </p:nvSpPr>
        <p:spPr bwMode="auto">
          <a:xfrm>
            <a:off x="2536370" y="539125"/>
            <a:ext cx="1576088" cy="8232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4" rIns="91430" bIns="45714">
            <a:spAutoFit/>
          </a:bodyPr>
          <a:lstStyle>
            <a:lvl1pPr eaLnBrk="0" hangingPunct="0"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8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CONT</a:t>
            </a:r>
          </a:p>
        </p:txBody>
      </p:sp>
      <p:sp>
        <p:nvSpPr>
          <p:cNvPr id="4099" name="文本框 2"/>
          <p:cNvSpPr txBox="1">
            <a:spLocks noChangeArrowheads="1"/>
          </p:cNvSpPr>
          <p:nvPr/>
        </p:nvSpPr>
        <p:spPr bwMode="auto">
          <a:xfrm>
            <a:off x="3851510" y="539125"/>
            <a:ext cx="1838209" cy="8232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4" rIns="91430" bIns="45714">
            <a:spAutoFit/>
          </a:bodyPr>
          <a:lstStyle>
            <a:lvl1pPr eaLnBrk="0" hangingPunct="0"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80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</a:rPr>
              <a:t>ENTS</a:t>
            </a:r>
          </a:p>
        </p:txBody>
      </p:sp>
      <p:sp>
        <p:nvSpPr>
          <p:cNvPr id="4100" name="文本框 3"/>
          <p:cNvSpPr txBox="1">
            <a:spLocks noChangeArrowheads="1"/>
          </p:cNvSpPr>
          <p:nvPr/>
        </p:nvSpPr>
        <p:spPr bwMode="auto">
          <a:xfrm>
            <a:off x="934227" y="2884662"/>
            <a:ext cx="1937346" cy="8232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4" rIns="91430" bIns="45714">
            <a:spAutoFit/>
          </a:bodyPr>
          <a:lstStyle>
            <a:lvl1pPr eaLnBrk="0" hangingPunct="0"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48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目录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5846237" y="1542180"/>
            <a:ext cx="567929" cy="56786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4" rIns="91430" bIns="45714" anchor="ctr"/>
          <a:lstStyle/>
          <a:p>
            <a:pPr algn="ctr"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5846237" y="3539771"/>
            <a:ext cx="567929" cy="56786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4" rIns="91430" bIns="45714" anchor="ctr"/>
          <a:lstStyle/>
          <a:p>
            <a:pPr algn="ctr"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5846237" y="2538456"/>
            <a:ext cx="567929" cy="56786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4" rIns="91430" bIns="45714" anchor="ctr"/>
          <a:lstStyle/>
          <a:p>
            <a:pPr algn="ctr"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04" name="文本框 8"/>
          <p:cNvSpPr txBox="1">
            <a:spLocks noChangeArrowheads="1"/>
          </p:cNvSpPr>
          <p:nvPr/>
        </p:nvSpPr>
        <p:spPr bwMode="auto">
          <a:xfrm>
            <a:off x="5826073" y="1530420"/>
            <a:ext cx="712432" cy="584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4" rIns="91430" bIns="45714">
            <a:spAutoFit/>
          </a:bodyPr>
          <a:lstStyle>
            <a:lvl1pPr eaLnBrk="0" hangingPunct="0"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endParaRPr lang="en-US" altLang="zh-CN" sz="3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05" name="文本框 10"/>
          <p:cNvSpPr txBox="1">
            <a:spLocks noChangeArrowheads="1"/>
          </p:cNvSpPr>
          <p:nvPr/>
        </p:nvSpPr>
        <p:spPr bwMode="auto">
          <a:xfrm>
            <a:off x="5821032" y="2526694"/>
            <a:ext cx="710752" cy="584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4" rIns="91430" bIns="45714">
            <a:spAutoFit/>
          </a:bodyPr>
          <a:lstStyle>
            <a:lvl1pPr eaLnBrk="0" hangingPunct="0"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</a:t>
            </a:r>
            <a:endParaRPr lang="en-US" altLang="zh-CN" sz="3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06" name="文本框 12"/>
          <p:cNvSpPr txBox="1">
            <a:spLocks noChangeArrowheads="1"/>
          </p:cNvSpPr>
          <p:nvPr/>
        </p:nvSpPr>
        <p:spPr bwMode="auto">
          <a:xfrm>
            <a:off x="5814311" y="3538090"/>
            <a:ext cx="710752" cy="584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4" rIns="91430" bIns="45714">
            <a:spAutoFit/>
          </a:bodyPr>
          <a:lstStyle>
            <a:lvl1pPr eaLnBrk="0" hangingPunct="0"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</a:t>
            </a:r>
            <a:endParaRPr lang="en-US" altLang="zh-CN" sz="3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525063" y="1637389"/>
            <a:ext cx="4333402" cy="367030"/>
          </a:xfrm>
          <a:prstGeom prst="rect">
            <a:avLst/>
          </a:prstGeom>
          <a:noFill/>
        </p:spPr>
        <p:txBody>
          <a:bodyPr lIns="91430" tIns="45714" rIns="91430" bIns="45714">
            <a:spAutoFit/>
          </a:bodyPr>
          <a:lstStyle/>
          <a:p>
            <a:pPr>
              <a:defRPr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光距感的基本原理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6525063" y="2617418"/>
            <a:ext cx="4333402" cy="367030"/>
          </a:xfrm>
          <a:prstGeom prst="rect">
            <a:avLst/>
          </a:prstGeom>
          <a:noFill/>
        </p:spPr>
        <p:txBody>
          <a:bodyPr lIns="91430" tIns="45714" rIns="91430" bIns="45714">
            <a:spAutoFit/>
          </a:bodyPr>
          <a:lstStyle/>
          <a:p>
            <a:pPr>
              <a:defRPr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光距感的配置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531785" y="3623774"/>
            <a:ext cx="4398933" cy="367030"/>
          </a:xfrm>
          <a:prstGeom prst="rect">
            <a:avLst/>
          </a:prstGeom>
          <a:noFill/>
        </p:spPr>
        <p:txBody>
          <a:bodyPr lIns="91430" tIns="45714" rIns="91430" bIns="45714">
            <a:spAutoFit/>
          </a:bodyPr>
          <a:lstStyle/>
          <a:p>
            <a:pPr>
              <a:defRPr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光距感的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log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分析和数据上报</a:t>
            </a:r>
          </a:p>
        </p:txBody>
      </p:sp>
      <p:sp>
        <p:nvSpPr>
          <p:cNvPr id="14" name="圆角矩形 13"/>
          <p:cNvSpPr/>
          <p:nvPr/>
        </p:nvSpPr>
        <p:spPr>
          <a:xfrm>
            <a:off x="5868080" y="4494044"/>
            <a:ext cx="567929" cy="56786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4" rIns="91430" bIns="45714" anchor="ctr"/>
          <a:lstStyle/>
          <a:p>
            <a:pPr algn="ctr"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11" name="文本框 12"/>
          <p:cNvSpPr txBox="1">
            <a:spLocks noChangeArrowheads="1"/>
          </p:cNvSpPr>
          <p:nvPr/>
        </p:nvSpPr>
        <p:spPr bwMode="auto">
          <a:xfrm>
            <a:off x="5836155" y="4490684"/>
            <a:ext cx="710751" cy="586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4" rIns="91430" bIns="45714">
            <a:spAutoFit/>
          </a:bodyPr>
          <a:lstStyle>
            <a:lvl1pPr eaLnBrk="0" hangingPunct="0"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</a:t>
            </a:r>
            <a:endParaRPr lang="en-US" altLang="zh-CN" sz="3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8"/>
          <p:cNvSpPr txBox="1"/>
          <p:nvPr/>
        </p:nvSpPr>
        <p:spPr>
          <a:xfrm>
            <a:off x="6551948" y="4578047"/>
            <a:ext cx="4400612" cy="367030"/>
          </a:xfrm>
          <a:prstGeom prst="rect">
            <a:avLst/>
          </a:prstGeom>
          <a:noFill/>
        </p:spPr>
        <p:txBody>
          <a:bodyPr lIns="91430" tIns="45714" rIns="91430" bIns="45714">
            <a:spAutoFit/>
          </a:bodyPr>
          <a:lstStyle/>
          <a:p>
            <a:pPr>
              <a:defRPr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代码流程分析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5854745" y="5342404"/>
            <a:ext cx="567929" cy="56786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4" rIns="91430" bIns="45714" anchor="ctr"/>
          <a:lstStyle/>
          <a:p>
            <a:pPr algn="ctr"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12"/>
          <p:cNvSpPr txBox="1">
            <a:spLocks noChangeArrowheads="1"/>
          </p:cNvSpPr>
          <p:nvPr/>
        </p:nvSpPr>
        <p:spPr bwMode="auto">
          <a:xfrm>
            <a:off x="5822820" y="5339044"/>
            <a:ext cx="710751" cy="582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4" rIns="91430" bIns="45714">
            <a:spAutoFit/>
          </a:bodyPr>
          <a:lstStyle>
            <a:lvl1pPr eaLnBrk="0" hangingPunct="0"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五</a:t>
            </a:r>
          </a:p>
        </p:txBody>
      </p:sp>
      <p:sp>
        <p:nvSpPr>
          <p:cNvPr id="8" name="文本框 18"/>
          <p:cNvSpPr txBox="1"/>
          <p:nvPr/>
        </p:nvSpPr>
        <p:spPr>
          <a:xfrm>
            <a:off x="6538613" y="5426407"/>
            <a:ext cx="4400612" cy="367030"/>
          </a:xfrm>
          <a:prstGeom prst="rect">
            <a:avLst/>
          </a:prstGeom>
          <a:noFill/>
        </p:spPr>
        <p:txBody>
          <a:bodyPr lIns="91430" tIns="45714" rIns="91430" bIns="45714">
            <a:spAutoFit/>
          </a:bodyPr>
          <a:lstStyle/>
          <a:p>
            <a:pPr>
              <a:defRPr/>
            </a:pPr>
            <a:r>
              <a:rPr 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总结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1817" y="1707654"/>
            <a:ext cx="3299849" cy="286434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3"/>
          <p:cNvSpPr txBox="1"/>
          <p:nvPr/>
        </p:nvSpPr>
        <p:spPr>
          <a:xfrm>
            <a:off x="570764" y="2320413"/>
            <a:ext cx="219341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96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4"/>
          <p:cNvSpPr txBox="1"/>
          <p:nvPr/>
        </p:nvSpPr>
        <p:spPr>
          <a:xfrm>
            <a:off x="3300219" y="2782077"/>
            <a:ext cx="5591932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光距感的基本原理</a:t>
            </a:r>
          </a:p>
        </p:txBody>
      </p:sp>
      <p:sp>
        <p:nvSpPr>
          <p:cNvPr id="5" name="矩形 4"/>
          <p:cNvSpPr/>
          <p:nvPr/>
        </p:nvSpPr>
        <p:spPr>
          <a:xfrm>
            <a:off x="8892151" y="1707653"/>
            <a:ext cx="3299849" cy="286434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7078108" y="2064270"/>
            <a:ext cx="582326" cy="614905"/>
            <a:chOff x="6084168" y="1274820"/>
            <a:chExt cx="432048" cy="432834"/>
          </a:xfrm>
        </p:grpSpPr>
        <p:sp>
          <p:nvSpPr>
            <p:cNvPr id="7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8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5781964" y="2064663"/>
            <a:ext cx="582326" cy="613789"/>
            <a:chOff x="4788024" y="1275213"/>
            <a:chExt cx="432048" cy="432048"/>
          </a:xfrm>
        </p:grpSpPr>
        <p:sp>
          <p:nvSpPr>
            <p:cNvPr id="10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1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6430036" y="2064270"/>
            <a:ext cx="583384" cy="614905"/>
            <a:chOff x="5436096" y="1274820"/>
            <a:chExt cx="432833" cy="432834"/>
          </a:xfrm>
        </p:grpSpPr>
        <p:sp>
          <p:nvSpPr>
            <p:cNvPr id="13" name="椭圆 12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4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4485820" y="2064270"/>
            <a:ext cx="583384" cy="614905"/>
            <a:chOff x="3491880" y="1274820"/>
            <a:chExt cx="432833" cy="432834"/>
          </a:xfrm>
        </p:grpSpPr>
        <p:sp>
          <p:nvSpPr>
            <p:cNvPr id="16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7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5133892" y="2064270"/>
            <a:ext cx="583384" cy="614905"/>
            <a:chOff x="4139952" y="1274820"/>
            <a:chExt cx="432833" cy="432834"/>
          </a:xfrm>
        </p:grpSpPr>
        <p:sp>
          <p:nvSpPr>
            <p:cNvPr id="19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0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4" grpId="0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74346" y="160468"/>
            <a:ext cx="58851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algn="l" defTabSz="914400" eaLnBrk="1" hangingPunct="1">
              <a:buClrTx/>
              <a:buSzTx/>
              <a:buFont typeface="Arial" panose="020B0604020202020204" pitchFamily="34" charset="0"/>
              <a:defRPr/>
            </a:pPr>
            <a:r>
              <a:rPr lang="zh-CN" altLang="en-US" sz="2000" b="1" dirty="0" smtClean="0">
                <a:latin typeface="黑体" panose="02010609060101010101" charset="-122"/>
                <a:ea typeface="黑体" panose="02010609060101010101" charset="-122"/>
                <a:sym typeface="+mn-ea"/>
              </a:rPr>
              <a:t>一、光距感的基本原理</a:t>
            </a:r>
          </a:p>
        </p:txBody>
      </p:sp>
      <p:graphicFrame>
        <p:nvGraphicFramePr>
          <p:cNvPr id="11" name="表格 10"/>
          <p:cNvGraphicFramePr/>
          <p:nvPr>
            <p:custDataLst>
              <p:tags r:id="rId1"/>
            </p:custDataLst>
          </p:nvPr>
        </p:nvGraphicFramePr>
        <p:xfrm>
          <a:off x="474345" y="3807460"/>
          <a:ext cx="3755390" cy="14998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0945"/>
                <a:gridCol w="2544445"/>
              </a:tblGrid>
              <a:tr h="27432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000">
                          <a:solidFill>
                            <a:schemeClr val="tx1"/>
                          </a:solidFill>
                        </a:rPr>
                        <a:t>驱动文件的位置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000">
                          <a:solidFill>
                            <a:schemeClr val="tx1"/>
                          </a:solidFill>
                        </a:rPr>
                        <a:t>drivers\misc\mediatek\sensors-1.0\alsps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000"/>
                        <a:t>驱动文件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000"/>
                        <a:t>stk3x3x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000"/>
                        <a:t>驱动型号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000"/>
                        <a:t>xtk3338-V</a:t>
                      </a:r>
                    </a:p>
                  </a:txBody>
                  <a:tcPr/>
                </a:tc>
              </a:tr>
              <a:tr h="246380"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000"/>
                        <a:t>从设备地址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000"/>
                        <a:t>0x67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24511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000"/>
                        <a:t>光感工作方式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000"/>
                        <a:t>定时器定时上报</a:t>
                      </a:r>
                      <a:r>
                        <a:rPr lang="en-US" altLang="zh-CN" sz="1000"/>
                        <a:t>(</a:t>
                      </a:r>
                      <a:r>
                        <a:rPr lang="zh-CN" altLang="en-US" sz="1000"/>
                        <a:t>间隔：</a:t>
                      </a:r>
                      <a:r>
                        <a:rPr lang="en-US" altLang="zh-CN" sz="1000"/>
                        <a:t>0.252s)</a:t>
                      </a:r>
                    </a:p>
                  </a:txBody>
                  <a:tcPr/>
                </a:tc>
              </a:tr>
              <a:tr h="2463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000"/>
                        <a:t>距感工作方式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000"/>
                        <a:t>中断触发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625" y="1054100"/>
            <a:ext cx="4415790" cy="221170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1355" y="939800"/>
            <a:ext cx="7419975" cy="226377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88485" y="3203575"/>
            <a:ext cx="7283450" cy="34493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74346" y="160468"/>
            <a:ext cx="58851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algn="l" defTabSz="914400" eaLnBrk="1" hangingPunct="1">
              <a:buClrTx/>
              <a:buSzTx/>
              <a:buFont typeface="Arial" panose="020B0604020202020204" pitchFamily="34" charset="0"/>
              <a:defRPr/>
            </a:pPr>
            <a:r>
              <a:rPr lang="zh-CN" altLang="en-US" sz="2000" b="1" dirty="0" smtClean="0">
                <a:latin typeface="黑体" panose="02010609060101010101" charset="-122"/>
                <a:ea typeface="黑体" panose="02010609060101010101" charset="-122"/>
                <a:sym typeface="+mn-ea"/>
              </a:rPr>
              <a:t>一、光距感的基本原理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793115"/>
            <a:ext cx="7736205" cy="5594350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1542415" y="1102360"/>
            <a:ext cx="400685" cy="465328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1" rIns="68584" bIns="34291"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距感初始化及数据上报流程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1817" y="1707654"/>
            <a:ext cx="3299849" cy="286434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3"/>
          <p:cNvSpPr txBox="1"/>
          <p:nvPr/>
        </p:nvSpPr>
        <p:spPr>
          <a:xfrm>
            <a:off x="570764" y="2320413"/>
            <a:ext cx="219341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96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4"/>
          <p:cNvSpPr txBox="1"/>
          <p:nvPr/>
        </p:nvSpPr>
        <p:spPr>
          <a:xfrm>
            <a:off x="3300219" y="2782077"/>
            <a:ext cx="5591932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光距感配置</a:t>
            </a:r>
          </a:p>
        </p:txBody>
      </p:sp>
      <p:sp>
        <p:nvSpPr>
          <p:cNvPr id="5" name="矩形 4"/>
          <p:cNvSpPr/>
          <p:nvPr/>
        </p:nvSpPr>
        <p:spPr>
          <a:xfrm>
            <a:off x="8892151" y="1707653"/>
            <a:ext cx="3299849" cy="286434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7078108" y="2064270"/>
            <a:ext cx="582326" cy="614905"/>
            <a:chOff x="6084168" y="1274820"/>
            <a:chExt cx="432048" cy="432834"/>
          </a:xfrm>
        </p:grpSpPr>
        <p:sp>
          <p:nvSpPr>
            <p:cNvPr id="7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8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5781964" y="2064663"/>
            <a:ext cx="582326" cy="613789"/>
            <a:chOff x="4788024" y="1275213"/>
            <a:chExt cx="432048" cy="432048"/>
          </a:xfrm>
        </p:grpSpPr>
        <p:sp>
          <p:nvSpPr>
            <p:cNvPr id="10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1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6430036" y="2064270"/>
            <a:ext cx="583384" cy="614905"/>
            <a:chOff x="5436096" y="1274820"/>
            <a:chExt cx="432833" cy="432834"/>
          </a:xfrm>
        </p:grpSpPr>
        <p:sp>
          <p:nvSpPr>
            <p:cNvPr id="13" name="椭圆 12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4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4485820" y="2064270"/>
            <a:ext cx="583384" cy="614905"/>
            <a:chOff x="3491880" y="1274820"/>
            <a:chExt cx="432833" cy="432834"/>
          </a:xfrm>
        </p:grpSpPr>
        <p:sp>
          <p:nvSpPr>
            <p:cNvPr id="16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7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5133892" y="2064270"/>
            <a:ext cx="583384" cy="614905"/>
            <a:chOff x="4139952" y="1274820"/>
            <a:chExt cx="432833" cy="432834"/>
          </a:xfrm>
        </p:grpSpPr>
        <p:sp>
          <p:nvSpPr>
            <p:cNvPr id="19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0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4" grpId="0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等腰三角形 2"/>
          <p:cNvSpPr/>
          <p:nvPr/>
        </p:nvSpPr>
        <p:spPr>
          <a:xfrm rot="5400000">
            <a:off x="251619" y="280194"/>
            <a:ext cx="263525" cy="182563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62610" y="240030"/>
            <a:ext cx="3519805" cy="36830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 marR="0" algn="l" defTabSz="914400" eaLnBrk="1" hangingPunct="1">
              <a:buClrTx/>
              <a:buSzTx/>
              <a:buFont typeface="Arial" panose="020B0604020202020204" pitchFamily="34" charset="0"/>
              <a:defRPr/>
            </a:pPr>
            <a:r>
              <a:rPr lang="zh-CN" altLang="en-US" b="1" dirty="0" smtClean="0">
                <a:latin typeface="黑体" panose="02010609060101010101" charset="-122"/>
                <a:ea typeface="黑体" panose="02010609060101010101" charset="-122"/>
                <a:sym typeface="+mn-ea"/>
              </a:rPr>
              <a:t>二、光距感配置</a:t>
            </a:r>
            <a:endParaRPr kumimoji="1" lang="zh-CN" altLang="en-US" b="1" kern="1200" cap="none" spc="0" normalizeH="0" baseline="0" noProof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319051" y="769381"/>
            <a:ext cx="3515183" cy="44569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1" rIns="68584" bIns="34291"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设备树</a:t>
            </a:r>
          </a:p>
        </p:txBody>
      </p:sp>
      <p:sp>
        <p:nvSpPr>
          <p:cNvPr id="6" name="矩形 5"/>
          <p:cNvSpPr/>
          <p:nvPr/>
        </p:nvSpPr>
        <p:spPr>
          <a:xfrm>
            <a:off x="292266" y="769381"/>
            <a:ext cx="3515183" cy="44569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1" rIns="68584" bIns="34291"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引脚配置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100" y="1377315"/>
            <a:ext cx="5019675" cy="187198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215" y="3343275"/>
            <a:ext cx="5087620" cy="178689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2100" y="5224145"/>
            <a:ext cx="5681345" cy="128206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06185" y="3173095"/>
            <a:ext cx="4710430" cy="3566795"/>
          </a:xfrm>
          <a:prstGeom prst="rect">
            <a:avLst/>
          </a:prstGeom>
        </p:spPr>
      </p:pic>
      <p:cxnSp>
        <p:nvCxnSpPr>
          <p:cNvPr id="13" name="直接连接符 12"/>
          <p:cNvCxnSpPr/>
          <p:nvPr/>
        </p:nvCxnSpPr>
        <p:spPr>
          <a:xfrm>
            <a:off x="6306185" y="792480"/>
            <a:ext cx="9525" cy="5636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图片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06185" y="1276350"/>
            <a:ext cx="2071370" cy="55499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06185" y="1892935"/>
            <a:ext cx="4062095" cy="135636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1817" y="1707654"/>
            <a:ext cx="3299849" cy="286434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3"/>
          <p:cNvSpPr txBox="1"/>
          <p:nvPr/>
        </p:nvSpPr>
        <p:spPr>
          <a:xfrm>
            <a:off x="570764" y="2320413"/>
            <a:ext cx="219341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96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4"/>
          <p:cNvSpPr txBox="1"/>
          <p:nvPr/>
        </p:nvSpPr>
        <p:spPr>
          <a:xfrm>
            <a:off x="3300219" y="2782077"/>
            <a:ext cx="5591932" cy="598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光距感的</a:t>
            </a:r>
            <a:r>
              <a:rPr lang="en-US" altLang="zh-CN" sz="3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</a:t>
            </a:r>
            <a:r>
              <a:rPr lang="zh-CN" altLang="en-US" sz="3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分析和数据上报</a:t>
            </a:r>
          </a:p>
        </p:txBody>
      </p:sp>
      <p:sp>
        <p:nvSpPr>
          <p:cNvPr id="5" name="矩形 4"/>
          <p:cNvSpPr/>
          <p:nvPr/>
        </p:nvSpPr>
        <p:spPr>
          <a:xfrm>
            <a:off x="8892151" y="1707653"/>
            <a:ext cx="3299849" cy="286434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7078108" y="2064270"/>
            <a:ext cx="582326" cy="614905"/>
            <a:chOff x="6084168" y="1274820"/>
            <a:chExt cx="432048" cy="432834"/>
          </a:xfrm>
        </p:grpSpPr>
        <p:sp>
          <p:nvSpPr>
            <p:cNvPr id="7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8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5781964" y="2064663"/>
            <a:ext cx="582326" cy="613789"/>
            <a:chOff x="4788024" y="1275213"/>
            <a:chExt cx="432048" cy="432048"/>
          </a:xfrm>
        </p:grpSpPr>
        <p:sp>
          <p:nvSpPr>
            <p:cNvPr id="10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1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6430036" y="2064270"/>
            <a:ext cx="583384" cy="614905"/>
            <a:chOff x="5436096" y="1274820"/>
            <a:chExt cx="432833" cy="432834"/>
          </a:xfrm>
        </p:grpSpPr>
        <p:sp>
          <p:nvSpPr>
            <p:cNvPr id="13" name="椭圆 12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4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4485820" y="2064270"/>
            <a:ext cx="583384" cy="614905"/>
            <a:chOff x="3491880" y="1274820"/>
            <a:chExt cx="432833" cy="432834"/>
          </a:xfrm>
        </p:grpSpPr>
        <p:sp>
          <p:nvSpPr>
            <p:cNvPr id="16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7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5133892" y="2064270"/>
            <a:ext cx="583384" cy="614905"/>
            <a:chOff x="4139952" y="1274820"/>
            <a:chExt cx="432833" cy="432834"/>
          </a:xfrm>
        </p:grpSpPr>
        <p:sp>
          <p:nvSpPr>
            <p:cNvPr id="19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0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4" grpId="0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74346" y="160468"/>
            <a:ext cx="58851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latin typeface="黑体" panose="02010609060101010101" charset="-122"/>
                <a:ea typeface="黑体" panose="02010609060101010101" charset="-122"/>
                <a:sym typeface="+mn-ea"/>
              </a:rPr>
              <a:t>三、光距感的</a:t>
            </a:r>
            <a:r>
              <a:rPr lang="en-US" altLang="zh-CN" sz="2000" b="1" dirty="0" smtClean="0">
                <a:latin typeface="黑体" panose="02010609060101010101" charset="-122"/>
                <a:ea typeface="黑体" panose="02010609060101010101" charset="-122"/>
                <a:sym typeface="+mn-ea"/>
              </a:rPr>
              <a:t>log</a:t>
            </a:r>
            <a:r>
              <a:rPr lang="zh-CN" altLang="en-US" sz="2000" b="1" dirty="0" smtClean="0">
                <a:latin typeface="黑体" panose="02010609060101010101" charset="-122"/>
                <a:ea typeface="黑体" panose="02010609060101010101" charset="-122"/>
                <a:sym typeface="+mn-ea"/>
              </a:rPr>
              <a:t>分析和数据上报</a:t>
            </a:r>
            <a:endParaRPr lang="zh-CN" altLang="en-US" sz="2000" b="1" dirty="0" smtClean="0">
              <a:solidFill>
                <a:schemeClr val="tx1">
                  <a:lumMod val="65000"/>
                  <a:lumOff val="35000"/>
                </a:schemeClr>
              </a:solidFill>
              <a:latin typeface="黑体" panose="02010609060101010101" charset="-122"/>
              <a:ea typeface="黑体" panose="02010609060101010101" charset="-122"/>
              <a:sym typeface="+mn-ea"/>
            </a:endParaRPr>
          </a:p>
        </p:txBody>
      </p:sp>
      <p:sp>
        <p:nvSpPr>
          <p:cNvPr id="3" name="等腰三角形 2"/>
          <p:cNvSpPr/>
          <p:nvPr/>
        </p:nvSpPr>
        <p:spPr>
          <a:xfrm rot="5400000">
            <a:off x="251460" y="280035"/>
            <a:ext cx="262890" cy="182880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465" y="3159125"/>
            <a:ext cx="11789410" cy="291719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100" y="1388745"/>
            <a:ext cx="8010525" cy="685800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292266" y="769381"/>
            <a:ext cx="3515183" cy="44569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1" rIns="68584" bIns="34291"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光感</a:t>
            </a:r>
          </a:p>
        </p:txBody>
      </p:sp>
      <p:sp>
        <p:nvSpPr>
          <p:cNvPr id="16" name="矩形 15"/>
          <p:cNvSpPr/>
          <p:nvPr/>
        </p:nvSpPr>
        <p:spPr>
          <a:xfrm>
            <a:off x="292266" y="2518171"/>
            <a:ext cx="3515183" cy="44569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1" rIns="68584" bIns="34291"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距感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62d654c6-b608-46d9-a2ad-cf9a4ef9b3f1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4fbf68a6-16cc-4b11-b851-ebbc6998682a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267</Words>
  <Application>Microsoft Office PowerPoint</Application>
  <PresentationFormat>自定义</PresentationFormat>
  <Paragraphs>70</Paragraphs>
  <Slides>15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wan</cp:lastModifiedBy>
  <cp:revision>228</cp:revision>
  <dcterms:created xsi:type="dcterms:W3CDTF">2015-05-05T08:02:00Z</dcterms:created>
  <dcterms:modified xsi:type="dcterms:W3CDTF">2020-04-11T08:53:25Z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</Properties>
</file>