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1" d="100"/>
          <a:sy n="81" d="100"/>
        </p:scale>
        <p:origin x="60" y="5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801802-9D85-45ED-B84B-529E3384B93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0E439-7550-4E11-9D42-A61B0BF2BA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53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1802-9D85-45ED-B84B-529E3384B93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0E439-7550-4E11-9D42-A61B0BF2BAFC}" type="slidenum">
              <a:rPr lang="en-US" smtClean="0"/>
              <a:t>‹#›</a:t>
            </a:fld>
            <a:endParaRPr lang="en-US"/>
          </a:p>
        </p:txBody>
      </p:sp>
    </p:spTree>
    <p:extLst>
      <p:ext uri="{BB962C8B-B14F-4D97-AF65-F5344CB8AC3E}">
        <p14:creationId xmlns:p14="http://schemas.microsoft.com/office/powerpoint/2010/main" val="104451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1802-9D85-45ED-B84B-529E3384B93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0E439-7550-4E11-9D42-A61B0BF2BAFC}" type="slidenum">
              <a:rPr lang="en-US" smtClean="0"/>
              <a:t>‹#›</a:t>
            </a:fld>
            <a:endParaRPr lang="en-US"/>
          </a:p>
        </p:txBody>
      </p:sp>
    </p:spTree>
    <p:extLst>
      <p:ext uri="{BB962C8B-B14F-4D97-AF65-F5344CB8AC3E}">
        <p14:creationId xmlns:p14="http://schemas.microsoft.com/office/powerpoint/2010/main" val="119661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1802-9D85-45ED-B84B-529E3384B93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0E439-7550-4E11-9D42-A61B0BF2BAFC}" type="slidenum">
              <a:rPr lang="en-US" smtClean="0"/>
              <a:t>‹#›</a:t>
            </a:fld>
            <a:endParaRPr lang="en-US"/>
          </a:p>
        </p:txBody>
      </p:sp>
    </p:spTree>
    <p:extLst>
      <p:ext uri="{BB962C8B-B14F-4D97-AF65-F5344CB8AC3E}">
        <p14:creationId xmlns:p14="http://schemas.microsoft.com/office/powerpoint/2010/main" val="142650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01802-9D85-45ED-B84B-529E3384B930}"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0E439-7550-4E11-9D42-A61B0BF2BA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38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801802-9D85-45ED-B84B-529E3384B93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0E439-7550-4E11-9D42-A61B0BF2BAFC}" type="slidenum">
              <a:rPr lang="en-US" smtClean="0"/>
              <a:t>‹#›</a:t>
            </a:fld>
            <a:endParaRPr lang="en-US"/>
          </a:p>
        </p:txBody>
      </p:sp>
    </p:spTree>
    <p:extLst>
      <p:ext uri="{BB962C8B-B14F-4D97-AF65-F5344CB8AC3E}">
        <p14:creationId xmlns:p14="http://schemas.microsoft.com/office/powerpoint/2010/main" val="406373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801802-9D85-45ED-B84B-529E3384B930}" type="datetimeFigureOut">
              <a:rPr lang="en-US" smtClean="0"/>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0E439-7550-4E11-9D42-A61B0BF2BAFC}" type="slidenum">
              <a:rPr lang="en-US" smtClean="0"/>
              <a:t>‹#›</a:t>
            </a:fld>
            <a:endParaRPr lang="en-US"/>
          </a:p>
        </p:txBody>
      </p:sp>
    </p:spTree>
    <p:extLst>
      <p:ext uri="{BB962C8B-B14F-4D97-AF65-F5344CB8AC3E}">
        <p14:creationId xmlns:p14="http://schemas.microsoft.com/office/powerpoint/2010/main" val="1734230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801802-9D85-45ED-B84B-529E3384B930}"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0E439-7550-4E11-9D42-A61B0BF2BAFC}" type="slidenum">
              <a:rPr lang="en-US" smtClean="0"/>
              <a:t>‹#›</a:t>
            </a:fld>
            <a:endParaRPr lang="en-US"/>
          </a:p>
        </p:txBody>
      </p:sp>
    </p:spTree>
    <p:extLst>
      <p:ext uri="{BB962C8B-B14F-4D97-AF65-F5344CB8AC3E}">
        <p14:creationId xmlns:p14="http://schemas.microsoft.com/office/powerpoint/2010/main" val="377526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801802-9D85-45ED-B84B-529E3384B930}" type="datetimeFigureOut">
              <a:rPr lang="en-US" smtClean="0"/>
              <a:t>7/13/2020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CC0E439-7550-4E11-9D42-A61B0BF2BAFC}" type="slidenum">
              <a:rPr lang="en-US" smtClean="0"/>
              <a:t>‹#›</a:t>
            </a:fld>
            <a:endParaRPr lang="en-US"/>
          </a:p>
        </p:txBody>
      </p:sp>
    </p:spTree>
    <p:extLst>
      <p:ext uri="{BB962C8B-B14F-4D97-AF65-F5344CB8AC3E}">
        <p14:creationId xmlns:p14="http://schemas.microsoft.com/office/powerpoint/2010/main" val="3189490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7801802-9D85-45ED-B84B-529E3384B930}" type="datetimeFigureOut">
              <a:rPr lang="en-US" smtClean="0"/>
              <a:t>7/13/2020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C0E439-7550-4E11-9D42-A61B0BF2BAFC}" type="slidenum">
              <a:rPr lang="en-US" smtClean="0"/>
              <a:t>‹#›</a:t>
            </a:fld>
            <a:endParaRPr lang="en-US"/>
          </a:p>
        </p:txBody>
      </p:sp>
    </p:spTree>
    <p:extLst>
      <p:ext uri="{BB962C8B-B14F-4D97-AF65-F5344CB8AC3E}">
        <p14:creationId xmlns:p14="http://schemas.microsoft.com/office/powerpoint/2010/main" val="67614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01802-9D85-45ED-B84B-529E3384B930}"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0E439-7550-4E11-9D42-A61B0BF2BAFC}" type="slidenum">
              <a:rPr lang="en-US" smtClean="0"/>
              <a:t>‹#›</a:t>
            </a:fld>
            <a:endParaRPr lang="en-US"/>
          </a:p>
        </p:txBody>
      </p:sp>
    </p:spTree>
    <p:extLst>
      <p:ext uri="{BB962C8B-B14F-4D97-AF65-F5344CB8AC3E}">
        <p14:creationId xmlns:p14="http://schemas.microsoft.com/office/powerpoint/2010/main" val="271394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801802-9D85-45ED-B84B-529E3384B930}" type="datetimeFigureOut">
              <a:rPr lang="en-US" smtClean="0"/>
              <a:t>7/13/2020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C0E439-7550-4E11-9D42-A61B0BF2BAF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1451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885C-E063-4F9D-9D63-89333CB695C9}"/>
              </a:ext>
            </a:extLst>
          </p:cNvPr>
          <p:cNvSpPr>
            <a:spLocks noGrp="1"/>
          </p:cNvSpPr>
          <p:nvPr>
            <p:ph type="ctrTitle"/>
          </p:nvPr>
        </p:nvSpPr>
        <p:spPr/>
        <p:txBody>
          <a:bodyPr/>
          <a:lstStyle/>
          <a:p>
            <a:r>
              <a:rPr lang="en-US" dirty="0"/>
              <a:t>Study of Amsterdam and Chicago Neighborhoods</a:t>
            </a:r>
          </a:p>
        </p:txBody>
      </p:sp>
    </p:spTree>
    <p:extLst>
      <p:ext uri="{BB962C8B-B14F-4D97-AF65-F5344CB8AC3E}">
        <p14:creationId xmlns:p14="http://schemas.microsoft.com/office/powerpoint/2010/main" val="142287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E6D4A253-652B-4CB8-913F-247DA9CF5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64B7510-9661-4763-9300-5F1348861EA3}"/>
              </a:ext>
            </a:extLst>
          </p:cNvPr>
          <p:cNvSpPr>
            <a:spLocks noGrp="1"/>
          </p:cNvSpPr>
          <p:nvPr>
            <p:ph type="title"/>
          </p:nvPr>
        </p:nvSpPr>
        <p:spPr>
          <a:xfrm>
            <a:off x="6728459" y="634946"/>
            <a:ext cx="4821283" cy="1450757"/>
          </a:xfrm>
        </p:spPr>
        <p:txBody>
          <a:bodyPr>
            <a:normAutofit/>
          </a:bodyPr>
          <a:lstStyle/>
          <a:p>
            <a:r>
              <a:rPr lang="en-US" dirty="0"/>
              <a:t>Introduction</a:t>
            </a:r>
          </a:p>
        </p:txBody>
      </p:sp>
      <p:sp>
        <p:nvSpPr>
          <p:cNvPr id="139" name="Rectangle 138">
            <a:extLst>
              <a:ext uri="{FF2B5EF4-FFF2-40B4-BE49-F238E27FC236}">
                <a16:creationId xmlns:a16="http://schemas.microsoft.com/office/drawing/2014/main" id="{67AB164F-5D83-4672-A334-AB772EB3F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a4b3e06afd7c8dc6cf48ac2fb858e87--amsterdam-holland-amsterdam-map">
            <a:extLst>
              <a:ext uri="{FF2B5EF4-FFF2-40B4-BE49-F238E27FC236}">
                <a16:creationId xmlns:a16="http://schemas.microsoft.com/office/drawing/2014/main" id="{64DFE16D-1DFC-4F4B-B59B-64209D9EE0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336" y="564067"/>
            <a:ext cx="2784700" cy="2923569"/>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3E9234AC-8D5E-426E-B92A-5D3100322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8FBF37C7-A709-4F3F-9366-2A4B6178FB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E6D826B9-9966-4973-BD95-E66216147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574A666-281C-4FC9-A810-AD760C8B6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hicago-Neighborhoods-Map for people visiting the City of Chicago ...">
            <a:extLst>
              <a:ext uri="{FF2B5EF4-FFF2-40B4-BE49-F238E27FC236}">
                <a16:creationId xmlns:a16="http://schemas.microsoft.com/office/drawing/2014/main" id="{BBB0767D-8B0B-4E8B-B2CE-EA9E568BA36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62183" y="2601842"/>
            <a:ext cx="2100220" cy="323110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7244AD8-B93F-4577-BC04-F3B8A75C8B3F}"/>
              </a:ext>
            </a:extLst>
          </p:cNvPr>
          <p:cNvSpPr>
            <a:spLocks noGrp="1"/>
          </p:cNvSpPr>
          <p:nvPr>
            <p:ph idx="1"/>
          </p:nvPr>
        </p:nvSpPr>
        <p:spPr>
          <a:xfrm>
            <a:off x="6728459" y="2198914"/>
            <a:ext cx="4821283" cy="3670180"/>
          </a:xfrm>
        </p:spPr>
        <p:txBody>
          <a:bodyPr>
            <a:normAutofit/>
          </a:bodyPr>
          <a:lstStyle/>
          <a:p>
            <a:pPr marL="460375" indent="-460375">
              <a:buFont typeface="Arial" panose="020B0604020202020204" pitchFamily="34" charset="0"/>
              <a:buChar char="•"/>
            </a:pPr>
            <a:r>
              <a:rPr lang="en-US" sz="1700" b="0" i="0">
                <a:effectLst/>
                <a:latin typeface="-apple-system"/>
              </a:rPr>
              <a:t>A group of Americans from Chicago are moving to Amsterdam for work</a:t>
            </a:r>
          </a:p>
          <a:p>
            <a:pPr marL="460375" indent="-460375">
              <a:buFont typeface="Arial" panose="020B0604020202020204" pitchFamily="34" charset="0"/>
              <a:buChar char="•"/>
            </a:pPr>
            <a:r>
              <a:rPr lang="en-US" sz="1700" b="0" i="0">
                <a:effectLst/>
                <a:latin typeface="-apple-system"/>
              </a:rPr>
              <a:t>None of them know anything about neighborhoods in Amsterdam and are uncertain about which neighborhoods they may prefer</a:t>
            </a:r>
          </a:p>
          <a:p>
            <a:pPr marL="460375" indent="-460375">
              <a:buFont typeface="Arial" panose="020B0604020202020204" pitchFamily="34" charset="0"/>
              <a:buChar char="•"/>
            </a:pPr>
            <a:r>
              <a:rPr lang="en-US" sz="1700" b="0" i="0">
                <a:effectLst/>
                <a:latin typeface="-apple-system"/>
              </a:rPr>
              <a:t>They do know which neighborhoods they prefer in Chicago</a:t>
            </a:r>
          </a:p>
          <a:p>
            <a:pPr marL="460375" indent="-460375">
              <a:buFont typeface="Arial" panose="020B0604020202020204" pitchFamily="34" charset="0"/>
              <a:buChar char="•"/>
            </a:pPr>
            <a:r>
              <a:rPr lang="en-US" sz="1700" b="0" i="0">
                <a:effectLst/>
                <a:latin typeface="-apple-system"/>
              </a:rPr>
              <a:t>They'd like to get a recommendation for which neighborhood in Amsterdam is most similar to each neighborhood in Chicago</a:t>
            </a:r>
            <a:br>
              <a:rPr lang="en-US" sz="1700"/>
            </a:br>
            <a:endParaRPr lang="en-US" sz="1700"/>
          </a:p>
        </p:txBody>
      </p:sp>
      <p:sp>
        <p:nvSpPr>
          <p:cNvPr id="149" name="Rectangle 148">
            <a:extLst>
              <a:ext uri="{FF2B5EF4-FFF2-40B4-BE49-F238E27FC236}">
                <a16:creationId xmlns:a16="http://schemas.microsoft.com/office/drawing/2014/main" id="{F70A07A1-8551-4106-A383-56873AB86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E4EFE7D9-6F8F-4F8F-84BB-8F1A58C11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402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59E98AC-3807-42B3-BFA1-8FCA7A0C5167}"/>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Data</a:t>
            </a:r>
          </a:p>
        </p:txBody>
      </p:sp>
      <p:sp>
        <p:nvSpPr>
          <p:cNvPr id="3" name="Content Placeholder 4">
            <a:extLst>
              <a:ext uri="{FF2B5EF4-FFF2-40B4-BE49-F238E27FC236}">
                <a16:creationId xmlns:a16="http://schemas.microsoft.com/office/drawing/2014/main" id="{D59D8BD5-780D-4667-9DCB-28FE43125F1C}"/>
              </a:ext>
            </a:extLst>
          </p:cNvPr>
          <p:cNvSpPr txBox="1">
            <a:spLocks/>
          </p:cNvSpPr>
          <p:nvPr/>
        </p:nvSpPr>
        <p:spPr>
          <a:xfrm>
            <a:off x="1097279" y="1845734"/>
            <a:ext cx="6454987"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60375" indent="-460375">
              <a:buFont typeface="Calibri" panose="020F0502020204030204" pitchFamily="34" charset="0"/>
              <a:buChar char="•"/>
            </a:pPr>
            <a:r>
              <a:rPr lang="en-US" b="0" i="0">
                <a:effectLst/>
              </a:rPr>
              <a:t>In order to help the group make more informed decisions, I will use the four-square data for each of the cities to retrieve venue type data by neighborhood</a:t>
            </a:r>
          </a:p>
          <a:p>
            <a:pPr marL="460375" indent="-460375">
              <a:buFont typeface="Calibri" panose="020F0502020204030204" pitchFamily="34" charset="0"/>
              <a:buChar char="•"/>
            </a:pPr>
            <a:r>
              <a:rPr lang="en-US" b="0" i="0">
                <a:effectLst/>
              </a:rPr>
              <a:t>These neighborhoods will be defined by geojson files for each city that were found online</a:t>
            </a:r>
            <a:br>
              <a:rPr lang="en-US" dirty="0"/>
            </a:br>
            <a:endParaRPr lang="en-US"/>
          </a:p>
        </p:txBody>
      </p:sp>
      <p:pic>
        <p:nvPicPr>
          <p:cNvPr id="1026" name="Picture 2" descr="Foursquare, logo icon">
            <a:extLst>
              <a:ext uri="{FF2B5EF4-FFF2-40B4-BE49-F238E27FC236}">
                <a16:creationId xmlns:a16="http://schemas.microsoft.com/office/drawing/2014/main" id="{41318945-8F5A-4444-AF1C-30FD20A968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20570" y="2084269"/>
            <a:ext cx="3135109" cy="313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84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136">
            <a:extLst>
              <a:ext uri="{FF2B5EF4-FFF2-40B4-BE49-F238E27FC236}">
                <a16:creationId xmlns:a16="http://schemas.microsoft.com/office/drawing/2014/main" id="{430511CB-2556-40C9-9975-93D0D2EF2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79" name="Rectangle 138">
            <a:extLst>
              <a:ext uri="{FF2B5EF4-FFF2-40B4-BE49-F238E27FC236}">
                <a16:creationId xmlns:a16="http://schemas.microsoft.com/office/drawing/2014/main" id="{0137E738-AFAB-48B2-97F9-5C4BF3934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80" name="Straight Connector 140">
            <a:extLst>
              <a:ext uri="{FF2B5EF4-FFF2-40B4-BE49-F238E27FC236}">
                <a16:creationId xmlns:a16="http://schemas.microsoft.com/office/drawing/2014/main" id="{0703A2A2-0F14-45FC-8CB4-D5DEEC49AC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1" name="Rectangle 142">
            <a:extLst>
              <a:ext uri="{FF2B5EF4-FFF2-40B4-BE49-F238E27FC236}">
                <a16:creationId xmlns:a16="http://schemas.microsoft.com/office/drawing/2014/main" id="{E6D4A253-652B-4CB8-913F-247DA9CF5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DF8FB-16D1-4D0D-8FD1-9463B43D6635}"/>
              </a:ext>
            </a:extLst>
          </p:cNvPr>
          <p:cNvSpPr>
            <a:spLocks noGrp="1"/>
          </p:cNvSpPr>
          <p:nvPr>
            <p:ph type="title"/>
          </p:nvPr>
        </p:nvSpPr>
        <p:spPr>
          <a:xfrm>
            <a:off x="6728459" y="634946"/>
            <a:ext cx="4821283" cy="1450757"/>
          </a:xfrm>
        </p:spPr>
        <p:txBody>
          <a:bodyPr vert="horz" lIns="91440" tIns="45720" rIns="91440" bIns="45720" rtlCol="0" anchor="b">
            <a:normAutofit/>
          </a:bodyPr>
          <a:lstStyle/>
          <a:p>
            <a:r>
              <a:rPr lang="en-US" dirty="0"/>
              <a:t>Methodology</a:t>
            </a:r>
          </a:p>
        </p:txBody>
      </p:sp>
      <p:sp>
        <p:nvSpPr>
          <p:cNvPr id="3082" name="Rectangle 144">
            <a:extLst>
              <a:ext uri="{FF2B5EF4-FFF2-40B4-BE49-F238E27FC236}">
                <a16:creationId xmlns:a16="http://schemas.microsoft.com/office/drawing/2014/main" id="{67AB164F-5D83-4672-A334-AB772EB3F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he Essential Deep Dish Pizza Restaurants in Chicago - Eater Chicago">
            <a:extLst>
              <a:ext uri="{FF2B5EF4-FFF2-40B4-BE49-F238E27FC236}">
                <a16:creationId xmlns:a16="http://schemas.microsoft.com/office/drawing/2014/main" id="{26EE51A8-678A-4128-8976-83B171280C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336" y="981589"/>
            <a:ext cx="2784700" cy="2088525"/>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146">
            <a:extLst>
              <a:ext uri="{FF2B5EF4-FFF2-40B4-BE49-F238E27FC236}">
                <a16:creationId xmlns:a16="http://schemas.microsoft.com/office/drawing/2014/main" id="{3E9234AC-8D5E-426E-B92A-5D3100322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4" name="Straight Connector 148">
            <a:extLst>
              <a:ext uri="{FF2B5EF4-FFF2-40B4-BE49-F238E27FC236}">
                <a16:creationId xmlns:a16="http://schemas.microsoft.com/office/drawing/2014/main" id="{8FBF37C7-A709-4F3F-9366-2A4B6178FB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085" name="Rectangle 150">
            <a:extLst>
              <a:ext uri="{FF2B5EF4-FFF2-40B4-BE49-F238E27FC236}">
                <a16:creationId xmlns:a16="http://schemas.microsoft.com/office/drawing/2014/main" id="{E6D826B9-9966-4973-BD95-E66216147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152">
            <a:extLst>
              <a:ext uri="{FF2B5EF4-FFF2-40B4-BE49-F238E27FC236}">
                <a16:creationId xmlns:a16="http://schemas.microsoft.com/office/drawing/2014/main" id="{1574A666-281C-4FC9-A810-AD760C8B6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Dutch Meatballs (Bitterballen) - Jo Cooks">
            <a:extLst>
              <a:ext uri="{FF2B5EF4-FFF2-40B4-BE49-F238E27FC236}">
                <a16:creationId xmlns:a16="http://schemas.microsoft.com/office/drawing/2014/main" id="{C28ABC12-76EE-4271-BEA4-449385E84D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64752" y="3069855"/>
            <a:ext cx="2295082" cy="229508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a:extLst>
              <a:ext uri="{FF2B5EF4-FFF2-40B4-BE49-F238E27FC236}">
                <a16:creationId xmlns:a16="http://schemas.microsoft.com/office/drawing/2014/main" id="{7BA99533-3ACF-49E7-8974-5AFE01E723B0}"/>
              </a:ext>
            </a:extLst>
          </p:cNvPr>
          <p:cNvSpPr txBox="1">
            <a:spLocks/>
          </p:cNvSpPr>
          <p:nvPr/>
        </p:nvSpPr>
        <p:spPr>
          <a:xfrm>
            <a:off x="6728459" y="2198914"/>
            <a:ext cx="4821283" cy="3670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60375" indent="-460375">
              <a:buFont typeface="Calibri" panose="020F0502020204030204" pitchFamily="34" charset="0"/>
              <a:buChar char="•"/>
            </a:pPr>
            <a:r>
              <a:rPr lang="en-US" b="0" i="0" dirty="0">
                <a:effectLst/>
              </a:rPr>
              <a:t>I will use the neighborhood and venue data to calculate a value for each neighborhood pair based on similarity of venue type</a:t>
            </a:r>
          </a:p>
          <a:p>
            <a:pPr marL="460375" indent="-460375">
              <a:buFont typeface="Calibri" panose="020F0502020204030204" pitchFamily="34" charset="0"/>
              <a:buChar char="•"/>
            </a:pPr>
            <a:r>
              <a:rPr lang="en-US" b="0" i="0" dirty="0">
                <a:effectLst/>
              </a:rPr>
              <a:t>I will then return the Amsterdam neighborhood that is most like each Chicago neighborhood.</a:t>
            </a:r>
            <a:br>
              <a:rPr lang="en-US" dirty="0"/>
            </a:br>
            <a:br>
              <a:rPr lang="en-US" dirty="0"/>
            </a:br>
            <a:endParaRPr lang="en-US" dirty="0"/>
          </a:p>
        </p:txBody>
      </p:sp>
      <p:sp>
        <p:nvSpPr>
          <p:cNvPr id="3087" name="Rectangle 154">
            <a:extLst>
              <a:ext uri="{FF2B5EF4-FFF2-40B4-BE49-F238E27FC236}">
                <a16:creationId xmlns:a16="http://schemas.microsoft.com/office/drawing/2014/main" id="{F70A07A1-8551-4106-A383-56873AB86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8" name="Rectangle 156">
            <a:extLst>
              <a:ext uri="{FF2B5EF4-FFF2-40B4-BE49-F238E27FC236}">
                <a16:creationId xmlns:a16="http://schemas.microsoft.com/office/drawing/2014/main" id="{E4EFE7D9-6F8F-4F8F-84BB-8F1A58C11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287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5DE2F-BF48-47A2-B757-1002CBB78413}"/>
              </a:ext>
            </a:extLst>
          </p:cNvPr>
          <p:cNvSpPr>
            <a:spLocks noGrp="1"/>
          </p:cNvSpPr>
          <p:nvPr>
            <p:ph type="title"/>
          </p:nvPr>
        </p:nvSpPr>
        <p:spPr>
          <a:xfrm>
            <a:off x="7859485" y="634946"/>
            <a:ext cx="3690257" cy="1450757"/>
          </a:xfrm>
        </p:spPr>
        <p:txBody>
          <a:bodyPr>
            <a:normAutofit/>
          </a:bodyPr>
          <a:lstStyle/>
          <a:p>
            <a:r>
              <a:rPr lang="en-US"/>
              <a:t>Results</a:t>
            </a:r>
          </a:p>
        </p:txBody>
      </p:sp>
      <p:pic>
        <p:nvPicPr>
          <p:cNvPr id="8" name="Picture 7">
            <a:extLst>
              <a:ext uri="{FF2B5EF4-FFF2-40B4-BE49-F238E27FC236}">
                <a16:creationId xmlns:a16="http://schemas.microsoft.com/office/drawing/2014/main" id="{F293CD43-8213-4A3D-B9A8-C223475F0CDE}"/>
              </a:ext>
            </a:extLst>
          </p:cNvPr>
          <p:cNvPicPr>
            <a:picLocks noChangeAspect="1"/>
          </p:cNvPicPr>
          <p:nvPr/>
        </p:nvPicPr>
        <p:blipFill>
          <a:blip r:embed="rId2"/>
          <a:stretch>
            <a:fillRect/>
          </a:stretch>
        </p:blipFill>
        <p:spPr>
          <a:xfrm>
            <a:off x="1379095" y="283162"/>
            <a:ext cx="5137231" cy="5821227"/>
          </a:xfrm>
          <a:prstGeom prst="rect">
            <a:avLst/>
          </a:prstGeom>
        </p:spPr>
      </p:pic>
      <p:cxnSp>
        <p:nvCxnSpPr>
          <p:cNvPr id="29" name="Straight Connector 22">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1E500A7-A8E9-4B56-99AE-8A2125BD1911}"/>
              </a:ext>
            </a:extLst>
          </p:cNvPr>
          <p:cNvSpPr>
            <a:spLocks noGrp="1"/>
          </p:cNvSpPr>
          <p:nvPr>
            <p:ph idx="1"/>
          </p:nvPr>
        </p:nvSpPr>
        <p:spPr>
          <a:xfrm>
            <a:off x="7859485" y="2198914"/>
            <a:ext cx="3690257" cy="3670180"/>
          </a:xfrm>
        </p:spPr>
        <p:txBody>
          <a:bodyPr>
            <a:normAutofit/>
          </a:bodyPr>
          <a:lstStyle/>
          <a:p>
            <a:pPr marL="460375" indent="-460375">
              <a:buFont typeface="Arial" panose="020B0604020202020204" pitchFamily="34" charset="0"/>
              <a:buChar char="•"/>
            </a:pPr>
            <a:r>
              <a:rPr lang="en-US" b="0" i="0">
                <a:effectLst/>
                <a:latin typeface="-apple-system"/>
              </a:rPr>
              <a:t>The results of my project are two data frames containing each neighborhood from Chicago and Amsterdam along with their closest neighborhood match from the opposite city.</a:t>
            </a:r>
            <a:endParaRPr lang="en-US"/>
          </a:p>
        </p:txBody>
      </p:sp>
      <p:sp>
        <p:nvSpPr>
          <p:cNvPr id="30" name="Rectangle 24">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987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F6B-3275-44AA-BFFA-CAB2DAAE509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715A3AC-18AC-469D-B68C-1D4797260EF4}"/>
              </a:ext>
            </a:extLst>
          </p:cNvPr>
          <p:cNvSpPr>
            <a:spLocks noGrp="1"/>
          </p:cNvSpPr>
          <p:nvPr>
            <p:ph idx="1"/>
          </p:nvPr>
        </p:nvSpPr>
        <p:spPr/>
        <p:txBody>
          <a:bodyPr/>
          <a:lstStyle/>
          <a:p>
            <a:pPr marL="460375" indent="-460375" algn="l">
              <a:buFont typeface="Arial" panose="020B0604020202020204" pitchFamily="34" charset="0"/>
              <a:buChar char="•"/>
            </a:pPr>
            <a:r>
              <a:rPr lang="en-US" b="0" i="0" dirty="0">
                <a:solidFill>
                  <a:srgbClr val="24292E"/>
                </a:solidFill>
                <a:effectLst/>
                <a:latin typeface="-apple-system"/>
              </a:rPr>
              <a:t>The Americans from Chicago who are moving to Amsterdam are looking for a way to know which Amsterdam neighborhood is most like the Chicago neighborhood that they currently live in</a:t>
            </a:r>
          </a:p>
          <a:p>
            <a:pPr marL="460375" indent="-460375" algn="l">
              <a:buFont typeface="Arial" panose="020B0604020202020204" pitchFamily="34" charset="0"/>
              <a:buChar char="•"/>
            </a:pPr>
            <a:r>
              <a:rPr lang="en-US" b="0" i="0" dirty="0">
                <a:solidFill>
                  <a:srgbClr val="24292E"/>
                </a:solidFill>
                <a:effectLst/>
                <a:latin typeface="-apple-system"/>
              </a:rPr>
              <a:t>This project was able to deliver this result by looking at four square data to see the most popular venues types in each neighborhood and then compare these values for each pair of neighborhoods</a:t>
            </a:r>
          </a:p>
          <a:p>
            <a:pPr marL="460375" indent="-460375" algn="l">
              <a:buFont typeface="Arial" panose="020B0604020202020204" pitchFamily="34" charset="0"/>
              <a:buChar char="•"/>
            </a:pPr>
            <a:r>
              <a:rPr lang="en-US" b="0" i="0" dirty="0">
                <a:solidFill>
                  <a:srgbClr val="24292E"/>
                </a:solidFill>
                <a:effectLst/>
                <a:latin typeface="-apple-system"/>
              </a:rPr>
              <a:t>The result set from this project provides very useful data to the Americans who are moving to Amsterdam.</a:t>
            </a:r>
          </a:p>
        </p:txBody>
      </p:sp>
    </p:spTree>
    <p:extLst>
      <p:ext uri="{BB962C8B-B14F-4D97-AF65-F5344CB8AC3E}">
        <p14:creationId xmlns:p14="http://schemas.microsoft.com/office/powerpoint/2010/main" val="309773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CCC6-7CC9-4EE5-89D1-F8424B3026B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5C58074-1A4A-442E-BD6B-B9A7E2939AB3}"/>
              </a:ext>
            </a:extLst>
          </p:cNvPr>
          <p:cNvSpPr>
            <a:spLocks noGrp="1"/>
          </p:cNvSpPr>
          <p:nvPr>
            <p:ph idx="1"/>
          </p:nvPr>
        </p:nvSpPr>
        <p:spPr/>
        <p:txBody>
          <a:bodyPr/>
          <a:lstStyle/>
          <a:p>
            <a:pPr marL="460375" indent="-460375" algn="l">
              <a:buFont typeface="Arial" panose="020B0604020202020204" pitchFamily="34" charset="0"/>
              <a:buChar char="•"/>
            </a:pPr>
            <a:r>
              <a:rPr lang="en-US" b="0" i="0" dirty="0">
                <a:solidFill>
                  <a:srgbClr val="24292E"/>
                </a:solidFill>
                <a:effectLst/>
                <a:latin typeface="-apple-system"/>
              </a:rPr>
              <a:t>The result of this project is that anyone with knowledge of Chicago neighborhoods will be able to find the most similar neighborhood to a neighborhood they already know.</a:t>
            </a:r>
          </a:p>
        </p:txBody>
      </p:sp>
    </p:spTree>
    <p:extLst>
      <p:ext uri="{BB962C8B-B14F-4D97-AF65-F5344CB8AC3E}">
        <p14:creationId xmlns:p14="http://schemas.microsoft.com/office/powerpoint/2010/main" val="3575265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otalTime>6</TotalTime>
  <Words>294</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Retrospect</vt:lpstr>
      <vt:lpstr>Study of Amsterdam and Chicago Neighborhoods</vt:lpstr>
      <vt:lpstr>Introduction</vt:lpstr>
      <vt:lpstr>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Amsterdam and Chicago Neighborhoods</dc:title>
  <dc:creator>Hannah Froy</dc:creator>
  <cp:lastModifiedBy>Hannah Froy</cp:lastModifiedBy>
  <cp:revision>1</cp:revision>
  <dcterms:created xsi:type="dcterms:W3CDTF">2020-07-14T02:35:16Z</dcterms:created>
  <dcterms:modified xsi:type="dcterms:W3CDTF">2020-07-14T02:42:05Z</dcterms:modified>
</cp:coreProperties>
</file>