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6" r:id="rId6"/>
    <p:sldId id="261" r:id="rId7"/>
    <p:sldId id="259" r:id="rId8"/>
    <p:sldId id="262" r:id="rId9"/>
    <p:sldId id="263" r:id="rId10"/>
    <p:sldId id="260"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A5657D-49CD-4051-A6F4-84E9BDDF15D1}" type="datetimeFigureOut">
              <a:rPr lang="en-US" smtClean="0"/>
              <a:t>4/17/2019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64098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2807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73699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4799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590444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A5657D-49CD-4051-A6F4-84E9BDDF15D1}"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309524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A5657D-49CD-4051-A6F4-84E9BDDF15D1}"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3838504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5657D-49CD-4051-A6F4-84E9BDDF15D1}"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3449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5657D-49CD-4051-A6F4-84E9BDDF15D1}"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97839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5657D-49CD-4051-A6F4-84E9BDDF15D1}"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251750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A5657D-49CD-4051-A6F4-84E9BDDF15D1}"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57747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65717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5657D-49CD-4051-A6F4-84E9BDDF15D1}"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16229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5657D-49CD-4051-A6F4-84E9BDDF15D1}"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342600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5657D-49CD-4051-A6F4-84E9BDDF15D1}"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327179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375450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5657D-49CD-4051-A6F4-84E9BDDF15D1}"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296-0A63-4B58-8640-E9A934C2C44E}" type="slidenum">
              <a:rPr lang="en-US" smtClean="0"/>
              <a:t>‹#›</a:t>
            </a:fld>
            <a:endParaRPr lang="en-US"/>
          </a:p>
        </p:txBody>
      </p:sp>
    </p:spTree>
    <p:extLst>
      <p:ext uri="{BB962C8B-B14F-4D97-AF65-F5344CB8AC3E}">
        <p14:creationId xmlns:p14="http://schemas.microsoft.com/office/powerpoint/2010/main" val="181813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A5657D-49CD-4051-A6F4-84E9BDDF15D1}" type="datetimeFigureOut">
              <a:rPr lang="en-US" smtClean="0"/>
              <a:t>4/17/2019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403296-0A63-4B58-8640-E9A934C2C44E}" type="slidenum">
              <a:rPr lang="en-US" smtClean="0"/>
              <a:t>‹#›</a:t>
            </a:fld>
            <a:endParaRPr lang="en-US"/>
          </a:p>
        </p:txBody>
      </p:sp>
    </p:spTree>
    <p:extLst>
      <p:ext uri="{BB962C8B-B14F-4D97-AF65-F5344CB8AC3E}">
        <p14:creationId xmlns:p14="http://schemas.microsoft.com/office/powerpoint/2010/main" val="3725059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B92-5E02-4C01-A150-B3B0D6A77CBC}"/>
              </a:ext>
            </a:extLst>
          </p:cNvPr>
          <p:cNvSpPr>
            <a:spLocks noGrp="1"/>
          </p:cNvSpPr>
          <p:nvPr>
            <p:ph type="ctrTitle"/>
          </p:nvPr>
        </p:nvSpPr>
        <p:spPr/>
        <p:txBody>
          <a:bodyPr/>
          <a:lstStyle/>
          <a:p>
            <a:r>
              <a:rPr lang="en-US" dirty="0"/>
              <a:t>Human Evaluation Survey</a:t>
            </a:r>
          </a:p>
        </p:txBody>
      </p:sp>
      <p:sp>
        <p:nvSpPr>
          <p:cNvPr id="3" name="Subtitle 2">
            <a:extLst>
              <a:ext uri="{FF2B5EF4-FFF2-40B4-BE49-F238E27FC236}">
                <a16:creationId xmlns:a16="http://schemas.microsoft.com/office/drawing/2014/main" id="{74216858-DA81-4B52-8EFC-A380494982A8}"/>
              </a:ext>
            </a:extLst>
          </p:cNvPr>
          <p:cNvSpPr>
            <a:spLocks noGrp="1"/>
          </p:cNvSpPr>
          <p:nvPr>
            <p:ph type="subTitle" idx="1"/>
          </p:nvPr>
        </p:nvSpPr>
        <p:spPr/>
        <p:txBody>
          <a:bodyPr/>
          <a:lstStyle/>
          <a:p>
            <a:r>
              <a:rPr lang="en-US" dirty="0"/>
              <a:t>Harry Fran skidmore</a:t>
            </a:r>
          </a:p>
        </p:txBody>
      </p:sp>
    </p:spTree>
    <p:extLst>
      <p:ext uri="{BB962C8B-B14F-4D97-AF65-F5344CB8AC3E}">
        <p14:creationId xmlns:p14="http://schemas.microsoft.com/office/powerpoint/2010/main" val="76310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A614-1B90-46B2-A003-56825D259230}"/>
              </a:ext>
            </a:extLst>
          </p:cNvPr>
          <p:cNvSpPr>
            <a:spLocks noGrp="1"/>
          </p:cNvSpPr>
          <p:nvPr>
            <p:ph type="title"/>
          </p:nvPr>
        </p:nvSpPr>
        <p:spPr/>
        <p:txBody>
          <a:bodyPr/>
          <a:lstStyle/>
          <a:p>
            <a:r>
              <a:rPr lang="en-US" dirty="0"/>
              <a:t>Results Those who do not have an iPhone</a:t>
            </a:r>
          </a:p>
        </p:txBody>
      </p:sp>
      <p:sp>
        <p:nvSpPr>
          <p:cNvPr id="3" name="Content Placeholder 2">
            <a:extLst>
              <a:ext uri="{FF2B5EF4-FFF2-40B4-BE49-F238E27FC236}">
                <a16:creationId xmlns:a16="http://schemas.microsoft.com/office/drawing/2014/main" id="{62A69533-1450-4352-9B0A-13EA13CA8843}"/>
              </a:ext>
            </a:extLst>
          </p:cNvPr>
          <p:cNvSpPr>
            <a:spLocks noGrp="1"/>
          </p:cNvSpPr>
          <p:nvPr>
            <p:ph idx="1"/>
          </p:nvPr>
        </p:nvSpPr>
        <p:spPr/>
        <p:txBody>
          <a:bodyPr/>
          <a:lstStyle/>
          <a:p>
            <a:r>
              <a:rPr lang="en-US" dirty="0"/>
              <a:t>5 participants do not currently have one and have never had one. </a:t>
            </a:r>
          </a:p>
          <a:p>
            <a:r>
              <a:rPr lang="en-US" dirty="0"/>
              <a:t>Most questions were met with “neither agree or disagree” responses.</a:t>
            </a:r>
          </a:p>
          <a:p>
            <a:endParaRPr lang="en-US" dirty="0"/>
          </a:p>
        </p:txBody>
      </p:sp>
    </p:spTree>
    <p:extLst>
      <p:ext uri="{BB962C8B-B14F-4D97-AF65-F5344CB8AC3E}">
        <p14:creationId xmlns:p14="http://schemas.microsoft.com/office/powerpoint/2010/main" val="293979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93C5-66D5-4302-B98A-508AD8CD4A00}"/>
              </a:ext>
            </a:extLst>
          </p:cNvPr>
          <p:cNvSpPr>
            <a:spLocks noGrp="1"/>
          </p:cNvSpPr>
          <p:nvPr>
            <p:ph type="title"/>
          </p:nvPr>
        </p:nvSpPr>
        <p:spPr/>
        <p:txBody>
          <a:bodyPr/>
          <a:lstStyle/>
          <a:p>
            <a:r>
              <a:rPr lang="en-US" dirty="0"/>
              <a:t>Results </a:t>
            </a:r>
          </a:p>
        </p:txBody>
      </p:sp>
      <p:sp>
        <p:nvSpPr>
          <p:cNvPr id="4" name="Rectangle 3">
            <a:extLst>
              <a:ext uri="{FF2B5EF4-FFF2-40B4-BE49-F238E27FC236}">
                <a16:creationId xmlns:a16="http://schemas.microsoft.com/office/drawing/2014/main" id="{CF452AC3-7566-4F22-870D-F9F1FEA81037}"/>
              </a:ext>
            </a:extLst>
          </p:cNvPr>
          <p:cNvSpPr/>
          <p:nvPr/>
        </p:nvSpPr>
        <p:spPr>
          <a:xfrm>
            <a:off x="988291" y="2616308"/>
            <a:ext cx="6096000" cy="646331"/>
          </a:xfrm>
          <a:prstGeom prst="rect">
            <a:avLst/>
          </a:prstGeom>
        </p:spPr>
        <p:txBody>
          <a:bodyPr>
            <a:spAutoFit/>
          </a:bodyPr>
          <a:lstStyle/>
          <a:p>
            <a:r>
              <a:rPr lang="en-US" dirty="0"/>
              <a:t>Q36 - I have no problem with the quality of the iPhone performance and abilities</a:t>
            </a:r>
          </a:p>
        </p:txBody>
      </p:sp>
      <p:pic>
        <p:nvPicPr>
          <p:cNvPr id="5" name="Object 2">
            <a:extLst>
              <a:ext uri="{FF2B5EF4-FFF2-40B4-BE49-F238E27FC236}">
                <a16:creationId xmlns:a16="http://schemas.microsoft.com/office/drawing/2014/main" id="{996F5F6A-CE6B-4F5D-9437-0BA781095889}"/>
              </a:ext>
            </a:extLst>
          </p:cNvPr>
          <p:cNvPicPr>
            <a:picLocks noChangeAspect="1"/>
          </p:cNvPicPr>
          <p:nvPr/>
        </p:nvPicPr>
        <p:blipFill>
          <a:blip r:embed="rId2" cstate="print"/>
          <a:stretch>
            <a:fillRect/>
          </a:stretch>
        </p:blipFill>
        <p:spPr>
          <a:xfrm>
            <a:off x="988291" y="3429000"/>
            <a:ext cx="4833629" cy="3021018"/>
          </a:xfrm>
          <a:prstGeom prst="rect">
            <a:avLst/>
          </a:prstGeom>
        </p:spPr>
      </p:pic>
      <p:sp>
        <p:nvSpPr>
          <p:cNvPr id="3" name="Rectangle 2">
            <a:extLst>
              <a:ext uri="{FF2B5EF4-FFF2-40B4-BE49-F238E27FC236}">
                <a16:creationId xmlns:a16="http://schemas.microsoft.com/office/drawing/2014/main" id="{E68B555E-EF2E-49B9-9FA6-D07A8E742A54}"/>
              </a:ext>
            </a:extLst>
          </p:cNvPr>
          <p:cNvSpPr/>
          <p:nvPr/>
        </p:nvSpPr>
        <p:spPr>
          <a:xfrm>
            <a:off x="6271491" y="2257607"/>
            <a:ext cx="6096000" cy="923330"/>
          </a:xfrm>
          <a:prstGeom prst="rect">
            <a:avLst/>
          </a:prstGeom>
        </p:spPr>
        <p:txBody>
          <a:bodyPr>
            <a:spAutoFit/>
          </a:bodyPr>
          <a:lstStyle/>
          <a:p>
            <a:r>
              <a:rPr lang="en-US" dirty="0">
                <a:latin typeface="Qualtrics Grotesque"/>
              </a:rPr>
              <a:t>Q14 - Given the resources, opportunities and knowledge it takes to use the iPhone, it would be easy for me to use the iPhone.</a:t>
            </a:r>
            <a:endParaRPr lang="en-US" dirty="0"/>
          </a:p>
        </p:txBody>
      </p:sp>
      <p:pic>
        <p:nvPicPr>
          <p:cNvPr id="6" name="Object 2">
            <a:extLst>
              <a:ext uri="{FF2B5EF4-FFF2-40B4-BE49-F238E27FC236}">
                <a16:creationId xmlns:a16="http://schemas.microsoft.com/office/drawing/2014/main" id="{C6261956-5DAC-4611-A96B-8F0B3C119E52}"/>
              </a:ext>
            </a:extLst>
          </p:cNvPr>
          <p:cNvPicPr>
            <a:picLocks noChangeAspect="1"/>
          </p:cNvPicPr>
          <p:nvPr/>
        </p:nvPicPr>
        <p:blipFill>
          <a:blip r:embed="rId3" cstate="print"/>
          <a:stretch>
            <a:fillRect/>
          </a:stretch>
        </p:blipFill>
        <p:spPr>
          <a:xfrm>
            <a:off x="6370082" y="3262639"/>
            <a:ext cx="5526272" cy="3453920"/>
          </a:xfrm>
          <a:prstGeom prst="rect">
            <a:avLst/>
          </a:prstGeom>
        </p:spPr>
      </p:pic>
    </p:spTree>
    <p:extLst>
      <p:ext uri="{BB962C8B-B14F-4D97-AF65-F5344CB8AC3E}">
        <p14:creationId xmlns:p14="http://schemas.microsoft.com/office/powerpoint/2010/main" val="266094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335A-ED0E-4552-A5A5-90613F924F37}"/>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29EAE820-5EAF-4E78-AAD6-92274FA33239}"/>
              </a:ext>
            </a:extLst>
          </p:cNvPr>
          <p:cNvSpPr>
            <a:spLocks noGrp="1"/>
          </p:cNvSpPr>
          <p:nvPr>
            <p:ph idx="1"/>
          </p:nvPr>
        </p:nvSpPr>
        <p:spPr/>
        <p:txBody>
          <a:bodyPr>
            <a:normAutofit fontScale="77500" lnSpcReduction="20000"/>
          </a:bodyPr>
          <a:lstStyle/>
          <a:p>
            <a:r>
              <a:rPr lang="en-US" dirty="0"/>
              <a:t>The survey may not have been the best tool to use. </a:t>
            </a:r>
          </a:p>
          <a:p>
            <a:r>
              <a:rPr lang="en-US" dirty="0"/>
              <a:t>The participants that have a iPhone felt mostly positive feelings and reported mostly positive experiences with them.  This could be why they buy them despite the previous mentioned criticism. A more in depth future study would be needed for further elaboration on issues such as what they get that is satisfying, as well as to elaborate on what jobs they have and who they feel is influencing them, or why they feel they are not influenced. </a:t>
            </a:r>
          </a:p>
          <a:p>
            <a:r>
              <a:rPr lang="en-US" dirty="0"/>
              <a:t>There did seem to be a lack of desire to use the iPhone in non iPhone users. This could be explored in the future with studies to examine this possibility.</a:t>
            </a:r>
          </a:p>
          <a:p>
            <a:endParaRPr lang="en-US" dirty="0"/>
          </a:p>
          <a:p>
            <a:r>
              <a:rPr lang="en-US" dirty="0"/>
              <a:t>The only similarities between the iPhone owners and non owners was the lack of using it at work.  </a:t>
            </a:r>
          </a:p>
        </p:txBody>
      </p:sp>
    </p:spTree>
    <p:extLst>
      <p:ext uri="{BB962C8B-B14F-4D97-AF65-F5344CB8AC3E}">
        <p14:creationId xmlns:p14="http://schemas.microsoft.com/office/powerpoint/2010/main" val="2270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198A-8AC0-4608-A4B6-3150CBD9FC9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B4C64A5-6F30-4636-ABDC-AEFC89AABB6E}"/>
              </a:ext>
            </a:extLst>
          </p:cNvPr>
          <p:cNvSpPr>
            <a:spLocks noGrp="1"/>
          </p:cNvSpPr>
          <p:nvPr>
            <p:ph idx="1"/>
          </p:nvPr>
        </p:nvSpPr>
        <p:spPr/>
        <p:txBody>
          <a:bodyPr/>
          <a:lstStyle/>
          <a:p>
            <a:r>
              <a:rPr lang="en-US" dirty="0"/>
              <a:t>Venkatesh, V., </a:t>
            </a:r>
            <a:r>
              <a:rPr lang="en-US" dirty="0" err="1"/>
              <a:t>Bala</a:t>
            </a:r>
            <a:r>
              <a:rPr lang="en-US" dirty="0"/>
              <a:t> H. (2008) Technology acceptance model 3 and a research agenda on interventions. Decision Sciences 39 273-315</a:t>
            </a:r>
          </a:p>
        </p:txBody>
      </p:sp>
    </p:spTree>
    <p:extLst>
      <p:ext uri="{BB962C8B-B14F-4D97-AF65-F5344CB8AC3E}">
        <p14:creationId xmlns:p14="http://schemas.microsoft.com/office/powerpoint/2010/main" val="28505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45DB-1BF0-4888-ACF5-A160ADB1B94E}"/>
              </a:ext>
            </a:extLst>
          </p:cNvPr>
          <p:cNvSpPr>
            <a:spLocks noGrp="1"/>
          </p:cNvSpPr>
          <p:nvPr>
            <p:ph type="title"/>
          </p:nvPr>
        </p:nvSpPr>
        <p:spPr/>
        <p:txBody>
          <a:bodyPr/>
          <a:lstStyle/>
          <a:p>
            <a:pPr algn="ctr"/>
            <a:r>
              <a:rPr lang="en-US" dirty="0"/>
              <a:t>Research Question and Interests</a:t>
            </a:r>
          </a:p>
        </p:txBody>
      </p:sp>
      <p:sp>
        <p:nvSpPr>
          <p:cNvPr id="3" name="Content Placeholder 2">
            <a:extLst>
              <a:ext uri="{FF2B5EF4-FFF2-40B4-BE49-F238E27FC236}">
                <a16:creationId xmlns:a16="http://schemas.microsoft.com/office/drawing/2014/main" id="{C9CB5F91-67EC-4117-867B-D309714BB930}"/>
              </a:ext>
            </a:extLst>
          </p:cNvPr>
          <p:cNvSpPr>
            <a:spLocks noGrp="1"/>
          </p:cNvSpPr>
          <p:nvPr>
            <p:ph idx="1"/>
          </p:nvPr>
        </p:nvSpPr>
        <p:spPr>
          <a:xfrm>
            <a:off x="838200" y="1825625"/>
            <a:ext cx="5811982" cy="4351338"/>
          </a:xfrm>
        </p:spPr>
        <p:txBody>
          <a:bodyPr>
            <a:normAutofit/>
          </a:bodyPr>
          <a:lstStyle/>
          <a:p>
            <a:r>
              <a:rPr lang="en-US" dirty="0"/>
              <a:t>Why do people buy iPhones? </a:t>
            </a:r>
          </a:p>
          <a:p>
            <a:r>
              <a:rPr lang="en-US" dirty="0"/>
              <a:t>iPhones are expensive, between $600 to $1000</a:t>
            </a:r>
          </a:p>
          <a:p>
            <a:r>
              <a:rPr lang="en-US" dirty="0"/>
              <a:t>Android and other models of phones do the same basic functions and cost less.</a:t>
            </a:r>
          </a:p>
          <a:p>
            <a:r>
              <a:rPr lang="en-US" dirty="0"/>
              <a:t>iPhones tend to have a short lifespan.</a:t>
            </a:r>
          </a:p>
          <a:p>
            <a:r>
              <a:rPr lang="en-US" dirty="0"/>
              <a:t>Yet Apple is still successful and many people buy iPhones.</a:t>
            </a:r>
          </a:p>
          <a:p>
            <a:endParaRPr lang="en-US" dirty="0"/>
          </a:p>
        </p:txBody>
      </p:sp>
      <p:pic>
        <p:nvPicPr>
          <p:cNvPr id="5" name="Picture 4">
            <a:extLst>
              <a:ext uri="{FF2B5EF4-FFF2-40B4-BE49-F238E27FC236}">
                <a16:creationId xmlns:a16="http://schemas.microsoft.com/office/drawing/2014/main" id="{41145319-3509-4762-83FD-AAC651FE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830" y="2097088"/>
            <a:ext cx="4514850" cy="3009900"/>
          </a:xfrm>
          <a:prstGeom prst="rect">
            <a:avLst/>
          </a:prstGeom>
        </p:spPr>
      </p:pic>
    </p:spTree>
    <p:extLst>
      <p:ext uri="{BB962C8B-B14F-4D97-AF65-F5344CB8AC3E}">
        <p14:creationId xmlns:p14="http://schemas.microsoft.com/office/powerpoint/2010/main" val="136761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E4DE-83DB-4200-A81C-61A75168AE3C}"/>
              </a:ext>
            </a:extLst>
          </p:cNvPr>
          <p:cNvSpPr>
            <a:spLocks noGrp="1"/>
          </p:cNvSpPr>
          <p:nvPr>
            <p:ph type="title"/>
          </p:nvPr>
        </p:nvSpPr>
        <p:spPr/>
        <p:txBody>
          <a:bodyPr/>
          <a:lstStyle/>
          <a:p>
            <a:pPr algn="ctr"/>
            <a:r>
              <a:rPr lang="en-US" dirty="0"/>
              <a:t>Participants </a:t>
            </a:r>
          </a:p>
        </p:txBody>
      </p:sp>
      <p:sp>
        <p:nvSpPr>
          <p:cNvPr id="3" name="Content Placeholder 2">
            <a:extLst>
              <a:ext uri="{FF2B5EF4-FFF2-40B4-BE49-F238E27FC236}">
                <a16:creationId xmlns:a16="http://schemas.microsoft.com/office/drawing/2014/main" id="{7B4A49A3-63CE-44BC-BC6B-9AD9E176729D}"/>
              </a:ext>
            </a:extLst>
          </p:cNvPr>
          <p:cNvSpPr>
            <a:spLocks noGrp="1"/>
          </p:cNvSpPr>
          <p:nvPr>
            <p:ph idx="1"/>
          </p:nvPr>
        </p:nvSpPr>
        <p:spPr/>
        <p:txBody>
          <a:bodyPr/>
          <a:lstStyle/>
          <a:p>
            <a:r>
              <a:rPr lang="en-US" dirty="0"/>
              <a:t>15 total participants. </a:t>
            </a:r>
          </a:p>
          <a:p>
            <a:r>
              <a:rPr lang="en-US" dirty="0"/>
              <a:t>Age, gender, and names unknown</a:t>
            </a:r>
          </a:p>
          <a:p>
            <a:r>
              <a:rPr lang="en-US" dirty="0"/>
              <a:t>All participants were members of the IDS6267</a:t>
            </a:r>
          </a:p>
          <a:p>
            <a:endParaRPr lang="en-US" dirty="0"/>
          </a:p>
        </p:txBody>
      </p:sp>
    </p:spTree>
    <p:extLst>
      <p:ext uri="{BB962C8B-B14F-4D97-AF65-F5344CB8AC3E}">
        <p14:creationId xmlns:p14="http://schemas.microsoft.com/office/powerpoint/2010/main" val="416652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6AB1-A0D6-42B4-8F81-044767C01FAB}"/>
              </a:ext>
            </a:extLst>
          </p:cNvPr>
          <p:cNvSpPr>
            <a:spLocks noGrp="1"/>
          </p:cNvSpPr>
          <p:nvPr>
            <p:ph type="title"/>
          </p:nvPr>
        </p:nvSpPr>
        <p:spPr/>
        <p:txBody>
          <a:bodyPr/>
          <a:lstStyle/>
          <a:p>
            <a:pPr algn="ctr"/>
            <a:r>
              <a:rPr lang="en-US" dirty="0"/>
              <a:t>Technology Acceptance Model</a:t>
            </a:r>
          </a:p>
        </p:txBody>
      </p:sp>
      <p:sp>
        <p:nvSpPr>
          <p:cNvPr id="3" name="Content Placeholder 2">
            <a:extLst>
              <a:ext uri="{FF2B5EF4-FFF2-40B4-BE49-F238E27FC236}">
                <a16:creationId xmlns:a16="http://schemas.microsoft.com/office/drawing/2014/main" id="{29556131-8897-4B99-B7CD-B344BEE56D5B}"/>
              </a:ext>
            </a:extLst>
          </p:cNvPr>
          <p:cNvSpPr>
            <a:spLocks noGrp="1"/>
          </p:cNvSpPr>
          <p:nvPr>
            <p:ph idx="1"/>
          </p:nvPr>
        </p:nvSpPr>
        <p:spPr/>
        <p:txBody>
          <a:bodyPr>
            <a:normAutofit fontScale="92500"/>
          </a:bodyPr>
          <a:lstStyle/>
          <a:p>
            <a:r>
              <a:rPr lang="en-US" dirty="0"/>
              <a:t>Tool was designed to measure the appreciation and how people interact with and use technology systems. (</a:t>
            </a:r>
            <a:r>
              <a:rPr lang="en-US" dirty="0" err="1"/>
              <a:t>Venkatseh</a:t>
            </a:r>
            <a:r>
              <a:rPr lang="en-US" dirty="0"/>
              <a:t> and </a:t>
            </a:r>
            <a:r>
              <a:rPr lang="en-US" dirty="0" err="1"/>
              <a:t>Bala</a:t>
            </a:r>
            <a:r>
              <a:rPr lang="en-US"/>
              <a:t> 2008).</a:t>
            </a:r>
            <a:endParaRPr lang="en-US" dirty="0"/>
          </a:p>
          <a:p>
            <a:r>
              <a:rPr lang="en-US" dirty="0"/>
              <a:t>For this study the tool was adapted to use for this study by changing the words systems to iPhone, as well as adding, changing, and rephrasing some questions. </a:t>
            </a:r>
          </a:p>
          <a:p>
            <a:r>
              <a:rPr lang="en-US" dirty="0"/>
              <a:t>These changes are a limitation in the study.</a:t>
            </a:r>
          </a:p>
          <a:p>
            <a:r>
              <a:rPr lang="en-US" dirty="0"/>
              <a:t>Another limitation is the TA is more aimed at a work setting rather then the general opinion of a product.</a:t>
            </a:r>
          </a:p>
        </p:txBody>
      </p:sp>
    </p:spTree>
    <p:extLst>
      <p:ext uri="{BB962C8B-B14F-4D97-AF65-F5344CB8AC3E}">
        <p14:creationId xmlns:p14="http://schemas.microsoft.com/office/powerpoint/2010/main" val="407444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06D0-CD46-42B0-AA56-D7FCBB06972C}"/>
              </a:ext>
            </a:extLst>
          </p:cNvPr>
          <p:cNvSpPr>
            <a:spLocks noGrp="1"/>
          </p:cNvSpPr>
          <p:nvPr>
            <p:ph type="title"/>
          </p:nvPr>
        </p:nvSpPr>
        <p:spPr/>
        <p:txBody>
          <a:bodyPr/>
          <a:lstStyle/>
          <a:p>
            <a:pPr algn="ctr"/>
            <a:r>
              <a:rPr lang="en-US" dirty="0"/>
              <a:t>Qualtrics </a:t>
            </a:r>
          </a:p>
        </p:txBody>
      </p:sp>
      <p:sp>
        <p:nvSpPr>
          <p:cNvPr id="3" name="Content Placeholder 2">
            <a:extLst>
              <a:ext uri="{FF2B5EF4-FFF2-40B4-BE49-F238E27FC236}">
                <a16:creationId xmlns:a16="http://schemas.microsoft.com/office/drawing/2014/main" id="{10950AAA-633F-408D-AE07-3BB42AB9B2D7}"/>
              </a:ext>
            </a:extLst>
          </p:cNvPr>
          <p:cNvSpPr>
            <a:spLocks noGrp="1"/>
          </p:cNvSpPr>
          <p:nvPr>
            <p:ph idx="1"/>
          </p:nvPr>
        </p:nvSpPr>
        <p:spPr/>
        <p:txBody>
          <a:bodyPr/>
          <a:lstStyle/>
          <a:p>
            <a:r>
              <a:rPr lang="en-US" dirty="0"/>
              <a:t>Survey site that allows surveys to be built and data analyzed on the site.</a:t>
            </a:r>
          </a:p>
          <a:p>
            <a:r>
              <a:rPr lang="en-US" dirty="0"/>
              <a:t>Some issues with the site caused some surveys to have to be </a:t>
            </a:r>
            <a:r>
              <a:rPr lang="en-US" dirty="0" err="1"/>
              <a:t>disgarded</a:t>
            </a:r>
            <a:r>
              <a:rPr lang="en-US" dirty="0"/>
              <a:t>.</a:t>
            </a:r>
          </a:p>
          <a:p>
            <a:endParaRPr lang="en-US" dirty="0"/>
          </a:p>
        </p:txBody>
      </p:sp>
    </p:spTree>
    <p:extLst>
      <p:ext uri="{BB962C8B-B14F-4D97-AF65-F5344CB8AC3E}">
        <p14:creationId xmlns:p14="http://schemas.microsoft.com/office/powerpoint/2010/main" val="246031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E503-097A-453C-BC34-9E33B234775B}"/>
              </a:ext>
            </a:extLst>
          </p:cNvPr>
          <p:cNvSpPr>
            <a:spLocks noGrp="1"/>
          </p:cNvSpPr>
          <p:nvPr>
            <p:ph type="title"/>
          </p:nvPr>
        </p:nvSpPr>
        <p:spPr/>
        <p:txBody>
          <a:bodyPr/>
          <a:lstStyle/>
          <a:p>
            <a:pPr algn="ctr"/>
            <a:r>
              <a:rPr lang="en-US" dirty="0"/>
              <a:t>Analysis that was conducted</a:t>
            </a:r>
          </a:p>
        </p:txBody>
      </p:sp>
      <p:sp>
        <p:nvSpPr>
          <p:cNvPr id="3" name="Content Placeholder 2">
            <a:extLst>
              <a:ext uri="{FF2B5EF4-FFF2-40B4-BE49-F238E27FC236}">
                <a16:creationId xmlns:a16="http://schemas.microsoft.com/office/drawing/2014/main" id="{E065582C-33C3-40EC-B709-75879CC2E56A}"/>
              </a:ext>
            </a:extLst>
          </p:cNvPr>
          <p:cNvSpPr>
            <a:spLocks noGrp="1"/>
          </p:cNvSpPr>
          <p:nvPr>
            <p:ph idx="1"/>
          </p:nvPr>
        </p:nvSpPr>
        <p:spPr>
          <a:xfrm>
            <a:off x="1141412" y="2249487"/>
            <a:ext cx="6832549" cy="3541714"/>
          </a:xfrm>
        </p:spPr>
        <p:txBody>
          <a:bodyPr/>
          <a:lstStyle/>
          <a:p>
            <a:r>
              <a:rPr lang="en-US" dirty="0"/>
              <a:t>A </a:t>
            </a:r>
            <a:r>
              <a:rPr lang="en-US" dirty="0" err="1"/>
              <a:t>likert</a:t>
            </a:r>
            <a:r>
              <a:rPr lang="en-US" dirty="0"/>
              <a:t> scale was used for ratings to each question.</a:t>
            </a:r>
          </a:p>
          <a:p>
            <a:r>
              <a:rPr lang="en-US" dirty="0"/>
              <a:t>The questions were analyzed by looking at the responses and seeing if there were similar responses. There were no use of any statistical tests due to </a:t>
            </a:r>
            <a:r>
              <a:rPr lang="en-US" dirty="0" err="1"/>
              <a:t>likert</a:t>
            </a:r>
            <a:r>
              <a:rPr lang="en-US" dirty="0"/>
              <a:t> scale being susceptible to bias. </a:t>
            </a:r>
          </a:p>
        </p:txBody>
      </p:sp>
      <p:pic>
        <p:nvPicPr>
          <p:cNvPr id="5" name="Picture 4">
            <a:extLst>
              <a:ext uri="{FF2B5EF4-FFF2-40B4-BE49-F238E27FC236}">
                <a16:creationId xmlns:a16="http://schemas.microsoft.com/office/drawing/2014/main" id="{8CF01961-19B8-4F6A-9B0F-098F35938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961" y="2249487"/>
            <a:ext cx="4000826" cy="4082487"/>
          </a:xfrm>
          <a:prstGeom prst="rect">
            <a:avLst/>
          </a:prstGeom>
        </p:spPr>
      </p:pic>
    </p:spTree>
    <p:extLst>
      <p:ext uri="{BB962C8B-B14F-4D97-AF65-F5344CB8AC3E}">
        <p14:creationId xmlns:p14="http://schemas.microsoft.com/office/powerpoint/2010/main" val="186682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A218-4C55-4588-923C-A07AED0FCF0A}"/>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E9F7BEDB-4EC5-4AC1-A7B1-3C6E66A1436D}"/>
              </a:ext>
            </a:extLst>
          </p:cNvPr>
          <p:cNvSpPr>
            <a:spLocks noGrp="1"/>
          </p:cNvSpPr>
          <p:nvPr>
            <p:ph idx="1"/>
          </p:nvPr>
        </p:nvSpPr>
        <p:spPr/>
        <p:txBody>
          <a:bodyPr/>
          <a:lstStyle/>
          <a:p>
            <a:r>
              <a:rPr lang="en-US" dirty="0"/>
              <a:t>10 participants own an iPhone. </a:t>
            </a:r>
          </a:p>
          <a:p>
            <a:r>
              <a:rPr lang="en-US" dirty="0"/>
              <a:t>The questions seemed to suggest majority had positive interactions with the iPhone, felt it was easy to use, and were satisfied with it. Yet they did not report it to be useful in work places, and responses suggested that others influenced them to have one but this is not clear. </a:t>
            </a:r>
          </a:p>
        </p:txBody>
      </p:sp>
    </p:spTree>
    <p:extLst>
      <p:ext uri="{BB962C8B-B14F-4D97-AF65-F5344CB8AC3E}">
        <p14:creationId xmlns:p14="http://schemas.microsoft.com/office/powerpoint/2010/main" val="83506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BCE7099B-5F1E-4F44-95E7-BE5185219957}"/>
              </a:ext>
            </a:extLst>
          </p:cNvPr>
          <p:cNvPicPr>
            <a:picLocks noGrp="1" noChangeAspect="1"/>
          </p:cNvPicPr>
          <p:nvPr>
            <p:ph idx="1"/>
          </p:nvPr>
        </p:nvPicPr>
        <p:blipFill>
          <a:blip r:embed="rId2" cstate="print"/>
          <a:stretch>
            <a:fillRect/>
          </a:stretch>
        </p:blipFill>
        <p:spPr>
          <a:xfrm>
            <a:off x="6354619" y="2563523"/>
            <a:ext cx="5320146" cy="3859371"/>
          </a:xfrm>
          <a:prstGeom prst="rect">
            <a:avLst/>
          </a:prstGeom>
        </p:spPr>
      </p:pic>
      <p:sp>
        <p:nvSpPr>
          <p:cNvPr id="5" name="Rectangle 4">
            <a:extLst>
              <a:ext uri="{FF2B5EF4-FFF2-40B4-BE49-F238E27FC236}">
                <a16:creationId xmlns:a16="http://schemas.microsoft.com/office/drawing/2014/main" id="{0BE12207-6A71-4841-8A6F-1324B81359E6}"/>
              </a:ext>
            </a:extLst>
          </p:cNvPr>
          <p:cNvSpPr/>
          <p:nvPr/>
        </p:nvSpPr>
        <p:spPr>
          <a:xfrm>
            <a:off x="5846620" y="1797120"/>
            <a:ext cx="6096000" cy="646331"/>
          </a:xfrm>
          <a:prstGeom prst="rect">
            <a:avLst/>
          </a:prstGeom>
        </p:spPr>
        <p:txBody>
          <a:bodyPr>
            <a:spAutoFit/>
          </a:bodyPr>
          <a:lstStyle/>
          <a:p>
            <a:r>
              <a:rPr lang="en-US" dirty="0"/>
              <a:t>Q37 - I rate the results from the iPhone to be excellent(I am satisfied with the iPhone)</a:t>
            </a:r>
          </a:p>
        </p:txBody>
      </p:sp>
      <p:sp>
        <p:nvSpPr>
          <p:cNvPr id="6" name="Object 1">
            <a:extLst>
              <a:ext uri="{FF2B5EF4-FFF2-40B4-BE49-F238E27FC236}">
                <a16:creationId xmlns:a16="http://schemas.microsoft.com/office/drawing/2014/main" id="{756DA0DD-1E03-428B-B536-7E5EE0923922}"/>
              </a:ext>
            </a:extLst>
          </p:cNvPr>
          <p:cNvSpPr txBox="1"/>
          <p:nvPr/>
        </p:nvSpPr>
        <p:spPr>
          <a:xfrm>
            <a:off x="143164" y="1797120"/>
            <a:ext cx="8229600" cy="369332"/>
          </a:xfrm>
          <a:prstGeom prst="rect">
            <a:avLst/>
          </a:prstGeom>
          <a:noFill/>
        </p:spPr>
        <p:txBody>
          <a:bodyPr wrap="square"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Q32 - In my job usage of the iPhone is important</a:t>
            </a:r>
          </a:p>
        </p:txBody>
      </p:sp>
      <p:pic>
        <p:nvPicPr>
          <p:cNvPr id="8" name="Object 2">
            <a:extLst>
              <a:ext uri="{FF2B5EF4-FFF2-40B4-BE49-F238E27FC236}">
                <a16:creationId xmlns:a16="http://schemas.microsoft.com/office/drawing/2014/main" id="{7A405930-7FAC-4F6F-94C9-BD6C5345DBE9}"/>
              </a:ext>
            </a:extLst>
          </p:cNvPr>
          <p:cNvPicPr>
            <a:picLocks noChangeAspect="1"/>
          </p:cNvPicPr>
          <p:nvPr/>
        </p:nvPicPr>
        <p:blipFill>
          <a:blip r:embed="rId3" cstate="print"/>
          <a:stretch>
            <a:fillRect/>
          </a:stretch>
        </p:blipFill>
        <p:spPr>
          <a:xfrm>
            <a:off x="75774" y="2563524"/>
            <a:ext cx="6020226" cy="3762641"/>
          </a:xfrm>
          <a:prstGeom prst="rect">
            <a:avLst/>
          </a:prstGeom>
        </p:spPr>
      </p:pic>
      <p:sp>
        <p:nvSpPr>
          <p:cNvPr id="10" name="Title 1">
            <a:extLst>
              <a:ext uri="{FF2B5EF4-FFF2-40B4-BE49-F238E27FC236}">
                <a16:creationId xmlns:a16="http://schemas.microsoft.com/office/drawing/2014/main" id="{118C2DAE-2CDE-42C1-8BA1-5792627C19CF}"/>
              </a:ext>
            </a:extLst>
          </p:cNvPr>
          <p:cNvSpPr>
            <a:spLocks noGrp="1"/>
          </p:cNvSpPr>
          <p:nvPr>
            <p:ph type="title"/>
          </p:nvPr>
        </p:nvSpPr>
        <p:spPr>
          <a:xfrm>
            <a:off x="1141413" y="618518"/>
            <a:ext cx="9905998" cy="1478570"/>
          </a:xfrm>
        </p:spPr>
        <p:txBody>
          <a:bodyPr/>
          <a:lstStyle/>
          <a:p>
            <a:pPr algn="ctr"/>
            <a:r>
              <a:rPr lang="en-US" dirty="0"/>
              <a:t>Graphs of data Continued</a:t>
            </a:r>
          </a:p>
        </p:txBody>
      </p:sp>
    </p:spTree>
    <p:extLst>
      <p:ext uri="{BB962C8B-B14F-4D97-AF65-F5344CB8AC3E}">
        <p14:creationId xmlns:p14="http://schemas.microsoft.com/office/powerpoint/2010/main" val="389816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B860-485E-4B34-8139-95C17109AA2B}"/>
              </a:ext>
            </a:extLst>
          </p:cNvPr>
          <p:cNvSpPr>
            <a:spLocks noGrp="1"/>
          </p:cNvSpPr>
          <p:nvPr>
            <p:ph type="title"/>
          </p:nvPr>
        </p:nvSpPr>
        <p:spPr/>
        <p:txBody>
          <a:bodyPr/>
          <a:lstStyle/>
          <a:p>
            <a:pPr algn="ctr"/>
            <a:r>
              <a:rPr lang="en-US" dirty="0"/>
              <a:t>Graphs of data Continued</a:t>
            </a:r>
          </a:p>
        </p:txBody>
      </p:sp>
      <p:sp>
        <p:nvSpPr>
          <p:cNvPr id="6" name="Rectangle 5">
            <a:extLst>
              <a:ext uri="{FF2B5EF4-FFF2-40B4-BE49-F238E27FC236}">
                <a16:creationId xmlns:a16="http://schemas.microsoft.com/office/drawing/2014/main" id="{BC6FE7A4-14F7-45D8-B745-269F14857989}"/>
              </a:ext>
            </a:extLst>
          </p:cNvPr>
          <p:cNvSpPr/>
          <p:nvPr/>
        </p:nvSpPr>
        <p:spPr>
          <a:xfrm>
            <a:off x="572655" y="2357690"/>
            <a:ext cx="5237018" cy="646331"/>
          </a:xfrm>
          <a:prstGeom prst="rect">
            <a:avLst/>
          </a:prstGeom>
        </p:spPr>
        <p:txBody>
          <a:bodyPr wrap="square">
            <a:spAutoFit/>
          </a:bodyPr>
          <a:lstStyle/>
          <a:p>
            <a:r>
              <a:rPr lang="en-US"/>
              <a:t>Q25 - People who are important to me think I should use an iPhone.</a:t>
            </a:r>
            <a:endParaRPr lang="en-US" dirty="0"/>
          </a:p>
        </p:txBody>
      </p:sp>
      <p:pic>
        <p:nvPicPr>
          <p:cNvPr id="7" name="Object 2">
            <a:extLst>
              <a:ext uri="{FF2B5EF4-FFF2-40B4-BE49-F238E27FC236}">
                <a16:creationId xmlns:a16="http://schemas.microsoft.com/office/drawing/2014/main" id="{78CF9BCD-92B4-4B7A-879A-604FFF222C4E}"/>
              </a:ext>
            </a:extLst>
          </p:cNvPr>
          <p:cNvPicPr>
            <a:picLocks noChangeAspect="1"/>
          </p:cNvPicPr>
          <p:nvPr/>
        </p:nvPicPr>
        <p:blipFill>
          <a:blip r:embed="rId2" cstate="print"/>
          <a:stretch>
            <a:fillRect/>
          </a:stretch>
        </p:blipFill>
        <p:spPr>
          <a:xfrm>
            <a:off x="572655" y="3264623"/>
            <a:ext cx="5075112" cy="3171945"/>
          </a:xfrm>
          <a:prstGeom prst="rect">
            <a:avLst/>
          </a:prstGeom>
        </p:spPr>
      </p:pic>
      <p:sp>
        <p:nvSpPr>
          <p:cNvPr id="4" name="Rectangle 3">
            <a:extLst>
              <a:ext uri="{FF2B5EF4-FFF2-40B4-BE49-F238E27FC236}">
                <a16:creationId xmlns:a16="http://schemas.microsoft.com/office/drawing/2014/main" id="{E0E9186E-5660-403B-AD4F-9D0A28A6A668}"/>
              </a:ext>
            </a:extLst>
          </p:cNvPr>
          <p:cNvSpPr/>
          <p:nvPr/>
        </p:nvSpPr>
        <p:spPr>
          <a:xfrm>
            <a:off x="5809673" y="2357690"/>
            <a:ext cx="6096000" cy="646331"/>
          </a:xfrm>
          <a:prstGeom prst="rect">
            <a:avLst/>
          </a:prstGeom>
        </p:spPr>
        <p:txBody>
          <a:bodyPr>
            <a:spAutoFit/>
          </a:bodyPr>
          <a:lstStyle/>
          <a:p>
            <a:r>
              <a:rPr lang="en-US" dirty="0"/>
              <a:t>Q24 - People who influence my behavior think that I should use the iPhone</a:t>
            </a:r>
          </a:p>
        </p:txBody>
      </p:sp>
      <p:pic>
        <p:nvPicPr>
          <p:cNvPr id="8" name="Object 2">
            <a:extLst>
              <a:ext uri="{FF2B5EF4-FFF2-40B4-BE49-F238E27FC236}">
                <a16:creationId xmlns:a16="http://schemas.microsoft.com/office/drawing/2014/main" id="{F3018BF6-9E59-4DD0-B2BD-630082C8FFCD}"/>
              </a:ext>
            </a:extLst>
          </p:cNvPr>
          <p:cNvPicPr>
            <a:picLocks noChangeAspect="1"/>
          </p:cNvPicPr>
          <p:nvPr/>
        </p:nvPicPr>
        <p:blipFill>
          <a:blip r:embed="rId3" cstate="print"/>
          <a:stretch>
            <a:fillRect/>
          </a:stretch>
        </p:blipFill>
        <p:spPr>
          <a:xfrm>
            <a:off x="6544235" y="3181495"/>
            <a:ext cx="5208117" cy="3255073"/>
          </a:xfrm>
          <a:prstGeom prst="rect">
            <a:avLst/>
          </a:prstGeom>
        </p:spPr>
      </p:pic>
    </p:spTree>
    <p:extLst>
      <p:ext uri="{BB962C8B-B14F-4D97-AF65-F5344CB8AC3E}">
        <p14:creationId xmlns:p14="http://schemas.microsoft.com/office/powerpoint/2010/main" val="386814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521</TotalTime>
  <Words>624</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Qualtrics Grotesque</vt:lpstr>
      <vt:lpstr>Trebuchet MS</vt:lpstr>
      <vt:lpstr>Tw Cen MT</vt:lpstr>
      <vt:lpstr>Circuit</vt:lpstr>
      <vt:lpstr>Human Evaluation Survey</vt:lpstr>
      <vt:lpstr>Research Question and Interests</vt:lpstr>
      <vt:lpstr>Participants </vt:lpstr>
      <vt:lpstr>Technology Acceptance Model</vt:lpstr>
      <vt:lpstr>Qualtrics </vt:lpstr>
      <vt:lpstr>Analysis that was conducted</vt:lpstr>
      <vt:lpstr>Results</vt:lpstr>
      <vt:lpstr>Graphs of data Continued</vt:lpstr>
      <vt:lpstr>Graphs of data Continued</vt:lpstr>
      <vt:lpstr>Results Those who do not have an iPhone</vt:lpstr>
      <vt:lpstr>Results </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Evaluation Survey</dc:title>
  <dc:creator>Harry Skidmore</dc:creator>
  <cp:lastModifiedBy>Harry Skidmore</cp:lastModifiedBy>
  <cp:revision>27</cp:revision>
  <dcterms:created xsi:type="dcterms:W3CDTF">2019-04-13T16:11:30Z</dcterms:created>
  <dcterms:modified xsi:type="dcterms:W3CDTF">2019-04-17T21:51:48Z</dcterms:modified>
</cp:coreProperties>
</file>