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5"/>
  </p:notesMasterIdLst>
  <p:sldIdLst>
    <p:sldId id="256" r:id="rId5"/>
    <p:sldId id="257" r:id="rId6"/>
    <p:sldId id="258" r:id="rId7"/>
    <p:sldId id="259" r:id="rId8"/>
    <p:sldId id="264" r:id="rId9"/>
    <p:sldId id="285" r:id="rId10"/>
    <p:sldId id="286" r:id="rId11"/>
    <p:sldId id="265" r:id="rId12"/>
    <p:sldId id="288" r:id="rId13"/>
    <p:sldId id="287" r:id="rId14"/>
    <p:sldId id="266" r:id="rId15"/>
    <p:sldId id="289" r:id="rId16"/>
    <p:sldId id="290" r:id="rId17"/>
    <p:sldId id="260" r:id="rId18"/>
    <p:sldId id="279" r:id="rId19"/>
    <p:sldId id="280" r:id="rId20"/>
    <p:sldId id="262" r:id="rId21"/>
    <p:sldId id="281" r:id="rId22"/>
    <p:sldId id="282" r:id="rId23"/>
    <p:sldId id="296" r:id="rId24"/>
    <p:sldId id="267" r:id="rId25"/>
    <p:sldId id="291" r:id="rId26"/>
    <p:sldId id="292" r:id="rId27"/>
    <p:sldId id="295" r:id="rId28"/>
    <p:sldId id="268" r:id="rId29"/>
    <p:sldId id="283" r:id="rId30"/>
    <p:sldId id="284" r:id="rId31"/>
    <p:sldId id="294" r:id="rId32"/>
    <p:sldId id="293" r:id="rId33"/>
    <p:sldId id="269" r:id="rId34"/>
  </p:sldIdLst>
  <p:sldSz cx="9144000" cy="5143500" type="screen16x9"/>
  <p:notesSz cx="6858000" cy="9144000"/>
  <p:embeddedFontLst>
    <p:embeddedFont>
      <p:font typeface="Open Sans" panose="020B0604020202020204" charset="0"/>
      <p:regular r:id="rId36"/>
      <p:bold r:id="rId37"/>
      <p:italic r:id="rId38"/>
      <p:boldItalic r:id="rId39"/>
    </p:embeddedFont>
    <p:embeddedFont>
      <p:font typeface="PT Sans Narrow" panose="020B0604020202020204" charset="0"/>
      <p:regular r:id="rId40"/>
      <p:bold r:id="rId41"/>
    </p:embeddedFont>
    <p:embeddedFont>
      <p:font typeface="Times" panose="02020603050405020304"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8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42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338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743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181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458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230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192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336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600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479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de8fba389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de8fba38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38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01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98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8fba38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8fba38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80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800" b="1">
                <a:solidFill>
                  <a:srgbClr val="000000"/>
                </a:solidFill>
                <a:latin typeface="PT Sans Narrow" panose="020B0604020202020204" charset="0"/>
                <a:ea typeface="Times"/>
                <a:cs typeface="Times"/>
                <a:sym typeface="Times"/>
              </a:rPr>
              <a:t>Mobile </a:t>
            </a:r>
            <a:r>
              <a:rPr lang="en-US" sz="1800" b="1">
                <a:solidFill>
                  <a:srgbClr val="000000"/>
                </a:solidFill>
                <a:latin typeface="PT Sans Narrow" panose="020B0604020202020204" charset="0"/>
                <a:ea typeface="Times"/>
                <a:cs typeface="Times"/>
                <a:sym typeface="Times"/>
              </a:rPr>
              <a:t>L</a:t>
            </a:r>
            <a:r>
              <a:rPr lang="en" sz="1800" b="1">
                <a:solidFill>
                  <a:srgbClr val="000000"/>
                </a:solidFill>
                <a:latin typeface="PT Sans Narrow" panose="020B0604020202020204" charset="0"/>
                <a:ea typeface="Times"/>
                <a:cs typeface="Times"/>
                <a:sym typeface="Times"/>
              </a:rPr>
              <a:t>earning Implementation in </a:t>
            </a:r>
            <a:r>
              <a:rPr lang="en-US" sz="1800" b="1">
                <a:solidFill>
                  <a:srgbClr val="000000"/>
                </a:solidFill>
                <a:latin typeface="PT Sans Narrow" panose="020B0604020202020204" charset="0"/>
                <a:ea typeface="Times"/>
                <a:cs typeface="Times"/>
                <a:sym typeface="Times"/>
              </a:rPr>
              <a:t>the </a:t>
            </a:r>
            <a:r>
              <a:rPr lang="en" sz="1800" b="1">
                <a:solidFill>
                  <a:srgbClr val="000000"/>
                </a:solidFill>
                <a:latin typeface="PT Sans Narrow" panose="020B0604020202020204" charset="0"/>
                <a:ea typeface="Times"/>
                <a:cs typeface="Times"/>
                <a:sym typeface="Times"/>
              </a:rPr>
              <a:t>Education System: </a:t>
            </a:r>
            <a:br>
              <a:rPr lang="en" sz="1800" b="1">
                <a:solidFill>
                  <a:srgbClr val="000000"/>
                </a:solidFill>
                <a:latin typeface="PT Sans Narrow" panose="020B0604020202020204" charset="0"/>
                <a:ea typeface="Times"/>
                <a:cs typeface="Times"/>
                <a:sym typeface="Times"/>
              </a:rPr>
            </a:br>
            <a:r>
              <a:rPr lang="en-US" sz="1800" b="1">
                <a:solidFill>
                  <a:srgbClr val="000000"/>
                </a:solidFill>
                <a:latin typeface="PT Sans Narrow" panose="020B0604020202020204" charset="0"/>
                <a:ea typeface="Times"/>
                <a:cs typeface="Times"/>
                <a:sym typeface="Times"/>
              </a:rPr>
              <a:t>A </a:t>
            </a:r>
            <a:r>
              <a:rPr lang="en" sz="1800" b="1">
                <a:solidFill>
                  <a:srgbClr val="000000"/>
                </a:solidFill>
                <a:latin typeface="PT Sans Narrow" panose="020B0604020202020204" charset="0"/>
                <a:ea typeface="Times"/>
                <a:cs typeface="Times"/>
                <a:sym typeface="Times"/>
              </a:rPr>
              <a:t>H</a:t>
            </a:r>
            <a:r>
              <a:rPr lang="en-US" sz="1800" b="1" err="1">
                <a:solidFill>
                  <a:srgbClr val="000000"/>
                </a:solidFill>
                <a:latin typeface="PT Sans Narrow" panose="020B0604020202020204" charset="0"/>
                <a:ea typeface="Times"/>
                <a:cs typeface="Times"/>
                <a:sym typeface="Times"/>
              </a:rPr>
              <a:t>uman</a:t>
            </a:r>
            <a:r>
              <a:rPr lang="en-US" sz="1800" b="1">
                <a:solidFill>
                  <a:srgbClr val="000000"/>
                </a:solidFill>
                <a:latin typeface="PT Sans Narrow" panose="020B0604020202020204" charset="0"/>
                <a:ea typeface="Times"/>
                <a:cs typeface="Times"/>
                <a:sym typeface="Times"/>
              </a:rPr>
              <a:t> System Integration</a:t>
            </a:r>
            <a:r>
              <a:rPr lang="en" sz="1800" b="1">
                <a:solidFill>
                  <a:srgbClr val="000000"/>
                </a:solidFill>
                <a:latin typeface="PT Sans Narrow" panose="020B0604020202020204" charset="0"/>
                <a:ea typeface="Times"/>
                <a:cs typeface="Times"/>
                <a:sym typeface="Times"/>
              </a:rPr>
              <a:t> Approach</a:t>
            </a:r>
            <a:r>
              <a:rPr lang="en" sz="1800" b="1">
                <a:solidFill>
                  <a:srgbClr val="000000"/>
                </a:solidFill>
                <a:latin typeface="Times"/>
                <a:ea typeface="Times"/>
                <a:cs typeface="Times"/>
                <a:sym typeface="Times"/>
              </a:rPr>
              <a:t> </a:t>
            </a:r>
            <a:endParaRPr sz="1800" b="1">
              <a:solidFill>
                <a:srgbClr val="000000"/>
              </a:solidFill>
              <a:latin typeface="Times"/>
              <a:ea typeface="Times"/>
              <a:cs typeface="Times"/>
              <a:sym typeface="Times"/>
            </a:endParaRPr>
          </a:p>
          <a:p>
            <a:pPr marL="0" lvl="0" indent="0" algn="ctr" rtl="0">
              <a:spcBef>
                <a:spcPts val="0"/>
              </a:spcBef>
              <a:spcAft>
                <a:spcPts val="0"/>
              </a:spcAft>
              <a:buNone/>
            </a:pPr>
            <a:endParaRPr/>
          </a:p>
        </p:txBody>
      </p:sp>
      <p:sp>
        <p:nvSpPr>
          <p:cNvPr id="67" name="Google Shape;67;p13"/>
          <p:cNvSpPr txBox="1">
            <a:spLocks noGrp="1"/>
          </p:cNvSpPr>
          <p:nvPr>
            <p:ph type="subTitle" idx="1"/>
          </p:nvPr>
        </p:nvSpPr>
        <p:spPr>
          <a:xfrm>
            <a:off x="2079203" y="1981564"/>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panose="020B0604020202020204" charset="0"/>
                <a:ea typeface="Open Sans" panose="020B0604020202020204" charset="0"/>
                <a:cs typeface="Open Sans" panose="020B0604020202020204" charset="0"/>
                <a:sym typeface="Times"/>
              </a:rPr>
              <a:t>IDS-6148 (Home</a:t>
            </a:r>
            <a:r>
              <a:rPr lang="en-US">
                <a:latin typeface="Open Sans" panose="020B0604020202020204" charset="0"/>
                <a:ea typeface="Open Sans" panose="020B0604020202020204" charset="0"/>
                <a:cs typeface="Open Sans" panose="020B0604020202020204" charset="0"/>
                <a:sym typeface="Times"/>
              </a:rPr>
              <a:t>w</a:t>
            </a:r>
            <a:r>
              <a:rPr lang="en">
                <a:latin typeface="Open Sans" panose="020B0604020202020204" charset="0"/>
                <a:ea typeface="Open Sans" panose="020B0604020202020204" charset="0"/>
                <a:cs typeface="Open Sans" panose="020B0604020202020204" charset="0"/>
                <a:sym typeface="Times"/>
              </a:rPr>
              <a:t>ork-3)</a:t>
            </a:r>
            <a:endParaRPr>
              <a:latin typeface="Open Sans" panose="020B0604020202020204" charset="0"/>
              <a:ea typeface="Open Sans" panose="020B0604020202020204" charset="0"/>
              <a:cs typeface="Open Sans" panose="020B0604020202020204" charset="0"/>
              <a:sym typeface="Times"/>
            </a:endParaRPr>
          </a:p>
        </p:txBody>
      </p:sp>
      <p:sp>
        <p:nvSpPr>
          <p:cNvPr id="68" name="Google Shape;68;p13"/>
          <p:cNvSpPr txBox="1">
            <a:spLocks noGrp="1"/>
          </p:cNvSpPr>
          <p:nvPr>
            <p:ph type="subTitle" idx="1"/>
          </p:nvPr>
        </p:nvSpPr>
        <p:spPr>
          <a:xfrm>
            <a:off x="2137250" y="3013964"/>
            <a:ext cx="4870500" cy="792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rgbClr val="000000"/>
                </a:solidFill>
                <a:latin typeface="Open Sans" panose="020B0604020202020204" charset="0"/>
                <a:ea typeface="Open Sans" panose="020B0604020202020204" charset="0"/>
                <a:cs typeface="Open Sans" panose="020B0604020202020204" charset="0"/>
                <a:sym typeface="Times"/>
              </a:rPr>
              <a:t>Brian Beaton, Sheik Mohammad Mohiuddin, and Harry Skidmore</a:t>
            </a:r>
            <a:endParaRPr sz="1200">
              <a:solidFill>
                <a:srgbClr val="000000"/>
              </a:solidFill>
              <a:latin typeface="Open Sans" panose="020B0604020202020204" charset="0"/>
              <a:ea typeface="Open Sans" panose="020B0604020202020204" charset="0"/>
              <a:cs typeface="Open Sans" panose="020B0604020202020204" charset="0"/>
              <a:sym typeface="Times"/>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Personnel Risks cont.</a:t>
            </a:r>
            <a:endParaRPr/>
          </a:p>
        </p:txBody>
      </p:sp>
      <p:sp>
        <p:nvSpPr>
          <p:cNvPr id="74" name="Google Shape;74;p14"/>
          <p:cNvSpPr txBox="1">
            <a:spLocks noGrp="1"/>
          </p:cNvSpPr>
          <p:nvPr>
            <p:ph type="body" idx="1"/>
          </p:nvPr>
        </p:nvSpPr>
        <p:spPr>
          <a:xfrm>
            <a:off x="311700" y="1152425"/>
            <a:ext cx="8234850" cy="3877175"/>
          </a:xfrm>
          <a:prstGeom prst="rect">
            <a:avLst/>
          </a:prstGeom>
        </p:spPr>
        <p:txBody>
          <a:bodyPr spcFirstLastPara="1" wrap="square" lIns="91425" tIns="91425" rIns="91425" bIns="91425" anchor="t" anchorCtr="0">
            <a:noAutofit/>
          </a:bodyPr>
          <a:lstStyle/>
          <a:p>
            <a:pPr marL="285750" indent="-285750">
              <a:buFont typeface="Arial"/>
              <a:buChar char="•"/>
            </a:pPr>
            <a:r>
              <a:rPr lang="en-AU"/>
              <a:t>Unskilled staff may bring catastrophic failure in the objectives of mobile learning. It is essential to maintain sufficient skilled staff which require high operational and investment costs</a:t>
            </a:r>
            <a:r>
              <a:rPr lang="en-US"/>
              <a:t>.</a:t>
            </a:r>
          </a:p>
          <a:p>
            <a:pPr marL="285750" indent="-285750">
              <a:spcBef>
                <a:spcPts val="1600"/>
              </a:spcBef>
              <a:buFont typeface="Arial"/>
              <a:buChar char="•"/>
            </a:pPr>
            <a:r>
              <a:rPr lang="en-US"/>
              <a:t>Technology deployed in mobile learning may change day to day. The operating staff need to adapt to this changing technology. For that purpose, the skills and capabilities of the staff are important factors.</a:t>
            </a:r>
          </a:p>
          <a:p>
            <a:pPr marL="742950" lvl="1" indent="-285750">
              <a:buFont typeface="Arial"/>
              <a:buChar char="•"/>
            </a:pPr>
            <a:r>
              <a:rPr lang="en-US"/>
              <a:t>To develop proper skills and capabilities sufficient time and other resources need to be allocated.</a:t>
            </a:r>
          </a:p>
        </p:txBody>
      </p:sp>
    </p:spTree>
    <p:extLst>
      <p:ext uri="{BB962C8B-B14F-4D97-AF65-F5344CB8AC3E}">
        <p14:creationId xmlns:p14="http://schemas.microsoft.com/office/powerpoint/2010/main" val="192524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Training</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Training would need to be in 2 phases.</a:t>
            </a:r>
          </a:p>
          <a:p>
            <a:pPr marL="285750" indent="-285750">
              <a:spcBef>
                <a:spcPts val="1600"/>
              </a:spcBef>
            </a:pPr>
            <a:r>
              <a:rPr lang="en-US"/>
              <a:t>Training for instructors and teachers that focus on how to use the mobile learning systems for their lesson plans (</a:t>
            </a:r>
            <a:r>
              <a:rPr lang="en-US" err="1"/>
              <a:t>Bachmeir</a:t>
            </a:r>
            <a:r>
              <a:rPr lang="en-US"/>
              <a:t> and </a:t>
            </a:r>
            <a:r>
              <a:rPr lang="en-US" err="1"/>
              <a:t>Pachler</a:t>
            </a:r>
            <a:r>
              <a:rPr lang="en-US"/>
              <a:t>, 2015).</a:t>
            </a:r>
          </a:p>
          <a:p>
            <a:pPr marL="285750" indent="-285750">
              <a:spcBef>
                <a:spcPts val="1600"/>
              </a:spcBef>
            </a:pPr>
            <a:r>
              <a:rPr lang="en-US"/>
              <a:t>Training should be related to students learning how to use the program (</a:t>
            </a:r>
            <a:r>
              <a:rPr lang="en-US" err="1"/>
              <a:t>Bachmeir</a:t>
            </a:r>
            <a:r>
              <a:rPr lang="en-US"/>
              <a:t> and </a:t>
            </a:r>
            <a:r>
              <a:rPr lang="en-US" err="1"/>
              <a:t>Pachler</a:t>
            </a:r>
            <a:r>
              <a:rPr lang="en-US"/>
              <a:t>, 2015).</a:t>
            </a:r>
            <a:endParaRPr/>
          </a:p>
        </p:txBody>
      </p:sp>
    </p:spTree>
    <p:extLst>
      <p:ext uri="{BB962C8B-B14F-4D97-AF65-F5344CB8AC3E}">
        <p14:creationId xmlns:p14="http://schemas.microsoft.com/office/powerpoint/2010/main" val="149994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Training Risks</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Design risks cause human factors issues (</a:t>
            </a:r>
            <a:r>
              <a:rPr lang="en-US" err="1"/>
              <a:t>Bachmeir</a:t>
            </a:r>
            <a:r>
              <a:rPr lang="en-US"/>
              <a:t> and </a:t>
            </a:r>
            <a:r>
              <a:rPr lang="en-US" err="1"/>
              <a:t>Pachler</a:t>
            </a:r>
            <a:r>
              <a:rPr lang="en-US"/>
              <a:t>, 2015).</a:t>
            </a:r>
          </a:p>
          <a:p>
            <a:pPr marL="285750" indent="-285750">
              <a:spcBef>
                <a:spcPts val="1600"/>
              </a:spcBef>
            </a:pPr>
            <a:r>
              <a:rPr lang="en-US"/>
              <a:t>Teachers don’t want to learn to incorporate it into their lesson plans (</a:t>
            </a:r>
            <a:r>
              <a:rPr lang="en-US" err="1"/>
              <a:t>Bachmeir</a:t>
            </a:r>
            <a:r>
              <a:rPr lang="en-US"/>
              <a:t> and </a:t>
            </a:r>
            <a:r>
              <a:rPr lang="en-US" err="1"/>
              <a:t>Pachler</a:t>
            </a:r>
            <a:r>
              <a:rPr lang="en-US"/>
              <a:t>, 2015).</a:t>
            </a:r>
          </a:p>
        </p:txBody>
      </p:sp>
    </p:spTree>
    <p:extLst>
      <p:ext uri="{BB962C8B-B14F-4D97-AF65-F5344CB8AC3E}">
        <p14:creationId xmlns:p14="http://schemas.microsoft.com/office/powerpoint/2010/main" val="87384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Training Risks cont.</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If the system design fails in terms of human factors, where the teachers don’t learn, the teachers will be unable to understand the mobile learning and how to implement it into their lesson plans.</a:t>
            </a:r>
          </a:p>
          <a:p>
            <a:pPr marL="285750" indent="-285750">
              <a:spcBef>
                <a:spcPts val="1600"/>
              </a:spcBef>
            </a:pPr>
            <a:r>
              <a:rPr lang="en-US"/>
              <a:t>This in turn will either lead to issues with students not being able to learn as effectively from the mobile learning.</a:t>
            </a:r>
          </a:p>
        </p:txBody>
      </p:sp>
    </p:spTree>
    <p:extLst>
      <p:ext uri="{BB962C8B-B14F-4D97-AF65-F5344CB8AC3E}">
        <p14:creationId xmlns:p14="http://schemas.microsoft.com/office/powerpoint/2010/main" val="45150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Human Factors Engineering</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Primary domain focuses on design and implementation of interfaces and other Human-Machine systems focusing on both components of the system and its human user.</a:t>
            </a:r>
            <a:endParaRPr/>
          </a:p>
          <a:p>
            <a:pPr marL="285750" indent="-285750">
              <a:spcBef>
                <a:spcPts val="1600"/>
              </a:spcBef>
            </a:pPr>
            <a:r>
              <a:rPr lang="en-US"/>
              <a:t>The proposed model presented the implementation of a cognitive assistant to offer learning support and educational communication.</a:t>
            </a:r>
            <a:endParaRPr/>
          </a:p>
          <a:p>
            <a:pPr marL="285750" indent="-285750">
              <a:spcBef>
                <a:spcPts val="1600"/>
              </a:spcBef>
            </a:pPr>
            <a:r>
              <a:rPr lang="en-US"/>
              <a:t>HFE important for this model as system should be designed user-centric and functions of HFE such as HCI and Human-Machine systems should be focused.</a:t>
            </a:r>
            <a:endParaRPr/>
          </a:p>
          <a:p>
            <a:pPr marL="285750" indent="-285750">
              <a:spcBef>
                <a:spcPts val="1600"/>
              </a:spcBef>
              <a:spcAft>
                <a:spcPts val="1600"/>
              </a:spcAft>
            </a:pPr>
            <a:r>
              <a:rPr lang="en-US"/>
              <a:t>Interface is speech focused (cognitive) but can integrate with visual and text components.</a:t>
            </a:r>
            <a:endParaRPr/>
          </a:p>
        </p:txBody>
      </p:sp>
    </p:spTree>
    <p:extLst>
      <p:ext uri="{BB962C8B-B14F-4D97-AF65-F5344CB8AC3E}">
        <p14:creationId xmlns:p14="http://schemas.microsoft.com/office/powerpoint/2010/main" val="401468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Human Factors Engineering Risks</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Too many design-induced errors could impact user performance within the system (U.S. Department of Homeland Security, 2019).</a:t>
            </a:r>
            <a:endParaRPr/>
          </a:p>
          <a:p>
            <a:pPr marL="285750" indent="-285750">
              <a:spcBef>
                <a:spcPts val="1600"/>
              </a:spcBef>
            </a:pPr>
            <a:r>
              <a:rPr lang="en-US"/>
              <a:t>There is a potential for the system to operate at a level outside the capability of users to interact with or support the system (U.S. Department of Homeland Security, 2019).</a:t>
            </a:r>
            <a:endParaRPr/>
          </a:p>
        </p:txBody>
      </p:sp>
    </p:spTree>
    <p:extLst>
      <p:ext uri="{BB962C8B-B14F-4D97-AF65-F5344CB8AC3E}">
        <p14:creationId xmlns:p14="http://schemas.microsoft.com/office/powerpoint/2010/main" val="4042369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Human Factors Engineering Risks cont.</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If a system is not designed according to HFE guidelines, then a users may not be able to perform at an expected level.</a:t>
            </a:r>
          </a:p>
          <a:p>
            <a:pPr marL="742950" lvl="1" indent="-285750"/>
            <a:r>
              <a:rPr lang="en-US"/>
              <a:t>A determination cannot be made as to whether system errors are user-caused, but it is noted that design errors can attribute to increased levels of human error.</a:t>
            </a:r>
            <a:endParaRPr/>
          </a:p>
          <a:p>
            <a:pPr marL="285750" indent="-285750">
              <a:spcBef>
                <a:spcPts val="1600"/>
              </a:spcBef>
            </a:pPr>
            <a:r>
              <a:rPr lang="en-US"/>
              <a:t>In the context of mobile learning, common design errors include: a cluttered user interface, overly complex system, a cognitive assistant that only answers questions and does not communicate, a learning system that does not adapt to support the needs of individual students.</a:t>
            </a:r>
            <a:endParaRPr/>
          </a:p>
        </p:txBody>
      </p:sp>
    </p:spTree>
    <p:extLst>
      <p:ext uri="{BB962C8B-B14F-4D97-AF65-F5344CB8AC3E}">
        <p14:creationId xmlns:p14="http://schemas.microsoft.com/office/powerpoint/2010/main" val="41785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Habitability</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Primary domain focuses on functions of user-centered design. Specifically, items looking at happiness, satisfaction, user friendliness, etc.</a:t>
            </a:r>
            <a:endParaRPr/>
          </a:p>
          <a:p>
            <a:pPr marL="285750" indent="-285750">
              <a:spcBef>
                <a:spcPts val="1600"/>
              </a:spcBef>
            </a:pPr>
            <a:r>
              <a:rPr lang="en-US"/>
              <a:t>The user should be the primary focus, especially since our 'users’ are students. Education is designed for the students.</a:t>
            </a:r>
          </a:p>
          <a:p>
            <a:pPr marL="742950" lvl="1" indent="-285750"/>
            <a:r>
              <a:rPr lang="en-US"/>
              <a:t>The focus should also be on any employees or staff involved in the system.</a:t>
            </a:r>
            <a:endParaRPr/>
          </a:p>
          <a:p>
            <a:pPr marL="285750" indent="-285750">
              <a:spcBef>
                <a:spcPts val="1600"/>
              </a:spcBef>
            </a:pPr>
            <a:r>
              <a:rPr lang="en-US"/>
              <a:t>Usability would look at the willingness of a student to accept and utilize the system, while considering their needs and factors of success.</a:t>
            </a:r>
            <a:endParaRPr/>
          </a:p>
          <a:p>
            <a:pPr marL="285750" indent="-285750">
              <a:spcBef>
                <a:spcPts val="1600"/>
              </a:spcBef>
              <a:spcAft>
                <a:spcPts val="1600"/>
              </a:spcAft>
            </a:pPr>
            <a:r>
              <a:rPr lang="en-US"/>
              <a:t>Health and safety considered; limited visual component to avoid eye strain and other sensory-motor and cognitive ailments.</a:t>
            </a:r>
            <a:endParaRPr/>
          </a:p>
        </p:txBody>
      </p:sp>
    </p:spTree>
    <p:extLst>
      <p:ext uri="{BB962C8B-B14F-4D97-AF65-F5344CB8AC3E}">
        <p14:creationId xmlns:p14="http://schemas.microsoft.com/office/powerpoint/2010/main" val="189055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Habitability Risks</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Health, safety and comfort of the user not supported by the system (Air Force Acquisition, 2019).</a:t>
            </a:r>
            <a:endParaRPr/>
          </a:p>
          <a:p>
            <a:pPr marL="285750" indent="-285750">
              <a:spcBef>
                <a:spcPts val="1600"/>
              </a:spcBef>
            </a:pPr>
            <a:r>
              <a:rPr lang="en-US"/>
              <a:t>Overall working conditions do not foster effectiveness and efficiency of users or employees (Air Force Acquisition, 2019).</a:t>
            </a:r>
            <a:endParaRPr/>
          </a:p>
        </p:txBody>
      </p:sp>
    </p:spTree>
    <p:extLst>
      <p:ext uri="{BB962C8B-B14F-4D97-AF65-F5344CB8AC3E}">
        <p14:creationId xmlns:p14="http://schemas.microsoft.com/office/powerpoint/2010/main" val="134916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Habitability Risks cont.</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Usability of environment, or habitability impacts the performance of employees. </a:t>
            </a:r>
          </a:p>
          <a:p>
            <a:pPr marL="742950" lvl="1" indent="-285750"/>
            <a:r>
              <a:rPr lang="en-US"/>
              <a:t>When employees are not operating at optimal levels the quality of the resulting system suffers, and as such, the students suffer since the mobile learning system should be developed with them in mind.</a:t>
            </a:r>
          </a:p>
          <a:p>
            <a:pPr marL="742950" lvl="1" indent="-285750"/>
            <a:endParaRPr lang="en-US"/>
          </a:p>
          <a:p>
            <a:pPr marL="285750" indent="-285750"/>
            <a:r>
              <a:rPr lang="en-US"/>
              <a:t>A lack of focus on usability means a lower chance of user success within a system.</a:t>
            </a:r>
          </a:p>
          <a:p>
            <a:pPr marL="285750" indent="-285750"/>
            <a:endParaRPr lang="en-US"/>
          </a:p>
          <a:p>
            <a:pPr marL="0" indent="0">
              <a:buNone/>
            </a:pPr>
            <a:endParaRPr/>
          </a:p>
        </p:txBody>
      </p:sp>
    </p:spTree>
    <p:extLst>
      <p:ext uri="{BB962C8B-B14F-4D97-AF65-F5344CB8AC3E}">
        <p14:creationId xmlns:p14="http://schemas.microsoft.com/office/powerpoint/2010/main" val="294819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Why We Chose this Topic</a:t>
            </a:r>
            <a:endParaRPr>
              <a:solidFill>
                <a:schemeClr val="accent3"/>
              </a:solidFill>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85750" indent="-285750"/>
            <a:r>
              <a:rPr lang="en"/>
              <a:t>This topic was chosen because it was an interest to all group members</a:t>
            </a:r>
            <a:endParaRPr/>
          </a:p>
          <a:p>
            <a:pPr marL="285750" indent="-285750">
              <a:spcBef>
                <a:spcPts val="1600"/>
              </a:spcBef>
            </a:pPr>
            <a:r>
              <a:rPr lang="en"/>
              <a:t>Mobile Learning is an ever growing field and industry that could have tremendous benefits for students. </a:t>
            </a:r>
            <a:endParaRPr/>
          </a:p>
          <a:p>
            <a:pPr marL="285750" indent="-285750">
              <a:spcBef>
                <a:spcPts val="1600"/>
              </a:spcBef>
            </a:pPr>
            <a:r>
              <a:rPr lang="en"/>
              <a:t>There are many problems including ergonomic, and technology issues.</a:t>
            </a:r>
            <a:endParaRPr/>
          </a:p>
          <a:p>
            <a:pPr marL="285750" indent="-285750">
              <a:spcBef>
                <a:spcPts val="1600"/>
              </a:spcBef>
            </a:pPr>
            <a:r>
              <a:rPr lang="en"/>
              <a:t>Students may lack skills or become distracted by all the access a mobile device brings. </a:t>
            </a:r>
            <a:endParaRPr/>
          </a:p>
          <a:p>
            <a:pPr marL="285750" indent="-285750">
              <a:spcBef>
                <a:spcPts val="1600"/>
              </a:spcBef>
              <a:spcAft>
                <a:spcPts val="1600"/>
              </a:spcAft>
            </a:pPr>
            <a:r>
              <a:rPr lang="en"/>
              <a:t>Network connections are flawed and device issues occur.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343-6212-405D-A188-A4A308E06535}"/>
              </a:ext>
            </a:extLst>
          </p:cNvPr>
          <p:cNvSpPr>
            <a:spLocks noGrp="1"/>
          </p:cNvSpPr>
          <p:nvPr>
            <p:ph type="title"/>
          </p:nvPr>
        </p:nvSpPr>
        <p:spPr/>
        <p:txBody>
          <a:bodyPr/>
          <a:lstStyle/>
          <a:p>
            <a:r>
              <a:rPr lang="en-US"/>
              <a:t>Habability MOP and MOE</a:t>
            </a:r>
          </a:p>
        </p:txBody>
      </p:sp>
      <p:sp>
        <p:nvSpPr>
          <p:cNvPr id="3" name="Text Placeholder 2">
            <a:extLst>
              <a:ext uri="{FF2B5EF4-FFF2-40B4-BE49-F238E27FC236}">
                <a16:creationId xmlns:a16="http://schemas.microsoft.com/office/drawing/2014/main" id="{DE37AD6E-8BBC-4654-A40D-044F0577B63D}"/>
              </a:ext>
            </a:extLst>
          </p:cNvPr>
          <p:cNvSpPr>
            <a:spLocks noGrp="1"/>
          </p:cNvSpPr>
          <p:nvPr>
            <p:ph type="body" idx="1"/>
          </p:nvPr>
        </p:nvSpPr>
        <p:spPr/>
        <p:txBody>
          <a:bodyPr/>
          <a:lstStyle/>
          <a:p>
            <a:r>
              <a:rPr lang="en-US"/>
              <a:t>One effective method to see if the students were happy and satisfied with this system would be looking at progress and grades from students comapred to previous grades and see if the grades improve.</a:t>
            </a:r>
          </a:p>
          <a:p>
            <a:pPr>
              <a:lnSpc>
                <a:spcPct val="114999"/>
              </a:lnSpc>
            </a:pPr>
            <a:r>
              <a:rPr lang="en-US"/>
              <a:t>Another MOP would be to view evaluations of teachers from supervisors. Should these evaluations improve, then the teachers may be able to teach more effectively </a:t>
            </a:r>
          </a:p>
          <a:p>
            <a:pPr>
              <a:lnSpc>
                <a:spcPct val="114999"/>
              </a:lnSpc>
            </a:pPr>
            <a:r>
              <a:rPr lang="en-US"/>
              <a:t>MOE would be to look at the progress of grades and compare it to non assistant programs. This would create a cost benefit analysis. </a:t>
            </a:r>
          </a:p>
        </p:txBody>
      </p:sp>
    </p:spTree>
    <p:extLst>
      <p:ext uri="{BB962C8B-B14F-4D97-AF65-F5344CB8AC3E}">
        <p14:creationId xmlns:p14="http://schemas.microsoft.com/office/powerpoint/2010/main" val="75144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System Safety</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Safety concerns would include privacy and security concerns. Internet and </a:t>
            </a:r>
            <a:r>
              <a:rPr lang="en-US" err="1"/>
              <a:t>wifi</a:t>
            </a:r>
            <a:r>
              <a:rPr lang="en-US"/>
              <a:t> protection are issues with maintaining confidentiality and protecting student information. These issues can be addressed with security programs and passwords (Henry and James, 2015).</a:t>
            </a:r>
            <a:endParaRPr/>
          </a:p>
          <a:p>
            <a:pPr marL="285750" indent="-285750">
              <a:spcBef>
                <a:spcPts val="1600"/>
              </a:spcBef>
            </a:pPr>
            <a:r>
              <a:rPr lang="en-US"/>
              <a:t>Student often misuse computers and google inappropriate sites on computers, which could be powering the applications. This raises security issues. This  can be addressed by restricting access on the computers (Henry and James, 2015).</a:t>
            </a:r>
            <a:endParaRPr/>
          </a:p>
        </p:txBody>
      </p:sp>
    </p:spTree>
    <p:extLst>
      <p:ext uri="{BB962C8B-B14F-4D97-AF65-F5344CB8AC3E}">
        <p14:creationId xmlns:p14="http://schemas.microsoft.com/office/powerpoint/2010/main" val="3996898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System Safety Risks</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Security and Information Risk (Henry and James, 2015).</a:t>
            </a:r>
            <a:endParaRPr/>
          </a:p>
          <a:p>
            <a:pPr marL="285750" indent="-285750">
              <a:spcBef>
                <a:spcPts val="1600"/>
              </a:spcBef>
            </a:pPr>
            <a:r>
              <a:rPr lang="en-US"/>
              <a:t>Misuse of computers could compromise security systems (Henry and James, 2015).</a:t>
            </a:r>
            <a:endParaRPr/>
          </a:p>
        </p:txBody>
      </p:sp>
    </p:spTree>
    <p:extLst>
      <p:ext uri="{BB962C8B-B14F-4D97-AF65-F5344CB8AC3E}">
        <p14:creationId xmlns:p14="http://schemas.microsoft.com/office/powerpoint/2010/main" val="3098315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System Safety Risks cont.</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While security features, such as passwords, and WIFI control programs that block sites, can be used, students, adolescents for the most part, often may go to adult websites which can compromise many of these safeguards. Furthermore, individual computers could be infected with malware at home and taken home. These could then spread to other computers if it spreads through the WIFI connection.</a:t>
            </a:r>
            <a:endParaRPr/>
          </a:p>
        </p:txBody>
      </p:sp>
    </p:spTree>
    <p:extLst>
      <p:ext uri="{BB962C8B-B14F-4D97-AF65-F5344CB8AC3E}">
        <p14:creationId xmlns:p14="http://schemas.microsoft.com/office/powerpoint/2010/main" val="2751966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FD0E-A623-44A9-90C4-2990F7AAEE89}"/>
              </a:ext>
            </a:extLst>
          </p:cNvPr>
          <p:cNvSpPr>
            <a:spLocks noGrp="1"/>
          </p:cNvSpPr>
          <p:nvPr>
            <p:ph type="title"/>
          </p:nvPr>
        </p:nvSpPr>
        <p:spPr/>
        <p:txBody>
          <a:bodyPr/>
          <a:lstStyle/>
          <a:p>
            <a:r>
              <a:rPr lang="en-US"/>
              <a:t>Safety MOP AND MOE</a:t>
            </a:r>
          </a:p>
        </p:txBody>
      </p:sp>
      <p:sp>
        <p:nvSpPr>
          <p:cNvPr id="3" name="Text Placeholder 2">
            <a:extLst>
              <a:ext uri="{FF2B5EF4-FFF2-40B4-BE49-F238E27FC236}">
                <a16:creationId xmlns:a16="http://schemas.microsoft.com/office/drawing/2014/main" id="{B06A0785-3D38-4D7C-8C86-140D498F785B}"/>
              </a:ext>
            </a:extLst>
          </p:cNvPr>
          <p:cNvSpPr>
            <a:spLocks noGrp="1"/>
          </p:cNvSpPr>
          <p:nvPr>
            <p:ph type="body" idx="1"/>
          </p:nvPr>
        </p:nvSpPr>
        <p:spPr/>
        <p:txBody>
          <a:bodyPr/>
          <a:lstStyle/>
          <a:p>
            <a:r>
              <a:rPr lang="en-US"/>
              <a:t>To prevent safety and security concerns, security MOP performance tests could be run, such as how many trojans or maleware attacks are sucessful over time. </a:t>
            </a:r>
          </a:p>
          <a:p>
            <a:pPr>
              <a:lnSpc>
                <a:spcPct val="114999"/>
              </a:lnSpc>
            </a:pPr>
            <a:r>
              <a:rPr lang="en-US"/>
              <a:t>We could also use simulation to project how effective security measures will perform given conditions such as students trying to log on to inappropriate websites</a:t>
            </a:r>
          </a:p>
          <a:p>
            <a:pPr>
              <a:lnSpc>
                <a:spcPct val="114999"/>
              </a:lnSpc>
            </a:pPr>
            <a:r>
              <a:rPr lang="en-US"/>
              <a:t>MOE would focus on setting goals of the security, like having no higher then so many security breaches occur. If this could be achieved, it would provide evidence of effectiveness. </a:t>
            </a:r>
          </a:p>
        </p:txBody>
      </p:sp>
    </p:spTree>
    <p:extLst>
      <p:ext uri="{BB962C8B-B14F-4D97-AF65-F5344CB8AC3E}">
        <p14:creationId xmlns:p14="http://schemas.microsoft.com/office/powerpoint/2010/main" val="404567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Survivability</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The institution of education often cuts programs that do not generate desired results quickly. It is possible that the program could be cut if student performance is not improved (</a:t>
            </a:r>
            <a:r>
              <a:rPr lang="en-US" err="1"/>
              <a:t>Bachmeir</a:t>
            </a:r>
            <a:r>
              <a:rPr lang="en-US"/>
              <a:t> and </a:t>
            </a:r>
            <a:r>
              <a:rPr lang="en-US" err="1"/>
              <a:t>Pachler</a:t>
            </a:r>
            <a:r>
              <a:rPr lang="en-US"/>
              <a:t>, 2015).</a:t>
            </a:r>
            <a:endParaRPr/>
          </a:p>
          <a:p>
            <a:pPr marL="285750" indent="-285750">
              <a:spcBef>
                <a:spcPts val="1600"/>
              </a:spcBef>
            </a:pPr>
            <a:r>
              <a:rPr lang="en-US"/>
              <a:t>The issue with improvement may not be the program but rather students not wanting to do well in school. This could though lead to the mobile learning program being suspended (</a:t>
            </a:r>
            <a:r>
              <a:rPr lang="en-US" err="1"/>
              <a:t>Bachmeir</a:t>
            </a:r>
            <a:r>
              <a:rPr lang="en-US"/>
              <a:t> and </a:t>
            </a:r>
            <a:r>
              <a:rPr lang="en-US" err="1"/>
              <a:t>Pachler</a:t>
            </a:r>
            <a:r>
              <a:rPr lang="en-US"/>
              <a:t>, 2015).</a:t>
            </a:r>
            <a:endParaRPr/>
          </a:p>
        </p:txBody>
      </p:sp>
    </p:spTree>
    <p:extLst>
      <p:ext uri="{BB962C8B-B14F-4D97-AF65-F5344CB8AC3E}">
        <p14:creationId xmlns:p14="http://schemas.microsoft.com/office/powerpoint/2010/main" val="1035645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Survivability Risks</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Education Programs are often cut and retired for not yielding desired results (</a:t>
            </a:r>
            <a:r>
              <a:rPr lang="en-US" err="1"/>
              <a:t>Bachmeir</a:t>
            </a:r>
            <a:r>
              <a:rPr lang="en-US"/>
              <a:t> and </a:t>
            </a:r>
            <a:r>
              <a:rPr lang="en-US" err="1"/>
              <a:t>Pachler</a:t>
            </a:r>
            <a:r>
              <a:rPr lang="en-US"/>
              <a:t>, 2015).</a:t>
            </a:r>
            <a:endParaRPr/>
          </a:p>
          <a:p>
            <a:pPr marL="285750" indent="-285750">
              <a:spcBef>
                <a:spcPts val="1600"/>
              </a:spcBef>
            </a:pPr>
            <a:r>
              <a:rPr lang="en-US"/>
              <a:t>Students do not want to do well in school (</a:t>
            </a:r>
            <a:r>
              <a:rPr lang="en-US" err="1"/>
              <a:t>Bachmeir</a:t>
            </a:r>
            <a:r>
              <a:rPr lang="en-US"/>
              <a:t> and </a:t>
            </a:r>
            <a:r>
              <a:rPr lang="en-US" err="1"/>
              <a:t>Pachler</a:t>
            </a:r>
            <a:r>
              <a:rPr lang="en-US"/>
              <a:t>, 2015).</a:t>
            </a:r>
            <a:endParaRPr/>
          </a:p>
        </p:txBody>
      </p:sp>
    </p:spTree>
    <p:extLst>
      <p:ext uri="{BB962C8B-B14F-4D97-AF65-F5344CB8AC3E}">
        <p14:creationId xmlns:p14="http://schemas.microsoft.com/office/powerpoint/2010/main" val="2861751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Survivability Risks cont.</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Students not wanting to do well in school is a major issue that can cause the programs be retired even though they might be effective (</a:t>
            </a:r>
            <a:r>
              <a:rPr lang="en-US" err="1"/>
              <a:t>Bachmeir</a:t>
            </a:r>
            <a:r>
              <a:rPr lang="en-US"/>
              <a:t> and </a:t>
            </a:r>
            <a:r>
              <a:rPr lang="en-US" err="1"/>
              <a:t>Pachler</a:t>
            </a:r>
            <a:r>
              <a:rPr lang="en-US"/>
              <a:t>, 2015). This could also happen in mobile learning programs. </a:t>
            </a:r>
          </a:p>
          <a:p>
            <a:pPr marL="285750" indent="-285750"/>
            <a:r>
              <a:rPr lang="en-US"/>
              <a:t>The issue is not just that students may not feel motivated by teachers, or bored by school education plans, it is more home related issues (</a:t>
            </a:r>
            <a:r>
              <a:rPr lang="en-US" err="1"/>
              <a:t>Bachmeir</a:t>
            </a:r>
            <a:r>
              <a:rPr lang="en-US"/>
              <a:t> and </a:t>
            </a:r>
            <a:r>
              <a:rPr lang="en-US" err="1"/>
              <a:t>Pachler</a:t>
            </a:r>
            <a:r>
              <a:rPr lang="en-US"/>
              <a:t>, 2015).</a:t>
            </a:r>
          </a:p>
          <a:p>
            <a:pPr marL="285750" indent="-285750"/>
            <a:r>
              <a:rPr lang="en-US"/>
              <a:t>These issues could include that parents do not value or stress education. It could also be mental health issues that leave students unmotivated to perform well in school. These home related issues are often beyond school employees to solve.</a:t>
            </a:r>
            <a:endParaRPr/>
          </a:p>
        </p:txBody>
      </p:sp>
    </p:spTree>
    <p:extLst>
      <p:ext uri="{BB962C8B-B14F-4D97-AF65-F5344CB8AC3E}">
        <p14:creationId xmlns:p14="http://schemas.microsoft.com/office/powerpoint/2010/main" val="278045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10FF-7D33-4CE4-BF62-8C06B90F13C8}"/>
              </a:ext>
            </a:extLst>
          </p:cNvPr>
          <p:cNvSpPr>
            <a:spLocks noGrp="1"/>
          </p:cNvSpPr>
          <p:nvPr>
            <p:ph type="title"/>
          </p:nvPr>
        </p:nvSpPr>
        <p:spPr/>
        <p:txBody>
          <a:bodyPr/>
          <a:lstStyle/>
          <a:p>
            <a:r>
              <a:rPr lang="en-US"/>
              <a:t>Survivablity MOP and MOE</a:t>
            </a:r>
          </a:p>
        </p:txBody>
      </p:sp>
      <p:sp>
        <p:nvSpPr>
          <p:cNvPr id="3" name="Text Placeholder 2">
            <a:extLst>
              <a:ext uri="{FF2B5EF4-FFF2-40B4-BE49-F238E27FC236}">
                <a16:creationId xmlns:a16="http://schemas.microsoft.com/office/drawing/2014/main" id="{262C7BCA-F6CF-477B-A2FC-62556B92128C}"/>
              </a:ext>
            </a:extLst>
          </p:cNvPr>
          <p:cNvSpPr>
            <a:spLocks noGrp="1"/>
          </p:cNvSpPr>
          <p:nvPr>
            <p:ph type="body" idx="1"/>
          </p:nvPr>
        </p:nvSpPr>
        <p:spPr/>
        <p:txBody>
          <a:bodyPr/>
          <a:lstStyle/>
          <a:p>
            <a:r>
              <a:rPr lang="en-US"/>
              <a:t>In order to make sure the system survives, a simulation could be used on two levels for MOP.</a:t>
            </a:r>
          </a:p>
          <a:p>
            <a:pPr>
              <a:lnSpc>
                <a:spcPct val="114999"/>
              </a:lnSpc>
            </a:pPr>
            <a:endParaRPr lang="en-US"/>
          </a:p>
          <a:p>
            <a:pPr>
              <a:lnSpc>
                <a:spcPct val="114999"/>
              </a:lnSpc>
            </a:pPr>
            <a:r>
              <a:rPr lang="en-US"/>
              <a:t>MOP could be used to show how it has improved tests and grades for the student population. </a:t>
            </a:r>
          </a:p>
          <a:p>
            <a:pPr>
              <a:lnSpc>
                <a:spcPct val="114999"/>
              </a:lnSpc>
            </a:pPr>
            <a:r>
              <a:rPr lang="en-US"/>
              <a:t>MOP Simulations could also be used to show future expecations if this program continues</a:t>
            </a:r>
          </a:p>
          <a:p>
            <a:pPr>
              <a:lnSpc>
                <a:spcPct val="114999"/>
              </a:lnSpc>
            </a:pPr>
            <a:r>
              <a:rPr lang="en-US"/>
              <a:t>MOE simulations on cost effectiveness that show this is the most cost efficient program for learning.</a:t>
            </a:r>
          </a:p>
        </p:txBody>
      </p:sp>
    </p:spTree>
    <p:extLst>
      <p:ext uri="{BB962C8B-B14F-4D97-AF65-F5344CB8AC3E}">
        <p14:creationId xmlns:p14="http://schemas.microsoft.com/office/powerpoint/2010/main" val="4240672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Main Cost Driver for Mobile Learning</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Primary cost driver of a technology-based Mobile Learning platform would be the platform maintenance cost</a:t>
            </a:r>
          </a:p>
          <a:p>
            <a:pPr marL="742950" lvl="1" indent="-285750"/>
            <a:r>
              <a:rPr lang="en-US"/>
              <a:t>As technology further advances, and advanced technologies like AI and machine learning are explored, the cost to maintain and update the platform would be of great variability</a:t>
            </a:r>
          </a:p>
          <a:p>
            <a:pPr marL="742950" lvl="1" indent="-285750"/>
            <a:r>
              <a:rPr lang="en-US"/>
              <a:t>Another factor would be the training and learning costs of the developers involved in updating and maintaining the learning platform.</a:t>
            </a:r>
          </a:p>
        </p:txBody>
      </p:sp>
    </p:spTree>
    <p:extLst>
      <p:ext uri="{BB962C8B-B14F-4D97-AF65-F5344CB8AC3E}">
        <p14:creationId xmlns:p14="http://schemas.microsoft.com/office/powerpoint/2010/main" val="426951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Why HSI is Important to Our Topic</a:t>
            </a:r>
            <a:endParaRPr>
              <a:solidFill>
                <a:schemeClr val="accent3"/>
              </a:solidFill>
            </a:endParaRPr>
          </a:p>
        </p:txBody>
      </p:sp>
      <p:sp>
        <p:nvSpPr>
          <p:cNvPr id="80" name="Google Shape;80;p15"/>
          <p:cNvSpPr txBox="1">
            <a:spLocks noGrp="1"/>
          </p:cNvSpPr>
          <p:nvPr>
            <p:ph type="body" idx="1"/>
          </p:nvPr>
        </p:nvSpPr>
        <p:spPr>
          <a:xfrm>
            <a:off x="221265" y="1152424"/>
            <a:ext cx="8520600" cy="3740655"/>
          </a:xfrm>
          <a:prstGeom prst="rect">
            <a:avLst/>
          </a:prstGeom>
        </p:spPr>
        <p:txBody>
          <a:bodyPr spcFirstLastPara="1" wrap="square" lIns="91425" tIns="91425" rIns="91425" bIns="91425" anchor="t" anchorCtr="0">
            <a:noAutofit/>
          </a:bodyPr>
          <a:lstStyle/>
          <a:p>
            <a:pPr marL="285750" indent="-285750">
              <a:spcAft>
                <a:spcPts val="1600"/>
              </a:spcAft>
            </a:pPr>
            <a:r>
              <a:rPr lang="en-US"/>
              <a:t>HSI needs a focus on the user, or the HUMAN</a:t>
            </a:r>
          </a:p>
          <a:p>
            <a:pPr marL="285750" indent="-285750">
              <a:spcAft>
                <a:spcPts val="1600"/>
              </a:spcAft>
            </a:pPr>
            <a:r>
              <a:rPr lang="en-US"/>
              <a:t>Design and optimize technology systems to accommodate the user</a:t>
            </a:r>
          </a:p>
          <a:p>
            <a:pPr marL="285750" indent="-285750">
              <a:spcAft>
                <a:spcPts val="1600"/>
              </a:spcAft>
            </a:pPr>
            <a:r>
              <a:rPr lang="en-US"/>
              <a:t>Direct integration of user into advanced technologies to advance mobile learning</a:t>
            </a:r>
          </a:p>
          <a:p>
            <a:pPr marL="285750" indent="-285750">
              <a:spcAft>
                <a:spcPts val="1600"/>
              </a:spcAft>
            </a:pPr>
            <a:r>
              <a:rPr lang="en-US"/>
              <a:t>Possible cognitive assistant to communicate with and provide feedback to user.</a:t>
            </a:r>
          </a:p>
          <a:p>
            <a:pPr marL="0" indent="0">
              <a:spcAft>
                <a:spcPts val="1600"/>
              </a:spcAft>
              <a:buNone/>
            </a:pPr>
            <a:endParaRPr lang="en-US"/>
          </a:p>
          <a:p>
            <a:pPr marL="0" indent="0">
              <a:spcAft>
                <a:spcPts val="1600"/>
              </a:spcAft>
              <a:buNone/>
            </a:pPr>
            <a:r>
              <a:rPr lang="en-US" sz="1100" i="1"/>
              <a:t>http://saeschatz.com/2015/05/whats-hsi/</a:t>
            </a:r>
          </a:p>
        </p:txBody>
      </p:sp>
      <p:pic>
        <p:nvPicPr>
          <p:cNvPr id="1026" name="Picture 2" descr="2015-05-02-HSIheader">
            <a:extLst>
              <a:ext uri="{FF2B5EF4-FFF2-40B4-BE49-F238E27FC236}">
                <a16:creationId xmlns:a16="http://schemas.microsoft.com/office/drawing/2014/main" id="{7054F98C-54AC-4E4F-BAE7-D3659FC1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461" y="3425148"/>
            <a:ext cx="5229863" cy="15231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Citations</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fontAlgn="base"/>
            <a:r>
              <a:rPr lang="en-US" sz="1600"/>
              <a:t>Air Force Acquisition. (2019). HSI Domains. Retrieved from https://ww3.safaq.hq.af.mil/Organizations/AFHSIO/HSI-Domains/</a:t>
            </a:r>
          </a:p>
          <a:p>
            <a:pPr fontAlgn="base"/>
            <a:r>
              <a:rPr lang="en-US" sz="1600"/>
              <a:t>Ben </a:t>
            </a:r>
            <a:r>
              <a:rPr lang="en-US" sz="1600" err="1"/>
              <a:t>Bachmair</a:t>
            </a:r>
            <a:r>
              <a:rPr lang="en-US" sz="1600"/>
              <a:t>, &amp; Norbert </a:t>
            </a:r>
            <a:r>
              <a:rPr lang="en-US" sz="1600" err="1"/>
              <a:t>Pachler</a:t>
            </a:r>
            <a:r>
              <a:rPr lang="en-US" sz="1600"/>
              <a:t>. (2015). Sustainability for Innovative Education – The Case of Mobile Learning. Journal of Interactive Media in Education, 1.</a:t>
            </a:r>
          </a:p>
          <a:p>
            <a:pPr rtl="0" fontAlgn="base"/>
            <a:r>
              <a:rPr lang="en-US" sz="1600"/>
              <a:t>Figaro-Henry, S., &amp; James, F. (2015). MOBILE LEARNING IN THE 21ST CENTURY HIGHER EDUCATION CLASSROOM: Readiness Experiences and Challenges. Caribbean Curriculum, 23, 99–120.</a:t>
            </a:r>
          </a:p>
          <a:p>
            <a:pPr fontAlgn="base"/>
            <a:r>
              <a:rPr lang="en-US" sz="1600"/>
              <a:t>U.S. Department of Homeland Security. (2019). Domains of Human Systems Integration (HSI). Retrieved from https://www.dcms.uscg.mil/Our-Organization/Assistant-Commandant-for-Human-Resources-CG-1/Strategy-and-HR-Capability-CG-1B/HSI/HSI-Domains/.</a:t>
            </a:r>
          </a:p>
        </p:txBody>
      </p:sp>
    </p:spTree>
    <p:extLst>
      <p:ext uri="{BB962C8B-B14F-4D97-AF65-F5344CB8AC3E}">
        <p14:creationId xmlns:p14="http://schemas.microsoft.com/office/powerpoint/2010/main" val="221341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0CD3AB-C03F-9C44-AF20-BF1482C579EE}"/>
              </a:ext>
            </a:extLst>
          </p:cNvPr>
          <p:cNvSpPr>
            <a:spLocks noGrp="1"/>
          </p:cNvSpPr>
          <p:nvPr>
            <p:ph type="body" idx="1"/>
          </p:nvPr>
        </p:nvSpPr>
        <p:spPr/>
        <p:txBody>
          <a:bodyPr/>
          <a:lstStyle/>
          <a:p>
            <a:pPr>
              <a:lnSpc>
                <a:spcPct val="150000"/>
              </a:lnSpc>
            </a:pPr>
            <a:r>
              <a:rPr lang="en-US"/>
              <a:t>Manning</a:t>
            </a:r>
          </a:p>
          <a:p>
            <a:pPr>
              <a:lnSpc>
                <a:spcPct val="150000"/>
              </a:lnSpc>
            </a:pPr>
            <a:r>
              <a:rPr lang="en-US"/>
              <a:t>Personnel</a:t>
            </a:r>
          </a:p>
          <a:p>
            <a:pPr>
              <a:lnSpc>
                <a:spcPct val="150000"/>
              </a:lnSpc>
            </a:pPr>
            <a:r>
              <a:rPr lang="en-US"/>
              <a:t>Training</a:t>
            </a:r>
          </a:p>
          <a:p>
            <a:pPr>
              <a:lnSpc>
                <a:spcPct val="150000"/>
              </a:lnSpc>
            </a:pPr>
            <a:r>
              <a:rPr lang="en-US"/>
              <a:t>Human Factors Engineering</a:t>
            </a:r>
          </a:p>
          <a:p>
            <a:pPr>
              <a:lnSpc>
                <a:spcPct val="150000"/>
              </a:lnSpc>
            </a:pPr>
            <a:r>
              <a:rPr lang="en-US"/>
              <a:t>Habitability</a:t>
            </a:r>
          </a:p>
          <a:p>
            <a:pPr>
              <a:lnSpc>
                <a:spcPct val="150000"/>
              </a:lnSpc>
            </a:pPr>
            <a:r>
              <a:rPr lang="en-US"/>
              <a:t>System Safety</a:t>
            </a:r>
          </a:p>
          <a:p>
            <a:pPr>
              <a:lnSpc>
                <a:spcPct val="150000"/>
              </a:lnSpc>
            </a:pPr>
            <a:r>
              <a:rPr lang="en-US"/>
              <a:t>Survivability</a:t>
            </a:r>
          </a:p>
        </p:txBody>
      </p:sp>
      <p:sp>
        <p:nvSpPr>
          <p:cNvPr id="7" name="Title 1">
            <a:extLst>
              <a:ext uri="{FF2B5EF4-FFF2-40B4-BE49-F238E27FC236}">
                <a16:creationId xmlns:a16="http://schemas.microsoft.com/office/drawing/2014/main" id="{B9F87570-9E65-CD48-BF44-A57144848D64}"/>
              </a:ext>
            </a:extLst>
          </p:cNvPr>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a:solidFill>
                  <a:schemeClr val="accent3"/>
                </a:solidFill>
              </a:rPr>
              <a:t>Human Systems Integration Domains</a:t>
            </a:r>
            <a:endParaRPr lang="en-US" ker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5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525412"/>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Manning</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This domain focuses on the number of people required to successfully operate, maintain, and support the system being acquired.</a:t>
            </a:r>
            <a:endParaRPr/>
          </a:p>
          <a:p>
            <a:pPr marL="285750" indent="-285750">
              <a:spcBef>
                <a:spcPts val="1600"/>
              </a:spcBef>
            </a:pPr>
            <a:r>
              <a:rPr lang="en-US"/>
              <a:t>The mobile education learning system requires manpower at different stages. A simulation can be carried out to determine the minimum number of people required at each stage to carry out mobile learning objectives effectively and efficiently.</a:t>
            </a:r>
            <a:endParaRPr/>
          </a:p>
          <a:p>
            <a:pPr marL="285750" indent="-285750">
              <a:spcBef>
                <a:spcPts val="1600"/>
              </a:spcBef>
            </a:pPr>
            <a:r>
              <a:rPr lang="en-US"/>
              <a:t>To determine the optimum manpower, different factors like user capabilities, limitations, and requirements need to be considered and should be included in the simulations.</a:t>
            </a:r>
            <a:endParaRPr/>
          </a:p>
        </p:txBody>
      </p:sp>
    </p:spTree>
    <p:extLst>
      <p:ext uri="{BB962C8B-B14F-4D97-AF65-F5344CB8AC3E}">
        <p14:creationId xmlns:p14="http://schemas.microsoft.com/office/powerpoint/2010/main" val="366135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525412"/>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Manning Risks</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Understaffing risk.</a:t>
            </a:r>
            <a:endParaRPr/>
          </a:p>
          <a:p>
            <a:pPr marL="285750" indent="-285750">
              <a:spcBef>
                <a:spcPts val="1600"/>
              </a:spcBef>
            </a:pPr>
            <a:r>
              <a:rPr lang="en-US"/>
              <a:t>Overstaffing risk.</a:t>
            </a:r>
          </a:p>
          <a:p>
            <a:pPr marL="285750" indent="-285750">
              <a:spcBef>
                <a:spcPts val="1600"/>
              </a:spcBef>
            </a:pPr>
            <a:r>
              <a:rPr lang="en-US"/>
              <a:t>Manpower is one of the most important domains in mobile learning  system as both understaffing and overstaffing may have negative impacts on the operation of the system.</a:t>
            </a:r>
          </a:p>
          <a:p>
            <a:pPr marL="285750" indent="-285750">
              <a:spcBef>
                <a:spcPts val="1600"/>
              </a:spcBef>
            </a:pPr>
            <a:endParaRPr lang="en-US"/>
          </a:p>
        </p:txBody>
      </p:sp>
    </p:spTree>
    <p:extLst>
      <p:ext uri="{BB962C8B-B14F-4D97-AF65-F5344CB8AC3E}">
        <p14:creationId xmlns:p14="http://schemas.microsoft.com/office/powerpoint/2010/main" val="391855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525412"/>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Manning Risks cont.</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spcBef>
                <a:spcPts val="1600"/>
              </a:spcBef>
            </a:pPr>
            <a:r>
              <a:rPr lang="en-US"/>
              <a:t>Understaffing fails to fulfil the overall goals of the system. It will be difficult to manage teaching objectives and student demand without sufficient manpower. </a:t>
            </a:r>
          </a:p>
          <a:p>
            <a:pPr marL="285750" indent="-285750">
              <a:spcBef>
                <a:spcPts val="1600"/>
              </a:spcBef>
            </a:pPr>
            <a:r>
              <a:rPr lang="en-US"/>
              <a:t> Overstaffing is wasteful and expensive. If overstaffing is sustained for a long period the risk would be difficult to eliminate due to different legislations such as redundant payments, minimum period of notice, etc.</a:t>
            </a:r>
          </a:p>
          <a:p>
            <a:pPr marL="285750" indent="-285750">
              <a:spcBef>
                <a:spcPts val="1600"/>
              </a:spcBef>
            </a:pPr>
            <a:r>
              <a:rPr lang="en-US"/>
              <a:t>Planning staff levels require that an assessment of present and future needs of the organization be compared with the present resources and future predicted resources.</a:t>
            </a:r>
            <a:endParaRPr/>
          </a:p>
        </p:txBody>
      </p:sp>
    </p:spTree>
    <p:extLst>
      <p:ext uri="{BB962C8B-B14F-4D97-AF65-F5344CB8AC3E}">
        <p14:creationId xmlns:p14="http://schemas.microsoft.com/office/powerpoint/2010/main" val="85419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3"/>
                </a:solidFill>
              </a:rPr>
              <a:t>Personnel</a:t>
            </a:r>
            <a:endParaRPr>
              <a:solidFill>
                <a:schemeClr val="accent3"/>
              </a:solidFill>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r>
              <a:rPr lang="en-US"/>
              <a:t>The personnel domain is closely related to the manpower which considers human aptitudes (e.g. cognitive, physical, and sensory capabilities), knowledge, skills, abilities and experience required to carry out a task successfully.</a:t>
            </a:r>
          </a:p>
          <a:p>
            <a:pPr marL="285750" indent="-285750">
              <a:spcBef>
                <a:spcPts val="1600"/>
              </a:spcBef>
            </a:pPr>
            <a:r>
              <a:rPr lang="en-US"/>
              <a:t>To analyze the personnel domain the minimum  years of working experience in the respective field needs to be determined. This would help in improving the overall system performance.</a:t>
            </a:r>
          </a:p>
          <a:p>
            <a:pPr marL="285750" indent="-285750">
              <a:spcBef>
                <a:spcPts val="1600"/>
              </a:spcBef>
            </a:pPr>
            <a:r>
              <a:rPr lang="en-US"/>
              <a:t>If the people lack the minimum required skills, then further training can be provided.</a:t>
            </a:r>
          </a:p>
        </p:txBody>
      </p:sp>
    </p:spTree>
    <p:extLst>
      <p:ext uri="{BB962C8B-B14F-4D97-AF65-F5344CB8AC3E}">
        <p14:creationId xmlns:p14="http://schemas.microsoft.com/office/powerpoint/2010/main" val="49803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Personnel Risks</a:t>
            </a:r>
            <a:endParaRPr/>
          </a:p>
        </p:txBody>
      </p:sp>
      <p:sp>
        <p:nvSpPr>
          <p:cNvPr id="74" name="Google Shape;74;p14"/>
          <p:cNvSpPr txBox="1">
            <a:spLocks noGrp="1"/>
          </p:cNvSpPr>
          <p:nvPr>
            <p:ph type="body" idx="1"/>
          </p:nvPr>
        </p:nvSpPr>
        <p:spPr>
          <a:xfrm>
            <a:off x="311700" y="1152425"/>
            <a:ext cx="8520600" cy="3877175"/>
          </a:xfrm>
          <a:prstGeom prst="rect">
            <a:avLst/>
          </a:prstGeom>
        </p:spPr>
        <p:txBody>
          <a:bodyPr spcFirstLastPara="1" wrap="square" lIns="91425" tIns="91425" rIns="91425" bIns="91425" anchor="t" anchorCtr="0">
            <a:noAutofit/>
          </a:bodyPr>
          <a:lstStyle/>
          <a:p>
            <a:pPr marL="285750" indent="-285750">
              <a:lnSpc>
                <a:spcPct val="100000"/>
              </a:lnSpc>
            </a:pPr>
            <a:r>
              <a:rPr lang="en-US"/>
              <a:t>Risk of unskilled manpower.</a:t>
            </a:r>
          </a:p>
          <a:p>
            <a:pPr marL="0" indent="0">
              <a:lnSpc>
                <a:spcPct val="100000"/>
              </a:lnSpc>
              <a:buNone/>
            </a:pPr>
            <a:endParaRPr lang="en-US"/>
          </a:p>
          <a:p>
            <a:pPr marL="285750" indent="-285750">
              <a:lnSpc>
                <a:spcPct val="100000"/>
              </a:lnSpc>
            </a:pPr>
            <a:r>
              <a:rPr lang="en-US"/>
              <a:t>Risk of changing technology​.</a:t>
            </a:r>
          </a:p>
          <a:p>
            <a:pPr marL="0" indent="0">
              <a:lnSpc>
                <a:spcPct val="100000"/>
              </a:lnSpc>
              <a:buNone/>
            </a:pPr>
            <a:endParaRPr lang="en-US"/>
          </a:p>
        </p:txBody>
      </p:sp>
    </p:spTree>
    <p:extLst>
      <p:ext uri="{BB962C8B-B14F-4D97-AF65-F5344CB8AC3E}">
        <p14:creationId xmlns:p14="http://schemas.microsoft.com/office/powerpoint/2010/main" val="893746876"/>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7B19BD17FD5F419F38A2F48121BF7F" ma:contentTypeVersion="4" ma:contentTypeDescription="Create a new document." ma:contentTypeScope="" ma:versionID="30f872de32f65904011816ac7432a147">
  <xsd:schema xmlns:xsd="http://www.w3.org/2001/XMLSchema" xmlns:xs="http://www.w3.org/2001/XMLSchema" xmlns:p="http://schemas.microsoft.com/office/2006/metadata/properties" xmlns:ns2="bbe4400d-481f-4e2c-8aae-1e42aaed9bf5" targetNamespace="http://schemas.microsoft.com/office/2006/metadata/properties" ma:root="true" ma:fieldsID="026498f18d0d8b330d49b27b3833c8ed" ns2:_="">
    <xsd:import namespace="bbe4400d-481f-4e2c-8aae-1e42aaed9b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e4400d-481f-4e2c-8aae-1e42aaed9b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D3EB43-D728-4BA1-8B29-F75D78EB74D2}">
  <ds:schemaRefs>
    <ds:schemaRef ds:uri="bbe4400d-481f-4e2c-8aae-1e42aaed9b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9ECA8A-7824-4877-A3E4-DB870011CA34}">
  <ds:schemaRefs>
    <ds:schemaRef ds:uri="http://schemas.microsoft.com/sharepoint/v3/contenttype/forms"/>
  </ds:schemaRefs>
</ds:datastoreItem>
</file>

<file path=customXml/itemProps3.xml><?xml version="1.0" encoding="utf-8"?>
<ds:datastoreItem xmlns:ds="http://schemas.openxmlformats.org/officeDocument/2006/customXml" ds:itemID="{C878A161-36DE-4E52-BCE9-96839DC306B6}">
  <ds:schemaRefs>
    <ds:schemaRef ds:uri="bbe4400d-481f-4e2c-8aae-1e42aaed9bf5"/>
    <ds:schemaRef ds:uri="http://schemas.openxmlformats.org/package/2006/metadata/core-properties"/>
    <ds:schemaRef ds:uri="http://purl.org/dc/term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TotalTime>
  <Words>2095</Words>
  <Application>Microsoft Office PowerPoint</Application>
  <PresentationFormat>On-screen Show (16:9)</PresentationFormat>
  <Paragraphs>125</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PT Sans Narrow</vt:lpstr>
      <vt:lpstr>Open Sans</vt:lpstr>
      <vt:lpstr>Times</vt:lpstr>
      <vt:lpstr>Times New Roman</vt:lpstr>
      <vt:lpstr>Arial</vt:lpstr>
      <vt:lpstr>Tropic</vt:lpstr>
      <vt:lpstr>Mobile Learning Implementation in the Education System:  A Human System Integration Approach  </vt:lpstr>
      <vt:lpstr>Why We Chose this Topic</vt:lpstr>
      <vt:lpstr>Why HSI is Important to Our Topic</vt:lpstr>
      <vt:lpstr>Human Systems Integration Domains</vt:lpstr>
      <vt:lpstr>Manning</vt:lpstr>
      <vt:lpstr>Manning Risks</vt:lpstr>
      <vt:lpstr>Manning Risks cont.</vt:lpstr>
      <vt:lpstr>Personnel</vt:lpstr>
      <vt:lpstr>Personnel Risks</vt:lpstr>
      <vt:lpstr>Personnel Risks cont.</vt:lpstr>
      <vt:lpstr>Training</vt:lpstr>
      <vt:lpstr>Training Risks</vt:lpstr>
      <vt:lpstr>Training Risks cont.</vt:lpstr>
      <vt:lpstr>Human Factors Engineering</vt:lpstr>
      <vt:lpstr>Human Factors Engineering Risks</vt:lpstr>
      <vt:lpstr>Human Factors Engineering Risks cont.</vt:lpstr>
      <vt:lpstr>Habitability</vt:lpstr>
      <vt:lpstr>Habitability Risks</vt:lpstr>
      <vt:lpstr>Habitability Risks cont.</vt:lpstr>
      <vt:lpstr>Habability MOP and MOE</vt:lpstr>
      <vt:lpstr>System Safety</vt:lpstr>
      <vt:lpstr>System Safety Risks</vt:lpstr>
      <vt:lpstr>System Safety Risks cont.</vt:lpstr>
      <vt:lpstr>Safety MOP AND MOE</vt:lpstr>
      <vt:lpstr>Survivability</vt:lpstr>
      <vt:lpstr>Survivability Risks</vt:lpstr>
      <vt:lpstr>Survivability Risks cont.</vt:lpstr>
      <vt:lpstr>Survivablity MOP and MOE</vt:lpstr>
      <vt:lpstr>Main Cost Driver for Mobile Learning</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Learning Implementation in the Education System:  A Human System Integration Approach</dc:title>
  <dc:creator>Brian Beaton</dc:creator>
  <cp:lastModifiedBy>Harry Skidmore</cp:lastModifiedBy>
  <cp:revision>1</cp:revision>
  <dcterms:modified xsi:type="dcterms:W3CDTF">2021-04-06T04:00:11Z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0x010100947B19BD17FD5F419F38A2F48121BF7F</vt:lpwstr>
  </property>
</Properties>
</file>