
<file path=[Content_Types].xml><?xml version="1.0" encoding="utf-8"?>
<Types xmlns="http://schemas.openxmlformats.org/package/2006/content-types">
  <Override PartName="/_rels/.rels" ContentType="application/vnd.openxmlformats-package.relationships+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0.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3.jpeg" ContentType="image/jpeg"/>
  <Override PartName="/ppt/media/image1.png" ContentType="image/png"/>
  <Override PartName="/ppt/media/image2.png" ContentType="image/pn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56000" y="5078520"/>
            <a:ext cx="6047640" cy="4811040"/>
          </a:xfrm>
          <a:prstGeom prst="rect">
            <a:avLst/>
          </a:prstGeom>
        </p:spPr>
        <p:txBody>
          <a:bodyPr bIns="0" lIns="0" rIns="0" tIns="0" wrap="none"/>
          <a:p>
            <a:r>
              <a:rPr lang="de-DE"/>
              <a:t>Klicken Sie, um das Format der Notizen zu bearbeiten</a:t>
            </a:r>
            <a:endParaRPr/>
          </a:p>
        </p:txBody>
      </p:sp>
      <p:sp>
        <p:nvSpPr>
          <p:cNvPr id="39" name="PlaceHolder 2"/>
          <p:cNvSpPr>
            <a:spLocks noGrp="1"/>
          </p:cNvSpPr>
          <p:nvPr>
            <p:ph type="hdr"/>
          </p:nvPr>
        </p:nvSpPr>
        <p:spPr>
          <a:xfrm>
            <a:off x="0" y="0"/>
            <a:ext cx="3280680" cy="534240"/>
          </a:xfrm>
          <a:prstGeom prst="rect">
            <a:avLst/>
          </a:prstGeom>
        </p:spPr>
        <p:txBody>
          <a:bodyPr bIns="0" lIns="0" rIns="0" tIns="0" wrap="none"/>
          <a:p>
            <a:r>
              <a:rPr lang="de-DE"/>
              <a:t>&lt;Kopfzeile&gt;</a:t>
            </a:r>
            <a:endParaRPr/>
          </a:p>
        </p:txBody>
      </p:sp>
      <p:sp>
        <p:nvSpPr>
          <p:cNvPr id="40" name="PlaceHolder 3"/>
          <p:cNvSpPr>
            <a:spLocks noGrp="1"/>
          </p:cNvSpPr>
          <p:nvPr>
            <p:ph type="dt"/>
          </p:nvPr>
        </p:nvSpPr>
        <p:spPr>
          <a:xfrm>
            <a:off x="4278960" y="0"/>
            <a:ext cx="3280680" cy="534240"/>
          </a:xfrm>
          <a:prstGeom prst="rect">
            <a:avLst/>
          </a:prstGeom>
        </p:spPr>
        <p:txBody>
          <a:bodyPr bIns="0" lIns="0" rIns="0" tIns="0" wrap="none"/>
          <a:p>
            <a:pPr algn="r"/>
            <a:r>
              <a:rPr lang="de-DE"/>
              <a:t>&lt;Datum/Uhrzeit&gt;</a:t>
            </a:r>
            <a:endParaRPr/>
          </a:p>
        </p:txBody>
      </p:sp>
      <p:sp>
        <p:nvSpPr>
          <p:cNvPr id="41" name="PlaceHolder 4"/>
          <p:cNvSpPr>
            <a:spLocks noGrp="1"/>
          </p:cNvSpPr>
          <p:nvPr>
            <p:ph type="ftr"/>
          </p:nvPr>
        </p:nvSpPr>
        <p:spPr>
          <a:xfrm>
            <a:off x="0" y="10157400"/>
            <a:ext cx="3280680" cy="534240"/>
          </a:xfrm>
          <a:prstGeom prst="rect">
            <a:avLst/>
          </a:prstGeom>
        </p:spPr>
        <p:txBody>
          <a:bodyPr anchor="b" bIns="0" lIns="0" rIns="0" tIns="0" wrap="none"/>
          <a:p>
            <a:r>
              <a:rPr lang="de-DE"/>
              <a:t>&lt;Fußzeile&gt;</a:t>
            </a:r>
            <a:endParaRPr/>
          </a:p>
        </p:txBody>
      </p:sp>
      <p:sp>
        <p:nvSpPr>
          <p:cNvPr id="42" name="PlaceHolder 5"/>
          <p:cNvSpPr>
            <a:spLocks noGrp="1"/>
          </p:cNvSpPr>
          <p:nvPr>
            <p:ph type="sldNum"/>
          </p:nvPr>
        </p:nvSpPr>
        <p:spPr>
          <a:xfrm>
            <a:off x="4278960" y="10157400"/>
            <a:ext cx="3280680" cy="534240"/>
          </a:xfrm>
          <a:prstGeom prst="rect">
            <a:avLst/>
          </a:prstGeom>
        </p:spPr>
        <p:txBody>
          <a:bodyPr anchor="b" bIns="0" lIns="0" rIns="0" tIns="0" wrap="none"/>
          <a:p>
            <a:pPr algn="r"/>
            <a:fld id="{F0B29811-C5B5-47EE-8790-045D0FE4BE06}" type="slidenum">
              <a:rPr lang="de-DE"/>
              <a:t>&lt;Nummer&gt;</a:t>
            </a:fld>
            <a:endParaRPr/>
          </a:p>
        </p:txBody>
      </p:sp>
    </p:spTree>
  </p:cSld>
  <p:clrMap accent1="accent1" accent2="accent2" accent3="accent3" accent4="accent4" accent5="accent5" accent6="accent6" bg1="lt1" bg2="lt2" folHlink="folHlink" hlink="hlink" tx1="dk1" tx2="dk2"/>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756000" y="5078520"/>
            <a:ext cx="6047640" cy="4811400"/>
          </a:xfrm>
          <a:prstGeom prst="rect">
            <a:avLst/>
          </a:prstGeom>
        </p:spPr>
        <p:txBody>
          <a:bodyPr bIns="0" lIns="0" rIns="0" tIns="0" wrap="none"/>
          <a:p>
            <a:r>
              <a:rPr lang="de-DE"/>
              <a:t>Auslesen des Stadt-Namens</a:t>
            </a:r>
            <a:r>
              <a:rPr lang="de-DE"/>
              <a:t>
</a:t>
            </a:r>
            <a:r>
              <a:rPr lang="de-DE"/>
              <a:t>Anfangs casten ohne Beispiele kaum zu erraten (gute Hilfe von Hr. Coors -&gt; Beispielcode)</a:t>
            </a:r>
            <a:endParaRPr/>
          </a:p>
          <a:p>
            <a:r>
              <a:rPr lang="de-DE"/>
              <a:t>Theoretisch auf jeder Ebene NullPointerExceptions möglich und sollten abgefangen werden</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PlaceHolder 1"/>
          <p:cNvSpPr>
            <a:spLocks noGrp="1"/>
          </p:cNvSpPr>
          <p:nvPr>
            <p:ph type="body"/>
          </p:nvPr>
        </p:nvSpPr>
        <p:spPr>
          <a:xfrm>
            <a:off x="756000" y="5078520"/>
            <a:ext cx="6047640" cy="4811400"/>
          </a:xfrm>
          <a:prstGeom prst="rect">
            <a:avLst/>
          </a:prstGeom>
        </p:spPr>
        <p:txBody>
          <a:bodyPr bIns="0" lIns="0" rIns="0" tIns="0" wrap="none"/>
          <a:p>
            <a:r>
              <a:rPr lang="en-US" sz="1200">
                <a:latin typeface="Arial"/>
              </a:rPr>
              <a:t>“</a:t>
            </a:r>
            <a:r>
              <a:rPr lang="en-US" sz="1200">
                <a:latin typeface="Arial"/>
              </a:rPr>
              <a:t>CityGML is an open data model and XML-based format for the storage and exchange of virtual 3D city models.” OGC City Geography Markup Language Encoding Standard, 09.03.2012</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PlaceHolder 1"/>
          <p:cNvSpPr>
            <a:spLocks noGrp="1"/>
          </p:cNvSpPr>
          <p:nvPr>
            <p:ph type="body"/>
          </p:nvPr>
        </p:nvSpPr>
        <p:spPr>
          <a:xfrm>
            <a:off x="756000" y="5078520"/>
            <a:ext cx="6047640" cy="4811400"/>
          </a:xfrm>
          <a:prstGeom prst="rect">
            <a:avLst/>
          </a:prstGeom>
        </p:spPr>
        <p:txBody>
          <a:bodyPr bIns="0" lIns="0" rIns="0" tIns="0" wrap="none"/>
          <a:p>
            <a:r>
              <a:rPr lang="en-US"/>
              <a:t>LOD0: Regionalmodell, 3d-Landmarken</a:t>
            </a:r>
            <a:endParaRPr/>
          </a:p>
          <a:p>
            <a:r>
              <a:rPr lang="en-US"/>
              <a:t>LOD1: Klötzchenmodell ohne Dachstrukturen</a:t>
            </a:r>
            <a:endParaRPr/>
          </a:p>
          <a:p>
            <a:r>
              <a:rPr lang="en-US"/>
              <a:t>LOD2: Stadtmodell, texturiert, differenzierte Dachstrukturen, z.B. Balkone Vegetation &gt; 6m</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PlaceHolder 1"/>
          <p:cNvSpPr>
            <a:spLocks noGrp="1"/>
          </p:cNvSpPr>
          <p:nvPr>
            <p:ph type="body"/>
          </p:nvPr>
        </p:nvSpPr>
        <p:spPr>
          <a:xfrm>
            <a:off x="756000" y="5078520"/>
            <a:ext cx="6047640" cy="8553960"/>
          </a:xfrm>
          <a:prstGeom prst="rect">
            <a:avLst/>
          </a:prstGeom>
        </p:spPr>
        <p:txBody>
          <a:bodyPr bIns="0" lIns="0" rIns="0" tIns="0" wrap="none"/>
          <a:p>
            <a:r>
              <a:rPr lang="de-DE"/>
              <a:t>baumbasiert</a:t>
            </a:r>
            <a:endParaRPr/>
          </a:p>
          <a:p>
            <a:r>
              <a:rPr lang="de-DE"/>
              <a:t>(z. B. DOM) – das gesamte Dokument wird als Baumstruktur in den Speicher gelesen und kann von dort direkt zugegriffen werden.</a:t>
            </a:r>
            <a:endParaRPr/>
          </a:p>
          <a:p>
            <a:r>
              <a:rPr lang="de-DE"/>
              <a:t>ereignisbasiert</a:t>
            </a:r>
            <a:endParaRPr/>
          </a:p>
          <a:p>
            <a:r>
              <a:rPr lang="de-DE"/>
              <a:t>(z. B. SAX) – die Anwendung bekommt ein Ereignis, wenn neue Entitäten im Dokument entdeckt werden.</a:t>
            </a:r>
            <a:endParaRPr/>
          </a:p>
          <a:p>
            <a:r>
              <a:rPr lang="de-DE"/>
              <a:t>Beide Varianten haben Vor- und Nachteile: die erste erlaubt wahlfreien Zugriff auf das Dokument, muss aber das Dokument im Speicher halten und benötigt somit mehr Speicher. Die zweite ist ein einmaliger Durchlauf durch das Quelldokument und benötigt somit kaum Speicher und ist auch schneller beim Parsen, erlaubt aber keinen direkten Zugriff auf Elemente oder Änderungen des Baumes.</a:t>
            </a:r>
            <a:endParaRPr/>
          </a:p>
          <a:p>
            <a:r>
              <a:rPr lang="de-DE"/>
              <a:t>StAX wurde als ein Mittelweg zwischen diesen beiden Gegensätzen entworfen. In der StAX-Metapher ist der programmatische Einstieg ein Cursor, der eine Stelle im Dokument repräsentiert. Die Anwendung bewegt den Cursor vorwärts, sie holt also die benötigte Information genau dann vom Parser, wenn sie benötigt wird. Dies unterscheidet sich von einer ereignisbasierten API, wie SAX, die die Daten aktiv in die Anwendung schickt und somit die Anwendung zur Verwaltung von Zustandsinformationen zwischen Ereignissen zwingt, um darin die aktuelle Position im Dokument festzuhalten.</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280" cy="4811040"/>
          </a:xfrm>
          <a:prstGeom prst="rect">
            <a:avLst/>
          </a:prstGeom>
        </p:spPr>
        <p:txBody>
          <a:bodyPr bIns="0" lIns="0" rIns="0" tIns="0" wrap="none"/>
          <a:p>
            <a:r>
              <a:rPr lang="de-DE"/>
              <a:t>JAXB eine Alternative zu bekannten Technologien wie Simple API for XML (SAX) und Document Object Model (DOM), da komfortablere Möglichkeiten zum Schreiben und Lesen von XML-Dokumenten direkt aus der Java Anwendung heraus geboten werden.</a:t>
            </a:r>
            <a:endParaRPr/>
          </a:p>
          <a:p>
            <a:r>
              <a:rPr lang="de-DE"/>
              <a:t>Problem JAXB: Gesamtes XML-Dokument in Hauptspeicher</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PlaceHolder 1"/>
          <p:cNvSpPr>
            <a:spLocks noGrp="1"/>
          </p:cNvSpPr>
          <p:nvPr>
            <p:ph type="body"/>
          </p:nvPr>
        </p:nvSpPr>
        <p:spPr>
          <a:xfrm>
            <a:off x="756000" y="5078520"/>
            <a:ext cx="6047640" cy="4811400"/>
          </a:xfrm>
          <a:prstGeom prst="rect">
            <a:avLst/>
          </a:prstGeom>
        </p:spPr>
        <p:txBody>
          <a:bodyPr bIns="0" lIns="0" rIns="0" tIns="0" wrap="none"/>
          <a:p>
            <a:r>
              <a:rPr lang="de-DE"/>
              <a:t>Später mehr dazu</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36" name=""/>
          <p:cNvPicPr/>
          <p:nvPr/>
        </p:nvPicPr>
        <p:blipFill>
          <a:blip r:embed="rId2"/>
          <a:stretch>
            <a:fillRect/>
          </a:stretch>
        </p:blipFill>
        <p:spPr>
          <a:xfrm>
            <a:off x="5492520" y="3681360"/>
            <a:ext cx="2377440" cy="1896840"/>
          </a:xfrm>
          <a:prstGeom prst="rect">
            <a:avLst/>
          </a:prstGeom>
          <a:ln>
            <a:noFill/>
          </a:ln>
        </p:spPr>
      </p:pic>
      <p:pic>
        <p:nvPicPr>
          <p:cNvPr descr="" id="37"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1436040"/>
            <a:ext cx="9143280" cy="45000"/>
          </a:xfrm>
          <a:prstGeom prst="rect">
            <a:avLst/>
          </a:prstGeom>
          <a:solidFill>
            <a:srgbClr val="ffffff"/>
          </a:solidFill>
          <a:ln w="47880">
            <a:noFill/>
          </a:ln>
        </p:spPr>
      </p:sp>
      <p:sp>
        <p:nvSpPr>
          <p:cNvPr id="1" name="CustomShape 2"/>
          <p:cNvSpPr/>
          <p:nvPr/>
        </p:nvSpPr>
        <p:spPr>
          <a:xfrm>
            <a:off x="0" y="0"/>
            <a:ext cx="9143280" cy="1433160"/>
          </a:xfrm>
          <a:prstGeom prst="rect">
            <a:avLst/>
          </a:prstGeom>
          <a:solidFill>
            <a:srgbClr val="000000"/>
          </a:solidFill>
          <a:ln w="47880">
            <a:noFill/>
          </a:ln>
        </p:spPr>
      </p:sp>
      <p:sp>
        <p:nvSpPr>
          <p:cNvPr id="2" name="PlaceHolder 3"/>
          <p:cNvSpPr>
            <a:spLocks noGrp="1"/>
          </p:cNvSpPr>
          <p:nvPr>
            <p:ph type="title"/>
          </p:nvPr>
        </p:nvSpPr>
        <p:spPr>
          <a:xfrm>
            <a:off x="457200" y="273600"/>
            <a:ext cx="8229240" cy="1144800"/>
          </a:xfrm>
          <a:prstGeom prst="rect">
            <a:avLst/>
          </a:prstGeom>
        </p:spPr>
        <p:txBody>
          <a:bodyPr anchor="ctr" bIns="0" lIns="0" rIns="0" tIns="0" wrap="none"/>
          <a:p>
            <a:pPr algn="ctr"/>
            <a:r>
              <a:rPr lang="de-DE"/>
              <a:t>Klicken Sie, um das Format des Titeltextes zu bearbeiten</a:t>
            </a:r>
            <a:endParaRPr/>
          </a:p>
        </p:txBody>
      </p:sp>
      <p:sp>
        <p:nvSpPr>
          <p:cNvPr id="3" name="PlaceHolder 4"/>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de-DE"/>
              <a:t>Klicken Sie, um die Formate des Gliederungstextes zu bearbeiten</a:t>
            </a:r>
            <a:endParaRPr/>
          </a:p>
          <a:p>
            <a:pPr lvl="1">
              <a:buSzPct val="25000"/>
              <a:buFont typeface="StarSymbol"/>
              <a:buChar char=""/>
            </a:pPr>
            <a:r>
              <a:rPr lang="de-DE"/>
              <a:t>Zweite Gliederungsebene</a:t>
            </a:r>
            <a:endParaRPr/>
          </a:p>
          <a:p>
            <a:pPr lvl="2">
              <a:buSzPct val="25000"/>
              <a:buFont typeface="StarSymbol"/>
              <a:buChar char=""/>
            </a:pPr>
            <a:r>
              <a:rPr lang="de-DE"/>
              <a:t>Dritte Gliederungsebene</a:t>
            </a:r>
            <a:endParaRPr/>
          </a:p>
          <a:p>
            <a:pPr lvl="3">
              <a:buSzPct val="25000"/>
              <a:buFont typeface="StarSymbol"/>
              <a:buChar char=""/>
            </a:pPr>
            <a:r>
              <a:rPr lang="de-DE"/>
              <a:t>Vierte Gliederungsebene</a:t>
            </a:r>
            <a:endParaRPr/>
          </a:p>
          <a:p>
            <a:pPr lvl="4">
              <a:buSzPct val="25000"/>
              <a:buFont typeface="StarSymbol"/>
              <a:buChar char=""/>
            </a:pPr>
            <a:r>
              <a:rPr lang="de-DE"/>
              <a:t>Fünfte Gliederungsebene</a:t>
            </a:r>
            <a:endParaRPr/>
          </a:p>
          <a:p>
            <a:pPr lvl="5">
              <a:buSzPct val="25000"/>
              <a:buFont typeface="StarSymbol"/>
              <a:buChar char=""/>
            </a:pPr>
            <a:r>
              <a:rPr lang="de-DE"/>
              <a:t>Sechste Gliederungsebene</a:t>
            </a:r>
            <a:endParaRPr/>
          </a:p>
          <a:p>
            <a:pPr lvl="6">
              <a:buSzPct val="25000"/>
              <a:buFont typeface="StarSymbol"/>
              <a:buChar char=""/>
            </a:pPr>
            <a:r>
              <a:rPr lang="de-DE"/>
              <a:t>Siebente Gliederungsebene</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Benutzte Bibliotheken</a:t>
            </a:r>
            <a:endParaRPr/>
          </a:p>
        </p:txBody>
      </p:sp>
      <p:sp>
        <p:nvSpPr>
          <p:cNvPr id="44" name="CustomShape 2"/>
          <p:cNvSpPr/>
          <p:nvPr/>
        </p:nvSpPr>
        <p:spPr>
          <a:xfrm>
            <a:off x="457200" y="1775160"/>
            <a:ext cx="8228880" cy="4624920"/>
          </a:xfrm>
          <a:prstGeom prst="rect">
            <a:avLst/>
          </a:prstGeom>
          <a:noFill/>
          <a:ln>
            <a:noFill/>
          </a:ln>
        </p:spPr>
        <p:txBody>
          <a:bodyPr bIns="45000" lIns="54720" rIns="90000" tIns="91440"/>
          <a:p>
            <a:pPr>
              <a:lnSpc>
                <a:spcPct val="100000"/>
              </a:lnSpc>
              <a:buSzPct val="25000"/>
              <a:buFont charset="2" typeface="Wingdings 2"/>
              <a:buChar char=""/>
            </a:pPr>
            <a:r>
              <a:rPr lang="de-DE" sz="3200">
                <a:solidFill>
                  <a:srgbClr val="000000"/>
                </a:solidFill>
                <a:latin typeface="Corbel"/>
              </a:rPr>
              <a:t>CityGML4J</a:t>
            </a:r>
            <a:endParaRPr/>
          </a:p>
          <a:p>
            <a:pPr>
              <a:lnSpc>
                <a:spcPct val="100000"/>
              </a:lnSpc>
              <a:buSzPct val="25000"/>
              <a:buFont charset="2" typeface="Wingdings 2"/>
              <a:buChar char=""/>
            </a:pPr>
            <a:r>
              <a:rPr lang="de-DE" sz="3200">
                <a:solidFill>
                  <a:srgbClr val="000000"/>
                </a:solidFill>
                <a:latin typeface="Corbel"/>
              </a:rPr>
              <a:t>STAX</a:t>
            </a:r>
            <a:endParaRPr/>
          </a:p>
          <a:p>
            <a:pPr>
              <a:lnSpc>
                <a:spcPct val="100000"/>
              </a:lnSpc>
              <a:buSzPct val="25000"/>
              <a:buFont charset="2" typeface="Wingdings 2"/>
              <a:buChar char=""/>
            </a:pPr>
            <a:r>
              <a:rPr lang="de-DE" sz="3200">
                <a:solidFill>
                  <a:srgbClr val="000000"/>
                </a:solidFill>
                <a:latin typeface="Corbel"/>
              </a:rPr>
              <a:t>JAXB</a:t>
            </a:r>
            <a:endParaRPr/>
          </a:p>
          <a:p>
            <a:pPr>
              <a:lnSpc>
                <a:spcPct val="100000"/>
              </a:lnSpc>
              <a:buSzPct val="25000"/>
              <a:buFont charset="2" typeface="Wingdings 2"/>
              <a:buChar char=""/>
            </a:pPr>
            <a:r>
              <a:rPr lang="de-DE" sz="3200">
                <a:solidFill>
                  <a:srgbClr val="000000"/>
                </a:solidFill>
                <a:latin typeface="Corbel"/>
              </a:rPr>
              <a:t>OpenGL</a:t>
            </a:r>
            <a:endParaRPr/>
          </a:p>
          <a:p>
            <a:pPr>
              <a:lnSpc>
                <a:spcPct val="100000"/>
              </a:lnSpc>
            </a:pP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Probleme und Lösungen</a:t>
            </a:r>
            <a:endParaRPr/>
          </a:p>
        </p:txBody>
      </p:sp>
      <p:sp>
        <p:nvSpPr>
          <p:cNvPr id="63" name="CustomShape 2"/>
          <p:cNvSpPr/>
          <p:nvPr/>
        </p:nvSpPr>
        <p:spPr>
          <a:xfrm>
            <a:off x="457200" y="1775160"/>
            <a:ext cx="8228880" cy="4624920"/>
          </a:xfrm>
          <a:prstGeom prst="rect">
            <a:avLst/>
          </a:prstGeom>
          <a:noFill/>
          <a:ln>
            <a:noFill/>
          </a:ln>
        </p:spPr>
        <p:txBody>
          <a:bodyPr bIns="45000" lIns="54720" rIns="90000" tIns="91440"/>
          <a:p>
            <a:r>
              <a:rPr lang="de-DE" sz="3200">
                <a:solidFill>
                  <a:srgbClr val="000000"/>
                </a:solidFill>
                <a:latin typeface="Corbel"/>
              </a:rPr>
              <a:t>CityGML- Doku - Beispiel</a:t>
            </a:r>
            <a:endParaRPr/>
          </a:p>
          <a:p>
            <a:endParaRPr/>
          </a:p>
          <a:p>
            <a:endParaRPr/>
          </a:p>
          <a:p>
            <a:endParaRPr/>
          </a:p>
          <a:p>
            <a:pPr>
              <a:lnSpc>
                <a:spcPct val="100000"/>
              </a:lnSpc>
              <a:buSzPct val="25000"/>
              <a:buFont charset="2" typeface="Wingdings 2"/>
              <a:buChar char=""/>
            </a:pPr>
            <a:endParaRPr/>
          </a:p>
          <a:p>
            <a:pPr>
              <a:lnSpc>
                <a:spcPct val="100000"/>
              </a:lnSpc>
              <a:buSzPct val="25000"/>
              <a:buFont charset="2" typeface="Wingdings 2"/>
              <a:buChar char=""/>
            </a:pPr>
            <a:r>
              <a:rPr lang="de-DE" sz="3200">
                <a:solidFill>
                  <a:srgbClr val="000000"/>
                </a:solidFill>
                <a:latin typeface="Corbel"/>
              </a:rPr>
              <a:t>Laufzeit Parser</a:t>
            </a:r>
            <a:endParaRPr/>
          </a:p>
          <a:p>
            <a:pPr>
              <a:lnSpc>
                <a:spcPct val="100000"/>
              </a:lnSpc>
              <a:buSzPct val="25000"/>
              <a:buFont charset="2" typeface="Wingdings 2"/>
              <a:buChar char=""/>
            </a:pPr>
            <a:r>
              <a:rPr lang="de-DE" sz="3200">
                <a:solidFill>
                  <a:srgbClr val="000000"/>
                </a:solidFill>
                <a:latin typeface="Corbel"/>
              </a:rPr>
              <a:t>Genauigkeit der Berechnungen</a:t>
            </a:r>
            <a:endParaRPr/>
          </a:p>
        </p:txBody>
      </p:sp>
      <p:graphicFrame>
        <p:nvGraphicFramePr>
          <p:cNvPr id="64" name="Table 3"/>
          <p:cNvGraphicFramePr/>
          <p:nvPr/>
        </p:nvGraphicFramePr>
        <p:xfrm>
          <a:off x="915480" y="2485080"/>
          <a:ext cx="7847280" cy="1625760"/>
        </p:xfrm>
        <a:graphic>
          <a:graphicData uri="http://schemas.openxmlformats.org/drawingml/2006/table">
            <a:tbl>
              <a:tblPr/>
              <a:tblGrid>
                <a:gridCol w="3325320"/>
                <a:gridCol w="4521960"/>
              </a:tblGrid>
              <a:tr h="1635120">
                <a:tc>
                  <a:txBody>
                    <a:bodyPr wrap="none"/>
                    <a:p>
                      <a:r>
                        <a:rPr lang="de-DE" sz="1200">
                          <a:solidFill>
                            <a:srgbClr val="000000"/>
                          </a:solidFill>
                          <a:latin typeface="Arial"/>
                          <a:ea typeface="Microsoft YaHei"/>
                        </a:rPr>
                        <a:t>String theCity = building.getAddress()</a:t>
                      </a:r>
                      <a:endParaRPr/>
                    </a:p>
                    <a:p>
                      <a:r>
                        <a:rPr lang="de-DE" sz="1200">
                          <a:solidFill>
                            <a:srgbClr val="000000"/>
                          </a:solidFill>
                          <a:latin typeface="Arial"/>
                          <a:ea typeface="Microsoft YaHei"/>
                        </a:rPr>
                        <a:t>.get(0).getAddress()</a:t>
                      </a:r>
                      <a:endParaRPr/>
                    </a:p>
                    <a:p>
                      <a:r>
                        <a:rPr lang="de-DE" sz="1200">
                          <a:solidFill>
                            <a:srgbClr val="000000"/>
                          </a:solidFill>
                          <a:latin typeface="Arial"/>
                          <a:ea typeface="Microsoft YaHei"/>
                        </a:rPr>
                        <a:t>.getXalAddress()</a:t>
                      </a:r>
                      <a:endParaRPr/>
                    </a:p>
                    <a:p>
                      <a:r>
                        <a:rPr lang="de-DE" sz="1200">
                          <a:solidFill>
                            <a:srgbClr val="000000"/>
                          </a:solidFill>
                          <a:latin typeface="Arial"/>
                          <a:ea typeface="Microsoft YaHei"/>
                        </a:rPr>
                        <a:t>.getAddressDetails()</a:t>
                      </a:r>
                      <a:endParaRPr/>
                    </a:p>
                    <a:p>
                      <a:r>
                        <a:rPr lang="de-DE" sz="1200">
                          <a:solidFill>
                            <a:srgbClr val="000000"/>
                          </a:solidFill>
                          <a:latin typeface="Arial"/>
                          <a:ea typeface="Microsoft YaHei"/>
                        </a:rPr>
                        <a:t>.getCountry().getLocality()</a:t>
                      </a:r>
                      <a:endParaRPr/>
                    </a:p>
                    <a:p>
                      <a:r>
                        <a:rPr lang="de-DE" sz="1200">
                          <a:solidFill>
                            <a:srgbClr val="000000"/>
                          </a:solidFill>
                          <a:latin typeface="Arial"/>
                          <a:ea typeface="Microsoft YaHei"/>
                        </a:rPr>
                        <a:t>.getLocalityName()</a:t>
                      </a:r>
                      <a:endParaRPr/>
                    </a:p>
                    <a:p>
                      <a:pPr>
                        <a:lnSpc>
                          <a:spcPct val="100000"/>
                        </a:lnSpc>
                      </a:pPr>
                      <a:r>
                        <a:rPr lang="de-DE" sz="1200">
                          <a:solidFill>
                            <a:srgbClr val="000000"/>
                          </a:solidFill>
                          <a:latin typeface="Arial"/>
                          <a:ea typeface="Microsoft YaHei"/>
                        </a:rPr>
                        <a:t>.get(0).getContent();</a:t>
                      </a:r>
                      <a:endParaRPr/>
                    </a:p>
                  </a:txBody>
                  <a:tcPr/>
                </a:tc>
                <a:tc>
                  <a:txBody>
                    <a:bodyPr wrap="none"/>
                    <a:p>
                      <a:pPr>
                        <a:lnSpc>
                          <a:spcPct val="100000"/>
                        </a:lnSpc>
                      </a:pPr>
                      <a:r>
                        <a:rPr lang="de-DE" sz="1200"/>
                        <a:t>&lt;bldg:address&gt;</a:t>
                      </a:r>
                      <a:endParaRPr/>
                    </a:p>
                    <a:p>
                      <a:pPr>
                        <a:lnSpc>
                          <a:spcPct val="100000"/>
                        </a:lnSpc>
                      </a:pPr>
                      <a:r>
                        <a:rPr lang="de-DE" sz="1200"/>
                        <a:t>  </a:t>
                      </a:r>
                      <a:r>
                        <a:rPr lang="de-DE" sz="1200"/>
                        <a:t>&lt;core:Address&gt;</a:t>
                      </a:r>
                      <a:endParaRPr/>
                    </a:p>
                    <a:p>
                      <a:pPr>
                        <a:lnSpc>
                          <a:spcPct val="100000"/>
                        </a:lnSpc>
                      </a:pPr>
                      <a:r>
                        <a:rPr lang="de-DE" sz="1200"/>
                        <a:t>    </a:t>
                      </a:r>
                      <a:r>
                        <a:rPr lang="de-DE" sz="1200"/>
                        <a:t>&lt;core:xalAddress&gt;</a:t>
                      </a:r>
                      <a:endParaRPr/>
                    </a:p>
                    <a:p>
                      <a:pPr>
                        <a:lnSpc>
                          <a:spcPct val="100000"/>
                        </a:lnSpc>
                      </a:pPr>
                      <a:r>
                        <a:rPr lang="de-DE" sz="1200"/>
                        <a:t>      </a:t>
                      </a:r>
                      <a:r>
                        <a:rPr lang="de-DE" sz="1200"/>
                        <a:t>&lt;xal:AddressDetails&gt;</a:t>
                      </a:r>
                      <a:endParaRPr/>
                    </a:p>
                    <a:p>
                      <a:pPr>
                        <a:lnSpc>
                          <a:spcPct val="100000"/>
                        </a:lnSpc>
                      </a:pPr>
                      <a:r>
                        <a:rPr lang="de-DE" sz="1200"/>
                        <a:t>        </a:t>
                      </a:r>
                      <a:r>
                        <a:rPr lang="de-DE" sz="1200"/>
                        <a:t>&lt;xal:Country&gt;</a:t>
                      </a:r>
                      <a:endParaRPr/>
                    </a:p>
                    <a:p>
                      <a:pPr>
                        <a:lnSpc>
                          <a:spcPct val="100000"/>
                        </a:lnSpc>
                      </a:pPr>
                      <a:r>
                        <a:rPr lang="de-DE" sz="1200"/>
                        <a:t>          </a:t>
                      </a:r>
                      <a:r>
                        <a:rPr lang="de-DE" sz="1200"/>
                        <a:t>&lt;xal:CountryName&gt;Germany&lt;/xal:CountryName&gt;</a:t>
                      </a:r>
                      <a:endParaRPr/>
                    </a:p>
                    <a:p>
                      <a:pPr>
                        <a:lnSpc>
                          <a:spcPct val="100000"/>
                        </a:lnSpc>
                      </a:pPr>
                      <a:r>
                        <a:rPr lang="de-DE" sz="1200"/>
                        <a:t>          </a:t>
                      </a:r>
                      <a:r>
                        <a:rPr lang="de-DE" sz="1200"/>
                        <a:t>&lt;xal:Locality Type="Town"&gt;</a:t>
                      </a:r>
                      <a:endParaRPr/>
                    </a:p>
                    <a:p>
                      <a:pPr>
                        <a:lnSpc>
                          <a:spcPct val="100000"/>
                        </a:lnSpc>
                      </a:pPr>
                      <a:r>
                        <a:rPr lang="de-DE" sz="1200"/>
                        <a:t>            </a:t>
                      </a:r>
                      <a:r>
                        <a:rPr lang="de-DE" sz="1200"/>
                        <a:t>&lt;xal:LocalityName&gt;</a:t>
                      </a:r>
                      <a:r>
                        <a:rPr lang="de-DE" sz="1200" u="sng">
                          <a:solidFill>
                            <a:srgbClr val="000000"/>
                          </a:solidFill>
                          <a:latin typeface="Consolas"/>
                          <a:ea typeface="Consolas"/>
                        </a:rPr>
                        <a:t>Ludwigsburg</a:t>
                      </a:r>
                      <a:r>
                        <a:rPr lang="de-DE" sz="1200">
                          <a:solidFill>
                            <a:srgbClr val="000000"/>
                          </a:solidFill>
                          <a:latin typeface="Consolas"/>
                          <a:ea typeface="Consolas"/>
                        </a:rPr>
                        <a:t>&lt;/xal:LocalityName&gt;</a:t>
                      </a:r>
                      <a:endParaRPr/>
                    </a:p>
                  </a:txBody>
                  <a:tcPr/>
                </a:tc>
              </a:tr>
            </a:tbl>
          </a:graphicData>
        </a:graphic>
      </p:graphicFrame>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Probleme und Lösungen</a:t>
            </a:r>
            <a:endParaRPr/>
          </a:p>
        </p:txBody>
      </p:sp>
      <p:sp>
        <p:nvSpPr>
          <p:cNvPr id="66" name="CustomShape 2"/>
          <p:cNvSpPr/>
          <p:nvPr/>
        </p:nvSpPr>
        <p:spPr>
          <a:xfrm>
            <a:off x="457200" y="1775160"/>
            <a:ext cx="8228880" cy="4624920"/>
          </a:xfrm>
          <a:prstGeom prst="rect">
            <a:avLst/>
          </a:prstGeom>
          <a:noFill/>
          <a:ln>
            <a:noFill/>
          </a:ln>
        </p:spPr>
        <p:txBody>
          <a:bodyPr bIns="45000" lIns="54720" rIns="90000" tIns="91440"/>
          <a:p>
            <a:pPr>
              <a:lnSpc>
                <a:spcPct val="100000"/>
              </a:lnSpc>
              <a:buSzPct val="25000"/>
              <a:buFont charset="2" typeface="Wingdings 2"/>
              <a:buChar char=""/>
            </a:pPr>
            <a:r>
              <a:rPr lang="de-DE" sz="3200">
                <a:solidFill>
                  <a:srgbClr val="000000"/>
                </a:solidFill>
                <a:latin typeface="Corbel"/>
              </a:rPr>
              <a:t>CityGML- Doku</a:t>
            </a:r>
            <a:endParaRPr/>
          </a:p>
          <a:p>
            <a:pPr>
              <a:lnSpc>
                <a:spcPct val="100000"/>
              </a:lnSpc>
              <a:buSzPct val="25000"/>
              <a:buFont charset="2" typeface="Wingdings 2"/>
              <a:buChar char=""/>
            </a:pPr>
            <a:r>
              <a:rPr lang="de-DE" sz="3200">
                <a:solidFill>
                  <a:srgbClr val="000000"/>
                </a:solidFill>
                <a:latin typeface="Corbel"/>
              </a:rPr>
              <a:t>Laufzeit Parser</a:t>
            </a:r>
            <a:endParaRPr/>
          </a:p>
          <a:p>
            <a:pPr lvl="1">
              <a:lnSpc>
                <a:spcPct val="100000"/>
              </a:lnSpc>
              <a:buSzPct val="25000"/>
              <a:buFont typeface="StarSymbol"/>
              <a:buChar char="l"/>
            </a:pPr>
            <a:r>
              <a:rPr lang="de-DE" sz="3200">
                <a:solidFill>
                  <a:srgbClr val="000000"/>
                </a:solidFill>
                <a:latin typeface="Corbel"/>
              </a:rPr>
              <a:t>- Bisher verkraftbar</a:t>
            </a:r>
            <a:endParaRPr/>
          </a:p>
          <a:p>
            <a:pPr lvl="1">
              <a:lnSpc>
                <a:spcPct val="100000"/>
              </a:lnSpc>
              <a:buSzPct val="25000"/>
              <a:buFont typeface="StarSymbol"/>
              <a:buChar char="l"/>
            </a:pPr>
            <a:r>
              <a:rPr lang="de-DE" sz="3200">
                <a:solidFill>
                  <a:srgbClr val="000000"/>
                </a:solidFill>
                <a:latin typeface="Corbel"/>
              </a:rPr>
              <a:t>- Problem: Größere Stadtmodelle</a:t>
            </a:r>
            <a:endParaRPr/>
          </a:p>
          <a:p>
            <a:pPr lvl="1">
              <a:lnSpc>
                <a:spcPct val="100000"/>
              </a:lnSpc>
              <a:buSzPct val="25000"/>
              <a:buFont typeface="StarSymbol"/>
              <a:buChar char="l"/>
            </a:pPr>
            <a:r>
              <a:rPr lang="de-DE" sz="3200">
                <a:solidFill>
                  <a:srgbClr val="000000"/>
                </a:solidFill>
                <a:latin typeface="Corbel"/>
              </a:rPr>
              <a:t>- Ausblick: XML-Dokument in RAM</a:t>
            </a:r>
            <a:endParaRPr/>
          </a:p>
          <a:p>
            <a:pPr>
              <a:lnSpc>
                <a:spcPct val="100000"/>
              </a:lnSpc>
              <a:buSzPct val="25000"/>
              <a:buFont charset="2" typeface="Wingdings 2"/>
              <a:buChar char=""/>
            </a:pPr>
            <a:r>
              <a:rPr lang="de-DE" sz="3200">
                <a:solidFill>
                  <a:srgbClr val="000000"/>
                </a:solidFill>
                <a:latin typeface="Corbel"/>
              </a:rPr>
              <a:t>Genauigkeit der Berechnungen</a:t>
            </a:r>
            <a:endParaRPr/>
          </a:p>
        </p:txBody>
      </p:sp>
    </p:spTree>
  </p:cSld>
  <p:timing>
    <p:tnLst>
      <p:par>
        <p:cTn dur="indefinite" id="21" nodeType="tmRoot" restart="never">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Probleme und Lösungen</a:t>
            </a:r>
            <a:endParaRPr/>
          </a:p>
        </p:txBody>
      </p:sp>
      <p:sp>
        <p:nvSpPr>
          <p:cNvPr id="68" name="CustomShape 2"/>
          <p:cNvSpPr/>
          <p:nvPr/>
        </p:nvSpPr>
        <p:spPr>
          <a:xfrm>
            <a:off x="457200" y="1775160"/>
            <a:ext cx="8228880" cy="4624920"/>
          </a:xfrm>
          <a:prstGeom prst="rect">
            <a:avLst/>
          </a:prstGeom>
          <a:noFill/>
          <a:ln>
            <a:noFill/>
          </a:ln>
        </p:spPr>
        <p:txBody>
          <a:bodyPr bIns="45000" lIns="54720" rIns="90000" tIns="91440"/>
          <a:p>
            <a:pPr>
              <a:lnSpc>
                <a:spcPct val="100000"/>
              </a:lnSpc>
              <a:buSzPct val="25000"/>
              <a:buFont charset="2" typeface="Wingdings 2"/>
              <a:buChar char=""/>
            </a:pPr>
            <a:r>
              <a:rPr lang="de-DE" sz="3200">
                <a:solidFill>
                  <a:srgbClr val="000000"/>
                </a:solidFill>
                <a:latin typeface="Corbel"/>
              </a:rPr>
              <a:t>CityGML- Doku</a:t>
            </a:r>
            <a:endParaRPr/>
          </a:p>
          <a:p>
            <a:pPr>
              <a:lnSpc>
                <a:spcPct val="100000"/>
              </a:lnSpc>
              <a:buSzPct val="25000"/>
              <a:buFont charset="2" typeface="Wingdings 2"/>
              <a:buChar char=""/>
            </a:pPr>
            <a:r>
              <a:rPr lang="de-DE" sz="3200">
                <a:solidFill>
                  <a:srgbClr val="000000"/>
                </a:solidFill>
                <a:latin typeface="Corbel"/>
              </a:rPr>
              <a:t>Laufzeit Parser</a:t>
            </a:r>
            <a:endParaRPr/>
          </a:p>
          <a:p>
            <a:pPr>
              <a:lnSpc>
                <a:spcPct val="100000"/>
              </a:lnSpc>
              <a:buSzPct val="25000"/>
              <a:buFont charset="2" typeface="Wingdings 2"/>
              <a:buChar char=""/>
            </a:pPr>
            <a:r>
              <a:rPr lang="de-DE" sz="3200">
                <a:solidFill>
                  <a:srgbClr val="000000"/>
                </a:solidFill>
                <a:latin typeface="Corbel"/>
              </a:rPr>
              <a:t>Genauigkeit der Berechnungen</a:t>
            </a:r>
            <a:endParaRPr/>
          </a:p>
          <a:p>
            <a:pPr lvl="1">
              <a:lnSpc>
                <a:spcPct val="100000"/>
              </a:lnSpc>
              <a:buSzPct val="25000"/>
              <a:buFont typeface="StarSymbol"/>
              <a:buChar char="l"/>
            </a:pPr>
            <a:r>
              <a:rPr lang="de-DE" sz="3200">
                <a:solidFill>
                  <a:srgbClr val="000000"/>
                </a:solidFill>
                <a:latin typeface="Corbel"/>
              </a:rPr>
              <a:t>- „Umrechnen“ von double zu float - Datentypen zur Volumenberechnung</a:t>
            </a:r>
            <a:endParaRPr/>
          </a:p>
        </p:txBody>
      </p:sp>
    </p:spTree>
  </p:cSld>
  <p:timing>
    <p:tnLst>
      <p:par>
        <p:cTn dur="indefinite" id="23" nodeType="tmRoot" restart="never">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Benutzte Bibliotheken</a:t>
            </a:r>
            <a:endParaRPr/>
          </a:p>
        </p:txBody>
      </p:sp>
      <p:sp>
        <p:nvSpPr>
          <p:cNvPr id="46" name="CustomShape 2"/>
          <p:cNvSpPr/>
          <p:nvPr/>
        </p:nvSpPr>
        <p:spPr>
          <a:xfrm>
            <a:off x="457200" y="1775160"/>
            <a:ext cx="8228880" cy="4624920"/>
          </a:xfrm>
          <a:prstGeom prst="rect">
            <a:avLst/>
          </a:prstGeom>
          <a:noFill/>
          <a:ln>
            <a:noFill/>
          </a:ln>
        </p:spPr>
        <p:txBody>
          <a:bodyPr bIns="45000" lIns="54720" rIns="90000" tIns="91440"/>
          <a:p>
            <a:pPr>
              <a:lnSpc>
                <a:spcPct val="100000"/>
              </a:lnSpc>
              <a:buSzPct val="25000"/>
              <a:buFont charset="2" typeface="Wingdings 2"/>
              <a:buChar char=""/>
            </a:pPr>
            <a:r>
              <a:rPr lang="de-DE" sz="3200">
                <a:solidFill>
                  <a:srgbClr val="000000"/>
                </a:solidFill>
                <a:latin typeface="Corbel"/>
              </a:rPr>
              <a:t>CityGML4J</a:t>
            </a:r>
            <a:endParaRPr/>
          </a:p>
          <a:p>
            <a:pPr lvl="1">
              <a:lnSpc>
                <a:spcPct val="100000"/>
              </a:lnSpc>
              <a:buSzPct val="25000"/>
              <a:buFont typeface="StarSymbol"/>
              <a:buChar char="l"/>
            </a:pPr>
            <a:r>
              <a:rPr lang="de-DE" sz="3200">
                <a:solidFill>
                  <a:srgbClr val="000000"/>
                </a:solidFill>
                <a:latin typeface="Corbel"/>
              </a:rPr>
              <a:t>- 2002 entwickelter Standard</a:t>
            </a:r>
            <a:endParaRPr/>
          </a:p>
          <a:p>
            <a:pPr lvl="1">
              <a:lnSpc>
                <a:spcPct val="100000"/>
              </a:lnSpc>
              <a:buSzPct val="25000"/>
              <a:buFont typeface="StarSymbol"/>
              <a:buChar char="l"/>
            </a:pPr>
            <a:r>
              <a:rPr lang="de-DE" sz="3200">
                <a:solidFill>
                  <a:srgbClr val="000000"/>
                </a:solidFill>
                <a:latin typeface="Corbel"/>
              </a:rPr>
              <a:t>- XML - basiert</a:t>
            </a:r>
            <a:endParaRPr/>
          </a:p>
          <a:p>
            <a:pPr lvl="1">
              <a:lnSpc>
                <a:spcPct val="100000"/>
              </a:lnSpc>
              <a:buSzPct val="25000"/>
              <a:buFont typeface="StarSymbol"/>
              <a:buChar char="l"/>
            </a:pPr>
            <a:r>
              <a:rPr lang="de-DE" sz="3200">
                <a:solidFill>
                  <a:srgbClr val="000000"/>
                </a:solidFill>
                <a:latin typeface="Corbel"/>
              </a:rPr>
              <a:t>- 5 Skalenbereiche / Level Of Details (LOD)</a:t>
            </a:r>
            <a:endParaRPr/>
          </a:p>
          <a:p>
            <a:pPr lvl="1">
              <a:lnSpc>
                <a:spcPct val="100000"/>
              </a:lnSpc>
              <a:buSzPct val="25000"/>
              <a:buFont typeface="StarSymbol"/>
              <a:buChar char="l"/>
            </a:pPr>
            <a:r>
              <a:rPr lang="de-DE" sz="3200">
                <a:solidFill>
                  <a:srgbClr val="000000"/>
                </a:solidFill>
                <a:latin typeface="Corbel"/>
              </a:rPr>
              <a:t>- Datenmodell, das geparst wird</a:t>
            </a:r>
            <a:endParaRPr/>
          </a:p>
          <a:p>
            <a:pPr>
              <a:lnSpc>
                <a:spcPct val="100000"/>
              </a:lnSpc>
              <a:buSzPct val="25000"/>
              <a:buFont charset="2" typeface="Wingdings 2"/>
              <a:buChar char=""/>
            </a:pPr>
            <a:r>
              <a:rPr lang="de-DE" sz="3200">
                <a:solidFill>
                  <a:srgbClr val="000000"/>
                </a:solidFill>
                <a:latin typeface="Corbel"/>
              </a:rPr>
              <a:t>STAX</a:t>
            </a:r>
            <a:endParaRPr/>
          </a:p>
          <a:p>
            <a:pPr>
              <a:lnSpc>
                <a:spcPct val="100000"/>
              </a:lnSpc>
              <a:buSzPct val="25000"/>
              <a:buFont charset="2" typeface="Wingdings 2"/>
              <a:buChar char=""/>
            </a:pPr>
            <a:r>
              <a:rPr lang="de-DE" sz="3200">
                <a:solidFill>
                  <a:srgbClr val="000000"/>
                </a:solidFill>
                <a:latin typeface="Corbel"/>
              </a:rPr>
              <a:t>JAXB</a:t>
            </a:r>
            <a:endParaRPr/>
          </a:p>
          <a:p>
            <a:pPr>
              <a:lnSpc>
                <a:spcPct val="100000"/>
              </a:lnSpc>
              <a:buSzPct val="25000"/>
              <a:buFont charset="2" typeface="Wingdings 2"/>
              <a:buChar char=""/>
            </a:pPr>
            <a:r>
              <a:rPr lang="de-DE" sz="3200">
                <a:solidFill>
                  <a:srgbClr val="000000"/>
                </a:solidFill>
                <a:latin typeface="Corbel"/>
              </a:rPr>
              <a:t>OpenGL</a:t>
            </a:r>
            <a:endParaRPr/>
          </a:p>
          <a:p>
            <a:pPr>
              <a:lnSpc>
                <a:spcPct val="100000"/>
              </a:lnSpc>
            </a:pPr>
            <a:endParaRPr/>
          </a:p>
        </p:txBody>
      </p:sp>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Benutzte Bibliotheken</a:t>
            </a:r>
            <a:endParaRPr/>
          </a:p>
        </p:txBody>
      </p:sp>
      <p:sp>
        <p:nvSpPr>
          <p:cNvPr id="48" name="CustomShape 2"/>
          <p:cNvSpPr/>
          <p:nvPr/>
        </p:nvSpPr>
        <p:spPr>
          <a:xfrm>
            <a:off x="457200" y="1775160"/>
            <a:ext cx="8228880" cy="4624920"/>
          </a:xfrm>
          <a:prstGeom prst="rect">
            <a:avLst/>
          </a:prstGeom>
          <a:noFill/>
          <a:ln>
            <a:noFill/>
          </a:ln>
        </p:spPr>
        <p:txBody>
          <a:bodyPr bIns="45000" lIns="54720" rIns="90000" tIns="91440"/>
          <a:p>
            <a:pPr>
              <a:lnSpc>
                <a:spcPct val="100000"/>
              </a:lnSpc>
              <a:buSzPct val="25000"/>
              <a:buFont charset="2" typeface="Wingdings 2"/>
              <a:buChar char=""/>
            </a:pPr>
            <a:r>
              <a:rPr lang="de-DE" sz="3200">
                <a:solidFill>
                  <a:srgbClr val="000000"/>
                </a:solidFill>
                <a:latin typeface="Corbel"/>
              </a:rPr>
              <a:t>CityGML4J - Beispiel LODs</a:t>
            </a:r>
            <a:endParaRPr/>
          </a:p>
          <a:p>
            <a:pPr lvl="1">
              <a:lnSpc>
                <a:spcPct val="100000"/>
              </a:lnSpc>
              <a:buSzPct val="25000"/>
              <a:buFont typeface="StarSymbol"/>
              <a:buChar char="l"/>
            </a:pPr>
            <a:r>
              <a:rPr lang="de-DE" sz="3200">
                <a:solidFill>
                  <a:srgbClr val="000000"/>
                </a:solidFill>
                <a:latin typeface="Corbel"/>
              </a:rPr>
              <a:t>
</a:t>
            </a:r>
            <a:r>
              <a:rPr lang="de-DE" sz="3200">
                <a:solidFill>
                  <a:srgbClr val="000000"/>
                </a:solidFill>
                <a:latin typeface="Corbel"/>
              </a:rPr>
              <a:t>
</a:t>
            </a:r>
            <a:r>
              <a:rPr lang="de-DE" sz="3200">
                <a:solidFill>
                  <a:srgbClr val="000000"/>
                </a:solidFill>
                <a:latin typeface="Corbel"/>
              </a:rPr>
              <a:t>
</a:t>
            </a:r>
            <a:endParaRPr/>
          </a:p>
          <a:p>
            <a:pPr>
              <a:lnSpc>
                <a:spcPct val="100000"/>
              </a:lnSpc>
              <a:buSzPct val="25000"/>
              <a:buFont charset="2" typeface="Wingdings 2"/>
              <a:buChar char=""/>
            </a:pPr>
            <a:r>
              <a:rPr lang="de-DE" sz="3200">
                <a:solidFill>
                  <a:srgbClr val="000000"/>
                </a:solidFill>
                <a:latin typeface="Corbel"/>
              </a:rPr>
              <a:t>STAX</a:t>
            </a:r>
            <a:endParaRPr/>
          </a:p>
          <a:p>
            <a:pPr>
              <a:lnSpc>
                <a:spcPct val="100000"/>
              </a:lnSpc>
              <a:buSzPct val="25000"/>
              <a:buFont charset="2" typeface="Wingdings 2"/>
              <a:buChar char=""/>
            </a:pPr>
            <a:r>
              <a:rPr lang="de-DE" sz="3200">
                <a:solidFill>
                  <a:srgbClr val="000000"/>
                </a:solidFill>
                <a:latin typeface="Corbel"/>
              </a:rPr>
              <a:t>JAXB</a:t>
            </a:r>
            <a:endParaRPr/>
          </a:p>
          <a:p>
            <a:pPr>
              <a:lnSpc>
                <a:spcPct val="100000"/>
              </a:lnSpc>
              <a:buSzPct val="25000"/>
              <a:buFont charset="2" typeface="Wingdings 2"/>
              <a:buChar char=""/>
            </a:pPr>
            <a:r>
              <a:rPr lang="de-DE" sz="3200">
                <a:solidFill>
                  <a:srgbClr val="000000"/>
                </a:solidFill>
                <a:latin typeface="Corbel"/>
              </a:rPr>
              <a:t>OpenGL</a:t>
            </a:r>
            <a:endParaRPr/>
          </a:p>
          <a:p>
            <a:pPr>
              <a:lnSpc>
                <a:spcPct val="100000"/>
              </a:lnSpc>
            </a:pPr>
            <a:endParaRPr/>
          </a:p>
        </p:txBody>
      </p:sp>
      <p:pic>
        <p:nvPicPr>
          <p:cNvPr descr="" id="49" name=""/>
          <p:cNvPicPr/>
          <p:nvPr/>
        </p:nvPicPr>
        <p:blipFill>
          <a:blip r:embed="rId1"/>
          <a:srcRect b="47458" l="0" r="0" t="5004"/>
          <a:stretch>
            <a:fillRect/>
          </a:stretch>
        </p:blipFill>
        <p:spPr>
          <a:xfrm>
            <a:off x="867600" y="2376360"/>
            <a:ext cx="6953040" cy="1983240"/>
          </a:xfrm>
          <a:prstGeom prst="rect">
            <a:avLst/>
          </a:prstGeom>
          <a:ln>
            <a:noFill/>
          </a:ln>
        </p:spPr>
      </p:pic>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Benutzte Bibliotheken</a:t>
            </a:r>
            <a:endParaRPr/>
          </a:p>
        </p:txBody>
      </p:sp>
      <p:sp>
        <p:nvSpPr>
          <p:cNvPr id="51" name="CustomShape 2"/>
          <p:cNvSpPr/>
          <p:nvPr/>
        </p:nvSpPr>
        <p:spPr>
          <a:xfrm>
            <a:off x="457200" y="1775160"/>
            <a:ext cx="8228880" cy="4624920"/>
          </a:xfrm>
          <a:prstGeom prst="rect">
            <a:avLst/>
          </a:prstGeom>
          <a:noFill/>
          <a:ln>
            <a:noFill/>
          </a:ln>
        </p:spPr>
        <p:txBody>
          <a:bodyPr bIns="45000" lIns="54720" rIns="90000" tIns="91440"/>
          <a:p>
            <a:pPr>
              <a:lnSpc>
                <a:spcPct val="100000"/>
              </a:lnSpc>
              <a:buSzPct val="25000"/>
              <a:buFont charset="2" typeface="Wingdings 2"/>
              <a:buChar char=""/>
            </a:pPr>
            <a:r>
              <a:rPr lang="de-DE" sz="3200">
                <a:solidFill>
                  <a:srgbClr val="000000"/>
                </a:solidFill>
                <a:latin typeface="Corbel"/>
              </a:rPr>
              <a:t>CityGML4J</a:t>
            </a:r>
            <a:endParaRPr/>
          </a:p>
          <a:p>
            <a:pPr>
              <a:lnSpc>
                <a:spcPct val="100000"/>
              </a:lnSpc>
              <a:buSzPct val="25000"/>
              <a:buFont charset="2" typeface="Wingdings 2"/>
              <a:buChar char=""/>
            </a:pPr>
            <a:r>
              <a:rPr lang="de-DE" sz="3200">
                <a:solidFill>
                  <a:srgbClr val="000000"/>
                </a:solidFill>
                <a:latin typeface="Corbel"/>
              </a:rPr>
              <a:t>STAX</a:t>
            </a:r>
            <a:endParaRPr/>
          </a:p>
          <a:p>
            <a:pPr>
              <a:lnSpc>
                <a:spcPct val="100000"/>
              </a:lnSpc>
            </a:pPr>
            <a:r>
              <a:rPr lang="de-DE" sz="3200">
                <a:solidFill>
                  <a:srgbClr val="000000"/>
                </a:solidFill>
                <a:latin typeface="Corbel"/>
              </a:rPr>
              <a:t>	</a:t>
            </a:r>
            <a:r>
              <a:rPr lang="de-DE" sz="3200">
                <a:solidFill>
                  <a:srgbClr val="000000"/>
                </a:solidFill>
                <a:latin typeface="Corbel"/>
              </a:rPr>
              <a:t>- 2006 Java Community Process</a:t>
            </a:r>
            <a:endParaRPr/>
          </a:p>
          <a:p>
            <a:pPr>
              <a:lnSpc>
                <a:spcPct val="100000"/>
              </a:lnSpc>
            </a:pPr>
            <a:r>
              <a:rPr lang="de-DE" sz="3200">
                <a:solidFill>
                  <a:srgbClr val="000000"/>
                </a:solidFill>
                <a:latin typeface="Corbel"/>
              </a:rPr>
              <a:t>	</a:t>
            </a:r>
            <a:r>
              <a:rPr lang="de-DE" sz="3200">
                <a:solidFill>
                  <a:srgbClr val="000000"/>
                </a:solidFill>
                <a:latin typeface="Corbel"/>
              </a:rPr>
              <a:t>- Mittelweg zwischen DOM und SAX</a:t>
            </a:r>
            <a:endParaRPr/>
          </a:p>
          <a:p>
            <a:pPr>
              <a:lnSpc>
                <a:spcPct val="100000"/>
              </a:lnSpc>
            </a:pPr>
            <a:r>
              <a:rPr lang="de-DE" sz="3200">
                <a:solidFill>
                  <a:srgbClr val="000000"/>
                </a:solidFill>
                <a:latin typeface="Corbel"/>
              </a:rPr>
              <a:t>	</a:t>
            </a:r>
            <a:r>
              <a:rPr lang="de-DE" sz="3200">
                <a:solidFill>
                  <a:srgbClr val="000000"/>
                </a:solidFill>
                <a:latin typeface="Corbel"/>
              </a:rPr>
              <a:t>  </a:t>
            </a:r>
            <a:r>
              <a:rPr lang="de-DE" sz="3200">
                <a:solidFill>
                  <a:srgbClr val="000000"/>
                </a:solidFill>
                <a:latin typeface="Corbel"/>
              </a:rPr>
              <a:t>(XML-Dateien aus Java verarbeiten)</a:t>
            </a:r>
            <a:endParaRPr/>
          </a:p>
          <a:p>
            <a:pPr>
              <a:lnSpc>
                <a:spcPct val="100000"/>
              </a:lnSpc>
              <a:buSzPct val="25000"/>
              <a:buFont charset="2" typeface="Wingdings 2"/>
              <a:buChar char=""/>
            </a:pPr>
            <a:r>
              <a:rPr lang="de-DE" sz="3200">
                <a:solidFill>
                  <a:srgbClr val="000000"/>
                </a:solidFill>
                <a:latin typeface="Corbel"/>
              </a:rPr>
              <a:t>JAXB</a:t>
            </a:r>
            <a:endParaRPr/>
          </a:p>
          <a:p>
            <a:pPr>
              <a:lnSpc>
                <a:spcPct val="100000"/>
              </a:lnSpc>
              <a:buSzPct val="25000"/>
              <a:buFont charset="2" typeface="Wingdings 2"/>
              <a:buChar char=""/>
            </a:pPr>
            <a:r>
              <a:rPr lang="de-DE" sz="3200">
                <a:solidFill>
                  <a:srgbClr val="000000"/>
                </a:solidFill>
                <a:latin typeface="Corbel"/>
              </a:rPr>
              <a:t>OpenGL</a:t>
            </a:r>
            <a:endParaRPr/>
          </a:p>
          <a:p>
            <a:pPr>
              <a:lnSpc>
                <a:spcPct val="100000"/>
              </a:lnSpc>
            </a:pPr>
            <a:endParaRPr/>
          </a:p>
        </p:txBody>
      </p:sp>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Benutzte Bibliotheken</a:t>
            </a:r>
            <a:endParaRPr/>
          </a:p>
        </p:txBody>
      </p:sp>
      <p:sp>
        <p:nvSpPr>
          <p:cNvPr id="53" name="CustomShape 2"/>
          <p:cNvSpPr/>
          <p:nvPr/>
        </p:nvSpPr>
        <p:spPr>
          <a:xfrm>
            <a:off x="457200" y="1775160"/>
            <a:ext cx="8228880" cy="4624920"/>
          </a:xfrm>
          <a:prstGeom prst="rect">
            <a:avLst/>
          </a:prstGeom>
          <a:noFill/>
          <a:ln>
            <a:noFill/>
          </a:ln>
        </p:spPr>
        <p:txBody>
          <a:bodyPr bIns="45000" lIns="54720" rIns="90000" tIns="91440"/>
          <a:p>
            <a:pPr>
              <a:lnSpc>
                <a:spcPct val="100000"/>
              </a:lnSpc>
              <a:buSzPct val="25000"/>
              <a:buFont charset="2" typeface="Wingdings 2"/>
              <a:buChar char=""/>
            </a:pPr>
            <a:r>
              <a:rPr lang="de-DE" sz="3200">
                <a:solidFill>
                  <a:srgbClr val="000000"/>
                </a:solidFill>
                <a:latin typeface="Corbel"/>
              </a:rPr>
              <a:t>CityGML4J</a:t>
            </a:r>
            <a:endParaRPr/>
          </a:p>
          <a:p>
            <a:pPr>
              <a:lnSpc>
                <a:spcPct val="100000"/>
              </a:lnSpc>
              <a:buSzPct val="25000"/>
              <a:buFont charset="2" typeface="Wingdings 2"/>
              <a:buChar char=""/>
            </a:pPr>
            <a:r>
              <a:rPr lang="de-DE" sz="3200">
                <a:solidFill>
                  <a:srgbClr val="000000"/>
                </a:solidFill>
                <a:latin typeface="Corbel"/>
              </a:rPr>
              <a:t>STAX</a:t>
            </a:r>
            <a:endParaRPr/>
          </a:p>
          <a:p>
            <a:pPr>
              <a:lnSpc>
                <a:spcPct val="100000"/>
              </a:lnSpc>
              <a:buSzPct val="25000"/>
              <a:buFont charset="2" typeface="Wingdings 2"/>
              <a:buChar char=""/>
            </a:pPr>
            <a:r>
              <a:rPr lang="de-DE" sz="3200">
                <a:solidFill>
                  <a:srgbClr val="000000"/>
                </a:solidFill>
                <a:latin typeface="Corbel"/>
              </a:rPr>
              <a:t>JAXB</a:t>
            </a:r>
            <a:endParaRPr/>
          </a:p>
          <a:p>
            <a:pPr lvl="1">
              <a:lnSpc>
                <a:spcPct val="100000"/>
              </a:lnSpc>
              <a:buSzPct val="25000"/>
              <a:buFont typeface="StarSymbol"/>
              <a:buChar char="l"/>
            </a:pPr>
            <a:r>
              <a:rPr lang="de-DE" sz="3200">
                <a:solidFill>
                  <a:srgbClr val="000000"/>
                </a:solidFill>
                <a:latin typeface="Corbel"/>
              </a:rPr>
              <a:t>- 2006 Java Community Process</a:t>
            </a:r>
            <a:endParaRPr/>
          </a:p>
          <a:p>
            <a:pPr lvl="1">
              <a:lnSpc>
                <a:spcPct val="100000"/>
              </a:lnSpc>
              <a:buSzPct val="25000"/>
              <a:buFont typeface="StarSymbol"/>
              <a:buChar char="l"/>
            </a:pPr>
            <a:r>
              <a:rPr lang="de-DE" sz="3200">
                <a:solidFill>
                  <a:srgbClr val="000000"/>
                </a:solidFill>
                <a:latin typeface="Corbel"/>
              </a:rPr>
              <a:t>- Schnittstelle zur Interaktion zwischen Anwendungen und XML-Dokumenten</a:t>
            </a:r>
            <a:endParaRPr/>
          </a:p>
          <a:p>
            <a:pPr lvl="1">
              <a:lnSpc>
                <a:spcPct val="100000"/>
              </a:lnSpc>
              <a:buSzPct val="25000"/>
              <a:buFont typeface="StarSymbol"/>
              <a:buChar char="l"/>
            </a:pPr>
            <a:r>
              <a:rPr lang="de-DE" sz="3200">
                <a:solidFill>
                  <a:srgbClr val="000000"/>
                </a:solidFill>
                <a:latin typeface="Corbel"/>
              </a:rPr>
              <a:t>- „Java-Objekt-zu-XML“</a:t>
            </a:r>
            <a:endParaRPr/>
          </a:p>
          <a:p>
            <a:pPr>
              <a:lnSpc>
                <a:spcPct val="100000"/>
              </a:lnSpc>
              <a:buSzPct val="25000"/>
              <a:buFont charset="2" typeface="Wingdings 2"/>
              <a:buChar char=""/>
            </a:pPr>
            <a:r>
              <a:rPr lang="de-DE" sz="3200">
                <a:solidFill>
                  <a:srgbClr val="000000"/>
                </a:solidFill>
                <a:latin typeface="Corbel"/>
              </a:rPr>
              <a:t>OpenGL</a:t>
            </a:r>
            <a:endParaRPr/>
          </a:p>
          <a:p>
            <a:pPr>
              <a:lnSpc>
                <a:spcPct val="100000"/>
              </a:lnSpc>
            </a:pPr>
            <a:endParaRPr/>
          </a:p>
        </p:txBody>
      </p:sp>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Benutzte Bibliotheken</a:t>
            </a:r>
            <a:endParaRPr/>
          </a:p>
        </p:txBody>
      </p:sp>
      <p:sp>
        <p:nvSpPr>
          <p:cNvPr id="55" name="CustomShape 2"/>
          <p:cNvSpPr/>
          <p:nvPr/>
        </p:nvSpPr>
        <p:spPr>
          <a:xfrm>
            <a:off x="457200" y="1775160"/>
            <a:ext cx="8228880" cy="4624920"/>
          </a:xfrm>
          <a:prstGeom prst="rect">
            <a:avLst/>
          </a:prstGeom>
          <a:noFill/>
          <a:ln>
            <a:noFill/>
          </a:ln>
        </p:spPr>
        <p:txBody>
          <a:bodyPr bIns="45000" lIns="54720" rIns="90000" tIns="91440"/>
          <a:p>
            <a:pPr>
              <a:lnSpc>
                <a:spcPct val="100000"/>
              </a:lnSpc>
              <a:buSzPct val="25000"/>
              <a:buFont charset="2" typeface="Wingdings 2"/>
              <a:buChar char=""/>
            </a:pPr>
            <a:r>
              <a:rPr lang="de-DE" sz="3200">
                <a:solidFill>
                  <a:srgbClr val="000000"/>
                </a:solidFill>
                <a:latin typeface="Corbel"/>
              </a:rPr>
              <a:t>CityGML4J</a:t>
            </a:r>
            <a:endParaRPr/>
          </a:p>
          <a:p>
            <a:pPr>
              <a:lnSpc>
                <a:spcPct val="100000"/>
              </a:lnSpc>
              <a:buSzPct val="25000"/>
              <a:buFont charset="2" typeface="Wingdings 2"/>
              <a:buChar char=""/>
            </a:pPr>
            <a:r>
              <a:rPr lang="de-DE" sz="3200">
                <a:solidFill>
                  <a:srgbClr val="000000"/>
                </a:solidFill>
                <a:latin typeface="Corbel"/>
              </a:rPr>
              <a:t>STAX</a:t>
            </a:r>
            <a:endParaRPr/>
          </a:p>
          <a:p>
            <a:pPr>
              <a:lnSpc>
                <a:spcPct val="100000"/>
              </a:lnSpc>
              <a:buSzPct val="25000"/>
              <a:buFont charset="2" typeface="Wingdings 2"/>
              <a:buChar char=""/>
            </a:pPr>
            <a:r>
              <a:rPr lang="de-DE" sz="3200">
                <a:solidFill>
                  <a:srgbClr val="000000"/>
                </a:solidFill>
                <a:latin typeface="Corbel"/>
              </a:rPr>
              <a:t>JAXB</a:t>
            </a:r>
            <a:endParaRPr/>
          </a:p>
          <a:p>
            <a:pPr>
              <a:lnSpc>
                <a:spcPct val="100000"/>
              </a:lnSpc>
              <a:buSzPct val="25000"/>
              <a:buFont charset="2" typeface="Wingdings 2"/>
              <a:buChar char=""/>
            </a:pPr>
            <a:r>
              <a:rPr lang="de-DE" sz="3200">
                <a:solidFill>
                  <a:srgbClr val="000000"/>
                </a:solidFill>
                <a:latin typeface="Corbel"/>
              </a:rPr>
              <a:t>OpenGL</a:t>
            </a:r>
            <a:endParaRPr/>
          </a:p>
          <a:p>
            <a:pPr lvl="1">
              <a:lnSpc>
                <a:spcPct val="100000"/>
              </a:lnSpc>
              <a:buSzPct val="25000"/>
              <a:buFont typeface="StarSymbol"/>
              <a:buChar char="l"/>
            </a:pPr>
            <a:r>
              <a:rPr lang="de-DE" sz="3200">
                <a:solidFill>
                  <a:srgbClr val="000000"/>
                </a:solidFill>
                <a:latin typeface="Corbel"/>
              </a:rPr>
              <a:t>- 1992 Khronos Group (Industriekonsortium, u.a. AMD, Google, Oracle)</a:t>
            </a:r>
            <a:endParaRPr/>
          </a:p>
          <a:p>
            <a:pPr>
              <a:lnSpc>
                <a:spcPct val="100000"/>
              </a:lnSpc>
            </a:pPr>
            <a:r>
              <a:rPr lang="de-DE" sz="3200">
                <a:solidFill>
                  <a:srgbClr val="000000"/>
                </a:solidFill>
                <a:latin typeface="Corbel"/>
              </a:rPr>
              <a:t>	</a:t>
            </a:r>
            <a:r>
              <a:rPr lang="de-DE" sz="3200">
                <a:solidFill>
                  <a:srgbClr val="000000"/>
                </a:solidFill>
                <a:latin typeface="Corbel"/>
              </a:rPr>
              <a:t>- Zum Triangulieren genutzt</a:t>
            </a:r>
            <a:endParaRPr/>
          </a:p>
          <a:p>
            <a:pPr>
              <a:lnSpc>
                <a:spcPct val="100000"/>
              </a:lnSpc>
            </a:pPr>
            <a:endParaRPr/>
          </a:p>
        </p:txBody>
      </p:sp>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Prototyp</a:t>
            </a:r>
            <a:endParaRPr/>
          </a:p>
        </p:txBody>
      </p:sp>
      <p:sp>
        <p:nvSpPr>
          <p:cNvPr id="57" name="CustomShape 2"/>
          <p:cNvSpPr/>
          <p:nvPr/>
        </p:nvSpPr>
        <p:spPr>
          <a:xfrm>
            <a:off x="457200" y="1775160"/>
            <a:ext cx="8228880" cy="4624920"/>
          </a:xfrm>
          <a:prstGeom prst="rect">
            <a:avLst/>
          </a:prstGeom>
          <a:noFill/>
          <a:ln>
            <a:noFill/>
          </a:ln>
        </p:spPr>
        <p:txBody>
          <a:bodyPr bIns="45000" lIns="54720" rIns="90000" tIns="91440"/>
          <a:p>
            <a:pPr>
              <a:lnSpc>
                <a:spcPct val="100000"/>
              </a:lnSpc>
              <a:buSzPct val="25000"/>
              <a:buFont charset="2" typeface="Wingdings 2"/>
              <a:buChar char=""/>
            </a:pPr>
            <a:r>
              <a:rPr lang="de-DE" sz="3200">
                <a:solidFill>
                  <a:srgbClr val="000000"/>
                </a:solidFill>
                <a:latin typeface="Corbel"/>
              </a:rPr>
              <a:t>Kaum Dokumentation</a:t>
            </a:r>
            <a:endParaRPr/>
          </a:p>
          <a:p>
            <a:pPr>
              <a:lnSpc>
                <a:spcPct val="100000"/>
              </a:lnSpc>
              <a:buSzPct val="25000"/>
              <a:buFont charset="2" typeface="Wingdings 2"/>
              <a:buChar char=""/>
            </a:pPr>
            <a:r>
              <a:rPr lang="de-DE" sz="3200">
                <a:solidFill>
                  <a:srgbClr val="000000"/>
                </a:solidFill>
                <a:latin typeface="Corbel"/>
              </a:rPr>
              <a:t>Zeitaufwändig, nur kleine Schritte</a:t>
            </a:r>
            <a:endParaRPr/>
          </a:p>
          <a:p>
            <a:pPr>
              <a:lnSpc>
                <a:spcPct val="100000"/>
              </a:lnSpc>
              <a:buSzPct val="25000"/>
              <a:buFont charset="2" typeface="Wingdings 2"/>
              <a:buChar char=""/>
            </a:pPr>
            <a:r>
              <a:rPr lang="de-DE" sz="3200">
                <a:solidFill>
                  <a:srgbClr val="000000"/>
                </a:solidFill>
                <a:latin typeface="Corbel"/>
              </a:rPr>
              <a:t>Lange Einarbeitungsphase</a:t>
            </a:r>
            <a:endParaRPr/>
          </a:p>
          <a:p>
            <a:pPr>
              <a:lnSpc>
                <a:spcPct val="100000"/>
              </a:lnSpc>
              <a:buSzPct val="25000"/>
              <a:buFont charset="2" typeface="Wingdings 2"/>
              <a:buChar char=""/>
            </a:pPr>
            <a:r>
              <a:rPr lang="de-DE" sz="3200">
                <a:solidFill>
                  <a:srgbClr val="000000"/>
                </a:solidFill>
                <a:latin typeface="Corbel"/>
              </a:rPr>
              <a:t>Viele Felder nicht mit Daten „gefüllt“</a:t>
            </a: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Probleme und Lösungen</a:t>
            </a:r>
            <a:endParaRPr/>
          </a:p>
        </p:txBody>
      </p:sp>
      <p:sp>
        <p:nvSpPr>
          <p:cNvPr id="59" name="CustomShape 2"/>
          <p:cNvSpPr/>
          <p:nvPr/>
        </p:nvSpPr>
        <p:spPr>
          <a:xfrm>
            <a:off x="457200" y="1775160"/>
            <a:ext cx="8228880" cy="4624920"/>
          </a:xfrm>
          <a:prstGeom prst="rect">
            <a:avLst/>
          </a:prstGeom>
          <a:noFill/>
          <a:ln>
            <a:noFill/>
          </a:ln>
        </p:spPr>
        <p:txBody>
          <a:bodyPr bIns="45000" lIns="54720" rIns="90000" tIns="91440"/>
          <a:p>
            <a:pPr>
              <a:lnSpc>
                <a:spcPct val="100000"/>
              </a:lnSpc>
              <a:buSzPct val="25000"/>
              <a:buFont charset="2" typeface="Wingdings 2"/>
              <a:buChar char=""/>
            </a:pPr>
            <a:r>
              <a:rPr lang="de-DE" sz="3200">
                <a:solidFill>
                  <a:srgbClr val="000000"/>
                </a:solidFill>
                <a:latin typeface="Corbel"/>
              </a:rPr>
              <a:t>CityGML- Doku</a:t>
            </a:r>
            <a:endParaRPr/>
          </a:p>
          <a:p>
            <a:pPr>
              <a:lnSpc>
                <a:spcPct val="100000"/>
              </a:lnSpc>
              <a:buSzPct val="25000"/>
              <a:buFont charset="2" typeface="Wingdings 2"/>
              <a:buChar char=""/>
            </a:pPr>
            <a:r>
              <a:rPr lang="de-DE" sz="3200">
                <a:solidFill>
                  <a:srgbClr val="000000"/>
                </a:solidFill>
                <a:latin typeface="Corbel"/>
              </a:rPr>
              <a:t>Laufzeit Parser</a:t>
            </a:r>
            <a:endParaRPr/>
          </a:p>
          <a:p>
            <a:pPr>
              <a:lnSpc>
                <a:spcPct val="100000"/>
              </a:lnSpc>
              <a:buSzPct val="25000"/>
              <a:buFont charset="2" typeface="Wingdings 2"/>
              <a:buChar char=""/>
            </a:pPr>
            <a:r>
              <a:rPr lang="de-DE" sz="3200">
                <a:solidFill>
                  <a:srgbClr val="000000"/>
                </a:solidFill>
                <a:latin typeface="Corbel"/>
              </a:rPr>
              <a:t>Genauigkeit der Berechnungen</a:t>
            </a:r>
            <a:endParaRPr/>
          </a:p>
        </p:txBody>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CustomShape 1"/>
          <p:cNvSpPr/>
          <p:nvPr/>
        </p:nvSpPr>
        <p:spPr>
          <a:xfrm>
            <a:off x="457200" y="155520"/>
            <a:ext cx="8228880" cy="1252080"/>
          </a:xfrm>
          <a:prstGeom prst="rect">
            <a:avLst/>
          </a:prstGeom>
          <a:noFill/>
          <a:ln>
            <a:noFill/>
          </a:ln>
        </p:spPr>
        <p:txBody>
          <a:bodyPr anchor="ctr" bIns="45000" lIns="90000" rIns="45720" tIns="45000"/>
          <a:p>
            <a:pPr>
              <a:lnSpc>
                <a:spcPct val="100000"/>
              </a:lnSpc>
            </a:pPr>
            <a:r>
              <a:rPr b="1" lang="de-DE" sz="4500">
                <a:solidFill>
                  <a:srgbClr val="f0ad00"/>
                </a:solidFill>
                <a:latin typeface="Corbel"/>
              </a:rPr>
              <a:t>Probleme und Lösungen</a:t>
            </a:r>
            <a:endParaRPr/>
          </a:p>
        </p:txBody>
      </p:sp>
      <p:sp>
        <p:nvSpPr>
          <p:cNvPr id="61" name="CustomShape 2"/>
          <p:cNvSpPr/>
          <p:nvPr/>
        </p:nvSpPr>
        <p:spPr>
          <a:xfrm>
            <a:off x="457200" y="1775160"/>
            <a:ext cx="8228880" cy="4624920"/>
          </a:xfrm>
          <a:prstGeom prst="rect">
            <a:avLst/>
          </a:prstGeom>
          <a:noFill/>
          <a:ln>
            <a:noFill/>
          </a:ln>
        </p:spPr>
        <p:txBody>
          <a:bodyPr bIns="45000" lIns="54720" rIns="90000" tIns="91440"/>
          <a:p>
            <a:pPr>
              <a:lnSpc>
                <a:spcPct val="100000"/>
              </a:lnSpc>
              <a:buSzPct val="25000"/>
              <a:buFont charset="2" typeface="Wingdings 2"/>
              <a:buChar char=""/>
            </a:pPr>
            <a:r>
              <a:rPr lang="de-DE" sz="3200">
                <a:solidFill>
                  <a:srgbClr val="000000"/>
                </a:solidFill>
                <a:latin typeface="Corbel"/>
              </a:rPr>
              <a:t>CityGML- Doku</a:t>
            </a:r>
            <a:endParaRPr/>
          </a:p>
          <a:p>
            <a:pPr lvl="1">
              <a:lnSpc>
                <a:spcPct val="100000"/>
              </a:lnSpc>
              <a:buSzPct val="25000"/>
              <a:buFont typeface="StarSymbol"/>
              <a:buChar char="l"/>
            </a:pPr>
            <a:r>
              <a:rPr lang="de-DE" sz="3200">
                <a:solidFill>
                  <a:srgbClr val="000000"/>
                </a:solidFill>
                <a:latin typeface="Corbel"/>
              </a:rPr>
              <a:t>- Schlecht dokumentiert</a:t>
            </a:r>
            <a:endParaRPr/>
          </a:p>
          <a:p>
            <a:pPr lvl="1">
              <a:lnSpc>
                <a:spcPct val="100000"/>
              </a:lnSpc>
              <a:buSzPct val="25000"/>
              <a:buFont typeface="StarSymbol"/>
              <a:buChar char="l"/>
            </a:pPr>
            <a:r>
              <a:rPr lang="de-DE" sz="3200">
                <a:solidFill>
                  <a:srgbClr val="000000"/>
                </a:solidFill>
                <a:latin typeface="Corbel"/>
              </a:rPr>
              <a:t>- Viele Felder oft nicht belegt -&gt; „null“</a:t>
            </a:r>
            <a:endParaRPr/>
          </a:p>
          <a:p>
            <a:pPr lvl="1">
              <a:lnSpc>
                <a:spcPct val="100000"/>
              </a:lnSpc>
              <a:buSzPct val="25000"/>
              <a:buFont typeface="StarSymbol"/>
              <a:buChar char="l"/>
            </a:pPr>
            <a:r>
              <a:rPr lang="de-DE" sz="3200">
                <a:solidFill>
                  <a:srgbClr val="000000"/>
                </a:solidFill>
                <a:latin typeface="Corbel"/>
              </a:rPr>
              <a:t>- Exploratives Testen schwerfällig</a:t>
            </a:r>
            <a:endParaRPr/>
          </a:p>
          <a:p>
            <a:pPr>
              <a:lnSpc>
                <a:spcPct val="100000"/>
              </a:lnSpc>
              <a:buSzPct val="25000"/>
              <a:buFont charset="2" typeface="Wingdings 2"/>
              <a:buChar char=""/>
            </a:pPr>
            <a:r>
              <a:rPr lang="de-DE" sz="3200">
                <a:solidFill>
                  <a:srgbClr val="000000"/>
                </a:solidFill>
                <a:latin typeface="Corbel"/>
              </a:rPr>
              <a:t>Laufzeit Parser</a:t>
            </a:r>
            <a:endParaRPr/>
          </a:p>
          <a:p>
            <a:pPr>
              <a:lnSpc>
                <a:spcPct val="100000"/>
              </a:lnSpc>
              <a:buSzPct val="25000"/>
              <a:buFont charset="2" typeface="Wingdings 2"/>
              <a:buChar char=""/>
            </a:pPr>
            <a:r>
              <a:rPr lang="de-DE" sz="3200">
                <a:solidFill>
                  <a:srgbClr val="000000"/>
                </a:solidFill>
                <a:latin typeface="Corbel"/>
              </a:rPr>
              <a:t>Genauigkeit der Berechnungen</a:t>
            </a:r>
            <a:endParaRPr/>
          </a:p>
        </p:txBody>
      </p:sp>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