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80"/>
  </p:notesMasterIdLst>
  <p:sldIdLst>
    <p:sldId id="256" r:id="rId2"/>
    <p:sldId id="280" r:id="rId3"/>
    <p:sldId id="288" r:id="rId4"/>
    <p:sldId id="331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4" r:id="rId14"/>
    <p:sldId id="290" r:id="rId15"/>
    <p:sldId id="295" r:id="rId16"/>
    <p:sldId id="301" r:id="rId17"/>
    <p:sldId id="339" r:id="rId18"/>
    <p:sldId id="334" r:id="rId19"/>
    <p:sldId id="335" r:id="rId20"/>
    <p:sldId id="336" r:id="rId21"/>
    <p:sldId id="337" r:id="rId22"/>
    <p:sldId id="338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296" r:id="rId37"/>
    <p:sldId id="297" r:id="rId38"/>
    <p:sldId id="298" r:id="rId39"/>
    <p:sldId id="304" r:id="rId40"/>
    <p:sldId id="302" r:id="rId41"/>
    <p:sldId id="340" r:id="rId42"/>
    <p:sldId id="305" r:id="rId43"/>
    <p:sldId id="291" r:id="rId44"/>
    <p:sldId id="272" r:id="rId45"/>
    <p:sldId id="278" r:id="rId46"/>
    <p:sldId id="273" r:id="rId47"/>
    <p:sldId id="274" r:id="rId48"/>
    <p:sldId id="275" r:id="rId49"/>
    <p:sldId id="276" r:id="rId50"/>
    <p:sldId id="277" r:id="rId51"/>
    <p:sldId id="279" r:id="rId52"/>
    <p:sldId id="269" r:id="rId53"/>
    <p:sldId id="271" r:id="rId54"/>
    <p:sldId id="257" r:id="rId55"/>
    <p:sldId id="258" r:id="rId56"/>
    <p:sldId id="259" r:id="rId57"/>
    <p:sldId id="260" r:id="rId58"/>
    <p:sldId id="261" r:id="rId59"/>
    <p:sldId id="262" r:id="rId60"/>
    <p:sldId id="263" r:id="rId61"/>
    <p:sldId id="264" r:id="rId62"/>
    <p:sldId id="265" r:id="rId63"/>
    <p:sldId id="266" r:id="rId64"/>
    <p:sldId id="267" r:id="rId65"/>
    <p:sldId id="332" r:id="rId66"/>
    <p:sldId id="306" r:id="rId67"/>
    <p:sldId id="314" r:id="rId68"/>
    <p:sldId id="316" r:id="rId69"/>
    <p:sldId id="313" r:id="rId70"/>
    <p:sldId id="315" r:id="rId71"/>
    <p:sldId id="310" r:id="rId72"/>
    <p:sldId id="312" r:id="rId73"/>
    <p:sldId id="311" r:id="rId74"/>
    <p:sldId id="309" r:id="rId75"/>
    <p:sldId id="293" r:id="rId76"/>
    <p:sldId id="268" r:id="rId77"/>
    <p:sldId id="330" r:id="rId78"/>
    <p:sldId id="270" r:id="rId7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A85A-F392-4AA9-AA1C-721538E5A23E}" type="datetimeFigureOut">
              <a:rPr lang="de-DE" smtClean="0"/>
              <a:pPr/>
              <a:t>20.06.2014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044C-E8EF-4CD0-9F6B-22623A7684E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2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11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Sonnenstand" TargetMode="External"/><Relationship Id="rId2" Type="http://schemas.openxmlformats.org/officeDocument/2006/relationships/hyperlink" Target="http://www.mynetcologne.de/~nc-purschst3/garten/klima/Sonne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hronos.org/registry/cl/specs/opencl-1.1.pdf" TargetMode="External"/><Relationship Id="rId5" Type="http://schemas.openxmlformats.org/officeDocument/2006/relationships/hyperlink" Target="http://www.jocl.org/" TargetMode="External"/><Relationship Id="rId4" Type="http://schemas.openxmlformats.org/officeDocument/2006/relationships/hyperlink" Target="http://stackoverflow.com/questions/1406029/how-to-calculate-the-volume-of-a-3d-mesh-object-the-surface-of-which-is-made-up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ma.ufg.ac.at/assets/13152/intern/konkaves.jpg" TargetMode="External"/><Relationship Id="rId2" Type="http://schemas.openxmlformats.org/officeDocument/2006/relationships/hyperlink" Target="http://lh5.ggpht.com/-TQoisMDRkRM/T_QLRsg2UeI/AAAAAAAAAPA/ZmbB3KCsH9g/image_thumb%255B13%255D.png?imgmax=8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fs.sci.univr.it/~colombar/html_openGL_tutorial/images/triangle_fans.gif" TargetMode="External"/><Relationship Id="rId4" Type="http://schemas.openxmlformats.org/officeDocument/2006/relationships/hyperlink" Target="http://profs.sci.univr.it/~colombar/html_openGL_tutorial/images/triangle_strips.gif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trahedr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26445"/>
            <a:ext cx="9144001" cy="76118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1296144"/>
          </a:xfrm>
        </p:spPr>
        <p:txBody>
          <a:bodyPr anchor="ctr">
            <a:noAutofit/>
          </a:bodyPr>
          <a:lstStyle/>
          <a:p>
            <a:pPr algn="ctr"/>
            <a:r>
              <a:rPr lang="de-DE" sz="6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vCity</a:t>
            </a:r>
            <a:endParaRPr lang="de-DE" sz="6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1221184"/>
            <a:ext cx="9144000" cy="1199704"/>
          </a:xfrm>
        </p:spPr>
        <p:txBody>
          <a:bodyPr>
            <a:norm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3D-Simulation mit Volumen-/</a:t>
            </a:r>
            <a:r>
              <a:rPr lang="de-DE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Schattenberechung</a:t>
            </a:r>
            <a:r>
              <a:rPr lang="de-DE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auf der GPU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Dezentrale </a:t>
            </a:r>
            <a:r>
              <a:rPr lang="de-DE" dirty="0"/>
              <a:t>“Sammelstelle”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/>
              <a:t>von fehlerfreiem Code</a:t>
            </a:r>
          </a:p>
          <a:p>
            <a:r>
              <a:rPr lang="de-DE" dirty="0" smtClean="0"/>
              <a:t>Gruppenspezifische </a:t>
            </a:r>
            <a:r>
              <a:rPr lang="de-DE" dirty="0"/>
              <a:t>Packages</a:t>
            </a:r>
          </a:p>
          <a:p>
            <a:r>
              <a:rPr lang="de-DE" dirty="0" smtClean="0"/>
              <a:t>nur </a:t>
            </a:r>
            <a:r>
              <a:rPr lang="de-DE" dirty="0"/>
              <a:t>ein </a:t>
            </a:r>
            <a:r>
              <a:rPr lang="de-DE" dirty="0" err="1"/>
              <a:t>Branch</a:t>
            </a:r>
            <a:r>
              <a:rPr lang="de-DE" dirty="0"/>
              <a:t> (Master)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1683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</a:t>
            </a:r>
            <a:r>
              <a:rPr lang="de-DE" dirty="0" err="1" smtClean="0"/>
              <a:t>mergen</a:t>
            </a:r>
            <a:r>
              <a:rPr lang="de-DE" dirty="0" smtClean="0"/>
              <a:t> der Gruppenpakete</a:t>
            </a:r>
            <a:endParaRPr lang="de-DE" dirty="0"/>
          </a:p>
          <a:p>
            <a:r>
              <a:rPr lang="de-DE" dirty="0" smtClean="0"/>
              <a:t>Dokumentation </a:t>
            </a:r>
            <a:r>
              <a:rPr lang="de-DE" dirty="0"/>
              <a:t>und Protokolle direkt in </a:t>
            </a:r>
            <a:r>
              <a:rPr lang="de-DE" dirty="0" err="1" smtClean="0"/>
              <a:t>Github</a:t>
            </a:r>
            <a:endParaRPr lang="de-DE" dirty="0"/>
          </a:p>
          <a:p>
            <a:r>
              <a:rPr lang="de-DE" dirty="0" smtClean="0"/>
              <a:t>Commit </a:t>
            </a:r>
            <a:r>
              <a:rPr lang="de-DE" dirty="0"/>
              <a:t>Probleme innerhalb der Gruppe (ein </a:t>
            </a:r>
            <a:r>
              <a:rPr lang="de-DE" dirty="0" err="1"/>
              <a:t>Branch</a:t>
            </a:r>
            <a:r>
              <a:rPr lang="de-DE" dirty="0"/>
              <a:t>)</a:t>
            </a:r>
          </a:p>
          <a:p>
            <a:r>
              <a:rPr lang="de-DE" dirty="0" smtClean="0"/>
              <a:t>Für </a:t>
            </a:r>
            <a:r>
              <a:rPr lang="de-DE" dirty="0"/>
              <a:t>uns war </a:t>
            </a:r>
            <a:r>
              <a:rPr lang="de-DE" dirty="0" err="1"/>
              <a:t>Github</a:t>
            </a:r>
            <a:r>
              <a:rPr lang="de-DE" dirty="0"/>
              <a:t> etwas Overkill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(2/2)</a:t>
            </a:r>
          </a:p>
        </p:txBody>
      </p:sp>
    </p:spTree>
    <p:extLst>
      <p:ext uri="{BB962C8B-B14F-4D97-AF65-F5344CB8AC3E}">
        <p14:creationId xmlns:p14="http://schemas.microsoft.com/office/powerpoint/2010/main" val="40033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15000" cy="4525963"/>
          </a:xfrm>
        </p:spPr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smtClean="0"/>
              <a:t>Einstiegspunkt</a:t>
            </a:r>
          </a:p>
          <a:p>
            <a:pPr lvl="1"/>
            <a:r>
              <a:rPr lang="de-DE" dirty="0" smtClean="0"/>
              <a:t>Mittelpunkt der Stadt, Volumen</a:t>
            </a:r>
          </a:p>
          <a:p>
            <a:r>
              <a:rPr lang="de-DE" dirty="0" smtClean="0"/>
              <a:t>Building</a:t>
            </a:r>
          </a:p>
          <a:p>
            <a:pPr lvl="1"/>
            <a:r>
              <a:rPr lang="de-DE" dirty="0" smtClean="0"/>
              <a:t>Straßenname, Volumen, ID</a:t>
            </a:r>
          </a:p>
          <a:p>
            <a:r>
              <a:rPr lang="de-DE" dirty="0" err="1" smtClean="0"/>
              <a:t>BoundarySurface</a:t>
            </a:r>
            <a:endParaRPr lang="de-DE" dirty="0" smtClean="0"/>
          </a:p>
          <a:p>
            <a:pPr lvl="1"/>
            <a:r>
              <a:rPr lang="de-DE" dirty="0" smtClean="0"/>
              <a:t>Wand, Dach, Boden, Andere</a:t>
            </a:r>
          </a:p>
          <a:p>
            <a:r>
              <a:rPr lang="de-DE" dirty="0" smtClean="0"/>
              <a:t>Polygon</a:t>
            </a:r>
          </a:p>
          <a:p>
            <a:pPr lvl="1"/>
            <a:r>
              <a:rPr lang="de-DE" dirty="0" smtClean="0"/>
              <a:t>Flächeninhalt, Prozentuale Verschattung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(1/2)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87008" cy="4525963"/>
          </a:xfrm>
        </p:spPr>
        <p:txBody>
          <a:bodyPr/>
          <a:lstStyle/>
          <a:p>
            <a:r>
              <a:rPr lang="de-DE" dirty="0" err="1" smtClean="0"/>
              <a:t>Triangle</a:t>
            </a:r>
            <a:endParaRPr lang="de-DE" dirty="0"/>
          </a:p>
          <a:p>
            <a:pPr lvl="1"/>
            <a:r>
              <a:rPr lang="de-DE" dirty="0" err="1" smtClean="0"/>
              <a:t>Normalenvektor</a:t>
            </a:r>
            <a:r>
              <a:rPr lang="de-DE" dirty="0" smtClean="0"/>
              <a:t> und drei Punkte</a:t>
            </a:r>
            <a:endParaRPr lang="de-DE" dirty="0"/>
          </a:p>
          <a:p>
            <a:r>
              <a:rPr lang="de-DE" dirty="0" err="1" smtClean="0"/>
              <a:t>ShadowTriangle</a:t>
            </a:r>
            <a:endParaRPr lang="de-DE" dirty="0" smtClean="0"/>
          </a:p>
          <a:p>
            <a:pPr lvl="1"/>
            <a:r>
              <a:rPr lang="de-DE" dirty="0" smtClean="0"/>
              <a:t>Erbt von </a:t>
            </a:r>
            <a:r>
              <a:rPr lang="de-DE" dirty="0" err="1" smtClean="0"/>
              <a:t>Triangle</a:t>
            </a:r>
            <a:endParaRPr lang="de-DE" dirty="0" smtClean="0"/>
          </a:p>
          <a:p>
            <a:pPr lvl="1"/>
            <a:r>
              <a:rPr lang="de-DE" dirty="0" smtClean="0"/>
              <a:t>Enthält Verschattungsinformationen</a:t>
            </a:r>
          </a:p>
          <a:p>
            <a:pPr lvl="1"/>
            <a:r>
              <a:rPr lang="de-DE" dirty="0" smtClean="0"/>
              <a:t>Mittelpunkt</a:t>
            </a:r>
          </a:p>
          <a:p>
            <a:pPr lvl="1"/>
            <a:r>
              <a:rPr lang="de-DE" dirty="0" smtClean="0"/>
              <a:t>Zugehöriges Gebäude</a:t>
            </a:r>
          </a:p>
          <a:p>
            <a:r>
              <a:rPr lang="de-DE" dirty="0" smtClean="0"/>
              <a:t>Vertex</a:t>
            </a:r>
          </a:p>
          <a:p>
            <a:pPr lvl="1"/>
            <a:r>
              <a:rPr lang="de-DE" dirty="0" smtClean="0"/>
              <a:t>Enthält 3 Koordinaten (</a:t>
            </a:r>
            <a:r>
              <a:rPr lang="de-DE" dirty="0" err="1" smtClean="0"/>
              <a:t>float</a:t>
            </a:r>
            <a:r>
              <a:rPr lang="de-DE" dirty="0" smtClean="0"/>
              <a:t>)</a:t>
            </a:r>
          </a:p>
          <a:p>
            <a:pPr marL="393192" lvl="1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(2/2)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9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Bestandteile des Parser-Moduls</a:t>
            </a:r>
          </a:p>
          <a:p>
            <a:r>
              <a:rPr lang="de-DE" dirty="0" smtClean="0"/>
              <a:t>Bibliothek: CityGML4J</a:t>
            </a:r>
          </a:p>
          <a:p>
            <a:r>
              <a:rPr lang="de-DE" dirty="0" smtClean="0"/>
              <a:t>Interfaces</a:t>
            </a:r>
          </a:p>
          <a:p>
            <a:r>
              <a:rPr lang="de-DE" dirty="0" smtClean="0"/>
              <a:t>Import</a:t>
            </a:r>
          </a:p>
          <a:p>
            <a:r>
              <a:rPr lang="de-DE" dirty="0" smtClean="0"/>
              <a:t>Export</a:t>
            </a:r>
          </a:p>
          <a:p>
            <a:r>
              <a:rPr lang="de-DE" dirty="0" smtClean="0"/>
              <a:t>Troubleshooting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2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Parser besteht aus</a:t>
            </a:r>
          </a:p>
          <a:p>
            <a:pPr lvl="1"/>
            <a:r>
              <a:rPr lang="de-DE" dirty="0"/>
              <a:t>Import der GML-Datei</a:t>
            </a:r>
          </a:p>
          <a:p>
            <a:pPr lvl="1"/>
            <a:r>
              <a:rPr lang="de-DE" dirty="0"/>
              <a:t>Koordinatentransformation</a:t>
            </a:r>
          </a:p>
          <a:p>
            <a:pPr lvl="1"/>
            <a:r>
              <a:rPr lang="de-DE" dirty="0"/>
              <a:t>Polygon-Triangulation</a:t>
            </a:r>
          </a:p>
          <a:p>
            <a:pPr lvl="1"/>
            <a:r>
              <a:rPr lang="de-DE" dirty="0"/>
              <a:t>Export als CSV, GML oder XML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Parser-Modul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9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2002 entwickelter Standard</a:t>
            </a:r>
          </a:p>
          <a:p>
            <a:r>
              <a:rPr lang="de-DE" dirty="0" smtClean="0"/>
              <a:t>XML </a:t>
            </a:r>
            <a:r>
              <a:rPr lang="de-DE" dirty="0"/>
              <a:t>- basiert</a:t>
            </a:r>
          </a:p>
          <a:p>
            <a:r>
              <a:rPr lang="de-DE" dirty="0" smtClean="0"/>
              <a:t>5 </a:t>
            </a:r>
            <a:r>
              <a:rPr lang="de-DE" dirty="0"/>
              <a:t>Skalenbereiche / Level </a:t>
            </a:r>
            <a:r>
              <a:rPr lang="de-DE" dirty="0" err="1"/>
              <a:t>Of</a:t>
            </a:r>
            <a:r>
              <a:rPr lang="de-DE" dirty="0"/>
              <a:t> Details (LOD)</a:t>
            </a:r>
          </a:p>
          <a:p>
            <a:r>
              <a:rPr lang="de-DE" dirty="0" smtClean="0"/>
              <a:t>Datenmodell</a:t>
            </a:r>
            <a:r>
              <a:rPr lang="de-DE" dirty="0"/>
              <a:t>, das geparst </a:t>
            </a:r>
            <a:r>
              <a:rPr lang="de-DE" dirty="0" smtClean="0"/>
              <a:t>wird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Bibliothek: CityGML4J</a:t>
            </a:r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 cstate="print"/>
          <a:srcRect t="5004" b="47458"/>
          <a:stretch>
            <a:fillRect/>
          </a:stretch>
        </p:blipFill>
        <p:spPr>
          <a:xfrm>
            <a:off x="857874" y="3920859"/>
            <a:ext cx="6953040" cy="198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8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3322712" cy="4525963"/>
          </a:xfrm>
        </p:spPr>
        <p:txBody>
          <a:bodyPr/>
          <a:lstStyle/>
          <a:p>
            <a:r>
              <a:rPr lang="de-DE" sz="2400" dirty="0"/>
              <a:t>8 </a:t>
            </a:r>
            <a:r>
              <a:rPr lang="de-DE" sz="2400" dirty="0" smtClean="0"/>
              <a:t>Klassen</a:t>
            </a:r>
          </a:p>
          <a:p>
            <a:r>
              <a:rPr lang="de-DE" sz="2400" dirty="0"/>
              <a:t>2 </a:t>
            </a:r>
            <a:r>
              <a:rPr lang="de-DE" sz="2400" dirty="0" smtClean="0"/>
              <a:t>Interfaces</a:t>
            </a:r>
          </a:p>
          <a:p>
            <a:pPr marL="109728" indent="0">
              <a:buNone/>
            </a:pPr>
            <a:endParaRPr lang="de-DE" sz="2400" dirty="0" smtClean="0"/>
          </a:p>
          <a:p>
            <a:pPr marL="109728" indent="0">
              <a:buNone/>
            </a:pPr>
            <a:r>
              <a:rPr lang="de-DE" sz="2400" dirty="0" smtClean="0"/>
              <a:t>Objekte </a:t>
            </a:r>
            <a:r>
              <a:rPr lang="de-DE" sz="2400" dirty="0"/>
              <a:t>aus dem Package-Model</a:t>
            </a:r>
            <a:r>
              <a:rPr lang="de-DE" sz="2400" dirty="0" smtClean="0"/>
              <a:t>:</a:t>
            </a:r>
          </a:p>
          <a:p>
            <a:r>
              <a:rPr lang="de-DE" sz="2400" dirty="0" smtClean="0">
                <a:sym typeface="Wingdings"/>
              </a:rPr>
              <a:t>City</a:t>
            </a:r>
          </a:p>
          <a:p>
            <a:r>
              <a:rPr lang="de-DE" sz="2400" dirty="0" smtClean="0">
                <a:sym typeface="Wingdings"/>
              </a:rPr>
              <a:t>Building</a:t>
            </a:r>
          </a:p>
          <a:p>
            <a:r>
              <a:rPr lang="de-DE" sz="2400" dirty="0">
                <a:sym typeface="Wingdings"/>
              </a:rPr>
              <a:t>Vertex</a:t>
            </a:r>
          </a:p>
          <a:p>
            <a:endParaRPr lang="de-DE" sz="2400" dirty="0"/>
          </a:p>
          <a:p>
            <a:endParaRPr lang="de-DE" sz="2400" dirty="0">
              <a:sym typeface="Wingdings"/>
            </a:endParaRP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Parser-Modell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73237"/>
            <a:ext cx="50419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4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2268" r="24817" b="66465"/>
          <a:stretch/>
        </p:blipFill>
        <p:spPr>
          <a:xfrm>
            <a:off x="179512" y="1412776"/>
            <a:ext cx="5698029" cy="232082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1619672" y="3733595"/>
            <a:ext cx="0" cy="1279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0817" r="68791" b="50451"/>
          <a:stretch/>
        </p:blipFill>
        <p:spPr>
          <a:xfrm>
            <a:off x="148432" y="5013185"/>
            <a:ext cx="3241724" cy="92176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19672" y="40802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throws</a:t>
            </a:r>
            <a:r>
              <a:rPr lang="de-DE" sz="1200" dirty="0" smtClean="0"/>
              <a:t>&gt;&gt;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519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Polygon </a:t>
            </a:r>
            <a:r>
              <a:rPr lang="de-DE" dirty="0" err="1" smtClean="0"/>
              <a:t>Triangulator</a:t>
            </a:r>
            <a:r>
              <a:rPr lang="de-DE" dirty="0" smtClean="0"/>
              <a:t> &amp; </a:t>
            </a:r>
            <a:r>
              <a:rPr lang="de-DE" dirty="0" err="1" smtClean="0"/>
              <a:t>Translate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4" t="34921" r="23820" b="59153"/>
          <a:stretch/>
        </p:blipFill>
        <p:spPr>
          <a:xfrm>
            <a:off x="457200" y="1629542"/>
            <a:ext cx="5302712" cy="7461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2" t="54180" r="15297" b="38836"/>
          <a:stretch/>
        </p:blipFill>
        <p:spPr>
          <a:xfrm>
            <a:off x="3236686" y="4180217"/>
            <a:ext cx="5643736" cy="6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</a:t>
            </a:r>
            <a:r>
              <a:rPr lang="de-DE" dirty="0" err="1" smtClean="0"/>
              <a:t>vCity</a:t>
            </a:r>
            <a:endParaRPr lang="de-DE" dirty="0" smtClean="0"/>
          </a:p>
          <a:p>
            <a:r>
              <a:rPr lang="de-DE" dirty="0" smtClean="0"/>
              <a:t>Datenmodell</a:t>
            </a:r>
          </a:p>
          <a:p>
            <a:r>
              <a:rPr lang="de-DE" dirty="0" smtClean="0"/>
              <a:t>Parser</a:t>
            </a:r>
          </a:p>
          <a:p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3D-Viewer und GUI</a:t>
            </a:r>
          </a:p>
          <a:p>
            <a:r>
              <a:rPr lang="de-DE" dirty="0" smtClean="0"/>
              <a:t>Demo</a:t>
            </a:r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5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PolygonTriangulatorCallback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3" t="82782" r="34115"/>
          <a:stretch/>
        </p:blipFill>
        <p:spPr>
          <a:xfrm>
            <a:off x="1259632" y="1412776"/>
            <a:ext cx="614643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PolygonTriangulatorCollector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53334" r="72942" b="21414"/>
          <a:stretch/>
        </p:blipFill>
        <p:spPr>
          <a:xfrm>
            <a:off x="731640" y="2276872"/>
            <a:ext cx="2721915" cy="25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 des Parsers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6" t="41061" r="19393" b="46667"/>
          <a:stretch/>
        </p:blipFill>
        <p:spPr>
          <a:xfrm>
            <a:off x="352252" y="1484784"/>
            <a:ext cx="3744416" cy="117254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2" t="68283" r="11067" b="17980"/>
          <a:stretch/>
        </p:blipFill>
        <p:spPr>
          <a:xfrm>
            <a:off x="4716016" y="4653136"/>
            <a:ext cx="3785722" cy="11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CityGML Datei Aufbau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Vereinfacht:</a:t>
            </a:r>
          </a:p>
          <a:p>
            <a:pPr lvl="1"/>
            <a:r>
              <a:rPr lang="de-DE" dirty="0" smtClean="0"/>
              <a:t>CityModel</a:t>
            </a:r>
          </a:p>
          <a:p>
            <a:pPr lvl="2"/>
            <a:r>
              <a:rPr lang="de-DE" dirty="0" smtClean="0"/>
              <a:t>CityObjectMember</a:t>
            </a:r>
          </a:p>
          <a:p>
            <a:pPr lvl="3"/>
            <a:r>
              <a:rPr lang="de-DE" dirty="0" smtClean="0"/>
              <a:t>lod2Solid</a:t>
            </a:r>
          </a:p>
          <a:p>
            <a:pPr lvl="4"/>
            <a:r>
              <a:rPr lang="de-DE" dirty="0" smtClean="0"/>
              <a:t>SurfaceMember</a:t>
            </a:r>
          </a:p>
          <a:p>
            <a:pPr lvl="3"/>
            <a:r>
              <a:rPr lang="de-DE" dirty="0" smtClean="0"/>
              <a:t>Boundedby</a:t>
            </a:r>
          </a:p>
          <a:p>
            <a:pPr lvl="4"/>
            <a:r>
              <a:rPr lang="de-DE" dirty="0"/>
              <a:t>Polygon</a:t>
            </a:r>
          </a:p>
          <a:p>
            <a:pPr lvl="5"/>
            <a:r>
              <a:rPr lang="de-DE" dirty="0" smtClean="0"/>
              <a:t>Koordinaten</a:t>
            </a:r>
          </a:p>
          <a:p>
            <a:pPr lvl="3"/>
            <a:r>
              <a:rPr lang="de-DE" dirty="0" smtClean="0"/>
              <a:t>Adresse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535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lod2Solid</a:t>
            </a:r>
            <a:endParaRPr lang="de-DE" dirty="0"/>
          </a:p>
        </p:txBody>
      </p:sp>
      <p:pic>
        <p:nvPicPr>
          <p:cNvPr id="4" name="Picture 2" descr="C:\Users\Sinan\Desktop\SWP 2 Doku\GML screenshots\Unbenan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76400"/>
            <a:ext cx="8215065" cy="342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Member</a:t>
            </a:r>
            <a:endParaRPr lang="de-DE" dirty="0"/>
          </a:p>
        </p:txBody>
      </p:sp>
      <p:pic>
        <p:nvPicPr>
          <p:cNvPr id="2050" name="Picture 2" descr="C:\Users\Sinan\Desktop\SWP 2 Doku\GML screenshots\Unbenannt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1103"/>
            <a:ext cx="9067800" cy="41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Adressen </a:t>
            </a:r>
            <a:endParaRPr lang="de-DE" dirty="0"/>
          </a:p>
        </p:txBody>
      </p:sp>
      <p:pic>
        <p:nvPicPr>
          <p:cNvPr id="3074" name="Picture 2" descr="C:\Users\Sinan\Desktop\SWP 2 Doku\GML screenshots\Unbenannt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27795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Verschiebung zum Koordinatenursprung</a:t>
            </a:r>
          </a:p>
          <a:p>
            <a:r>
              <a:rPr lang="de-DE" dirty="0" smtClean="0"/>
              <a:t>Drehung an der x–Achse</a:t>
            </a:r>
          </a:p>
          <a:p>
            <a:endParaRPr lang="de-DE" dirty="0"/>
          </a:p>
          <a:p>
            <a:r>
              <a:rPr lang="de-DE" dirty="0" smtClean="0"/>
              <a:t>Durchgeführt mithilfe </a:t>
            </a:r>
            <a:r>
              <a:rPr lang="de-DE" dirty="0"/>
              <a:t>h</a:t>
            </a:r>
            <a:r>
              <a:rPr lang="de-DE" dirty="0" smtClean="0"/>
              <a:t>omogener Koordinaten</a:t>
            </a:r>
          </a:p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Koordinatentransformation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4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Die Translationsmatrix lautet: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x,y,z entsprechen den Referenzkoordinaten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Verschiebung zum Koordinatenursprung</a:t>
            </a:r>
            <a:endParaRPr lang="de-DE" dirty="0"/>
          </a:p>
        </p:txBody>
      </p:sp>
      <p:pic>
        <p:nvPicPr>
          <p:cNvPr id="1026" name="Picture 2" descr="C:\Users\Sinan\Desktop\SWP 2 Doku\2q5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4199578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7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Drehung an der x-Achse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906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41529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90600" y="30861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40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34000" y="41783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91000" y="4178300"/>
            <a:ext cx="11430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850" y="21336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2095500" y="30792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1900" y="418516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91050" y="5181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z´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4902200" y="213360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Y´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41988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X´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25500" y="164996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Achsen: CityGML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959350" y="1649968"/>
            <a:ext cx="22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Achsen: Renderer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7448185" y="1409700"/>
            <a:ext cx="13081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X´=X</a:t>
            </a:r>
          </a:p>
          <a:p>
            <a:r>
              <a:rPr lang="de-DE" dirty="0"/>
              <a:t>Y´=Z</a:t>
            </a:r>
          </a:p>
          <a:p>
            <a:r>
              <a:rPr lang="de-DE" dirty="0"/>
              <a:t>Z´=-</a:t>
            </a:r>
            <a:r>
              <a:rPr lang="de-DE" dirty="0" smtClean="0"/>
              <a:t>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2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vCity</a:t>
            </a:r>
            <a:r>
              <a:rPr lang="de-DE" dirty="0" smtClean="0"/>
              <a:t>?</a:t>
            </a:r>
          </a:p>
          <a:p>
            <a:r>
              <a:rPr lang="de-DE" dirty="0" smtClean="0"/>
              <a:t>Kommunikation</a:t>
            </a:r>
          </a:p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</a:t>
            </a:r>
            <a:r>
              <a:rPr lang="de-DE" dirty="0" err="1" smtClean="0"/>
              <a:t>vCity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Matrix für die Drehung an der x-Achse: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Drehung an der x-Achse</a:t>
            </a:r>
            <a:endParaRPr lang="de-DE" dirty="0"/>
          </a:p>
        </p:txBody>
      </p:sp>
      <p:pic>
        <p:nvPicPr>
          <p:cNvPr id="2050" name="Picture 2" descr="C:\Users\Sinan\Desktop\SWP 2 Doku\2q5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5123637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Vektoren werden um eine Zeile erweitert:</a:t>
            </a:r>
          </a:p>
          <a:p>
            <a:endParaRPr lang="de-DE" dirty="0"/>
          </a:p>
          <a:p>
            <a:endParaRPr lang="de-DE" dirty="0" smtClean="0"/>
          </a:p>
          <a:p>
            <a:pPr marL="109728" indent="0">
              <a:buNone/>
            </a:pPr>
            <a:endParaRPr lang="de-DE" dirty="0" smtClean="0"/>
          </a:p>
          <a:p>
            <a:r>
              <a:rPr lang="de-DE" dirty="0" smtClean="0"/>
              <a:t>Transformationsmatrix =</a:t>
            </a:r>
          </a:p>
          <a:p>
            <a:pPr marL="109728" indent="0">
              <a:buNone/>
            </a:pPr>
            <a:r>
              <a:rPr lang="de-DE" dirty="0" smtClean="0"/>
              <a:t>	Translationsmatrix * Drehmatrix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Entgültige Koordinaten = </a:t>
            </a:r>
          </a:p>
          <a:p>
            <a:pPr marL="109728" indent="0">
              <a:buNone/>
            </a:pPr>
            <a:r>
              <a:rPr lang="de-DE" dirty="0" smtClean="0"/>
              <a:t>	Transformationsmatrix * Vektor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Rechnung</a:t>
            </a:r>
            <a:endParaRPr lang="de-DE" dirty="0"/>
          </a:p>
        </p:txBody>
      </p:sp>
      <p:pic>
        <p:nvPicPr>
          <p:cNvPr id="4" name="Picture 3" descr="C:\Users\Sinan\Desktop\SWP 2 Doku\2q6z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27" y="2057400"/>
            <a:ext cx="1857061" cy="1242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3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Triangulation mit JOGL</a:t>
            </a:r>
          </a:p>
          <a:p>
            <a:r>
              <a:rPr lang="de-DE" dirty="0" smtClean="0"/>
              <a:t>Wird benötigt um konkave Polygone zeichnen zu können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Polygontriangulation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758934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onvexes Polygon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110413" y="575893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onkaves Polygon</a:t>
            </a:r>
            <a:endParaRPr lang="de-DE" dirty="0"/>
          </a:p>
        </p:txBody>
      </p:sp>
      <p:grpSp>
        <p:nvGrpSpPr>
          <p:cNvPr id="1031" name="Group 1030"/>
          <p:cNvGrpSpPr/>
          <p:nvPr/>
        </p:nvGrpSpPr>
        <p:grpSpPr>
          <a:xfrm>
            <a:off x="977903" y="3174999"/>
            <a:ext cx="2730494" cy="2539993"/>
            <a:chOff x="977903" y="3174999"/>
            <a:chExt cx="2730494" cy="2539993"/>
          </a:xfrm>
        </p:grpSpPr>
        <p:sp>
          <p:nvSpPr>
            <p:cNvPr id="4" name="Regular Pentagon 3"/>
            <p:cNvSpPr/>
            <p:nvPr/>
          </p:nvSpPr>
          <p:spPr>
            <a:xfrm>
              <a:off x="977903" y="3174999"/>
              <a:ext cx="2730494" cy="2539993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0494" h="2539993">
                  <a:moveTo>
                    <a:pt x="0" y="891701"/>
                  </a:moveTo>
                  <a:lnTo>
                    <a:pt x="1473197" y="0"/>
                  </a:lnTo>
                  <a:lnTo>
                    <a:pt x="2730494" y="840901"/>
                  </a:lnTo>
                  <a:lnTo>
                    <a:pt x="2465879" y="2539993"/>
                  </a:lnTo>
                  <a:lnTo>
                    <a:pt x="734515" y="2539993"/>
                  </a:lnTo>
                  <a:lnTo>
                    <a:pt x="0" y="89170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/>
            <p:cNvSpPr/>
            <p:nvPr/>
          </p:nvSpPr>
          <p:spPr>
            <a:xfrm>
              <a:off x="2743200" y="51054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Straight Connector 17"/>
            <p:cNvCxnSpPr>
              <a:stCxn id="11" idx="5"/>
              <a:endCxn id="14" idx="1"/>
            </p:cNvCxnSpPr>
            <p:nvPr/>
          </p:nvCxnSpPr>
          <p:spPr>
            <a:xfrm>
              <a:off x="1665241" y="4179841"/>
              <a:ext cx="1089118" cy="9367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/>
          <p:cNvGrpSpPr/>
          <p:nvPr/>
        </p:nvGrpSpPr>
        <p:grpSpPr>
          <a:xfrm>
            <a:off x="4803745" y="3126900"/>
            <a:ext cx="2806694" cy="2588092"/>
            <a:chOff x="4803745" y="3126900"/>
            <a:chExt cx="2806694" cy="2588092"/>
          </a:xfrm>
        </p:grpSpPr>
        <p:sp>
          <p:nvSpPr>
            <p:cNvPr id="6" name="Regular Pentagon 3"/>
            <p:cNvSpPr/>
            <p:nvPr/>
          </p:nvSpPr>
          <p:spPr>
            <a:xfrm>
              <a:off x="4803745" y="3126900"/>
              <a:ext cx="2806694" cy="2588092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  <a:gd name="connsiteX0" fmla="*/ 0 w 2730494"/>
                <a:gd name="connsiteY0" fmla="*/ 50800 h 1699092"/>
                <a:gd name="connsiteX1" fmla="*/ 1346197 w 2730494"/>
                <a:gd name="connsiteY1" fmla="*/ 683099 h 1699092"/>
                <a:gd name="connsiteX2" fmla="*/ 2730494 w 2730494"/>
                <a:gd name="connsiteY2" fmla="*/ 0 h 1699092"/>
                <a:gd name="connsiteX3" fmla="*/ 2465879 w 2730494"/>
                <a:gd name="connsiteY3" fmla="*/ 1699092 h 1699092"/>
                <a:gd name="connsiteX4" fmla="*/ 734515 w 2730494"/>
                <a:gd name="connsiteY4" fmla="*/ 1699092 h 1699092"/>
                <a:gd name="connsiteX5" fmla="*/ 0 w 2730494"/>
                <a:gd name="connsiteY5" fmla="*/ 50800 h 1699092"/>
                <a:gd name="connsiteX0" fmla="*/ 0 w 2717794"/>
                <a:gd name="connsiteY0" fmla="*/ 0 h 2156292"/>
                <a:gd name="connsiteX1" fmla="*/ 1333497 w 2717794"/>
                <a:gd name="connsiteY1" fmla="*/ 1140299 h 2156292"/>
                <a:gd name="connsiteX2" fmla="*/ 2717794 w 2717794"/>
                <a:gd name="connsiteY2" fmla="*/ 457200 h 2156292"/>
                <a:gd name="connsiteX3" fmla="*/ 2453179 w 2717794"/>
                <a:gd name="connsiteY3" fmla="*/ 2156292 h 2156292"/>
                <a:gd name="connsiteX4" fmla="*/ 721815 w 2717794"/>
                <a:gd name="connsiteY4" fmla="*/ 2156292 h 2156292"/>
                <a:gd name="connsiteX5" fmla="*/ 0 w 2717794"/>
                <a:gd name="connsiteY5" fmla="*/ 0 h 2156292"/>
                <a:gd name="connsiteX0" fmla="*/ 0 w 2806694"/>
                <a:gd name="connsiteY0" fmla="*/ 431800 h 2588092"/>
                <a:gd name="connsiteX1" fmla="*/ 1333497 w 2806694"/>
                <a:gd name="connsiteY1" fmla="*/ 15720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257297 w 2806694"/>
                <a:gd name="connsiteY1" fmla="*/ 9878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511297 w 2806694"/>
                <a:gd name="connsiteY1" fmla="*/ 16101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694" h="2588092">
                  <a:moveTo>
                    <a:pt x="0" y="431800"/>
                  </a:moveTo>
                  <a:lnTo>
                    <a:pt x="1511297" y="1610199"/>
                  </a:lnTo>
                  <a:lnTo>
                    <a:pt x="2806694" y="0"/>
                  </a:lnTo>
                  <a:lnTo>
                    <a:pt x="2453179" y="2588092"/>
                  </a:lnTo>
                  <a:lnTo>
                    <a:pt x="721815" y="2588092"/>
                  </a:lnTo>
                  <a:lnTo>
                    <a:pt x="0" y="431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3340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70104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Straight Connector 26"/>
            <p:cNvCxnSpPr>
              <a:stCxn id="24" idx="6"/>
              <a:endCxn id="25" idx="2"/>
            </p:cNvCxnSpPr>
            <p:nvPr/>
          </p:nvCxnSpPr>
          <p:spPr>
            <a:xfrm>
              <a:off x="5410200" y="4229100"/>
              <a:ext cx="1600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5715000" y="4229100"/>
              <a:ext cx="9906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7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Triangle: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Man erhält unabhängige Dreiecke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sp>
        <p:nvSpPr>
          <p:cNvPr id="4" name="Isosceles Triangle 3"/>
          <p:cNvSpPr/>
          <p:nvPr/>
        </p:nvSpPr>
        <p:spPr>
          <a:xfrm>
            <a:off x="1295400" y="2209800"/>
            <a:ext cx="1981200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Strip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Das Polygon wird in mehrere zusammenhängende Dreiecke unterteilt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Dreieckstypen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13567" y="2410875"/>
            <a:ext cx="2248708" cy="2215128"/>
            <a:chOff x="1713692" y="2760466"/>
            <a:chExt cx="2818827" cy="2776734"/>
          </a:xfrm>
        </p:grpSpPr>
        <p:sp>
          <p:nvSpPr>
            <p:cNvPr id="12" name="Isosceles Triangle 11"/>
            <p:cNvSpPr/>
            <p:nvPr/>
          </p:nvSpPr>
          <p:spPr>
            <a:xfrm>
              <a:off x="1713692" y="4470400"/>
              <a:ext cx="1447800" cy="1066800"/>
            </a:xfrm>
            <a:prstGeom prst="triangle">
              <a:avLst>
                <a:gd name="adj" fmla="val 517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Isosceles Triangle 12"/>
            <p:cNvSpPr/>
            <p:nvPr/>
          </p:nvSpPr>
          <p:spPr>
            <a:xfrm rot="10277782">
              <a:off x="2555822" y="4400082"/>
              <a:ext cx="1180915" cy="1105834"/>
            </a:xfrm>
            <a:prstGeom prst="triangle">
              <a:avLst>
                <a:gd name="adj" fmla="val 550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sosceles Triangle 13"/>
            <p:cNvSpPr/>
            <p:nvPr/>
          </p:nvSpPr>
          <p:spPr>
            <a:xfrm rot="6602994">
              <a:off x="2575218" y="3582430"/>
              <a:ext cx="1147149" cy="1007447"/>
            </a:xfrm>
            <a:prstGeom prst="triangle">
              <a:avLst>
                <a:gd name="adj" fmla="val 50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Isosceles Triangle 14"/>
            <p:cNvSpPr/>
            <p:nvPr/>
          </p:nvSpPr>
          <p:spPr>
            <a:xfrm rot="8352069">
              <a:off x="3084719" y="2760466"/>
              <a:ext cx="1447800" cy="1188785"/>
            </a:xfrm>
            <a:prstGeom prst="triangle">
              <a:avLst>
                <a:gd name="adj" fmla="val 988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85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Fan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Dreiecke haben den gleichen Startpunkt und die Seiten sind miteinander Verbunden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1262326" y="2198994"/>
            <a:ext cx="1825558" cy="2406421"/>
            <a:chOff x="3326876" y="2361867"/>
            <a:chExt cx="2464527" cy="3248700"/>
          </a:xfrm>
        </p:grpSpPr>
        <p:sp>
          <p:nvSpPr>
            <p:cNvPr id="4" name="Isosceles Triangle 3"/>
            <p:cNvSpPr/>
            <p:nvPr/>
          </p:nvSpPr>
          <p:spPr>
            <a:xfrm rot="16858205">
              <a:off x="3824028" y="3664768"/>
              <a:ext cx="1995903" cy="1895695"/>
            </a:xfrm>
            <a:prstGeom prst="triangle">
              <a:avLst>
                <a:gd name="adj" fmla="val 36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sosceles Triangle 4"/>
            <p:cNvSpPr/>
            <p:nvPr/>
          </p:nvSpPr>
          <p:spPr>
            <a:xfrm rot="14862482">
              <a:off x="4069362" y="2569199"/>
              <a:ext cx="1157649" cy="2286433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Isosceles Triangle 6"/>
            <p:cNvSpPr/>
            <p:nvPr/>
          </p:nvSpPr>
          <p:spPr>
            <a:xfrm rot="12122766">
              <a:off x="3910849" y="2418212"/>
              <a:ext cx="1169900" cy="2389327"/>
            </a:xfrm>
            <a:prstGeom prst="triangle">
              <a:avLst>
                <a:gd name="adj" fmla="val 693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sosceles Triangle 7"/>
            <p:cNvSpPr/>
            <p:nvPr/>
          </p:nvSpPr>
          <p:spPr>
            <a:xfrm rot="10317881">
              <a:off x="3326876" y="2361867"/>
              <a:ext cx="1245206" cy="2273572"/>
            </a:xfrm>
            <a:prstGeom prst="triangle">
              <a:avLst>
                <a:gd name="adj" fmla="val 762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718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 CSV-Datei</a:t>
            </a:r>
          </a:p>
          <a:p>
            <a:endParaRPr lang="de-DE" dirty="0"/>
          </a:p>
          <a:p>
            <a:r>
              <a:rPr lang="de-DE" dirty="0"/>
              <a:t>Enthält Gebäude-ID und errechnetes Volumen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CSV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50823"/>
            <a:ext cx="4762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aller Original-Daten plus errechnetes Volumen als Double-Attribut</a:t>
            </a:r>
          </a:p>
          <a:p>
            <a:endParaRPr lang="de-DE" dirty="0"/>
          </a:p>
          <a:p>
            <a:r>
              <a:rPr lang="de-DE" dirty="0" err="1"/>
              <a:t>CityGML</a:t>
            </a:r>
            <a:r>
              <a:rPr lang="de-DE" dirty="0"/>
              <a:t>-Framework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Export: GML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27" y="4145412"/>
            <a:ext cx="52959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8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der errechneten Volumen-, Flächen- und Schattenwerte als XML-Datei zur Verwendung mit </a:t>
            </a:r>
            <a:r>
              <a:rPr lang="de-DE" b="1" dirty="0" smtClean="0"/>
              <a:t>INSEL</a:t>
            </a:r>
          </a:p>
          <a:p>
            <a:endParaRPr lang="de-DE" b="1" dirty="0"/>
          </a:p>
          <a:p>
            <a:r>
              <a:rPr lang="de-DE" dirty="0" err="1"/>
              <a:t>StAX</a:t>
            </a:r>
            <a:r>
              <a:rPr lang="de-DE" dirty="0"/>
              <a:t>-Framework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XML</a:t>
            </a:r>
          </a:p>
        </p:txBody>
      </p:sp>
    </p:spTree>
    <p:extLst>
      <p:ext uri="{BB962C8B-B14F-4D97-AF65-F5344CB8AC3E}">
        <p14:creationId xmlns:p14="http://schemas.microsoft.com/office/powerpoint/2010/main" val="31025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</a:t>
            </a:r>
            <a:r>
              <a:rPr lang="de-DE" dirty="0" smtClean="0"/>
              <a:t>Doku</a:t>
            </a:r>
          </a:p>
          <a:p>
            <a:endParaRPr lang="de-DE" dirty="0"/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</a:t>
            </a:r>
            <a:r>
              <a:rPr lang="de-DE" dirty="0" smtClean="0"/>
              <a:t>schwerfällig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  <p:graphicFrame>
        <p:nvGraphicFramePr>
          <p:cNvPr id="6" name="Table 3"/>
          <p:cNvGraphicFramePr/>
          <p:nvPr>
            <p:extLst>
              <p:ext uri="{D42A27DB-BD31-4B8C-83A1-F6EECF244321}">
                <p14:modId xmlns:p14="http://schemas.microsoft.com/office/powerpoint/2010/main" val="2567609841"/>
              </p:ext>
            </p:extLst>
          </p:nvPr>
        </p:nvGraphicFramePr>
        <p:xfrm>
          <a:off x="827584" y="3933056"/>
          <a:ext cx="7847280" cy="1635120"/>
        </p:xfrm>
        <a:graphic>
          <a:graphicData uri="http://schemas.openxmlformats.org/drawingml/2006/table">
            <a:tbl>
              <a:tblPr/>
              <a:tblGrid>
                <a:gridCol w="2808312"/>
                <a:gridCol w="5038968"/>
              </a:tblGrid>
              <a:tr h="163512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String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theCity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 =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building.getAddress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getXalAddress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getAddressDetails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getCountry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getContent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();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&lt;</a:t>
                      </a:r>
                      <a:r>
                        <a:rPr lang="de-DE" sz="1200" dirty="0" err="1"/>
                        <a:t>bldg:address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&lt;</a:t>
                      </a:r>
                      <a:r>
                        <a:rPr lang="de-DE" sz="1200" dirty="0" err="1"/>
                        <a:t>core:Address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&lt;</a:t>
                      </a:r>
                      <a:r>
                        <a:rPr lang="de-DE" sz="1200" dirty="0" err="1"/>
                        <a:t>core:xalAddress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&lt;</a:t>
                      </a:r>
                      <a:r>
                        <a:rPr lang="de-DE" sz="1200" dirty="0" err="1"/>
                        <a:t>xal:AddressDetails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&lt;</a:t>
                      </a:r>
                      <a:r>
                        <a:rPr lang="de-DE" sz="1200" dirty="0" err="1"/>
                        <a:t>xal:Country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&gt;Germany&lt;/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xal:Locality</a:t>
                      </a:r>
                      <a:r>
                        <a:rPr lang="de-DE" sz="1200" dirty="0"/>
                        <a:t> Type="Town"&gt;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  &lt;</a:t>
                      </a:r>
                      <a:r>
                        <a:rPr lang="de-DE" sz="1200" dirty="0" err="1"/>
                        <a:t>xal:LocalityName</a:t>
                      </a:r>
                      <a:r>
                        <a:rPr lang="de-DE" sz="1200" dirty="0"/>
                        <a:t>&gt;</a:t>
                      </a:r>
                      <a:r>
                        <a:rPr lang="de-DE" sz="1200" u="sng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Ludwigsburg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&lt;/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xal:LocalityName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&gt;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9315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CityGML</a:t>
            </a:r>
            <a:r>
              <a:rPr lang="de-DE" dirty="0" smtClean="0"/>
              <a:t> – Dateiformat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Zu viele Möglichkeiten, dieselben Daten zu speichern</a:t>
            </a:r>
          </a:p>
          <a:p>
            <a:pPr lvl="1"/>
            <a:r>
              <a:rPr lang="de-DE" dirty="0" smtClean="0"/>
              <a:t>Macht Auslesen schwierig</a:t>
            </a:r>
          </a:p>
          <a:p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Laufzeit Parser</a:t>
            </a:r>
          </a:p>
          <a:p>
            <a:endParaRPr lang="de-DE" dirty="0"/>
          </a:p>
          <a:p>
            <a:pPr lvl="1"/>
            <a:r>
              <a:rPr lang="de-DE" dirty="0" smtClean="0"/>
              <a:t>Bisher </a:t>
            </a:r>
            <a:r>
              <a:rPr lang="de-DE" dirty="0"/>
              <a:t>verkraftbar</a:t>
            </a:r>
          </a:p>
          <a:p>
            <a:pPr lvl="1"/>
            <a:r>
              <a:rPr lang="de-DE" dirty="0" smtClean="0"/>
              <a:t>Problem</a:t>
            </a:r>
            <a:r>
              <a:rPr lang="de-DE" dirty="0"/>
              <a:t>: Größere Stadtmodelle</a:t>
            </a:r>
          </a:p>
          <a:p>
            <a:pPr lvl="1"/>
            <a:r>
              <a:rPr lang="de-DE" dirty="0" smtClean="0"/>
              <a:t>Ausblick</a:t>
            </a:r>
            <a:r>
              <a:rPr lang="de-DE" dirty="0"/>
              <a:t>: XML-Dokument in </a:t>
            </a:r>
            <a:r>
              <a:rPr lang="de-DE" dirty="0" smtClean="0"/>
              <a:t>RAM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0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Genauigkeit </a:t>
            </a:r>
            <a:r>
              <a:rPr lang="de-DE" dirty="0"/>
              <a:t>der </a:t>
            </a:r>
            <a:r>
              <a:rPr lang="de-DE" dirty="0" smtClean="0"/>
              <a:t>Berechnungen</a:t>
            </a:r>
          </a:p>
          <a:p>
            <a:endParaRPr lang="de-DE" dirty="0"/>
          </a:p>
          <a:p>
            <a:pPr lvl="1"/>
            <a:r>
              <a:rPr lang="de-DE" dirty="0" smtClean="0"/>
              <a:t>„Umrechnen</a:t>
            </a:r>
            <a:r>
              <a:rPr lang="de-DE" dirty="0"/>
              <a:t>“ von double zu </a:t>
            </a:r>
            <a:r>
              <a:rPr lang="de-DE" dirty="0" err="1"/>
              <a:t>float</a:t>
            </a:r>
            <a:r>
              <a:rPr lang="de-DE" dirty="0"/>
              <a:t> - Datentypen zur Volumenberechnung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7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</a:p>
          <a:p>
            <a:r>
              <a:rPr lang="de-DE" dirty="0" smtClean="0"/>
              <a:t>Allgemeines zu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Volumenberechnung</a:t>
            </a:r>
          </a:p>
          <a:p>
            <a:r>
              <a:rPr lang="de-DE" dirty="0" smtClean="0"/>
              <a:t>Schattenberechnung</a:t>
            </a:r>
          </a:p>
          <a:p>
            <a:r>
              <a:rPr lang="de-DE" dirty="0" smtClean="0"/>
              <a:t>Sonnenposition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6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Aufgabe: Implementierung einer Volumenberechnung und einer Schattenberechnung in CUDA oder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Aufgaben wurden sowohl in Java als auch </a:t>
            </a:r>
            <a:r>
              <a:rPr lang="de-DE" dirty="0" err="1" smtClean="0"/>
              <a:t>OpenCL</a:t>
            </a:r>
            <a:r>
              <a:rPr lang="de-DE" dirty="0" smtClean="0"/>
              <a:t> gelöst</a:t>
            </a:r>
          </a:p>
          <a:p>
            <a:r>
              <a:rPr lang="de-DE" dirty="0" smtClean="0"/>
              <a:t>Java Implementierung wird als Fall-Back verwendet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CPU hat 2 – 8 Kerne, GPU im Labor hat 1024 Kerne</a:t>
            </a:r>
          </a:p>
          <a:p>
            <a:r>
              <a:rPr lang="de-DE" dirty="0" smtClean="0"/>
              <a:t>Aber geringere Taktrate pro Kern</a:t>
            </a:r>
          </a:p>
          <a:p>
            <a:r>
              <a:rPr lang="de-DE" dirty="0" err="1" smtClean="0"/>
              <a:t>Parallelisierbarer</a:t>
            </a:r>
            <a:r>
              <a:rPr lang="de-DE" dirty="0" smtClean="0"/>
              <a:t> Code kann extrem gut auf der GPU berechnet werden</a:t>
            </a:r>
          </a:p>
          <a:p>
            <a:r>
              <a:rPr lang="de-DE" dirty="0" smtClean="0"/>
              <a:t>Sowohl Volumenberechnung als auch Schattenberechnung gut </a:t>
            </a:r>
            <a:r>
              <a:rPr lang="de-DE" dirty="0" err="1" smtClean="0"/>
              <a:t>parallelisierbar</a:t>
            </a:r>
            <a:endParaRPr lang="de-DE" dirty="0" smtClean="0"/>
          </a:p>
          <a:p>
            <a:r>
              <a:rPr lang="de-DE" dirty="0" smtClean="0"/>
              <a:t>Schattenberechnungszeit von Stunden auf Minuten reduziert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GPU?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2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Entscheidung für </a:t>
            </a:r>
            <a:r>
              <a:rPr lang="de-DE" dirty="0" err="1" smtClean="0"/>
              <a:t>OpenCL</a:t>
            </a:r>
            <a:r>
              <a:rPr lang="de-DE" dirty="0" smtClean="0"/>
              <a:t> da plattformübergreifend</a:t>
            </a:r>
          </a:p>
          <a:p>
            <a:r>
              <a:rPr lang="de-DE" dirty="0" smtClean="0"/>
              <a:t>Offener Standard seit 2008</a:t>
            </a:r>
          </a:p>
          <a:p>
            <a:r>
              <a:rPr lang="de-DE" dirty="0" smtClean="0"/>
              <a:t>Wird von der </a:t>
            </a:r>
            <a:r>
              <a:rPr lang="de-DE" dirty="0" err="1" smtClean="0"/>
              <a:t>Khronos</a:t>
            </a:r>
            <a:r>
              <a:rPr lang="de-DE" dirty="0" smtClean="0"/>
              <a:t>-Group gepflegt</a:t>
            </a:r>
          </a:p>
          <a:p>
            <a:r>
              <a:rPr lang="de-DE" dirty="0" smtClean="0"/>
              <a:t>Unterstützt AMD-Grafikkarten</a:t>
            </a:r>
          </a:p>
          <a:p>
            <a:r>
              <a:rPr lang="de-DE" dirty="0" smtClean="0"/>
              <a:t>Java-Binding mit JOCL vorhanden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clCreateContextFromType</a:t>
            </a:r>
            <a:endParaRPr lang="de-DE" i="1" dirty="0" smtClean="0"/>
          </a:p>
          <a:p>
            <a:r>
              <a:rPr lang="de-DE" dirty="0" smtClean="0"/>
              <a:t>Devices (GPUs oder </a:t>
            </a:r>
            <a:r>
              <a:rPr lang="de-DE" dirty="0" err="1" smtClean="0"/>
              <a:t>evtl</a:t>
            </a:r>
            <a:r>
              <a:rPr lang="de-DE" dirty="0" smtClean="0"/>
              <a:t> CPUs) holen</a:t>
            </a:r>
            <a:br>
              <a:rPr lang="de-DE" dirty="0" smtClean="0"/>
            </a:br>
            <a:r>
              <a:rPr lang="de-DE" i="1" dirty="0" err="1" smtClean="0"/>
              <a:t>clGetContextInfo</a:t>
            </a:r>
            <a:endParaRPr lang="de-DE" i="1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CommandQueue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clCreateCommandQueue</a:t>
            </a:r>
            <a:endParaRPr lang="de-DE" i="1" dirty="0" smtClean="0"/>
          </a:p>
          <a:p>
            <a:r>
              <a:rPr lang="de-DE" dirty="0" smtClean="0"/>
              <a:t>Ein Programm laden</a:t>
            </a:r>
            <a:br>
              <a:rPr lang="de-DE" dirty="0" smtClean="0"/>
            </a:br>
            <a:r>
              <a:rPr lang="de-DE" i="1" dirty="0" err="1" smtClean="0"/>
              <a:t>clCreateProgramWithSource</a:t>
            </a:r>
            <a:endParaRPr lang="de-DE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Programm kompilieren und linken </a:t>
            </a:r>
            <a:r>
              <a:rPr lang="de-DE" i="1" dirty="0" err="1" smtClean="0"/>
              <a:t>clBuildProgram</a:t>
            </a:r>
            <a:endParaRPr lang="de-DE" i="1" dirty="0" smtClean="0"/>
          </a:p>
          <a:p>
            <a:r>
              <a:rPr lang="de-DE" dirty="0" smtClean="0"/>
              <a:t>Den </a:t>
            </a:r>
            <a:r>
              <a:rPr lang="de-DE" dirty="0" err="1" smtClean="0"/>
              <a:t>Programmkernel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clCreateKernel</a:t>
            </a:r>
            <a:endParaRPr lang="de-DE" i="1" dirty="0" smtClean="0"/>
          </a:p>
          <a:p>
            <a:r>
              <a:rPr lang="de-DE" dirty="0" smtClean="0"/>
              <a:t>Programmdaten auf die GPU laden</a:t>
            </a:r>
          </a:p>
          <a:p>
            <a:pPr lvl="1"/>
            <a:r>
              <a:rPr lang="de-DE" dirty="0" err="1" smtClean="0"/>
              <a:t>Buffer</a:t>
            </a:r>
            <a:r>
              <a:rPr lang="de-DE" dirty="0" smtClean="0"/>
              <a:t> auf GPU erstellen mit </a:t>
            </a:r>
            <a:br>
              <a:rPr lang="de-DE" dirty="0" smtClean="0"/>
            </a:br>
            <a:r>
              <a:rPr lang="de-DE" i="1" dirty="0" err="1" smtClean="0"/>
              <a:t>clCreateBuffer</a:t>
            </a:r>
            <a:endParaRPr lang="de-DE" i="1" dirty="0" smtClean="0"/>
          </a:p>
          <a:p>
            <a:pPr lvl="1"/>
            <a:r>
              <a:rPr lang="de-DE" dirty="0" smtClean="0"/>
              <a:t>Parameter für den Kernel setzen mit</a:t>
            </a:r>
            <a:br>
              <a:rPr lang="de-DE" dirty="0" smtClean="0"/>
            </a:br>
            <a:r>
              <a:rPr lang="de-DE" i="1" dirty="0" err="1"/>
              <a:t>clSetKernelArg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(2/3)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ausführen</a:t>
            </a:r>
            <a:br>
              <a:rPr lang="de-DE" dirty="0" smtClean="0"/>
            </a:br>
            <a:r>
              <a:rPr lang="de-DE" i="1" dirty="0" err="1" smtClean="0"/>
              <a:t>clEnqueueNDRangeKernel</a:t>
            </a:r>
            <a:endParaRPr lang="de-DE" i="1" dirty="0" smtClean="0"/>
          </a:p>
          <a:p>
            <a:r>
              <a:rPr lang="de-DE" dirty="0" smtClean="0"/>
              <a:t>Warten bis die Ausführung beendet ist</a:t>
            </a:r>
            <a:br>
              <a:rPr lang="de-DE" dirty="0" smtClean="0"/>
            </a:br>
            <a:r>
              <a:rPr lang="de-DE" i="1" dirty="0" err="1" smtClean="0"/>
              <a:t>clFinish</a:t>
            </a:r>
            <a:endParaRPr lang="de-DE" i="1" dirty="0" smtClean="0"/>
          </a:p>
          <a:p>
            <a:r>
              <a:rPr lang="de-DE" dirty="0" smtClean="0"/>
              <a:t>Lesen von Ausgabedaten</a:t>
            </a:r>
            <a:br>
              <a:rPr lang="de-DE" dirty="0" smtClean="0"/>
            </a:br>
            <a:r>
              <a:rPr lang="de-DE" i="1" dirty="0" err="1" smtClean="0"/>
              <a:t>clEnqueueReadBuffer</a:t>
            </a:r>
            <a:endParaRPr lang="de-DE" i="1" dirty="0" smtClean="0"/>
          </a:p>
          <a:p>
            <a:r>
              <a:rPr lang="de-DE" dirty="0" smtClean="0"/>
              <a:t>Gespeicherte Daten wieder löschen</a:t>
            </a:r>
            <a:br>
              <a:rPr lang="de-DE" dirty="0" smtClean="0"/>
            </a:br>
            <a:r>
              <a:rPr lang="de-DE" i="1" dirty="0" err="1" smtClean="0"/>
              <a:t>clReleaseMemObject</a:t>
            </a:r>
            <a:endParaRPr lang="de-DE" i="1" dirty="0" smtClean="0"/>
          </a:p>
          <a:p>
            <a:r>
              <a:rPr lang="de-DE" dirty="0" smtClean="0"/>
              <a:t>Kernel wieder freigeben</a:t>
            </a:r>
            <a:br>
              <a:rPr lang="de-DE" dirty="0" smtClean="0"/>
            </a:br>
            <a:r>
              <a:rPr lang="de-DE" i="1" dirty="0" err="1"/>
              <a:t>clReleaseKernel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Virtuelles </a:t>
            </a:r>
            <a:r>
              <a:rPr lang="de-DE" dirty="0"/>
              <a:t>Stadtmodell</a:t>
            </a:r>
          </a:p>
          <a:p>
            <a:r>
              <a:rPr lang="de-DE" dirty="0" smtClean="0"/>
              <a:t>Echte </a:t>
            </a:r>
            <a:r>
              <a:rPr lang="de-DE" dirty="0"/>
              <a:t>Daten</a:t>
            </a:r>
          </a:p>
          <a:p>
            <a:r>
              <a:rPr lang="de-DE" dirty="0" smtClean="0"/>
              <a:t>Berechnen </a:t>
            </a:r>
            <a:r>
              <a:rPr lang="de-DE" dirty="0"/>
              <a:t>von </a:t>
            </a:r>
            <a:r>
              <a:rPr lang="de-DE" dirty="0" smtClean="0"/>
              <a:t>Eigenschaften</a:t>
            </a:r>
            <a:endParaRPr lang="de-DE" dirty="0"/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(1/4)</a:t>
            </a:r>
          </a:p>
        </p:txBody>
      </p:sp>
    </p:spTree>
    <p:extLst>
      <p:ext uri="{BB962C8B-B14F-4D97-AF65-F5344CB8AC3E}">
        <p14:creationId xmlns:p14="http://schemas.microsoft.com/office/powerpoint/2010/main" val="20838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r>
              <a:rPr lang="de-DE" dirty="0" smtClean="0"/>
              <a:t> Sprache ist eine </a:t>
            </a:r>
            <a:r>
              <a:rPr lang="de-DE" dirty="0"/>
              <a:t>E</a:t>
            </a:r>
            <a:r>
              <a:rPr lang="de-DE" dirty="0" smtClean="0"/>
              <a:t>rweiterung des C-Standards</a:t>
            </a:r>
          </a:p>
          <a:p>
            <a:r>
              <a:rPr lang="de-DE" dirty="0" smtClean="0"/>
              <a:t>Beispiel zur Berechnung von Quadratzahlen auf der GPU</a:t>
            </a:r>
          </a:p>
          <a:p>
            <a:pPr marL="109728" indent="0">
              <a:buNone/>
            </a:pPr>
            <a:r>
              <a:rPr lang="de-DE" dirty="0" smtClean="0"/>
              <a:t>__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>
                <a:solidFill>
                  <a:srgbClr val="0070C0"/>
                </a:solidFill>
              </a:rPr>
              <a:t>void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/>
              <a:t>calc</a:t>
            </a:r>
            <a:r>
              <a:rPr lang="de-DE" dirty="0"/>
              <a:t>(__global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array</a:t>
            </a:r>
            <a:r>
              <a:rPr lang="de-DE" dirty="0"/>
              <a:t>,				   </a:t>
            </a:r>
            <a:r>
              <a:rPr lang="de-DE" dirty="0" smtClean="0"/>
              <a:t>         __</a:t>
            </a:r>
            <a:r>
              <a:rPr lang="de-DE" dirty="0"/>
              <a:t>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result</a:t>
            </a:r>
            <a:r>
              <a:rPr lang="de-DE" dirty="0"/>
              <a:t>) </a:t>
            </a:r>
            <a:r>
              <a:rPr lang="de-DE" dirty="0" smtClean="0"/>
              <a:t>{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/>
              <a:t>gid</a:t>
            </a:r>
            <a:r>
              <a:rPr lang="de-DE" dirty="0"/>
              <a:t> = </a:t>
            </a:r>
            <a:r>
              <a:rPr lang="de-DE" dirty="0" err="1"/>
              <a:t>get_global_id</a:t>
            </a:r>
            <a:r>
              <a:rPr lang="de-DE" dirty="0"/>
              <a:t>(</a:t>
            </a:r>
            <a:r>
              <a:rPr lang="de-DE" dirty="0">
                <a:solidFill>
                  <a:srgbClr val="FFC000"/>
                </a:solidFill>
              </a:rPr>
              <a:t>0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result</a:t>
            </a:r>
            <a:r>
              <a:rPr lang="de-DE" dirty="0" smtClean="0"/>
              <a:t>[</a:t>
            </a:r>
            <a:r>
              <a:rPr lang="de-DE" dirty="0" err="1" smtClean="0"/>
              <a:t>gid</a:t>
            </a:r>
            <a:r>
              <a:rPr lang="de-DE" dirty="0"/>
              <a:t>] =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/>
              <a:t>] *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 smtClean="0"/>
              <a:t>];</a:t>
            </a:r>
          </a:p>
          <a:p>
            <a:pPr marL="109728" indent="0">
              <a:buNone/>
            </a:pP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Kernel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9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Voraussetzung: Modell mit </a:t>
            </a:r>
            <a:r>
              <a:rPr lang="de-DE" dirty="0" err="1" smtClean="0"/>
              <a:t>CityDoctor</a:t>
            </a:r>
            <a:r>
              <a:rPr lang="de-DE" dirty="0" smtClean="0"/>
              <a:t> validiert bzw. korrigiert.</a:t>
            </a:r>
          </a:p>
          <a:p>
            <a:r>
              <a:rPr lang="de-DE" dirty="0" smtClean="0"/>
              <a:t>Ohne Validierung:</a:t>
            </a:r>
          </a:p>
          <a:p>
            <a:pPr lvl="1"/>
            <a:r>
              <a:rPr lang="de-DE" dirty="0" smtClean="0"/>
              <a:t>Ergebnis der Volumenberechnung nicht korrekt.</a:t>
            </a:r>
            <a:endParaRPr lang="de-DE" dirty="0"/>
          </a:p>
          <a:p>
            <a:pPr lvl="1"/>
            <a:r>
              <a:rPr lang="de-DE" dirty="0" smtClean="0"/>
              <a:t>Schattenberechnung fehlerhaft.</a:t>
            </a:r>
          </a:p>
          <a:p>
            <a:pPr lvl="1"/>
            <a:r>
              <a:rPr lang="de-DE" dirty="0" smtClean="0"/>
              <a:t>Fehlerhafte Darstellung im 3D-Viewer, da „Rückseiten“ der Dreiecke nicht angezeigt werden.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Modellqualität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6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69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49" y="764704"/>
            <a:ext cx="2296551" cy="1800200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Dreieck bildet Tetraeder mit Ursprung</a:t>
            </a:r>
          </a:p>
          <a:p>
            <a:r>
              <a:rPr lang="de-DE" dirty="0" smtClean="0"/>
              <a:t>Volumen von Tetraeder wird berechnet</a:t>
            </a:r>
          </a:p>
          <a:p>
            <a:r>
              <a:rPr lang="de-DE" dirty="0" smtClean="0"/>
              <a:t>Dreieck besteht aus P1, P2, P3 wobei jeder Punkt </a:t>
            </a:r>
            <a:r>
              <a:rPr lang="de-DE" dirty="0" err="1" smtClean="0"/>
              <a:t>Px</a:t>
            </a:r>
            <a:r>
              <a:rPr lang="de-DE" dirty="0" smtClean="0"/>
              <a:t> ein Ortsvektor ist</a:t>
            </a:r>
          </a:p>
          <a:p>
            <a:r>
              <a:rPr lang="de-DE" dirty="0" smtClean="0"/>
              <a:t>Volumen ist dann P1 * (P2 x P3) / 6</a:t>
            </a:r>
          </a:p>
          <a:p>
            <a:r>
              <a:rPr lang="de-DE" dirty="0" smtClean="0"/>
              <a:t>Volumen ist vorzeichenbehaftet je nach </a:t>
            </a:r>
            <a:r>
              <a:rPr lang="de-DE" dirty="0"/>
              <a:t>O</a:t>
            </a:r>
            <a:r>
              <a:rPr lang="de-DE" dirty="0" smtClean="0"/>
              <a:t>rientierung des </a:t>
            </a:r>
            <a:r>
              <a:rPr lang="de-DE" dirty="0" err="1" smtClean="0"/>
              <a:t>Normalenvektors</a:t>
            </a:r>
            <a:r>
              <a:rPr lang="de-DE" dirty="0" smtClean="0"/>
              <a:t> (P2 x P3)</a:t>
            </a:r>
          </a:p>
          <a:p>
            <a:r>
              <a:rPr lang="de-DE" dirty="0" smtClean="0"/>
              <a:t>Volumen des </a:t>
            </a:r>
            <a:r>
              <a:rPr lang="de-DE" dirty="0" err="1" smtClean="0"/>
              <a:t>Meshs</a:t>
            </a:r>
            <a:r>
              <a:rPr lang="de-DE" dirty="0" smtClean="0"/>
              <a:t> ist die Summe aller Dreiecksvolumen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(1/2)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teilt die Berechnung pro Gebäude auf</a:t>
            </a:r>
          </a:p>
          <a:p>
            <a:r>
              <a:rPr lang="de-DE" dirty="0" smtClean="0"/>
              <a:t>Paketgröße für GPU damit geringer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schlägt nicht zu</a:t>
            </a:r>
          </a:p>
          <a:p>
            <a:r>
              <a:rPr lang="de-DE" dirty="0" smtClean="0"/>
              <a:t>GPU RAM ausreichend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53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05064"/>
            <a:ext cx="5096587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Prinzip: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Schattenberechnung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10641"/>
            <a:ext cx="5861637" cy="351698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Himmel aufgeteilt in </a:t>
            </a:r>
            <a:r>
              <a:rPr lang="de-DE" dirty="0" err="1" smtClean="0"/>
              <a:t>Skypatches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(1/2)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28388"/>
            <a:ext cx="6680482" cy="36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Zeitunabhängige Berechnung</a:t>
            </a:r>
          </a:p>
          <a:p>
            <a:r>
              <a:rPr lang="de-DE" dirty="0"/>
              <a:t>Schatten wird pro </a:t>
            </a:r>
            <a:r>
              <a:rPr lang="de-DE" dirty="0" err="1"/>
              <a:t>Skypatch</a:t>
            </a:r>
            <a:r>
              <a:rPr lang="de-DE" dirty="0"/>
              <a:t> </a:t>
            </a:r>
            <a:r>
              <a:rPr lang="de-DE" dirty="0" smtClean="0"/>
              <a:t>berechnet</a:t>
            </a:r>
          </a:p>
          <a:p>
            <a:r>
              <a:rPr lang="de-DE" dirty="0" smtClean="0"/>
              <a:t>Pro </a:t>
            </a:r>
            <a:r>
              <a:rPr lang="de-DE" dirty="0" err="1" smtClean="0"/>
              <a:t>Skypatch</a:t>
            </a:r>
            <a:r>
              <a:rPr lang="de-DE" dirty="0" smtClean="0"/>
              <a:t> und Dreieck ein </a:t>
            </a:r>
            <a:r>
              <a:rPr lang="de-DE" dirty="0" err="1" smtClean="0"/>
              <a:t>boolean</a:t>
            </a:r>
            <a:r>
              <a:rPr lang="de-DE" dirty="0" smtClean="0"/>
              <a:t> Wert</a:t>
            </a:r>
          </a:p>
          <a:p>
            <a:r>
              <a:rPr lang="de-DE" dirty="0"/>
              <a:t>Sonnenstand wird </a:t>
            </a:r>
            <a:r>
              <a:rPr lang="de-DE" dirty="0" err="1"/>
              <a:t>Skypatch</a:t>
            </a:r>
            <a:r>
              <a:rPr lang="de-DE" dirty="0"/>
              <a:t> zugeordnet</a:t>
            </a:r>
          </a:p>
          <a:p>
            <a:r>
              <a:rPr lang="de-DE" dirty="0" smtClean="0"/>
              <a:t>Schatten wird von </a:t>
            </a:r>
            <a:r>
              <a:rPr lang="de-DE" dirty="0" err="1" smtClean="0"/>
              <a:t>Skypatch</a:t>
            </a:r>
            <a:r>
              <a:rPr lang="de-DE" dirty="0" smtClean="0"/>
              <a:t> genommen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jedes Dreieck und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Bilde Gerade von Mittelpunkt von Dreieck zu Mittelpunkt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Prüfe ob Gerade andere Dreiecke</a:t>
            </a:r>
            <a:r>
              <a:rPr lang="de-DE" dirty="0"/>
              <a:t> </a:t>
            </a:r>
            <a:r>
              <a:rPr lang="de-DE" dirty="0" smtClean="0"/>
              <a:t>schneidet</a:t>
            </a:r>
          </a:p>
          <a:p>
            <a:pPr lvl="1"/>
            <a:r>
              <a:rPr lang="de-DE" dirty="0" smtClean="0"/>
              <a:t>Falls Gerade nichts schneidet oder Dreieck hinter dem zu prüfenden Dreieck: kein Schatten</a:t>
            </a:r>
          </a:p>
          <a:p>
            <a:pPr lvl="1"/>
            <a:r>
              <a:rPr lang="de-DE" dirty="0" smtClean="0"/>
              <a:t>Falls Gerade schneidet und Dreieck vor dem zu prüfenden Dreieck: Schatten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err="1" smtClean="0"/>
              <a:t>Raytracing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Lange Rechenzeit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der GPU schlägt zu</a:t>
            </a:r>
          </a:p>
          <a:p>
            <a:r>
              <a:rPr lang="de-DE" dirty="0" smtClean="0"/>
              <a:t>Dreiecke können groß sein dadurch sehr ungenau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Probleme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Teile Dreiecke auf in kleinere Dreiecke</a:t>
            </a:r>
          </a:p>
          <a:p>
            <a:r>
              <a:rPr lang="de-DE" dirty="0" smtClean="0"/>
              <a:t>Falls Fläche von Dreieck größer als z.B. 1m² teile längste Seite in der Mitte und bilde zwei Dreiecke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(1/2)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001059" cy="205768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Grober </a:t>
            </a:r>
            <a:r>
              <a:rPr lang="de-DE" dirty="0"/>
              <a:t>Projektplan</a:t>
            </a:r>
          </a:p>
          <a:p>
            <a:pPr lvl="1"/>
            <a:r>
              <a:rPr lang="de-DE" dirty="0"/>
              <a:t>schnell hinfällig</a:t>
            </a:r>
          </a:p>
          <a:p>
            <a:pPr lvl="1"/>
            <a:r>
              <a:rPr lang="de-DE" dirty="0" smtClean="0"/>
              <a:t>Aufgabenüberblick </a:t>
            </a:r>
            <a:r>
              <a:rPr lang="de-DE" dirty="0"/>
              <a:t>via Reviews</a:t>
            </a:r>
          </a:p>
          <a:p>
            <a:pPr lvl="1"/>
            <a:r>
              <a:rPr lang="de-DE" dirty="0"/>
              <a:t>sammeln von </a:t>
            </a:r>
            <a:r>
              <a:rPr lang="de-DE" dirty="0" err="1" smtClean="0"/>
              <a:t>To</a:t>
            </a:r>
            <a:r>
              <a:rPr lang="de-DE" dirty="0" smtClean="0"/>
              <a:t>-dos </a:t>
            </a:r>
            <a:r>
              <a:rPr lang="de-DE" dirty="0"/>
              <a:t>jeden Montag</a:t>
            </a:r>
          </a:p>
          <a:p>
            <a:r>
              <a:rPr lang="de-DE" dirty="0" smtClean="0"/>
              <a:t>Gut </a:t>
            </a:r>
            <a:r>
              <a:rPr lang="de-DE" dirty="0"/>
              <a:t>für grobe Zeitabschätzung</a:t>
            </a:r>
          </a:p>
          <a:p>
            <a:r>
              <a:rPr lang="de-DE" dirty="0" smtClean="0"/>
              <a:t>Relativ </a:t>
            </a:r>
            <a:r>
              <a:rPr lang="de-DE" dirty="0"/>
              <a:t>unflexibel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(2/4)</a:t>
            </a:r>
          </a:p>
        </p:txBody>
      </p:sp>
    </p:spTree>
    <p:extLst>
      <p:ext uri="{BB962C8B-B14F-4D97-AF65-F5344CB8AC3E}">
        <p14:creationId xmlns:p14="http://schemas.microsoft.com/office/powerpoint/2010/main" val="13665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für jedes Gebäude eine Umgebung von Gebäuden</a:t>
            </a:r>
          </a:p>
          <a:p>
            <a:r>
              <a:rPr lang="de-DE" dirty="0" smtClean="0"/>
              <a:t>Alle Gebäude, die weiter entfernt sind als z.B. 80m werden nicht berücksichtigt</a:t>
            </a:r>
          </a:p>
          <a:p>
            <a:r>
              <a:rPr lang="de-DE" dirty="0" smtClean="0"/>
              <a:t>Berechne den Schatten in Paketen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7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Mittelpunkt von Gebäuden</a:t>
            </a:r>
          </a:p>
          <a:p>
            <a:r>
              <a:rPr lang="de-DE" dirty="0" smtClean="0"/>
              <a:t>Teile große Dreiecke in kleine Dreiecke</a:t>
            </a:r>
          </a:p>
          <a:p>
            <a:r>
              <a:rPr lang="de-DE" dirty="0" smtClean="0"/>
              <a:t>Berechne Mittelpunkt von kleinen Dreiecken</a:t>
            </a:r>
          </a:p>
          <a:p>
            <a:r>
              <a:rPr lang="de-DE" dirty="0" smtClean="0"/>
              <a:t>Sammle alle kleinen Dreiecke in einer Liste</a:t>
            </a:r>
          </a:p>
          <a:p>
            <a:r>
              <a:rPr lang="de-DE" dirty="0" smtClean="0"/>
              <a:t>Hole Pakete von 256/512/1024 Dreiecken aus Liste und bearbeite diese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0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Ermittle zu welchen Gebäuden die Dreiecke gehören</a:t>
            </a:r>
          </a:p>
          <a:p>
            <a:r>
              <a:rPr lang="de-DE" dirty="0" smtClean="0"/>
              <a:t>Berechne für jedes gefundene Gebäude die Umgebung</a:t>
            </a:r>
          </a:p>
          <a:p>
            <a:r>
              <a:rPr lang="de-DE" dirty="0" smtClean="0"/>
              <a:t>Speicher alles auf die Grafikkarte und starte die Berechnung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Rot: zu berechnendes Gebäude</a:t>
            </a:r>
          </a:p>
          <a:p>
            <a:r>
              <a:rPr lang="de-DE" dirty="0" smtClean="0"/>
              <a:t>Grün: Umgebung</a:t>
            </a:r>
          </a:p>
          <a:p>
            <a:r>
              <a:rPr lang="de-DE" dirty="0" smtClean="0"/>
              <a:t>Schwarz: Gebäude außer Reichweite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Beispiel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18538"/>
            <a:ext cx="3696216" cy="322435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5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Anhand von Ort und Zeitpunkt (inkl. Datum) Position der Sonne bestimmen</a:t>
            </a:r>
          </a:p>
          <a:p>
            <a:r>
              <a:rPr lang="de-DE" dirty="0" smtClean="0"/>
              <a:t>Algorithmus aus Wikipedia übernommen</a:t>
            </a:r>
          </a:p>
          <a:p>
            <a:r>
              <a:rPr lang="de-DE" dirty="0" smtClean="0"/>
              <a:t>Ergebnis ist ein </a:t>
            </a:r>
            <a:r>
              <a:rPr lang="de-DE" dirty="0" err="1" smtClean="0"/>
              <a:t>Azimuthwinkel</a:t>
            </a:r>
            <a:r>
              <a:rPr lang="de-DE" dirty="0" smtClean="0"/>
              <a:t> und ein Höhenwinkel</a:t>
            </a:r>
          </a:p>
          <a:p>
            <a:r>
              <a:rPr lang="de-DE" dirty="0" smtClean="0"/>
              <a:t>Aus den Winkeln wird das richtige </a:t>
            </a:r>
            <a:r>
              <a:rPr lang="de-DE" dirty="0" err="1" smtClean="0"/>
              <a:t>Skypatch</a:t>
            </a:r>
            <a:r>
              <a:rPr lang="de-DE" dirty="0" smtClean="0"/>
              <a:t> ausgewählt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Sonnenstand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</a:p>
          <a:p>
            <a:r>
              <a:rPr lang="de-DE" dirty="0" smtClean="0"/>
              <a:t>Funktionen</a:t>
            </a:r>
          </a:p>
          <a:p>
            <a:r>
              <a:rPr lang="de-DE" dirty="0" smtClean="0"/>
              <a:t>Aufbau</a:t>
            </a:r>
          </a:p>
          <a:p>
            <a:r>
              <a:rPr lang="de-DE" dirty="0" smtClean="0"/>
              <a:t>Probleme / Lösungen</a:t>
            </a:r>
          </a:p>
          <a:p>
            <a:r>
              <a:rPr lang="de-DE" dirty="0" smtClean="0"/>
              <a:t>Performance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3D-Viewer und GUI</a:t>
            </a:r>
          </a:p>
        </p:txBody>
      </p:sp>
    </p:spTree>
    <p:extLst>
      <p:ext uri="{BB962C8B-B14F-4D97-AF65-F5344CB8AC3E}">
        <p14:creationId xmlns:p14="http://schemas.microsoft.com/office/powerpoint/2010/main" val="38484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pPr>
              <a:buNone/>
            </a:pPr>
            <a:endParaRPr lang="de-DE" b="1" dirty="0" smtClean="0"/>
          </a:p>
          <a:p>
            <a:r>
              <a:rPr lang="de-DE" dirty="0" smtClean="0"/>
              <a:t>Erstellung einer graphischen Benutzungsschnittstelle inklusive 3D Visualisierung der Stadt</a:t>
            </a:r>
          </a:p>
          <a:p>
            <a:r>
              <a:rPr lang="de-DE" dirty="0" smtClean="0"/>
              <a:t>Die GUI in JAVA und Swing umsetzen</a:t>
            </a:r>
          </a:p>
          <a:p>
            <a:r>
              <a:rPr lang="de-DE" dirty="0" smtClean="0"/>
              <a:t>3D Visualisierung mit Hilfe von JOGL 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 der 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1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Koordinatenachsen anzeigen</a:t>
            </a:r>
          </a:p>
          <a:p>
            <a:r>
              <a:rPr lang="de-DE" dirty="0" err="1" smtClean="0"/>
              <a:t>Skypatchs</a:t>
            </a:r>
            <a:r>
              <a:rPr lang="de-DE" dirty="0" smtClean="0"/>
              <a:t> zeichnen</a:t>
            </a:r>
          </a:p>
          <a:p>
            <a:r>
              <a:rPr lang="de-DE" dirty="0" smtClean="0"/>
              <a:t>Position der Sonne </a:t>
            </a:r>
            <a:r>
              <a:rPr lang="de-DE" dirty="0" err="1" smtClean="0"/>
              <a:t>anzeigbar</a:t>
            </a:r>
            <a:endParaRPr lang="de-DE" dirty="0" smtClean="0"/>
          </a:p>
          <a:p>
            <a:r>
              <a:rPr lang="de-DE" dirty="0" smtClean="0"/>
              <a:t>Anzeige der Gebäude</a:t>
            </a:r>
          </a:p>
          <a:p>
            <a:r>
              <a:rPr lang="de-DE" dirty="0" smtClean="0"/>
              <a:t>Anzeige des Schattens unterteilt in Dreiecke</a:t>
            </a:r>
          </a:p>
          <a:p>
            <a:pPr>
              <a:buNone/>
            </a:pPr>
            <a:r>
              <a:rPr lang="de-DE" dirty="0" smtClean="0"/>
              <a:t>  oder Polygone</a:t>
            </a:r>
          </a:p>
          <a:p>
            <a:r>
              <a:rPr lang="de-DE" dirty="0" smtClean="0"/>
              <a:t>Anzeige des Rasters 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Volumenanzeige über den Gebäuden</a:t>
            </a:r>
          </a:p>
          <a:p>
            <a:r>
              <a:rPr lang="de-DE" dirty="0" smtClean="0"/>
              <a:t>Dynamische Kamera</a:t>
            </a:r>
          </a:p>
          <a:p>
            <a:r>
              <a:rPr lang="de-DE" dirty="0" smtClean="0"/>
              <a:t>Gebäude selektieren und Gebäudeinformationen einblenden lassen</a:t>
            </a:r>
          </a:p>
          <a:p>
            <a:r>
              <a:rPr lang="de-DE" dirty="0" smtClean="0"/>
              <a:t>Erhöhen der </a:t>
            </a:r>
            <a:r>
              <a:rPr lang="de-DE" dirty="0" err="1" smtClean="0"/>
              <a:t>Usability</a:t>
            </a:r>
            <a:r>
              <a:rPr lang="de-DE" dirty="0" smtClean="0"/>
              <a:t>, durch das Einblenden von Statusmeldungen in der Titelleiste</a:t>
            </a:r>
          </a:p>
          <a:p>
            <a:r>
              <a:rPr lang="de-DE" dirty="0" smtClean="0"/>
              <a:t>Informations-Panel für Fehlernachrichten und etwaige Programminformationen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Frame für die Optionen</a:t>
            </a:r>
          </a:p>
          <a:p>
            <a:pPr>
              <a:buNone/>
            </a:pPr>
            <a:r>
              <a:rPr lang="de-DE" dirty="0" smtClean="0"/>
              <a:t>	(Komponenten in Swing)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Ein Frame für den Gebäude-Viewer, mit den Container </a:t>
            </a:r>
            <a:r>
              <a:rPr lang="de-DE" dirty="0" err="1" smtClean="0"/>
              <a:t>GLCanvas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Trennung erfolgte wegen Unterstützung von mehreren Bildschirmen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49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997894" y="1438733"/>
            <a:ext cx="2822578" cy="38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Aufteilung in Gruppen</a:t>
            </a:r>
          </a:p>
          <a:p>
            <a:r>
              <a:rPr lang="de-DE" dirty="0" smtClean="0"/>
              <a:t>Extreme- </a:t>
            </a:r>
            <a:r>
              <a:rPr lang="de-DE" dirty="0"/>
              <a:t>und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/>
          </a:p>
          <a:p>
            <a:r>
              <a:rPr lang="de-DE" dirty="0" smtClean="0"/>
              <a:t>Programmieren gegen</a:t>
            </a:r>
            <a:br>
              <a:rPr lang="de-DE" dirty="0" smtClean="0"/>
            </a:br>
            <a:r>
              <a:rPr lang="de-DE" dirty="0" smtClean="0"/>
              <a:t>Schnittstellen</a:t>
            </a:r>
            <a:endParaRPr lang="de-DE" dirty="0"/>
          </a:p>
          <a:p>
            <a:r>
              <a:rPr lang="de-DE" dirty="0" smtClean="0"/>
              <a:t>Feste </a:t>
            </a:r>
            <a:r>
              <a:rPr lang="de-DE" dirty="0"/>
              <a:t>Abgrenzung der Gruppen</a:t>
            </a:r>
          </a:p>
          <a:p>
            <a:pPr lvl="1"/>
            <a:r>
              <a:rPr lang="de-DE" dirty="0"/>
              <a:t>Theorie und Praxis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(3/4)</a:t>
            </a:r>
          </a:p>
        </p:txBody>
      </p:sp>
    </p:spTree>
    <p:extLst>
      <p:ext uri="{BB962C8B-B14F-4D97-AF65-F5344CB8AC3E}">
        <p14:creationId xmlns:p14="http://schemas.microsoft.com/office/powerpoint/2010/main" val="28153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53744" y="1481328"/>
            <a:ext cx="3178696" cy="45259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220072" y="1412776"/>
            <a:ext cx="3312368" cy="4680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Einstellungen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Stadtinformation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Steuerung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508104" y="1844824"/>
            <a:ext cx="273630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PanelSettings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508104" y="3645024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PanelCityInfo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436096" y="5013176"/>
            <a:ext cx="27363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PanelNavigation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95536" y="1412776"/>
            <a:ext cx="468052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Akkordeon</a:t>
            </a:r>
            <a:r>
              <a:rPr lang="de-DE" sz="2700" dirty="0" smtClean="0"/>
              <a:t>-Menü  (d.h. Elemente werden auf-/zugeklappt)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Aufteilung der Elemente auf mehrere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Akkordeon-Effekt durch neu rendern mit/ohne entsprechende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Aliasing</a:t>
            </a:r>
          </a:p>
          <a:p>
            <a:r>
              <a:rPr lang="de-DE" dirty="0" smtClean="0"/>
              <a:t>Z- </a:t>
            </a:r>
            <a:r>
              <a:rPr lang="de-DE" dirty="0" err="1" smtClean="0"/>
              <a:t>Fighting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pic>
        <p:nvPicPr>
          <p:cNvPr id="1026" name="Picture 2" descr="C:\Users\dell\Dropbox\Hochschule\6 Semester\Swp2\schlechtes bild 2.png"/>
          <p:cNvPicPr>
            <a:picLocks noChangeAspect="1" noChangeArrowheads="1"/>
          </p:cNvPicPr>
          <p:nvPr/>
        </p:nvPicPr>
        <p:blipFill>
          <a:blip r:embed="rId2" cstate="print"/>
          <a:srcRect l="33463" t="21987" r="16716" b="39168"/>
          <a:stretch>
            <a:fillRect/>
          </a:stretch>
        </p:blipFill>
        <p:spPr bwMode="auto">
          <a:xfrm>
            <a:off x="683568" y="2492896"/>
            <a:ext cx="7776864" cy="340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Antialiasing in </a:t>
            </a:r>
            <a:r>
              <a:rPr lang="de-DE" dirty="0" err="1" smtClean="0"/>
              <a:t>OpenGL</a:t>
            </a:r>
            <a:r>
              <a:rPr lang="de-DE" dirty="0" smtClean="0"/>
              <a:t> aktiviert</a:t>
            </a:r>
          </a:p>
          <a:p>
            <a:pPr>
              <a:buNone/>
            </a:pPr>
            <a:r>
              <a:rPr lang="de-DE" dirty="0" smtClean="0"/>
              <a:t>  unter anderem durch:</a:t>
            </a:r>
          </a:p>
          <a:p>
            <a:pPr lvl="1"/>
            <a:r>
              <a:rPr lang="de-DE" dirty="0" smtClean="0"/>
              <a:t>Double </a:t>
            </a:r>
            <a:r>
              <a:rPr lang="de-DE" dirty="0" err="1" smtClean="0"/>
              <a:t>Buffering</a:t>
            </a:r>
            <a:r>
              <a:rPr lang="de-DE" dirty="0" smtClean="0"/>
              <a:t> aktiviert</a:t>
            </a:r>
          </a:p>
          <a:p>
            <a:pPr lvl="1"/>
            <a:r>
              <a:rPr lang="de-DE" dirty="0" smtClean="0"/>
              <a:t>Blending Funktion gesetzt</a:t>
            </a:r>
          </a:p>
          <a:p>
            <a:pPr lvl="1"/>
            <a:r>
              <a:rPr lang="de-DE" dirty="0" smtClean="0"/>
              <a:t>Multisampling aktiviert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der Probleme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pic>
        <p:nvPicPr>
          <p:cNvPr id="6" name="Grafik 5" descr="gutes bild 1.png"/>
          <p:cNvPicPr>
            <a:picLocks noChangeAspect="1"/>
          </p:cNvPicPr>
          <p:nvPr/>
        </p:nvPicPr>
        <p:blipFill>
          <a:blip r:embed="rId2" cstate="print"/>
          <a:srcRect l="29913" t="31791" r="30313" b="5179"/>
          <a:stretch>
            <a:fillRect/>
          </a:stretch>
        </p:blipFill>
        <p:spPr>
          <a:xfrm>
            <a:off x="4932040" y="1700808"/>
            <a:ext cx="3636912" cy="3240360"/>
          </a:xfrm>
          <a:prstGeom prst="rect">
            <a:avLst/>
          </a:prstGeom>
        </p:spPr>
      </p:pic>
      <p:pic>
        <p:nvPicPr>
          <p:cNvPr id="7" name="Grafik 6" descr="schlechtes bild.png"/>
          <p:cNvPicPr>
            <a:picLocks noChangeAspect="1"/>
          </p:cNvPicPr>
          <p:nvPr/>
        </p:nvPicPr>
        <p:blipFill>
          <a:blip r:embed="rId3" cstate="print"/>
          <a:srcRect l="28349" t="27589" r="29126" b="9381"/>
          <a:stretch>
            <a:fillRect/>
          </a:stretch>
        </p:blipFill>
        <p:spPr>
          <a:xfrm>
            <a:off x="395536" y="1700808"/>
            <a:ext cx="3888432" cy="324036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Vorher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60032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Nachher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Kontinuierliche Performance-Tests</a:t>
            </a:r>
          </a:p>
          <a:p>
            <a:r>
              <a:rPr lang="de-DE" dirty="0" smtClean="0"/>
              <a:t>Untersuchung der </a:t>
            </a:r>
            <a:r>
              <a:rPr lang="de-DE" dirty="0" err="1" smtClean="0"/>
              <a:t>display</a:t>
            </a:r>
            <a:r>
              <a:rPr lang="de-DE" dirty="0" smtClean="0"/>
              <a:t>-Methode:</a:t>
            </a:r>
          </a:p>
          <a:p>
            <a:pPr lvl="1"/>
            <a:r>
              <a:rPr lang="de-DE" dirty="0" smtClean="0"/>
              <a:t>Berechnungen werden nur einmal ausgeführt,</a:t>
            </a:r>
          </a:p>
          <a:p>
            <a:pPr lvl="1">
              <a:buNone/>
            </a:pPr>
            <a:r>
              <a:rPr lang="de-DE" dirty="0" smtClean="0"/>
              <a:t>	sehr viele </a:t>
            </a:r>
            <a:r>
              <a:rPr lang="de-DE" dirty="0" err="1" smtClean="0"/>
              <a:t>if</a:t>
            </a:r>
            <a:r>
              <a:rPr lang="de-DE" dirty="0" smtClean="0"/>
              <a:t>-Abfragen notwendig</a:t>
            </a:r>
          </a:p>
          <a:p>
            <a:pPr lvl="1"/>
            <a:r>
              <a:rPr lang="de-DE" dirty="0" smtClean="0"/>
              <a:t>Hardwarebeschleunigung aktiviert</a:t>
            </a:r>
          </a:p>
          <a:p>
            <a:pPr lvl="1"/>
            <a:r>
              <a:rPr lang="de-DE" dirty="0" smtClean="0"/>
              <a:t>Optimierte Thread-Verwaltung durch </a:t>
            </a:r>
            <a:r>
              <a:rPr lang="de-DE" dirty="0" err="1" smtClean="0"/>
              <a:t>Executor</a:t>
            </a:r>
            <a:r>
              <a:rPr lang="de-DE" dirty="0" smtClean="0"/>
              <a:t>-Service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4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079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Bild auf Seite 53: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://www.mynetcologne.de/~</a:t>
            </a:r>
            <a:r>
              <a:rPr lang="de-DE" dirty="0" smtClean="0">
                <a:hlinkClick r:id="rId2"/>
              </a:rPr>
              <a:t>nc-purschst3/garten/klima/Sonne.jpg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de.wikipedia.org/wiki/Sonnenstand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stackoverflow.com/questions/1406029/how-to-calculate-the-volume-of-a-3d-mesh-object-the-surface-of-which-is-made-up</a:t>
            </a:r>
            <a:endParaRPr lang="de-DE" dirty="0" smtClean="0"/>
          </a:p>
          <a:p>
            <a:r>
              <a:rPr lang="de-DE" dirty="0">
                <a:hlinkClick r:id="rId5"/>
              </a:rPr>
              <a:t>http://www.jocl.org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www.khronos.org/registry/cl/specs/opencl-1.1.pdf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Bild auf Seite 16:</a:t>
            </a:r>
            <a:r>
              <a:rPr lang="de-DE" u="sng" dirty="0" smtClean="0">
                <a:hlinkClick r:id="rId2"/>
              </a:rPr>
              <a:t/>
            </a:r>
            <a:br>
              <a:rPr lang="de-DE" u="sng" dirty="0" smtClean="0">
                <a:hlinkClick r:id="rId2"/>
              </a:rPr>
            </a:br>
            <a:r>
              <a:rPr lang="de-DE" u="sng" dirty="0" smtClean="0">
                <a:hlinkClick r:id="rId2"/>
              </a:rPr>
              <a:t>http</a:t>
            </a:r>
            <a:r>
              <a:rPr lang="de-DE" u="sng" dirty="0">
                <a:hlinkClick r:id="rId2"/>
              </a:rPr>
              <a:t>://lh5.ggpht.com/-</a:t>
            </a:r>
            <a:r>
              <a:rPr lang="de-DE" u="sng" dirty="0" smtClean="0">
                <a:hlinkClick r:id="rId2"/>
              </a:rPr>
              <a:t>TQoisMDRkRM/T_QLRsg2UeI/AAAAAAAAAPA/ZmbB3KCsH9g/image_thumb%2525255B13%2525255D.png%3Fimgmax%3D800</a:t>
            </a:r>
            <a:endParaRPr lang="de-DE" u="sng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www.dma.ufg.ac.at/assets/13152/intern/konkaves.jpg</a:t>
            </a:r>
            <a:endParaRPr lang="de-DE" dirty="0" smtClean="0"/>
          </a:p>
          <a:p>
            <a:r>
              <a:rPr lang="de-DE" dirty="0">
                <a:hlinkClick r:id="rId4"/>
              </a:rPr>
              <a:t>http://profs.sci.univr.it/~</a:t>
            </a:r>
            <a:r>
              <a:rPr lang="de-DE" dirty="0" smtClean="0">
                <a:hlinkClick r:id="rId4"/>
              </a:rPr>
              <a:t>colombar/html_openGL_tutorial/images/triangle_strips.gif</a:t>
            </a:r>
            <a:endParaRPr lang="de-DE" dirty="0" smtClean="0"/>
          </a:p>
          <a:p>
            <a:r>
              <a:rPr lang="de-DE" dirty="0">
                <a:hlinkClick r:id="rId5"/>
              </a:rPr>
              <a:t>http://profs.sci.univr.it/~</a:t>
            </a:r>
            <a:r>
              <a:rPr lang="de-DE" dirty="0" smtClean="0">
                <a:hlinkClick r:id="rId5"/>
              </a:rPr>
              <a:t>colombar/html_openGL_tutorial/images/triangle_fans.gif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77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(2/3)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7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en.wikipedia.org/wiki/Tetrahedron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  <a:p>
            <a:pPr lvl="1"/>
            <a:r>
              <a:rPr lang="de-DE" dirty="0" smtClean="0"/>
              <a:t>Flexible </a:t>
            </a:r>
            <a:r>
              <a:rPr lang="de-DE" dirty="0"/>
              <a:t>Reaktion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/>
              <a:t>ohne Rückfragen</a:t>
            </a:r>
          </a:p>
          <a:p>
            <a:pPr lvl="1"/>
            <a:r>
              <a:rPr lang="de-DE" dirty="0" smtClean="0"/>
              <a:t>Fehlender Projektleiter</a:t>
            </a:r>
          </a:p>
          <a:p>
            <a:r>
              <a:rPr lang="de-DE" dirty="0" smtClean="0"/>
              <a:t>Werkzeuge</a:t>
            </a:r>
          </a:p>
          <a:p>
            <a:pPr lvl="1"/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err="1" smtClean="0"/>
              <a:t>Eclipse</a:t>
            </a:r>
            <a:endParaRPr lang="de-DE" dirty="0" smtClean="0"/>
          </a:p>
          <a:p>
            <a:pPr lvl="1"/>
            <a:r>
              <a:rPr lang="de-DE" dirty="0" err="1" smtClean="0"/>
              <a:t>CityDoctor</a:t>
            </a:r>
            <a:endParaRPr lang="de-DE" dirty="0" smtClean="0"/>
          </a:p>
          <a:p>
            <a:pPr lvl="1"/>
            <a:r>
              <a:rPr lang="de-DE" dirty="0"/>
              <a:t>Notepad</a:t>
            </a:r>
            <a:r>
              <a:rPr lang="de-DE" dirty="0" smtClean="0"/>
              <a:t>++</a:t>
            </a:r>
          </a:p>
          <a:p>
            <a:pPr lvl="1"/>
            <a:r>
              <a:rPr lang="de-DE" dirty="0" smtClean="0"/>
              <a:t>Diverse IRC-Clients</a:t>
            </a:r>
          </a:p>
          <a:p>
            <a:pPr lvl="1"/>
            <a:r>
              <a:rPr lang="de-DE" dirty="0" err="1" smtClean="0"/>
              <a:t>UMLet</a:t>
            </a:r>
            <a:r>
              <a:rPr lang="de-DE" dirty="0" smtClean="0"/>
              <a:t> / Enterprise </a:t>
            </a:r>
            <a:r>
              <a:rPr lang="de-DE" dirty="0" err="1" smtClean="0"/>
              <a:t>Architect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(4/4)</a:t>
            </a:r>
          </a:p>
        </p:txBody>
      </p:sp>
    </p:spTree>
    <p:extLst>
      <p:ext uri="{BB962C8B-B14F-4D97-AF65-F5344CB8AC3E}">
        <p14:creationId xmlns:p14="http://schemas.microsoft.com/office/powerpoint/2010/main" val="33613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jeden </a:t>
            </a:r>
            <a:r>
              <a:rPr lang="de-DE" dirty="0" smtClean="0"/>
              <a:t>Montag</a:t>
            </a:r>
          </a:p>
          <a:p>
            <a:r>
              <a:rPr lang="de-DE" dirty="0" smtClean="0"/>
              <a:t>Email</a:t>
            </a:r>
            <a:r>
              <a:rPr lang="de-DE" dirty="0"/>
              <a:t>, IRC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via IRC-Bot</a:t>
            </a:r>
          </a:p>
          <a:p>
            <a:r>
              <a:rPr lang="de-DE" dirty="0" smtClean="0"/>
              <a:t>Kommunikationsprobleme</a:t>
            </a:r>
            <a:br>
              <a:rPr lang="de-DE" dirty="0" smtClean="0"/>
            </a:br>
            <a:r>
              <a:rPr lang="de-DE" dirty="0" smtClean="0"/>
              <a:t>zwischen den Gruppen</a:t>
            </a:r>
          </a:p>
          <a:p>
            <a:pPr lvl="1"/>
            <a:r>
              <a:rPr lang="de-DE" dirty="0" smtClean="0"/>
              <a:t>Besserung nach einem Monat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pic>
        <p:nvPicPr>
          <p:cNvPr id="6" name="Shape 62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364088" y="1484784"/>
            <a:ext cx="3677874" cy="3507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1506</Words>
  <Application>Microsoft Office PowerPoint</Application>
  <PresentationFormat>Bildschirmpräsentation (4:3)</PresentationFormat>
  <Paragraphs>579</Paragraphs>
  <Slides>78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78</vt:i4>
      </vt:variant>
    </vt:vector>
  </HeadingPairs>
  <TitlesOfParts>
    <vt:vector size="79" baseType="lpstr">
      <vt:lpstr>Deimos</vt:lpstr>
      <vt:lpstr>vCity</vt:lpstr>
      <vt:lpstr>Agenda</vt:lpstr>
      <vt:lpstr>Vorstellung vCity</vt:lpstr>
      <vt:lpstr>Demo</vt:lpstr>
      <vt:lpstr>vCity (1/4)</vt:lpstr>
      <vt:lpstr>vCity (2/4)</vt:lpstr>
      <vt:lpstr>vCity (3/4)</vt:lpstr>
      <vt:lpstr>vCity (4/4)</vt:lpstr>
      <vt:lpstr>Kommunikation</vt:lpstr>
      <vt:lpstr>Github (1/2)</vt:lpstr>
      <vt:lpstr>Github (2/2)</vt:lpstr>
      <vt:lpstr>Datenmodell (1/2)</vt:lpstr>
      <vt:lpstr>Datenmodell (2/2)</vt:lpstr>
      <vt:lpstr>Parser</vt:lpstr>
      <vt:lpstr>Das Parser-Modul</vt:lpstr>
      <vt:lpstr>Bibliothek: CityGML4J</vt:lpstr>
      <vt:lpstr>Parser-Modell</vt:lpstr>
      <vt:lpstr>Parser</vt:lpstr>
      <vt:lpstr>Polygon Triangulator &amp; Translate</vt:lpstr>
      <vt:lpstr>PolygonTriangulatorCallback</vt:lpstr>
      <vt:lpstr>PolygonTriangulatorCollector</vt:lpstr>
      <vt:lpstr>Interfaces des Parsers</vt:lpstr>
      <vt:lpstr>CityGML Datei Aufbau</vt:lpstr>
      <vt:lpstr>lod2Solid</vt:lpstr>
      <vt:lpstr>Surface Member</vt:lpstr>
      <vt:lpstr>Adressen </vt:lpstr>
      <vt:lpstr>Koordinatentransformation</vt:lpstr>
      <vt:lpstr>Verschiebung zum Koordinatenursprung</vt:lpstr>
      <vt:lpstr>Drehung an der x-Achse</vt:lpstr>
      <vt:lpstr>Drehung an der x-Achse</vt:lpstr>
      <vt:lpstr>Rechnung</vt:lpstr>
      <vt:lpstr>Polygontriangulation</vt:lpstr>
      <vt:lpstr>Dreieckstypen</vt:lpstr>
      <vt:lpstr>Dreieckstypen</vt:lpstr>
      <vt:lpstr>Dreieckstypen</vt:lpstr>
      <vt:lpstr>Export: CSV</vt:lpstr>
      <vt:lpstr>Export: GML</vt:lpstr>
      <vt:lpstr>Export: XML</vt:lpstr>
      <vt:lpstr>Parser: Troubleshooting</vt:lpstr>
      <vt:lpstr>Parser: Troubleshooting</vt:lpstr>
      <vt:lpstr>Parser: Troubleshooting</vt:lpstr>
      <vt:lpstr>Parser: Troubleshooting</vt:lpstr>
      <vt:lpstr>OpenCL</vt:lpstr>
      <vt:lpstr>Aufgabe</vt:lpstr>
      <vt:lpstr>Warum GPU?</vt:lpstr>
      <vt:lpstr>OpenCL</vt:lpstr>
      <vt:lpstr>Aufbau OpenCL Programm (1/3)</vt:lpstr>
      <vt:lpstr>Aufbau OpenCL Programm (2/3)</vt:lpstr>
      <vt:lpstr>Aufbau OpenCL Programm (3/3)</vt:lpstr>
      <vt:lpstr>Aufbau OpenCL Kernel</vt:lpstr>
      <vt:lpstr>Modellqualität </vt:lpstr>
      <vt:lpstr>Volumenberechnung (1/2)</vt:lpstr>
      <vt:lpstr>Volumenberechnung (2/2)</vt:lpstr>
      <vt:lpstr>Schattenberechnung</vt:lpstr>
      <vt:lpstr>Skymodel (1/2)</vt:lpstr>
      <vt:lpstr>Skymodel (2/2)</vt:lpstr>
      <vt:lpstr>Berechnung: Raytracing</vt:lpstr>
      <vt:lpstr>Berechnung: Probleme</vt:lpstr>
      <vt:lpstr>Berechnung: Lösung (1/2)</vt:lpstr>
      <vt:lpstr>Berechnung: Lösung (2/2)</vt:lpstr>
      <vt:lpstr>Berechnung: Umsetzung (1/2)</vt:lpstr>
      <vt:lpstr>Berechnung: Umsetzung (2/2)</vt:lpstr>
      <vt:lpstr>Berechnung: Beispiel</vt:lpstr>
      <vt:lpstr>Berechnung: Sonnenstand</vt:lpstr>
      <vt:lpstr>3D-Viewer und GUI</vt:lpstr>
      <vt:lpstr>Aufgaben der GUI</vt:lpstr>
      <vt:lpstr>Funktionen der GUI</vt:lpstr>
      <vt:lpstr>Funktionen der GUI</vt:lpstr>
      <vt:lpstr>Aufbau der GUI</vt:lpstr>
      <vt:lpstr>Aufbau der GUI</vt:lpstr>
      <vt:lpstr>Probleme</vt:lpstr>
      <vt:lpstr>Lösung der Probleme</vt:lpstr>
      <vt:lpstr>Vergleich</vt:lpstr>
      <vt:lpstr>Performance</vt:lpstr>
      <vt:lpstr>Demo</vt:lpstr>
      <vt:lpstr>Quellen (1/3)</vt:lpstr>
      <vt:lpstr>Quellen (2/3)</vt:lpstr>
      <vt:lpstr>Quellen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Betz</dc:creator>
  <cp:lastModifiedBy>Stefan</cp:lastModifiedBy>
  <cp:revision>108</cp:revision>
  <dcterms:created xsi:type="dcterms:W3CDTF">2014-06-10T07:17:12Z</dcterms:created>
  <dcterms:modified xsi:type="dcterms:W3CDTF">2014-06-20T11:00:20Z</dcterms:modified>
</cp:coreProperties>
</file>