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9" r:id="rId4"/>
    <p:sldId id="260" r:id="rId5"/>
    <p:sldId id="268" r:id="rId6"/>
    <p:sldId id="261" r:id="rId7"/>
  </p:sldIdLst>
  <p:sldSz cx="9144000" cy="6858000" type="screen4x3"/>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body"/>
          </p:nvPr>
        </p:nvSpPr>
        <p:spPr>
          <a:xfrm>
            <a:off x="756000" y="5078520"/>
            <a:ext cx="6047640" cy="4811040"/>
          </a:xfrm>
          <a:prstGeom prst="rect">
            <a:avLst/>
          </a:prstGeom>
        </p:spPr>
        <p:txBody>
          <a:bodyPr wrap="none" lIns="0" tIns="0" rIns="0" bIns="0"/>
          <a:lstStyle/>
          <a:p>
            <a:r>
              <a:rPr lang="de-DE"/>
              <a:t>Klicken Sie, um das Format der Notizen zu bearbeiten</a:t>
            </a:r>
            <a:endParaRPr/>
          </a:p>
        </p:txBody>
      </p:sp>
      <p:sp>
        <p:nvSpPr>
          <p:cNvPr id="39" name="PlaceHolder 2"/>
          <p:cNvSpPr>
            <a:spLocks noGrp="1"/>
          </p:cNvSpPr>
          <p:nvPr>
            <p:ph type="hdr"/>
          </p:nvPr>
        </p:nvSpPr>
        <p:spPr>
          <a:xfrm>
            <a:off x="0" y="0"/>
            <a:ext cx="3280680" cy="534240"/>
          </a:xfrm>
          <a:prstGeom prst="rect">
            <a:avLst/>
          </a:prstGeom>
        </p:spPr>
        <p:txBody>
          <a:bodyPr wrap="none" lIns="0" tIns="0" rIns="0" bIns="0"/>
          <a:lstStyle/>
          <a:p>
            <a:r>
              <a:rPr lang="de-DE"/>
              <a:t>&lt;Kopfzeile&gt;</a:t>
            </a:r>
            <a:endParaRPr/>
          </a:p>
        </p:txBody>
      </p:sp>
      <p:sp>
        <p:nvSpPr>
          <p:cNvPr id="40" name="PlaceHolder 3"/>
          <p:cNvSpPr>
            <a:spLocks noGrp="1"/>
          </p:cNvSpPr>
          <p:nvPr>
            <p:ph type="dt"/>
          </p:nvPr>
        </p:nvSpPr>
        <p:spPr>
          <a:xfrm>
            <a:off x="4278960" y="0"/>
            <a:ext cx="3280680" cy="534240"/>
          </a:xfrm>
          <a:prstGeom prst="rect">
            <a:avLst/>
          </a:prstGeom>
        </p:spPr>
        <p:txBody>
          <a:bodyPr wrap="none" lIns="0" tIns="0" rIns="0" bIns="0"/>
          <a:lstStyle/>
          <a:p>
            <a:pPr algn="r"/>
            <a:r>
              <a:rPr lang="de-DE"/>
              <a:t>&lt;Datum/Uhrzeit&gt;</a:t>
            </a:r>
            <a:endParaRPr/>
          </a:p>
        </p:txBody>
      </p:sp>
      <p:sp>
        <p:nvSpPr>
          <p:cNvPr id="41" name="PlaceHolder 4"/>
          <p:cNvSpPr>
            <a:spLocks noGrp="1"/>
          </p:cNvSpPr>
          <p:nvPr>
            <p:ph type="ftr"/>
          </p:nvPr>
        </p:nvSpPr>
        <p:spPr>
          <a:xfrm>
            <a:off x="0" y="10157400"/>
            <a:ext cx="3280680" cy="534240"/>
          </a:xfrm>
          <a:prstGeom prst="rect">
            <a:avLst/>
          </a:prstGeom>
        </p:spPr>
        <p:txBody>
          <a:bodyPr wrap="none" lIns="0" tIns="0" rIns="0" bIns="0" anchor="b"/>
          <a:lstStyle/>
          <a:p>
            <a:r>
              <a:rPr lang="de-DE"/>
              <a:t>&lt;Fußzeile&gt;</a:t>
            </a:r>
            <a:endParaRPr/>
          </a:p>
        </p:txBody>
      </p:sp>
      <p:sp>
        <p:nvSpPr>
          <p:cNvPr id="42"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F0B29811-C5B5-47EE-8790-045D0FE4BE06}" type="slidenum">
              <a:rPr lang="de-DE"/>
              <a:t>‹Nr.›</a:t>
            </a:fld>
            <a:endParaRPr/>
          </a:p>
        </p:txBody>
      </p:sp>
    </p:spTree>
    <p:extLst>
      <p:ext uri="{BB962C8B-B14F-4D97-AF65-F5344CB8AC3E}">
        <p14:creationId xmlns:p14="http://schemas.microsoft.com/office/powerpoint/2010/main" val="4115616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body"/>
          </p:nvPr>
        </p:nvSpPr>
        <p:spPr>
          <a:xfrm>
            <a:off x="756000" y="5078520"/>
            <a:ext cx="6047640" cy="4811400"/>
          </a:xfrm>
          <a:prstGeom prst="rect">
            <a:avLst/>
          </a:prstGeom>
        </p:spPr>
        <p:txBody>
          <a:bodyPr wrap="none" lIns="0" tIns="0" rIns="0" bIns="0"/>
          <a:lstStyle/>
          <a:p>
            <a:r>
              <a:rPr lang="en-US" sz="1200">
                <a:latin typeface="Arial"/>
              </a:rPr>
              <a:t>“CityGML is an open data model and XML-based format for the storage and exchange of virtual 3D city models.” OGC City Geography Markup Language Encoding Standard, 09.03.2012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756000" y="5078520"/>
            <a:ext cx="6047640" cy="8553960"/>
          </a:xfrm>
          <a:prstGeom prst="rect">
            <a:avLst/>
          </a:prstGeom>
        </p:spPr>
        <p:txBody>
          <a:bodyPr wrap="none" lIns="0" tIns="0" rIns="0" bIns="0"/>
          <a:lstStyle/>
          <a:p>
            <a:r>
              <a:rPr lang="de-DE"/>
              <a:t>baumbasiert</a:t>
            </a:r>
            <a:endParaRPr/>
          </a:p>
          <a:p>
            <a:r>
              <a:rPr lang="de-DE"/>
              <a:t>(z. B. DOM) – das gesamte Dokument wird als Baumstruktur in den Speicher gelesen und kann von dort direkt zugegriffen werden.</a:t>
            </a:r>
            <a:endParaRPr/>
          </a:p>
          <a:p>
            <a:r>
              <a:rPr lang="de-DE"/>
              <a:t>ereignisbasiert</a:t>
            </a:r>
            <a:endParaRPr/>
          </a:p>
          <a:p>
            <a:r>
              <a:rPr lang="de-DE"/>
              <a:t>(z. B. SAX) – die Anwendung bekommt ein Ereignis, wenn neue Entitäten im Dokument entdeckt werden.</a:t>
            </a:r>
            <a:endParaRPr/>
          </a:p>
          <a:p>
            <a:r>
              <a:rPr lang="de-DE"/>
              <a:t>Beide Varianten haben Vor- und Nachteile: die erste erlaubt wahlfreien Zugriff auf das Dokument, muss aber das Dokument im Speicher halten und benötigt somit mehr Speicher. Die zweite ist ein einmaliger Durchlauf durch das Quelldokument und benötigt somit kaum Speicher und ist auch schneller beim Parsen, erlaubt aber keinen direkten Zugriff auf Elemente oder Änderungen des Baumes.</a:t>
            </a:r>
            <a:endParaRPr/>
          </a:p>
          <a:p>
            <a:r>
              <a:rPr lang="de-DE"/>
              <a:t>StAX wurde als ein Mittelweg zwischen diesen beiden Gegensätzen entworfen. In der StAX-Metapher ist der programmatische Einstieg ein Cursor, der eine Stelle im Dokument repräsentiert. Die Anwendung bewegt den Cursor vorwärts, sie holt also die benötigte Information genau dann vom Parser, wenn sie benötigt wird. Dies unterscheidet sich von einer ereignisbasierten API, wie SAX, die die Daten aktiv in die Anwendung schickt und somit die Anwendung zur Verwaltung von Zustandsinformationen zwischen Ereignissen zwingt, um darin die aktuelle Position im Dokument festzuhalten.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280" cy="4811040"/>
          </a:xfrm>
          <a:prstGeom prst="rect">
            <a:avLst/>
          </a:prstGeom>
        </p:spPr>
        <p:txBody>
          <a:bodyPr wrap="none" lIns="0" tIns="0" rIns="0" bIns="0"/>
          <a:lstStyle/>
          <a:p>
            <a:r>
              <a:rPr lang="de-DE"/>
              <a:t>JAXB eine Alternative zu bekannten Technologien wie Simple API for XML (SAX) und Document Object Model (DOM), da komfortablere Möglichkeiten zum Schreiben und Lesen von XML-Dokumenten direkt aus der Java Anwendung heraus geboten werden.</a:t>
            </a:r>
            <a:endParaRPr/>
          </a:p>
          <a:p>
            <a:r>
              <a:rPr lang="de-DE"/>
              <a:t>Problem JAXB: Gesamtes XML-Dokument in Hauptspeicher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280" cy="4811040"/>
          </a:xfrm>
          <a:prstGeom prst="rect">
            <a:avLst/>
          </a:prstGeom>
        </p:spPr>
        <p:txBody>
          <a:bodyPr wrap="none" lIns="0" tIns="0" rIns="0" bIns="0"/>
          <a:lstStyle/>
          <a:p>
            <a:r>
              <a:rPr lang="de-DE"/>
              <a:t>JAXB eine Alternative zu bekannten Technologien wie Simple API for XML (SAX) und Document Object Model (DOM), da komfortablere Möglichkeiten zum Schreiben und Lesen von XML-Dokumenten direkt aus der Java Anwendung heraus geboten werden.</a:t>
            </a:r>
            <a:endParaRPr/>
          </a:p>
          <a:p>
            <a:r>
              <a:rPr lang="de-DE"/>
              <a:t>Problem JAXB: Gesamtes XML-Dokument in Hauptspeicher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400"/>
          </a:xfrm>
          <a:prstGeom prst="rect">
            <a:avLst/>
          </a:prstGeom>
        </p:spPr>
        <p:txBody>
          <a:bodyPr wrap="none" lIns="0" tIns="0" rIns="0" bIns="0"/>
          <a:lstStyle/>
          <a:p>
            <a:r>
              <a:rPr lang="de-DE"/>
              <a:t>Später mehr dazu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6"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7"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3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32"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36" name="Grafik 35"/>
          <p:cNvPicPr/>
          <p:nvPr/>
        </p:nvPicPr>
        <p:blipFill>
          <a:blip r:embed="rId2"/>
          <a:stretch>
            <a:fillRect/>
          </a:stretch>
        </p:blipFill>
        <p:spPr>
          <a:xfrm>
            <a:off x="5492520" y="3681360"/>
            <a:ext cx="2377440" cy="1896840"/>
          </a:xfrm>
          <a:prstGeom prst="rect">
            <a:avLst/>
          </a:prstGeom>
          <a:ln>
            <a:noFill/>
          </a:ln>
        </p:spPr>
      </p:pic>
      <p:pic>
        <p:nvPicPr>
          <p:cNvPr id="37" name="Grafik 36"/>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0"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5"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6"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4"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1436040"/>
            <a:ext cx="9143280" cy="45000"/>
          </a:xfrm>
          <a:prstGeom prst="rect">
            <a:avLst/>
          </a:prstGeom>
          <a:solidFill>
            <a:srgbClr val="FFFFFF"/>
          </a:solidFill>
          <a:ln w="47880">
            <a:noFill/>
          </a:ln>
        </p:spPr>
      </p:sp>
      <p:sp>
        <p:nvSpPr>
          <p:cNvPr id="5" name="CustomShape 2"/>
          <p:cNvSpPr/>
          <p:nvPr/>
        </p:nvSpPr>
        <p:spPr>
          <a:xfrm>
            <a:off x="0" y="0"/>
            <a:ext cx="9143280" cy="1433160"/>
          </a:xfrm>
          <a:prstGeom prst="rect">
            <a:avLst/>
          </a:prstGeom>
          <a:solidFill>
            <a:srgbClr val="000000"/>
          </a:solidFill>
          <a:ln w="47880">
            <a:noFill/>
          </a:ln>
        </p:spPr>
      </p:sp>
      <p:sp>
        <p:nvSpPr>
          <p:cNvPr id="2" name="PlaceHolder 3"/>
          <p:cNvSpPr>
            <a:spLocks noGrp="1"/>
          </p:cNvSpPr>
          <p:nvPr>
            <p:ph type="title"/>
          </p:nvPr>
        </p:nvSpPr>
        <p:spPr>
          <a:xfrm>
            <a:off x="457200" y="273600"/>
            <a:ext cx="8229240" cy="1144800"/>
          </a:xfrm>
          <a:prstGeom prst="rect">
            <a:avLst/>
          </a:prstGeom>
        </p:spPr>
        <p:txBody>
          <a:bodyPr wrap="none" lIns="0" tIns="0" rIns="0" bIns="0" anchor="ctr"/>
          <a:lstStyle/>
          <a:p>
            <a:pPr algn="ctr"/>
            <a:r>
              <a:rPr lang="de-DE"/>
              <a:t>Klicken Sie, um das Format des Titeltextes zu bearbeiten</a:t>
            </a:r>
            <a:endParaRPr/>
          </a:p>
        </p:txBody>
      </p:sp>
      <p:sp>
        <p:nvSpPr>
          <p:cNvPr id="3" name="PlaceHolder 4"/>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de-DE"/>
              <a:t>Klicken Sie, um die Formate des Gliederungstextes zu bearbeiten</a:t>
            </a:r>
            <a:endParaRPr/>
          </a:p>
          <a:p>
            <a:pPr lvl="1">
              <a:buSzPct val="25000"/>
              <a:buFont typeface="StarSymbol"/>
              <a:buChar char=""/>
            </a:pPr>
            <a:r>
              <a:rPr lang="de-DE"/>
              <a:t>Zweite Gliederungsebene</a:t>
            </a:r>
            <a:endParaRPr/>
          </a:p>
          <a:p>
            <a:pPr lvl="2">
              <a:buSzPct val="25000"/>
              <a:buFont typeface="StarSymbol"/>
              <a:buChar char=""/>
            </a:pPr>
            <a:r>
              <a:rPr lang="de-DE"/>
              <a:t>Dritte Gliederungsebene</a:t>
            </a:r>
            <a:endParaRPr/>
          </a:p>
          <a:p>
            <a:pPr lvl="3">
              <a:buSzPct val="25000"/>
              <a:buFont typeface="StarSymbol"/>
              <a:buChar char=""/>
            </a:pPr>
            <a:r>
              <a:rPr lang="de-DE"/>
              <a:t>Vierte Gliederungsebene</a:t>
            </a:r>
            <a:endParaRPr/>
          </a:p>
          <a:p>
            <a:pPr lvl="4">
              <a:buSzPct val="25000"/>
              <a:buFont typeface="StarSymbol"/>
              <a:buChar char=""/>
            </a:pPr>
            <a:r>
              <a:rPr lang="de-DE"/>
              <a:t>Fünfte Gliederungsebene</a:t>
            </a:r>
            <a:endParaRPr/>
          </a:p>
          <a:p>
            <a:pPr lvl="5">
              <a:buSzPct val="25000"/>
              <a:buFont typeface="StarSymbol"/>
              <a:buChar char=""/>
            </a:pPr>
            <a:r>
              <a:rPr lang="de-DE"/>
              <a:t>Sechste Gliederungsebene</a:t>
            </a:r>
            <a:endParaRPr/>
          </a:p>
          <a:p>
            <a:pPr lvl="6">
              <a:buSzPct val="25000"/>
              <a:buFont typeface="StarSymbol"/>
              <a:buChar char=""/>
            </a:pPr>
            <a:r>
              <a:rPr lang="de-DE"/>
              <a:t>Siebente Gliederungsebene</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55520"/>
            <a:ext cx="8228880" cy="1252080"/>
          </a:xfrm>
          <a:prstGeom prst="rect">
            <a:avLst/>
          </a:prstGeom>
          <a:noFill/>
          <a:ln>
            <a:noFill/>
          </a:ln>
        </p:spPr>
        <p:txBody>
          <a:bodyPr lIns="90000" tIns="45000" rIns="45720" bIns="45000" anchor="ctr"/>
          <a:lstStyle/>
          <a:p>
            <a:pPr>
              <a:lnSpc>
                <a:spcPct val="100000"/>
              </a:lnSpc>
            </a:pPr>
            <a:r>
              <a:rPr lang="de-DE" sz="4500" b="1" dirty="0" smtClean="0">
                <a:solidFill>
                  <a:srgbClr val="F0AD00"/>
                </a:solidFill>
                <a:latin typeface="Corbel"/>
              </a:rPr>
              <a:t>Klassendiagramm</a:t>
            </a:r>
            <a:endParaRPr dirty="0"/>
          </a:p>
        </p:txBody>
      </p:sp>
      <p:sp>
        <p:nvSpPr>
          <p:cNvPr id="44" name="CustomShape 2"/>
          <p:cNvSpPr/>
          <p:nvPr/>
        </p:nvSpPr>
        <p:spPr>
          <a:xfrm>
            <a:off x="457200" y="1775160"/>
            <a:ext cx="2602632" cy="4624920"/>
          </a:xfrm>
          <a:prstGeom prst="rect">
            <a:avLst/>
          </a:prstGeom>
          <a:noFill/>
          <a:ln>
            <a:noFill/>
          </a:ln>
        </p:spPr>
        <p:txBody>
          <a:bodyPr lIns="54720" tIns="91440" rIns="90000" bIns="45000"/>
          <a:lstStyle/>
          <a:p>
            <a:pPr>
              <a:buSzPct val="25000"/>
            </a:pPr>
            <a:r>
              <a:rPr lang="de-DE" sz="2400" dirty="0" smtClean="0">
                <a:sym typeface="Wingdings"/>
              </a:rPr>
              <a:t> </a:t>
            </a:r>
            <a:r>
              <a:rPr lang="de-DE" sz="2400" dirty="0" smtClean="0"/>
              <a:t>8 Klassen</a:t>
            </a:r>
            <a:endParaRPr lang="de-DE" sz="2400" dirty="0" smtClean="0">
              <a:sym typeface="Wingdings"/>
            </a:endParaRPr>
          </a:p>
          <a:p>
            <a:pPr>
              <a:lnSpc>
                <a:spcPct val="100000"/>
              </a:lnSpc>
              <a:buSzPct val="25000"/>
            </a:pPr>
            <a:r>
              <a:rPr lang="de-DE" sz="2400" dirty="0" smtClean="0">
                <a:sym typeface="Wingdings"/>
              </a:rPr>
              <a:t> </a:t>
            </a:r>
            <a:r>
              <a:rPr lang="de-DE" sz="2400" dirty="0" smtClean="0"/>
              <a:t>2 Interfaces</a:t>
            </a:r>
          </a:p>
          <a:p>
            <a:pPr>
              <a:lnSpc>
                <a:spcPct val="100000"/>
              </a:lnSpc>
              <a:buSzPct val="25000"/>
            </a:pPr>
            <a:endParaRPr lang="de-DE" sz="2400" dirty="0" smtClean="0"/>
          </a:p>
          <a:p>
            <a:pPr>
              <a:lnSpc>
                <a:spcPct val="100000"/>
              </a:lnSpc>
              <a:buSzPct val="25000"/>
            </a:pPr>
            <a:endParaRPr lang="de-DE" sz="2400" dirty="0"/>
          </a:p>
          <a:p>
            <a:r>
              <a:rPr lang="de-DE" sz="2400" dirty="0" smtClean="0"/>
              <a:t>Objekte </a:t>
            </a:r>
            <a:r>
              <a:rPr lang="de-DE" sz="2400" dirty="0"/>
              <a:t>aus dem</a:t>
            </a:r>
          </a:p>
          <a:p>
            <a:r>
              <a:rPr lang="de-DE" sz="2400" dirty="0" smtClean="0"/>
              <a:t>Package-Model:</a:t>
            </a:r>
          </a:p>
          <a:p>
            <a:pPr>
              <a:buSzPct val="25000"/>
            </a:pPr>
            <a:endParaRPr lang="de-DE" sz="2400" dirty="0" smtClean="0">
              <a:sym typeface="Wingdings"/>
            </a:endParaRPr>
          </a:p>
          <a:p>
            <a:pPr>
              <a:buSzPct val="25000"/>
            </a:pPr>
            <a:r>
              <a:rPr lang="de-DE" sz="2400" dirty="0" smtClean="0">
                <a:sym typeface="Wingdings"/>
              </a:rPr>
              <a:t> City</a:t>
            </a:r>
          </a:p>
          <a:p>
            <a:pPr>
              <a:lnSpc>
                <a:spcPct val="100000"/>
              </a:lnSpc>
              <a:buSzPct val="25000"/>
            </a:pPr>
            <a:r>
              <a:rPr lang="de-DE" sz="2400" dirty="0" smtClean="0">
                <a:sym typeface="Wingdings"/>
              </a:rPr>
              <a:t> Building</a:t>
            </a:r>
            <a:endParaRPr lang="de-DE" sz="2400" dirty="0" smtClean="0"/>
          </a:p>
          <a:p>
            <a:pPr>
              <a:buSzPct val="25000"/>
            </a:pPr>
            <a:r>
              <a:rPr lang="de-DE" sz="2400" dirty="0" smtClean="0">
                <a:sym typeface="Wingdings"/>
              </a:rPr>
              <a:t> Vertex</a:t>
            </a:r>
          </a:p>
          <a:p>
            <a:pPr>
              <a:lnSpc>
                <a:spcPct val="100000"/>
              </a:lnSpc>
              <a:buSzPct val="25000"/>
            </a:pPr>
            <a:endParaRPr lang="de-DE" sz="2400" dirty="0" smtClean="0"/>
          </a:p>
          <a:p>
            <a:endParaRPr lang="de-DE" sz="2400" dirty="0"/>
          </a:p>
          <a:p>
            <a:endParaRPr sz="2400" dirty="0"/>
          </a:p>
          <a:p>
            <a:pPr>
              <a:lnSpc>
                <a:spcPct val="100000"/>
              </a:lnSpc>
            </a:pPr>
            <a:endParaRPr lang="de-DE" dirty="0" smtClean="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3427" y="1775160"/>
            <a:ext cx="4800093" cy="460282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457200" y="155520"/>
            <a:ext cx="8228880" cy="1252080"/>
          </a:xfrm>
          <a:prstGeom prst="rect">
            <a:avLst/>
          </a:prstGeom>
          <a:noFill/>
          <a:ln>
            <a:noFill/>
          </a:ln>
        </p:spPr>
        <p:txBody>
          <a:bodyPr lIns="90000" tIns="45000" rIns="45720" bIns="45000" anchor="ctr"/>
          <a:lstStyle/>
          <a:p>
            <a:pPr>
              <a:lnSpc>
                <a:spcPct val="100000"/>
              </a:lnSpc>
            </a:pPr>
            <a:r>
              <a:rPr lang="de-DE" sz="4500" b="1" dirty="0" smtClean="0">
                <a:solidFill>
                  <a:srgbClr val="F0AD00"/>
                </a:solidFill>
                <a:latin typeface="Corbel"/>
              </a:rPr>
              <a:t>Parser</a:t>
            </a:r>
            <a:endParaRPr dirty="0"/>
          </a:p>
        </p:txBody>
      </p:sp>
      <p:sp>
        <p:nvSpPr>
          <p:cNvPr id="46" name="CustomShape 2"/>
          <p:cNvSpPr/>
          <p:nvPr/>
        </p:nvSpPr>
        <p:spPr>
          <a:xfrm>
            <a:off x="457200" y="1775160"/>
            <a:ext cx="8228880" cy="4624920"/>
          </a:xfrm>
          <a:prstGeom prst="rect">
            <a:avLst/>
          </a:prstGeom>
          <a:noFill/>
          <a:ln>
            <a:noFill/>
          </a:ln>
        </p:spPr>
        <p:txBody>
          <a:bodyPr lIns="54720" tIns="91440" rIns="90000" bIns="45000"/>
          <a:lstStyle/>
          <a:p>
            <a:pPr>
              <a:lnSpc>
                <a:spcPct val="100000"/>
              </a:lnSpc>
            </a:pPr>
            <a:endParaRPr dirty="0"/>
          </a:p>
        </p:txBody>
      </p:sp>
      <p:pic>
        <p:nvPicPr>
          <p:cNvPr id="2" name="Grafik 1"/>
          <p:cNvPicPr>
            <a:picLocks noChangeAspect="1"/>
          </p:cNvPicPr>
          <p:nvPr/>
        </p:nvPicPr>
        <p:blipFill rotWithShape="1">
          <a:blip r:embed="rId3">
            <a:extLst>
              <a:ext uri="{28A0092B-C50C-407E-A947-70E740481C1C}">
                <a14:useLocalDpi xmlns:a14="http://schemas.microsoft.com/office/drawing/2010/main" val="0"/>
              </a:ext>
            </a:extLst>
          </a:blip>
          <a:srcRect l="1571" t="2268" r="24817" b="66465"/>
          <a:stretch/>
        </p:blipFill>
        <p:spPr>
          <a:xfrm>
            <a:off x="179512" y="1612236"/>
            <a:ext cx="6976225" cy="2841432"/>
          </a:xfrm>
          <a:prstGeom prst="rect">
            <a:avLst/>
          </a:prstGeom>
        </p:spPr>
      </p:pic>
      <p:pic>
        <p:nvPicPr>
          <p:cNvPr id="3" name="Grafik 2"/>
          <p:cNvPicPr>
            <a:picLocks noChangeAspect="1"/>
          </p:cNvPicPr>
          <p:nvPr/>
        </p:nvPicPr>
        <p:blipFill rotWithShape="1">
          <a:blip r:embed="rId3">
            <a:extLst>
              <a:ext uri="{28A0092B-C50C-407E-A947-70E740481C1C}">
                <a14:useLocalDpi xmlns:a14="http://schemas.microsoft.com/office/drawing/2010/main" val="0"/>
              </a:ext>
            </a:extLst>
          </a:blip>
          <a:srcRect l="1764" t="40202" r="68791" b="50451"/>
          <a:stretch/>
        </p:blipFill>
        <p:spPr>
          <a:xfrm>
            <a:off x="179512" y="5577913"/>
            <a:ext cx="3648404" cy="1110533"/>
          </a:xfrm>
          <a:prstGeom prst="rect">
            <a:avLst/>
          </a:prstGeom>
        </p:spPr>
      </p:pic>
      <p:cxnSp>
        <p:nvCxnSpPr>
          <p:cNvPr id="5" name="Gerade Verbindung mit Pfeil 4"/>
          <p:cNvCxnSpPr/>
          <p:nvPr/>
        </p:nvCxnSpPr>
        <p:spPr>
          <a:xfrm>
            <a:off x="1763688" y="4393237"/>
            <a:ext cx="0" cy="12795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feld 6"/>
          <p:cNvSpPr txBox="1"/>
          <p:nvPr/>
        </p:nvSpPr>
        <p:spPr>
          <a:xfrm>
            <a:off x="1763688" y="4797152"/>
            <a:ext cx="1008112" cy="276999"/>
          </a:xfrm>
          <a:prstGeom prst="rect">
            <a:avLst/>
          </a:prstGeom>
          <a:noFill/>
        </p:spPr>
        <p:txBody>
          <a:bodyPr wrap="square" rtlCol="0">
            <a:spAutoFit/>
          </a:bodyPr>
          <a:lstStyle/>
          <a:p>
            <a:r>
              <a:rPr lang="de-DE" sz="1200" dirty="0" smtClean="0"/>
              <a:t>&lt;&lt;</a:t>
            </a:r>
            <a:r>
              <a:rPr lang="de-DE" sz="1200" dirty="0" err="1" smtClean="0"/>
              <a:t>throws</a:t>
            </a:r>
            <a:r>
              <a:rPr lang="de-DE" sz="1200" dirty="0" smtClean="0"/>
              <a:t>&gt;&gt;</a:t>
            </a:r>
            <a:endParaRPr lang="de-DE" sz="1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457200" y="155520"/>
            <a:ext cx="8228880" cy="1252080"/>
          </a:xfrm>
          <a:prstGeom prst="rect">
            <a:avLst/>
          </a:prstGeom>
          <a:noFill/>
          <a:ln>
            <a:noFill/>
          </a:ln>
        </p:spPr>
        <p:txBody>
          <a:bodyPr lIns="90000" tIns="45000" rIns="45720" bIns="45000" anchor="ctr"/>
          <a:lstStyle/>
          <a:p>
            <a:pPr>
              <a:lnSpc>
                <a:spcPct val="100000"/>
              </a:lnSpc>
            </a:pPr>
            <a:r>
              <a:rPr lang="de-DE" sz="4500" b="1" dirty="0" smtClean="0">
                <a:solidFill>
                  <a:srgbClr val="F0AD00"/>
                </a:solidFill>
                <a:latin typeface="Corbel"/>
              </a:rPr>
              <a:t>Polygon </a:t>
            </a:r>
            <a:r>
              <a:rPr lang="de-DE" sz="4500" b="1" dirty="0" err="1" smtClean="0">
                <a:solidFill>
                  <a:srgbClr val="F0AD00"/>
                </a:solidFill>
                <a:latin typeface="Corbel"/>
              </a:rPr>
              <a:t>Triangulator</a:t>
            </a:r>
            <a:r>
              <a:rPr lang="de-DE" sz="4500" b="1" dirty="0" smtClean="0">
                <a:solidFill>
                  <a:srgbClr val="F0AD00"/>
                </a:solidFill>
                <a:latin typeface="Corbel"/>
              </a:rPr>
              <a:t> &amp; </a:t>
            </a:r>
            <a:r>
              <a:rPr lang="de-DE" sz="4500" b="1" dirty="0" err="1" smtClean="0">
                <a:solidFill>
                  <a:srgbClr val="F0AD00"/>
                </a:solidFill>
                <a:latin typeface="Corbel"/>
              </a:rPr>
              <a:t>Translate</a:t>
            </a:r>
            <a:endParaRPr dirty="0"/>
          </a:p>
        </p:txBody>
      </p:sp>
      <p:sp>
        <p:nvSpPr>
          <p:cNvPr id="51" name="CustomShape 2"/>
          <p:cNvSpPr/>
          <p:nvPr/>
        </p:nvSpPr>
        <p:spPr>
          <a:xfrm>
            <a:off x="457200" y="1775160"/>
            <a:ext cx="8228880" cy="4624920"/>
          </a:xfrm>
          <a:prstGeom prst="rect">
            <a:avLst/>
          </a:prstGeom>
          <a:noFill/>
          <a:ln>
            <a:noFill/>
          </a:ln>
        </p:spPr>
        <p:txBody>
          <a:bodyPr lIns="54720" tIns="91440" rIns="90000" bIns="45000"/>
          <a:lstStyle/>
          <a:p>
            <a:pPr>
              <a:lnSpc>
                <a:spcPct val="100000"/>
              </a:lnSpc>
            </a:pPr>
            <a:endParaRPr dirty="0"/>
          </a:p>
        </p:txBody>
      </p:sp>
      <p:pic>
        <p:nvPicPr>
          <p:cNvPr id="2" name="Grafik 1"/>
          <p:cNvPicPr>
            <a:picLocks noChangeAspect="1"/>
          </p:cNvPicPr>
          <p:nvPr/>
        </p:nvPicPr>
        <p:blipFill rotWithShape="1">
          <a:blip r:embed="rId3">
            <a:extLst>
              <a:ext uri="{28A0092B-C50C-407E-A947-70E740481C1C}">
                <a14:useLocalDpi xmlns:a14="http://schemas.microsoft.com/office/drawing/2010/main" val="0"/>
              </a:ext>
            </a:extLst>
          </a:blip>
          <a:srcRect l="35794" t="34921" r="23820" b="59153"/>
          <a:stretch/>
        </p:blipFill>
        <p:spPr>
          <a:xfrm>
            <a:off x="457200" y="1629542"/>
            <a:ext cx="5302712" cy="746112"/>
          </a:xfrm>
          <a:prstGeom prst="rect">
            <a:avLst/>
          </a:prstGeom>
        </p:spPr>
      </p:pic>
      <p:pic>
        <p:nvPicPr>
          <p:cNvPr id="3" name="Grafik 2"/>
          <p:cNvPicPr>
            <a:picLocks noChangeAspect="1"/>
          </p:cNvPicPr>
          <p:nvPr/>
        </p:nvPicPr>
        <p:blipFill rotWithShape="1">
          <a:blip r:embed="rId3">
            <a:extLst>
              <a:ext uri="{28A0092B-C50C-407E-A947-70E740481C1C}">
                <a14:useLocalDpi xmlns:a14="http://schemas.microsoft.com/office/drawing/2010/main" val="0"/>
              </a:ext>
            </a:extLst>
          </a:blip>
          <a:srcRect l="27752" t="54180" r="15297" b="38836"/>
          <a:stretch/>
        </p:blipFill>
        <p:spPr>
          <a:xfrm>
            <a:off x="3236686" y="4180217"/>
            <a:ext cx="5643736" cy="66366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457200" y="155520"/>
            <a:ext cx="8228880" cy="1252080"/>
          </a:xfrm>
          <a:prstGeom prst="rect">
            <a:avLst/>
          </a:prstGeom>
          <a:noFill/>
          <a:ln>
            <a:noFill/>
          </a:ln>
        </p:spPr>
        <p:txBody>
          <a:bodyPr lIns="90000" tIns="45000" rIns="45720" bIns="45000" anchor="ctr"/>
          <a:lstStyle/>
          <a:p>
            <a:pPr>
              <a:lnSpc>
                <a:spcPct val="100000"/>
              </a:lnSpc>
            </a:pPr>
            <a:r>
              <a:rPr lang="de-DE" sz="4500" b="1" dirty="0" err="1" smtClean="0">
                <a:solidFill>
                  <a:srgbClr val="F0AD00"/>
                </a:solidFill>
                <a:latin typeface="Corbel"/>
              </a:rPr>
              <a:t>PolygonTriangulatorCallback</a:t>
            </a:r>
            <a:endParaRPr lang="de-DE" sz="4800" dirty="0"/>
          </a:p>
        </p:txBody>
      </p:sp>
      <p:sp>
        <p:nvSpPr>
          <p:cNvPr id="53" name="CustomShape 2"/>
          <p:cNvSpPr/>
          <p:nvPr/>
        </p:nvSpPr>
        <p:spPr>
          <a:xfrm>
            <a:off x="457200" y="1775160"/>
            <a:ext cx="8228880" cy="4624920"/>
          </a:xfrm>
          <a:prstGeom prst="rect">
            <a:avLst/>
          </a:prstGeom>
          <a:noFill/>
          <a:ln>
            <a:noFill/>
          </a:ln>
        </p:spPr>
        <p:txBody>
          <a:bodyPr lIns="54720" tIns="91440" rIns="90000" bIns="45000"/>
          <a:lstStyle/>
          <a:p>
            <a:pPr>
              <a:lnSpc>
                <a:spcPct val="100000"/>
              </a:lnSpc>
            </a:pPr>
            <a:endParaRPr dirty="0"/>
          </a:p>
        </p:txBody>
      </p:sp>
      <p:pic>
        <p:nvPicPr>
          <p:cNvPr id="2" name="Grafik 1"/>
          <p:cNvPicPr>
            <a:picLocks noChangeAspect="1"/>
          </p:cNvPicPr>
          <p:nvPr/>
        </p:nvPicPr>
        <p:blipFill rotWithShape="1">
          <a:blip r:embed="rId3">
            <a:extLst>
              <a:ext uri="{28A0092B-C50C-407E-A947-70E740481C1C}">
                <a14:useLocalDpi xmlns:a14="http://schemas.microsoft.com/office/drawing/2010/main" val="0"/>
              </a:ext>
            </a:extLst>
          </a:blip>
          <a:srcRect l="9513" t="82782" r="34115"/>
          <a:stretch/>
        </p:blipFill>
        <p:spPr>
          <a:xfrm>
            <a:off x="323528" y="1775160"/>
            <a:ext cx="6290789" cy="184248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457200" y="155520"/>
            <a:ext cx="8228880" cy="1252080"/>
          </a:xfrm>
          <a:prstGeom prst="rect">
            <a:avLst/>
          </a:prstGeom>
          <a:noFill/>
          <a:ln>
            <a:noFill/>
          </a:ln>
        </p:spPr>
        <p:txBody>
          <a:bodyPr lIns="90000" tIns="45000" rIns="45720" bIns="45000" anchor="ctr"/>
          <a:lstStyle/>
          <a:p>
            <a:pPr>
              <a:lnSpc>
                <a:spcPct val="100000"/>
              </a:lnSpc>
            </a:pPr>
            <a:r>
              <a:rPr lang="de-DE" sz="4500" b="1" dirty="0" err="1" smtClean="0">
                <a:solidFill>
                  <a:srgbClr val="F0AD00"/>
                </a:solidFill>
                <a:latin typeface="Corbel"/>
              </a:rPr>
              <a:t>PolygonTriangulatorCollector</a:t>
            </a:r>
            <a:endParaRPr lang="de-DE" sz="4800" dirty="0"/>
          </a:p>
        </p:txBody>
      </p:sp>
      <p:sp>
        <p:nvSpPr>
          <p:cNvPr id="53" name="CustomShape 2"/>
          <p:cNvSpPr/>
          <p:nvPr/>
        </p:nvSpPr>
        <p:spPr>
          <a:xfrm>
            <a:off x="443345" y="1771681"/>
            <a:ext cx="8228880" cy="4624920"/>
          </a:xfrm>
          <a:prstGeom prst="rect">
            <a:avLst/>
          </a:prstGeom>
          <a:noFill/>
          <a:ln>
            <a:noFill/>
          </a:ln>
        </p:spPr>
        <p:txBody>
          <a:bodyPr lIns="54720" tIns="91440" rIns="90000" bIns="45000"/>
          <a:lstStyle/>
          <a:p>
            <a:pPr>
              <a:lnSpc>
                <a:spcPct val="100000"/>
              </a:lnSpc>
            </a:pPr>
            <a:endParaRPr dirty="0"/>
          </a:p>
        </p:txBody>
      </p:sp>
      <p:pic>
        <p:nvPicPr>
          <p:cNvPr id="2" name="Grafik 1"/>
          <p:cNvPicPr>
            <a:picLocks noChangeAspect="1"/>
          </p:cNvPicPr>
          <p:nvPr/>
        </p:nvPicPr>
        <p:blipFill rotWithShape="1">
          <a:blip r:embed="rId3">
            <a:extLst>
              <a:ext uri="{28A0092B-C50C-407E-A947-70E740481C1C}">
                <a14:useLocalDpi xmlns:a14="http://schemas.microsoft.com/office/drawing/2010/main" val="0"/>
              </a:ext>
            </a:extLst>
          </a:blip>
          <a:srcRect l="1341" t="53334" r="72942" b="21414"/>
          <a:stretch/>
        </p:blipFill>
        <p:spPr>
          <a:xfrm>
            <a:off x="755576" y="2132856"/>
            <a:ext cx="2721915" cy="2562880"/>
          </a:xfrm>
          <a:prstGeom prst="rect">
            <a:avLst/>
          </a:prstGeom>
        </p:spPr>
      </p:pic>
    </p:spTree>
    <p:extLst>
      <p:ext uri="{BB962C8B-B14F-4D97-AF65-F5344CB8AC3E}">
        <p14:creationId xmlns:p14="http://schemas.microsoft.com/office/powerpoint/2010/main" val="31752075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457200" y="155520"/>
            <a:ext cx="8228880" cy="1252080"/>
          </a:xfrm>
          <a:prstGeom prst="rect">
            <a:avLst/>
          </a:prstGeom>
          <a:noFill/>
          <a:ln>
            <a:noFill/>
          </a:ln>
        </p:spPr>
        <p:txBody>
          <a:bodyPr lIns="90000" tIns="45000" rIns="45720" bIns="45000" anchor="ctr"/>
          <a:lstStyle/>
          <a:p>
            <a:pPr>
              <a:lnSpc>
                <a:spcPct val="100000"/>
              </a:lnSpc>
            </a:pPr>
            <a:r>
              <a:rPr lang="de-DE" sz="4500" b="1" dirty="0" smtClean="0">
                <a:solidFill>
                  <a:srgbClr val="F0AD00"/>
                </a:solidFill>
                <a:latin typeface="Corbel"/>
              </a:rPr>
              <a:t>Interfaces</a:t>
            </a:r>
            <a:endParaRPr dirty="0"/>
          </a:p>
        </p:txBody>
      </p:sp>
      <p:pic>
        <p:nvPicPr>
          <p:cNvPr id="2" name="Grafik 1"/>
          <p:cNvPicPr>
            <a:picLocks noChangeAspect="1"/>
          </p:cNvPicPr>
          <p:nvPr/>
        </p:nvPicPr>
        <p:blipFill rotWithShape="1">
          <a:blip r:embed="rId3">
            <a:extLst>
              <a:ext uri="{28A0092B-C50C-407E-A947-70E740481C1C}">
                <a14:useLocalDpi xmlns:a14="http://schemas.microsoft.com/office/drawing/2010/main" val="0"/>
              </a:ext>
            </a:extLst>
          </a:blip>
          <a:srcRect l="43026" t="41061" r="19393" b="46667"/>
          <a:stretch/>
        </p:blipFill>
        <p:spPr>
          <a:xfrm>
            <a:off x="323528" y="1700808"/>
            <a:ext cx="4487234" cy="1405152"/>
          </a:xfrm>
          <a:prstGeom prst="rect">
            <a:avLst/>
          </a:prstGeom>
        </p:spPr>
      </p:pic>
      <p:pic>
        <p:nvPicPr>
          <p:cNvPr id="3" name="Grafik 2"/>
          <p:cNvPicPr>
            <a:picLocks noChangeAspect="1"/>
          </p:cNvPicPr>
          <p:nvPr/>
        </p:nvPicPr>
        <p:blipFill rotWithShape="1">
          <a:blip r:embed="rId3">
            <a:extLst>
              <a:ext uri="{28A0092B-C50C-407E-A947-70E740481C1C}">
                <a14:useLocalDpi xmlns:a14="http://schemas.microsoft.com/office/drawing/2010/main" val="0"/>
              </a:ext>
            </a:extLst>
          </a:blip>
          <a:srcRect l="46702" t="68283" r="11067" b="17980"/>
          <a:stretch/>
        </p:blipFill>
        <p:spPr>
          <a:xfrm>
            <a:off x="3954630" y="4437112"/>
            <a:ext cx="4731450" cy="147586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357</Words>
  <Application>Microsoft Office PowerPoint</Application>
  <PresentationFormat>Bildschirmpräsentation (4:3)</PresentationFormat>
  <Paragraphs>31</Paragraphs>
  <Slides>6</Slides>
  <Notes>5</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Office Theme</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Salim-Präsentation</dc:title>
  <dc:creator>Salimbay Gaibkhanov</dc:creator>
  <cp:lastModifiedBy>Salimchik</cp:lastModifiedBy>
  <cp:revision>20</cp:revision>
  <dcterms:modified xsi:type="dcterms:W3CDTF">2014-06-19T22:07:13Z</dcterms:modified>
  <cp:category>SWP2-Parser</cp:category>
</cp:coreProperties>
</file>