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60"/>
  </p:notesMasterIdLst>
  <p:sldIdLst>
    <p:sldId id="256" r:id="rId2"/>
    <p:sldId id="280" r:id="rId3"/>
    <p:sldId id="28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9" r:id="rId12"/>
    <p:sldId id="294" r:id="rId13"/>
    <p:sldId id="290" r:id="rId14"/>
    <p:sldId id="295" r:id="rId15"/>
    <p:sldId id="301" r:id="rId16"/>
    <p:sldId id="300" r:id="rId17"/>
    <p:sldId id="299" r:id="rId18"/>
    <p:sldId id="303" r:id="rId19"/>
    <p:sldId id="296" r:id="rId20"/>
    <p:sldId id="297" r:id="rId21"/>
    <p:sldId id="298" r:id="rId22"/>
    <p:sldId id="304" r:id="rId23"/>
    <p:sldId id="302" r:id="rId24"/>
    <p:sldId id="305" r:id="rId25"/>
    <p:sldId id="291" r:id="rId26"/>
    <p:sldId id="272" r:id="rId27"/>
    <p:sldId id="278" r:id="rId28"/>
    <p:sldId id="273" r:id="rId29"/>
    <p:sldId id="274" r:id="rId30"/>
    <p:sldId id="275" r:id="rId31"/>
    <p:sldId id="276" r:id="rId32"/>
    <p:sldId id="277" r:id="rId33"/>
    <p:sldId id="279" r:id="rId34"/>
    <p:sldId id="269" r:id="rId35"/>
    <p:sldId id="271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265" r:id="rId45"/>
    <p:sldId id="266" r:id="rId46"/>
    <p:sldId id="267" r:id="rId47"/>
    <p:sldId id="306" r:id="rId48"/>
    <p:sldId id="314" r:id="rId49"/>
    <p:sldId id="316" r:id="rId50"/>
    <p:sldId id="313" r:id="rId51"/>
    <p:sldId id="315" r:id="rId52"/>
    <p:sldId id="310" r:id="rId53"/>
    <p:sldId id="312" r:id="rId54"/>
    <p:sldId id="311" r:id="rId55"/>
    <p:sldId id="309" r:id="rId56"/>
    <p:sldId id="293" r:id="rId57"/>
    <p:sldId id="268" r:id="rId58"/>
    <p:sldId id="270" r:id="rId5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34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EA85A-F392-4AA9-AA1C-721538E5A23E}" type="datetimeFigureOut">
              <a:rPr lang="de-DE" smtClean="0"/>
              <a:pPr/>
              <a:t>18.06.2014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A044C-E8EF-4CD0-9F6B-22623A7684E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48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0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Sonnenstand" TargetMode="External"/><Relationship Id="rId2" Type="http://schemas.openxmlformats.org/officeDocument/2006/relationships/hyperlink" Target="http://www.mynetcologne.de/~nc-purschst3/garten/klima/Sonne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hronos.org/registry/cl/specs/opencl-1.1.pdf" TargetMode="External"/><Relationship Id="rId5" Type="http://schemas.openxmlformats.org/officeDocument/2006/relationships/hyperlink" Target="http://www.jocl.org/" TargetMode="External"/><Relationship Id="rId4" Type="http://schemas.openxmlformats.org/officeDocument/2006/relationships/hyperlink" Target="http://stackoverflow.com/questions/1406029/how-to-calculate-the-volume-of-a-3d-mesh-object-the-surface-of-which-is-made-up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etrahedr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vCity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4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Einfaches </a:t>
            </a:r>
            <a:r>
              <a:rPr lang="de-DE" dirty="0" err="1" smtClean="0"/>
              <a:t>mergen</a:t>
            </a:r>
            <a:r>
              <a:rPr lang="de-DE" dirty="0" smtClean="0"/>
              <a:t> der Gruppenpakete</a:t>
            </a:r>
            <a:endParaRPr lang="de-DE" dirty="0"/>
          </a:p>
          <a:p>
            <a:r>
              <a:rPr lang="de-DE" dirty="0" smtClean="0"/>
              <a:t>Dokumentation </a:t>
            </a:r>
            <a:r>
              <a:rPr lang="de-DE" dirty="0"/>
              <a:t>und Protokolle direkt in </a:t>
            </a:r>
            <a:r>
              <a:rPr lang="de-DE" dirty="0" err="1" smtClean="0"/>
              <a:t>Github</a:t>
            </a:r>
            <a:endParaRPr lang="de-DE" dirty="0"/>
          </a:p>
          <a:p>
            <a:r>
              <a:rPr lang="de-DE" dirty="0" smtClean="0"/>
              <a:t>Commit </a:t>
            </a:r>
            <a:r>
              <a:rPr lang="de-DE" dirty="0"/>
              <a:t>Probleme innerhalb der Gruppe (ein </a:t>
            </a:r>
            <a:r>
              <a:rPr lang="de-DE" dirty="0" err="1"/>
              <a:t>Branch</a:t>
            </a:r>
            <a:r>
              <a:rPr lang="de-DE" dirty="0"/>
              <a:t>)</a:t>
            </a:r>
          </a:p>
          <a:p>
            <a:r>
              <a:rPr lang="de-DE" dirty="0" smtClean="0"/>
              <a:t>Für </a:t>
            </a:r>
            <a:r>
              <a:rPr lang="de-DE" dirty="0"/>
              <a:t>uns war </a:t>
            </a:r>
            <a:r>
              <a:rPr lang="de-DE" dirty="0" err="1"/>
              <a:t>Github</a:t>
            </a:r>
            <a:r>
              <a:rPr lang="de-DE" dirty="0"/>
              <a:t> etwas Overkill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(2/2)</a:t>
            </a:r>
          </a:p>
        </p:txBody>
      </p:sp>
    </p:spTree>
    <p:extLst>
      <p:ext uri="{BB962C8B-B14F-4D97-AF65-F5344CB8AC3E}">
        <p14:creationId xmlns:p14="http://schemas.microsoft.com/office/powerpoint/2010/main" val="40033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P:\swp2\pres_modell_kompak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996" y="1516732"/>
            <a:ext cx="3619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5915000" cy="4525963"/>
          </a:xfrm>
        </p:spPr>
        <p:txBody>
          <a:bodyPr/>
          <a:lstStyle/>
          <a:p>
            <a:r>
              <a:rPr lang="de-DE" dirty="0" smtClean="0"/>
              <a:t>City</a:t>
            </a:r>
          </a:p>
          <a:p>
            <a:pPr lvl="1"/>
            <a:r>
              <a:rPr lang="de-DE" dirty="0" smtClean="0"/>
              <a:t>Einstiegspunkt</a:t>
            </a:r>
          </a:p>
          <a:p>
            <a:pPr lvl="1"/>
            <a:r>
              <a:rPr lang="de-DE" dirty="0" smtClean="0"/>
              <a:t>Mittelpunkt der Stadt, Volumen</a:t>
            </a:r>
          </a:p>
          <a:p>
            <a:r>
              <a:rPr lang="de-DE" dirty="0" smtClean="0"/>
              <a:t>Building</a:t>
            </a:r>
          </a:p>
          <a:p>
            <a:pPr lvl="1"/>
            <a:r>
              <a:rPr lang="de-DE" dirty="0" smtClean="0"/>
              <a:t>Straßenname, Volumen, ID</a:t>
            </a:r>
          </a:p>
          <a:p>
            <a:r>
              <a:rPr lang="de-DE" dirty="0" err="1" smtClean="0"/>
              <a:t>BoundarySurface</a:t>
            </a:r>
            <a:endParaRPr lang="de-DE" dirty="0" smtClean="0"/>
          </a:p>
          <a:p>
            <a:pPr lvl="1"/>
            <a:r>
              <a:rPr lang="de-DE" dirty="0" smtClean="0"/>
              <a:t>Wand, Dach, Boden, Andere</a:t>
            </a:r>
          </a:p>
          <a:p>
            <a:r>
              <a:rPr lang="de-DE" dirty="0" smtClean="0"/>
              <a:t>Polygon</a:t>
            </a:r>
          </a:p>
          <a:p>
            <a:pPr lvl="1"/>
            <a:r>
              <a:rPr lang="de-DE" dirty="0" smtClean="0"/>
              <a:t>Flächeninhalt, Prozentuale Verschattung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Datenmodell (1/2)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1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P:\swp2\pres_modell_kompak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996" y="1516732"/>
            <a:ext cx="3619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5987008" cy="4525963"/>
          </a:xfrm>
        </p:spPr>
        <p:txBody>
          <a:bodyPr/>
          <a:lstStyle/>
          <a:p>
            <a:r>
              <a:rPr lang="de-DE" dirty="0" err="1" smtClean="0"/>
              <a:t>Triangle</a:t>
            </a:r>
            <a:endParaRPr lang="de-DE" dirty="0"/>
          </a:p>
          <a:p>
            <a:pPr lvl="1"/>
            <a:r>
              <a:rPr lang="de-DE" dirty="0" err="1" smtClean="0"/>
              <a:t>Normalenvektor</a:t>
            </a:r>
            <a:r>
              <a:rPr lang="de-DE" dirty="0" smtClean="0"/>
              <a:t> und drei Punkte</a:t>
            </a:r>
            <a:endParaRPr lang="de-DE" dirty="0"/>
          </a:p>
          <a:p>
            <a:r>
              <a:rPr lang="de-DE" dirty="0" err="1" smtClean="0"/>
              <a:t>ShadowTriangle</a:t>
            </a:r>
            <a:endParaRPr lang="de-DE" dirty="0" smtClean="0"/>
          </a:p>
          <a:p>
            <a:pPr lvl="1"/>
            <a:r>
              <a:rPr lang="de-DE" dirty="0" smtClean="0"/>
              <a:t>Erbt von </a:t>
            </a:r>
            <a:r>
              <a:rPr lang="de-DE" dirty="0" err="1" smtClean="0"/>
              <a:t>Triangle</a:t>
            </a:r>
            <a:endParaRPr lang="de-DE" dirty="0" smtClean="0"/>
          </a:p>
          <a:p>
            <a:pPr lvl="1"/>
            <a:r>
              <a:rPr lang="de-DE" dirty="0" smtClean="0"/>
              <a:t>Enthält Verschattungsinformationen</a:t>
            </a:r>
          </a:p>
          <a:p>
            <a:pPr lvl="1"/>
            <a:r>
              <a:rPr lang="de-DE" dirty="0" smtClean="0"/>
              <a:t>Mittelpunkt</a:t>
            </a:r>
          </a:p>
          <a:p>
            <a:pPr lvl="1"/>
            <a:r>
              <a:rPr lang="de-DE" dirty="0" smtClean="0"/>
              <a:t>Zugehöriges Gebäude</a:t>
            </a:r>
          </a:p>
          <a:p>
            <a:r>
              <a:rPr lang="de-DE" dirty="0" smtClean="0"/>
              <a:t>Vertex</a:t>
            </a:r>
          </a:p>
          <a:p>
            <a:pPr lvl="1"/>
            <a:r>
              <a:rPr lang="de-DE" dirty="0" smtClean="0"/>
              <a:t>Enthält 3 Koordinaten (</a:t>
            </a:r>
            <a:r>
              <a:rPr lang="de-DE" dirty="0" err="1" smtClean="0"/>
              <a:t>float</a:t>
            </a:r>
            <a:r>
              <a:rPr lang="de-DE" dirty="0" smtClean="0"/>
              <a:t>)</a:t>
            </a:r>
          </a:p>
          <a:p>
            <a:pPr marL="393192" lvl="1" indent="0">
              <a:buNone/>
            </a:pP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Datenmodell (2/2)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59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Bestandteile des Parser-Moduls</a:t>
            </a:r>
          </a:p>
          <a:p>
            <a:r>
              <a:rPr lang="de-DE" dirty="0" smtClean="0"/>
              <a:t>Bibliothek: CityGML4J</a:t>
            </a:r>
          </a:p>
          <a:p>
            <a:r>
              <a:rPr lang="de-DE" dirty="0" smtClean="0"/>
              <a:t>Interfaces</a:t>
            </a:r>
          </a:p>
          <a:p>
            <a:r>
              <a:rPr lang="de-DE" dirty="0" smtClean="0"/>
              <a:t>Import</a:t>
            </a:r>
          </a:p>
          <a:p>
            <a:r>
              <a:rPr lang="de-DE" dirty="0" smtClean="0"/>
              <a:t>Export</a:t>
            </a:r>
          </a:p>
          <a:p>
            <a:r>
              <a:rPr lang="de-DE" dirty="0" smtClean="0"/>
              <a:t>Troubleshooting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124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Parser besteht aus</a:t>
            </a:r>
          </a:p>
          <a:p>
            <a:pPr lvl="1"/>
            <a:r>
              <a:rPr lang="de-DE" dirty="0"/>
              <a:t>Import der GML-Datei</a:t>
            </a:r>
          </a:p>
          <a:p>
            <a:pPr lvl="1"/>
            <a:r>
              <a:rPr lang="de-DE" dirty="0"/>
              <a:t>Koordinatentransformation</a:t>
            </a:r>
          </a:p>
          <a:p>
            <a:pPr lvl="1"/>
            <a:r>
              <a:rPr lang="de-DE" dirty="0"/>
              <a:t>Polygon-Triangulation</a:t>
            </a:r>
          </a:p>
          <a:p>
            <a:pPr lvl="1"/>
            <a:r>
              <a:rPr lang="de-DE" dirty="0"/>
              <a:t>Export als CSV, GML oder XML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Das Parser-Modul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9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2002 entwickelter Standard</a:t>
            </a:r>
          </a:p>
          <a:p>
            <a:r>
              <a:rPr lang="de-DE" dirty="0" smtClean="0"/>
              <a:t>XML </a:t>
            </a:r>
            <a:r>
              <a:rPr lang="de-DE" dirty="0"/>
              <a:t>- basiert</a:t>
            </a:r>
          </a:p>
          <a:p>
            <a:r>
              <a:rPr lang="de-DE" dirty="0" smtClean="0"/>
              <a:t>5 </a:t>
            </a:r>
            <a:r>
              <a:rPr lang="de-DE" dirty="0"/>
              <a:t>Skalenbereiche / Level </a:t>
            </a:r>
            <a:r>
              <a:rPr lang="de-DE" dirty="0" err="1"/>
              <a:t>Of</a:t>
            </a:r>
            <a:r>
              <a:rPr lang="de-DE" dirty="0"/>
              <a:t> Details (LOD)</a:t>
            </a:r>
          </a:p>
          <a:p>
            <a:r>
              <a:rPr lang="de-DE" dirty="0" smtClean="0"/>
              <a:t>Datenmodell</a:t>
            </a:r>
            <a:r>
              <a:rPr lang="de-DE" dirty="0"/>
              <a:t>, das geparst </a:t>
            </a:r>
            <a:r>
              <a:rPr lang="de-DE" dirty="0" smtClean="0"/>
              <a:t>wird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Bibliothek: CityGML4J</a:t>
            </a:r>
            <a:endParaRPr lang="de-DE" dirty="0"/>
          </a:p>
        </p:txBody>
      </p:sp>
      <p:pic>
        <p:nvPicPr>
          <p:cNvPr id="6" name="Grafik 5"/>
          <p:cNvPicPr/>
          <p:nvPr/>
        </p:nvPicPr>
        <p:blipFill>
          <a:blip r:embed="rId2" cstate="print"/>
          <a:srcRect t="5004" b="47458"/>
          <a:stretch>
            <a:fillRect/>
          </a:stretch>
        </p:blipFill>
        <p:spPr>
          <a:xfrm>
            <a:off x="857874" y="3920859"/>
            <a:ext cx="6953040" cy="1983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2850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Interfaces des Parsers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190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Import (1/2)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2570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Import (2/2)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9979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Einfache CSV-Datei</a:t>
            </a:r>
          </a:p>
          <a:p>
            <a:endParaRPr lang="de-DE" dirty="0"/>
          </a:p>
          <a:p>
            <a:r>
              <a:rPr lang="de-DE" dirty="0"/>
              <a:t>Enthält Gebäude-ID und errechnetes Volumen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Export: CSV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050823"/>
            <a:ext cx="47625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Vorstellung </a:t>
            </a:r>
            <a:r>
              <a:rPr lang="de-DE" dirty="0" err="1" smtClean="0"/>
              <a:t>vCity</a:t>
            </a:r>
            <a:endParaRPr lang="de-DE" dirty="0" smtClean="0"/>
          </a:p>
          <a:p>
            <a:r>
              <a:rPr lang="de-DE" dirty="0" smtClean="0"/>
              <a:t>Datenmodell</a:t>
            </a:r>
          </a:p>
          <a:p>
            <a:r>
              <a:rPr lang="de-DE" dirty="0" smtClean="0"/>
              <a:t>Parser</a:t>
            </a:r>
          </a:p>
          <a:p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3D-Viewer und GUI</a:t>
            </a:r>
          </a:p>
          <a:p>
            <a:r>
              <a:rPr lang="de-DE" dirty="0" smtClean="0"/>
              <a:t>Demo</a:t>
            </a:r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15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Export aller Original-Daten plus errechnetes Volumen als Double-Attribut</a:t>
            </a:r>
          </a:p>
          <a:p>
            <a:endParaRPr lang="de-DE" dirty="0"/>
          </a:p>
          <a:p>
            <a:r>
              <a:rPr lang="de-DE" dirty="0" err="1"/>
              <a:t>CityGML</a:t>
            </a:r>
            <a:r>
              <a:rPr lang="de-DE" dirty="0"/>
              <a:t>-Framework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Export: GML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27" y="4145412"/>
            <a:ext cx="52959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8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Export der errechneten Volumen-, Flächen- und Schattenwerte als XML-Datei zur Verwendung mit </a:t>
            </a:r>
            <a:r>
              <a:rPr lang="de-DE" b="1" dirty="0" smtClean="0"/>
              <a:t>INSEL</a:t>
            </a:r>
          </a:p>
          <a:p>
            <a:endParaRPr lang="de-DE" b="1" dirty="0"/>
          </a:p>
          <a:p>
            <a:r>
              <a:rPr lang="de-DE" dirty="0" err="1"/>
              <a:t>StAX</a:t>
            </a:r>
            <a:r>
              <a:rPr lang="de-DE" dirty="0"/>
              <a:t>-Framework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Export: XML</a:t>
            </a:r>
          </a:p>
        </p:txBody>
      </p:sp>
    </p:spTree>
    <p:extLst>
      <p:ext uri="{BB962C8B-B14F-4D97-AF65-F5344CB8AC3E}">
        <p14:creationId xmlns:p14="http://schemas.microsoft.com/office/powerpoint/2010/main" val="31025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CityGML</a:t>
            </a:r>
            <a:r>
              <a:rPr lang="de-DE" dirty="0"/>
              <a:t>- Doku</a:t>
            </a:r>
          </a:p>
          <a:p>
            <a:pPr lvl="1"/>
            <a:r>
              <a:rPr lang="de-DE" dirty="0" smtClean="0"/>
              <a:t>Schlecht </a:t>
            </a:r>
            <a:r>
              <a:rPr lang="de-DE" dirty="0"/>
              <a:t>dokumentiert</a:t>
            </a:r>
          </a:p>
          <a:p>
            <a:pPr lvl="1"/>
            <a:r>
              <a:rPr lang="de-DE" dirty="0" smtClean="0"/>
              <a:t>Viele </a:t>
            </a:r>
            <a:r>
              <a:rPr lang="de-DE" dirty="0"/>
              <a:t>Felder oft nicht belegt -&gt; „null“</a:t>
            </a:r>
          </a:p>
          <a:p>
            <a:pPr lvl="1"/>
            <a:r>
              <a:rPr lang="de-DE" dirty="0" smtClean="0"/>
              <a:t>Exploratives </a:t>
            </a:r>
            <a:r>
              <a:rPr lang="de-DE" dirty="0"/>
              <a:t>Testen </a:t>
            </a:r>
            <a:r>
              <a:rPr lang="de-DE" dirty="0" smtClean="0"/>
              <a:t>schwerfällig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  <p:graphicFrame>
        <p:nvGraphicFramePr>
          <p:cNvPr id="6" name="Table 3"/>
          <p:cNvGraphicFramePr/>
          <p:nvPr>
            <p:extLst>
              <p:ext uri="{D42A27DB-BD31-4B8C-83A1-F6EECF244321}">
                <p14:modId xmlns:p14="http://schemas.microsoft.com/office/powerpoint/2010/main" val="3635636256"/>
              </p:ext>
            </p:extLst>
          </p:nvPr>
        </p:nvGraphicFramePr>
        <p:xfrm>
          <a:off x="827584" y="3501008"/>
          <a:ext cx="7847280" cy="1635120"/>
        </p:xfrm>
        <a:graphic>
          <a:graphicData uri="http://schemas.openxmlformats.org/drawingml/2006/table">
            <a:tbl>
              <a:tblPr/>
              <a:tblGrid>
                <a:gridCol w="2808312"/>
                <a:gridCol w="5038968"/>
              </a:tblGrid>
              <a:tr h="163512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String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theCity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 =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building.getAddress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(0).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getXalAddress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getAddressDetails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getCountry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getLocality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getLocalityName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(0).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getContent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();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&lt;</a:t>
                      </a:r>
                      <a:r>
                        <a:rPr lang="de-DE" sz="1200" dirty="0" err="1"/>
                        <a:t>bldg:address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&lt;</a:t>
                      </a:r>
                      <a:r>
                        <a:rPr lang="de-DE" sz="1200" dirty="0" err="1"/>
                        <a:t>core:Address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&lt;</a:t>
                      </a:r>
                      <a:r>
                        <a:rPr lang="de-DE" sz="1200" dirty="0" err="1"/>
                        <a:t>core:xalAddress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&lt;</a:t>
                      </a:r>
                      <a:r>
                        <a:rPr lang="de-DE" sz="1200" dirty="0" err="1"/>
                        <a:t>xal:AddressDetails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&lt;</a:t>
                      </a:r>
                      <a:r>
                        <a:rPr lang="de-DE" sz="1200" dirty="0" err="1"/>
                        <a:t>xal:Country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&lt;</a:t>
                      </a:r>
                      <a:r>
                        <a:rPr lang="de-DE" sz="1200" dirty="0" err="1"/>
                        <a:t>xal:CountryName</a:t>
                      </a:r>
                      <a:r>
                        <a:rPr lang="de-DE" sz="1200" dirty="0"/>
                        <a:t>&gt;Germany&lt;/</a:t>
                      </a:r>
                      <a:r>
                        <a:rPr lang="de-DE" sz="1200" dirty="0" err="1"/>
                        <a:t>xal:CountryName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&lt;</a:t>
                      </a:r>
                      <a:r>
                        <a:rPr lang="de-DE" sz="1200" dirty="0" err="1"/>
                        <a:t>xal:Locality</a:t>
                      </a:r>
                      <a:r>
                        <a:rPr lang="de-DE" sz="1200" dirty="0"/>
                        <a:t> Type="Town"&gt;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  &lt;</a:t>
                      </a:r>
                      <a:r>
                        <a:rPr lang="de-DE" sz="1200" dirty="0" err="1"/>
                        <a:t>xal:LocalityName</a:t>
                      </a:r>
                      <a:r>
                        <a:rPr lang="de-DE" sz="1200" dirty="0"/>
                        <a:t>&gt;</a:t>
                      </a:r>
                      <a:r>
                        <a:rPr lang="de-DE" sz="1200" u="sng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Ludwigsburg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&lt;/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xal:LocalityName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&gt;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15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CityGML</a:t>
            </a:r>
            <a:r>
              <a:rPr lang="de-DE" dirty="0"/>
              <a:t>- Doku</a:t>
            </a:r>
          </a:p>
          <a:p>
            <a:pPr lvl="1"/>
            <a:r>
              <a:rPr lang="de-DE" dirty="0" smtClean="0"/>
              <a:t>Schlecht </a:t>
            </a:r>
            <a:r>
              <a:rPr lang="de-DE" dirty="0"/>
              <a:t>dokumentiert</a:t>
            </a:r>
          </a:p>
          <a:p>
            <a:pPr lvl="1"/>
            <a:r>
              <a:rPr lang="de-DE" dirty="0" smtClean="0"/>
              <a:t>Viele </a:t>
            </a:r>
            <a:r>
              <a:rPr lang="de-DE" dirty="0"/>
              <a:t>Felder oft nicht belegt -&gt; „null“</a:t>
            </a:r>
          </a:p>
          <a:p>
            <a:pPr lvl="1"/>
            <a:r>
              <a:rPr lang="de-DE" dirty="0" smtClean="0"/>
              <a:t>Exploratives </a:t>
            </a:r>
            <a:r>
              <a:rPr lang="de-DE" dirty="0"/>
              <a:t>Testen schwerfällig</a:t>
            </a:r>
          </a:p>
          <a:p>
            <a:r>
              <a:rPr lang="de-DE" dirty="0"/>
              <a:t>Laufzeit Parser</a:t>
            </a:r>
          </a:p>
          <a:p>
            <a:pPr lvl="1"/>
            <a:r>
              <a:rPr lang="de-DE" dirty="0" smtClean="0"/>
              <a:t>Bisher </a:t>
            </a:r>
            <a:r>
              <a:rPr lang="de-DE" dirty="0"/>
              <a:t>verkraftbar</a:t>
            </a:r>
          </a:p>
          <a:p>
            <a:pPr lvl="1"/>
            <a:r>
              <a:rPr lang="de-DE" dirty="0" smtClean="0"/>
              <a:t>Problem</a:t>
            </a:r>
            <a:r>
              <a:rPr lang="de-DE" dirty="0"/>
              <a:t>: Größere Stadtmodelle</a:t>
            </a:r>
          </a:p>
          <a:p>
            <a:pPr lvl="1"/>
            <a:r>
              <a:rPr lang="de-DE" dirty="0" smtClean="0"/>
              <a:t>Ausblick</a:t>
            </a:r>
            <a:r>
              <a:rPr lang="de-DE" dirty="0"/>
              <a:t>: XML-Dokument in </a:t>
            </a:r>
            <a:r>
              <a:rPr lang="de-DE" dirty="0" smtClean="0"/>
              <a:t>RAM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54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CityGML</a:t>
            </a:r>
            <a:r>
              <a:rPr lang="de-DE" dirty="0"/>
              <a:t>- Doku</a:t>
            </a:r>
          </a:p>
          <a:p>
            <a:pPr lvl="1"/>
            <a:r>
              <a:rPr lang="de-DE" dirty="0" smtClean="0"/>
              <a:t>Schlecht </a:t>
            </a:r>
            <a:r>
              <a:rPr lang="de-DE" dirty="0"/>
              <a:t>dokumentiert</a:t>
            </a:r>
          </a:p>
          <a:p>
            <a:pPr lvl="1"/>
            <a:r>
              <a:rPr lang="de-DE" dirty="0" smtClean="0"/>
              <a:t>Viele </a:t>
            </a:r>
            <a:r>
              <a:rPr lang="de-DE" dirty="0"/>
              <a:t>Felder oft nicht belegt -&gt; „null“</a:t>
            </a:r>
          </a:p>
          <a:p>
            <a:pPr lvl="1"/>
            <a:r>
              <a:rPr lang="de-DE" dirty="0" smtClean="0"/>
              <a:t>Exploratives </a:t>
            </a:r>
            <a:r>
              <a:rPr lang="de-DE" dirty="0"/>
              <a:t>Testen schwerfällig</a:t>
            </a:r>
          </a:p>
          <a:p>
            <a:r>
              <a:rPr lang="de-DE" dirty="0"/>
              <a:t>Laufzeit Parser</a:t>
            </a:r>
          </a:p>
          <a:p>
            <a:pPr lvl="1"/>
            <a:r>
              <a:rPr lang="de-DE" dirty="0" smtClean="0"/>
              <a:t>Bisher </a:t>
            </a:r>
            <a:r>
              <a:rPr lang="de-DE" dirty="0"/>
              <a:t>verkraftbar</a:t>
            </a:r>
          </a:p>
          <a:p>
            <a:pPr lvl="1"/>
            <a:r>
              <a:rPr lang="de-DE" dirty="0" smtClean="0"/>
              <a:t>Problem</a:t>
            </a:r>
            <a:r>
              <a:rPr lang="de-DE" dirty="0"/>
              <a:t>: Größere Stadtmodelle</a:t>
            </a:r>
          </a:p>
          <a:p>
            <a:pPr lvl="1"/>
            <a:r>
              <a:rPr lang="de-DE" dirty="0" smtClean="0"/>
              <a:t>Ausblick</a:t>
            </a:r>
            <a:r>
              <a:rPr lang="de-DE" dirty="0"/>
              <a:t>: XML-Dokument in RAM</a:t>
            </a:r>
          </a:p>
          <a:p>
            <a:r>
              <a:rPr lang="de-DE" dirty="0"/>
              <a:t>Genauigkeit der Berechnungen</a:t>
            </a:r>
          </a:p>
          <a:p>
            <a:pPr lvl="1"/>
            <a:r>
              <a:rPr lang="de-DE" dirty="0" smtClean="0"/>
              <a:t>„Umrechnen</a:t>
            </a:r>
            <a:r>
              <a:rPr lang="de-DE" dirty="0"/>
              <a:t>“ von double zu </a:t>
            </a:r>
            <a:r>
              <a:rPr lang="de-DE" dirty="0" err="1"/>
              <a:t>float</a:t>
            </a:r>
            <a:r>
              <a:rPr lang="de-DE" dirty="0"/>
              <a:t> - Datentypen zur Volumenberechnung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786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</a:p>
          <a:p>
            <a:r>
              <a:rPr lang="de-DE" dirty="0" smtClean="0"/>
              <a:t>Allgemeines zu </a:t>
            </a:r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Volumenberechnung</a:t>
            </a:r>
          </a:p>
          <a:p>
            <a:r>
              <a:rPr lang="de-DE" dirty="0" smtClean="0"/>
              <a:t>Schattenberechnung</a:t>
            </a:r>
          </a:p>
          <a:p>
            <a:r>
              <a:rPr lang="de-DE" dirty="0" smtClean="0"/>
              <a:t>Sonnenposition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OpenCL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16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Aufgabe: Implementierung einer Volumenberechnung und einer Schattenberechnung in CUDA oder </a:t>
            </a:r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Aufgaben wurden sowohl in Java als auch </a:t>
            </a:r>
            <a:r>
              <a:rPr lang="de-DE" dirty="0" err="1" smtClean="0"/>
              <a:t>OpenCL</a:t>
            </a:r>
            <a:r>
              <a:rPr lang="de-DE" dirty="0" smtClean="0"/>
              <a:t> gelöst</a:t>
            </a:r>
          </a:p>
          <a:p>
            <a:r>
              <a:rPr lang="de-DE" dirty="0" smtClean="0"/>
              <a:t>Java Implementierung wird als Fall-Back verwendet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CPU hat 2 – 8 Kerne, GPU im Labor hat 1024 Kerne</a:t>
            </a:r>
          </a:p>
          <a:p>
            <a:r>
              <a:rPr lang="de-DE" dirty="0" smtClean="0"/>
              <a:t>Aber geringere Taktrate pro Kern</a:t>
            </a:r>
          </a:p>
          <a:p>
            <a:r>
              <a:rPr lang="de-DE" dirty="0" err="1" smtClean="0"/>
              <a:t>Parallelisierbarer</a:t>
            </a:r>
            <a:r>
              <a:rPr lang="de-DE" dirty="0" smtClean="0"/>
              <a:t> Code kann extrem gut auf der GPU berechnet werden</a:t>
            </a:r>
          </a:p>
          <a:p>
            <a:r>
              <a:rPr lang="de-DE" dirty="0" smtClean="0"/>
              <a:t>Sowohl Volumenberechnung als auch Schattenberechnung gut </a:t>
            </a:r>
            <a:r>
              <a:rPr lang="de-DE" dirty="0" err="1" smtClean="0"/>
              <a:t>parallelisierbar</a:t>
            </a:r>
            <a:endParaRPr lang="de-DE" dirty="0" smtClean="0"/>
          </a:p>
          <a:p>
            <a:r>
              <a:rPr lang="de-DE" dirty="0" smtClean="0"/>
              <a:t>Schattenberechnungszeit von Stunden auf Minuten reduziert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GPU?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27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Entscheidung für </a:t>
            </a:r>
            <a:r>
              <a:rPr lang="de-DE" dirty="0" err="1" smtClean="0"/>
              <a:t>OpenCL</a:t>
            </a:r>
            <a:r>
              <a:rPr lang="de-DE" dirty="0" smtClean="0"/>
              <a:t> da plattformübergreifend</a:t>
            </a:r>
          </a:p>
          <a:p>
            <a:r>
              <a:rPr lang="de-DE" dirty="0" smtClean="0"/>
              <a:t>Offener Standard seit 2008</a:t>
            </a:r>
          </a:p>
          <a:p>
            <a:r>
              <a:rPr lang="de-DE" dirty="0" smtClean="0"/>
              <a:t>Wird von der </a:t>
            </a:r>
            <a:r>
              <a:rPr lang="de-DE" dirty="0" err="1" smtClean="0"/>
              <a:t>Khronos</a:t>
            </a:r>
            <a:r>
              <a:rPr lang="de-DE" dirty="0" smtClean="0"/>
              <a:t>-Group gepflegt</a:t>
            </a:r>
          </a:p>
          <a:p>
            <a:r>
              <a:rPr lang="de-DE" dirty="0" smtClean="0"/>
              <a:t>Unterstützt AMD-Grafikkarten</a:t>
            </a:r>
          </a:p>
          <a:p>
            <a:r>
              <a:rPr lang="de-DE" dirty="0" smtClean="0"/>
              <a:t>Java-Binding mit JOCL vorhanden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1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clCreateContextFromType</a:t>
            </a:r>
            <a:endParaRPr lang="de-DE" i="1" dirty="0" smtClean="0"/>
          </a:p>
          <a:p>
            <a:r>
              <a:rPr lang="de-DE" dirty="0" smtClean="0"/>
              <a:t>Devices (GPUs oder </a:t>
            </a:r>
            <a:r>
              <a:rPr lang="de-DE" dirty="0" err="1" smtClean="0"/>
              <a:t>evtl</a:t>
            </a:r>
            <a:r>
              <a:rPr lang="de-DE" dirty="0" smtClean="0"/>
              <a:t> CPUs) holen</a:t>
            </a:r>
            <a:br>
              <a:rPr lang="de-DE" dirty="0" smtClean="0"/>
            </a:br>
            <a:r>
              <a:rPr lang="de-DE" i="1" dirty="0" err="1" smtClean="0"/>
              <a:t>clGetContextInfo</a:t>
            </a:r>
            <a:endParaRPr lang="de-DE" i="1" dirty="0" smtClean="0"/>
          </a:p>
          <a:p>
            <a:r>
              <a:rPr lang="de-DE" dirty="0" smtClean="0"/>
              <a:t>Eine </a:t>
            </a:r>
            <a:r>
              <a:rPr lang="de-DE" dirty="0" err="1" smtClean="0"/>
              <a:t>CommandQueue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clCreateCommandQueue</a:t>
            </a:r>
            <a:endParaRPr lang="de-DE" i="1" dirty="0" smtClean="0"/>
          </a:p>
          <a:p>
            <a:r>
              <a:rPr lang="de-DE" dirty="0" smtClean="0"/>
              <a:t>Ein Programm laden</a:t>
            </a:r>
            <a:br>
              <a:rPr lang="de-DE" dirty="0" smtClean="0"/>
            </a:br>
            <a:r>
              <a:rPr lang="de-DE" i="1" dirty="0" err="1" smtClean="0"/>
              <a:t>clCreateProgramWithSource</a:t>
            </a:r>
            <a:endParaRPr lang="de-DE" i="1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(1/3)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vCity</a:t>
            </a:r>
            <a:r>
              <a:rPr lang="de-DE" dirty="0" smtClean="0"/>
              <a:t>?</a:t>
            </a:r>
          </a:p>
          <a:p>
            <a:r>
              <a:rPr lang="de-DE" dirty="0" smtClean="0"/>
              <a:t>Kommunikation</a:t>
            </a:r>
          </a:p>
          <a:p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</a:t>
            </a:r>
            <a:r>
              <a:rPr lang="de-DE" dirty="0" err="1" smtClean="0"/>
              <a:t>vCity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2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Programm kompilieren und linken </a:t>
            </a:r>
            <a:r>
              <a:rPr lang="de-DE" i="1" dirty="0" err="1" smtClean="0"/>
              <a:t>clBuildProgram</a:t>
            </a:r>
            <a:endParaRPr lang="de-DE" i="1" dirty="0" smtClean="0"/>
          </a:p>
          <a:p>
            <a:r>
              <a:rPr lang="de-DE" dirty="0" smtClean="0"/>
              <a:t>Den </a:t>
            </a:r>
            <a:r>
              <a:rPr lang="de-DE" dirty="0" err="1" smtClean="0"/>
              <a:t>Programmkernel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clCreateKernel</a:t>
            </a:r>
            <a:endParaRPr lang="de-DE" i="1" dirty="0" smtClean="0"/>
          </a:p>
          <a:p>
            <a:r>
              <a:rPr lang="de-DE" dirty="0" smtClean="0"/>
              <a:t>Programmdaten auf die GPU laden</a:t>
            </a:r>
          </a:p>
          <a:p>
            <a:pPr lvl="1"/>
            <a:r>
              <a:rPr lang="de-DE" dirty="0" err="1" smtClean="0"/>
              <a:t>Buffer</a:t>
            </a:r>
            <a:r>
              <a:rPr lang="de-DE" dirty="0" smtClean="0"/>
              <a:t> auf GPU erstellen mit </a:t>
            </a:r>
            <a:br>
              <a:rPr lang="de-DE" dirty="0" smtClean="0"/>
            </a:br>
            <a:r>
              <a:rPr lang="de-DE" i="1" dirty="0" err="1" smtClean="0"/>
              <a:t>clCreateBuffer</a:t>
            </a:r>
            <a:endParaRPr lang="de-DE" i="1" dirty="0" smtClean="0"/>
          </a:p>
          <a:p>
            <a:pPr lvl="1"/>
            <a:r>
              <a:rPr lang="de-DE" dirty="0" smtClean="0"/>
              <a:t>Parameter für den Kernel setzen mit</a:t>
            </a:r>
            <a:br>
              <a:rPr lang="de-DE" dirty="0" smtClean="0"/>
            </a:br>
            <a:r>
              <a:rPr lang="de-DE" i="1" dirty="0" err="1"/>
              <a:t>clSetKernelArg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(2/3)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8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r>
              <a:rPr lang="de-DE" dirty="0" smtClean="0"/>
              <a:t> </a:t>
            </a:r>
            <a:r>
              <a:rPr lang="de-DE" dirty="0" err="1" smtClean="0"/>
              <a:t>kernel</a:t>
            </a:r>
            <a:r>
              <a:rPr lang="de-DE" dirty="0" smtClean="0"/>
              <a:t> ausführen</a:t>
            </a:r>
            <a:br>
              <a:rPr lang="de-DE" dirty="0" smtClean="0"/>
            </a:br>
            <a:r>
              <a:rPr lang="de-DE" i="1" dirty="0" err="1" smtClean="0"/>
              <a:t>clEnqueueNDRangeKernel</a:t>
            </a:r>
            <a:endParaRPr lang="de-DE" i="1" dirty="0" smtClean="0"/>
          </a:p>
          <a:p>
            <a:r>
              <a:rPr lang="de-DE" dirty="0" smtClean="0"/>
              <a:t>Warten bis die Ausführung beendet ist</a:t>
            </a:r>
            <a:br>
              <a:rPr lang="de-DE" dirty="0" smtClean="0"/>
            </a:br>
            <a:r>
              <a:rPr lang="de-DE" i="1" dirty="0" err="1" smtClean="0"/>
              <a:t>clFinish</a:t>
            </a:r>
            <a:endParaRPr lang="de-DE" i="1" dirty="0" smtClean="0"/>
          </a:p>
          <a:p>
            <a:r>
              <a:rPr lang="de-DE" dirty="0" smtClean="0"/>
              <a:t>Lesen von Ausgabedaten</a:t>
            </a:r>
            <a:br>
              <a:rPr lang="de-DE" dirty="0" smtClean="0"/>
            </a:br>
            <a:r>
              <a:rPr lang="de-DE" i="1" dirty="0" err="1" smtClean="0"/>
              <a:t>clEnqueueReadBuffer</a:t>
            </a:r>
            <a:endParaRPr lang="de-DE" i="1" dirty="0" smtClean="0"/>
          </a:p>
          <a:p>
            <a:r>
              <a:rPr lang="de-DE" dirty="0" smtClean="0"/>
              <a:t>Gespeicherte Daten wieder löschen</a:t>
            </a:r>
            <a:br>
              <a:rPr lang="de-DE" dirty="0" smtClean="0"/>
            </a:br>
            <a:r>
              <a:rPr lang="de-DE" i="1" dirty="0" err="1" smtClean="0"/>
              <a:t>clReleaseMemObject</a:t>
            </a:r>
            <a:endParaRPr lang="de-DE" i="1" dirty="0" smtClean="0"/>
          </a:p>
          <a:p>
            <a:r>
              <a:rPr lang="de-DE" dirty="0" smtClean="0"/>
              <a:t>Kernel wieder freigeben</a:t>
            </a:r>
            <a:br>
              <a:rPr lang="de-DE" dirty="0" smtClean="0"/>
            </a:br>
            <a:r>
              <a:rPr lang="de-DE" i="1" dirty="0" err="1"/>
              <a:t>clReleaseKernel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(3/3)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OpenCL</a:t>
            </a:r>
            <a:r>
              <a:rPr lang="de-DE" dirty="0" smtClean="0"/>
              <a:t> Sprache ist eine </a:t>
            </a:r>
            <a:r>
              <a:rPr lang="de-DE" dirty="0"/>
              <a:t>E</a:t>
            </a:r>
            <a:r>
              <a:rPr lang="de-DE" dirty="0" smtClean="0"/>
              <a:t>rweiterung des C-Standards</a:t>
            </a:r>
          </a:p>
          <a:p>
            <a:r>
              <a:rPr lang="de-DE" dirty="0" smtClean="0"/>
              <a:t>Beispiel zur Berechnung von Quadratzahlen auf der GPU</a:t>
            </a:r>
          </a:p>
          <a:p>
            <a:pPr marL="109728" indent="0">
              <a:buNone/>
            </a:pPr>
            <a:r>
              <a:rPr lang="de-DE" dirty="0" smtClean="0"/>
              <a:t>__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>
                <a:solidFill>
                  <a:srgbClr val="0070C0"/>
                </a:solidFill>
              </a:rPr>
              <a:t>void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/>
              <a:t>calc</a:t>
            </a:r>
            <a:r>
              <a:rPr lang="de-DE" dirty="0"/>
              <a:t>(__global </a:t>
            </a:r>
            <a:r>
              <a:rPr lang="de-DE" dirty="0" err="1">
                <a:solidFill>
                  <a:srgbClr val="0070C0"/>
                </a:solidFill>
              </a:rPr>
              <a:t>int</a:t>
            </a:r>
            <a:r>
              <a:rPr lang="de-DE" dirty="0"/>
              <a:t>* </a:t>
            </a:r>
            <a:r>
              <a:rPr lang="de-DE" dirty="0" err="1"/>
              <a:t>array</a:t>
            </a:r>
            <a:r>
              <a:rPr lang="de-DE" dirty="0"/>
              <a:t>,				   </a:t>
            </a:r>
            <a:r>
              <a:rPr lang="de-DE" dirty="0" smtClean="0"/>
              <a:t>         __</a:t>
            </a:r>
            <a:r>
              <a:rPr lang="de-DE" dirty="0"/>
              <a:t>global </a:t>
            </a:r>
            <a:r>
              <a:rPr lang="de-DE" dirty="0" err="1">
                <a:solidFill>
                  <a:srgbClr val="0070C0"/>
                </a:solidFill>
              </a:rPr>
              <a:t>int</a:t>
            </a:r>
            <a:r>
              <a:rPr lang="de-DE" dirty="0"/>
              <a:t>* </a:t>
            </a:r>
            <a:r>
              <a:rPr lang="de-DE" dirty="0" err="1"/>
              <a:t>result</a:t>
            </a:r>
            <a:r>
              <a:rPr lang="de-DE" dirty="0"/>
              <a:t>) </a:t>
            </a:r>
            <a:r>
              <a:rPr lang="de-DE" dirty="0" smtClean="0"/>
              <a:t>{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>
                <a:solidFill>
                  <a:srgbClr val="0070C0"/>
                </a:solidFill>
              </a:rPr>
              <a:t>int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/>
              <a:t>gid</a:t>
            </a:r>
            <a:r>
              <a:rPr lang="de-DE" dirty="0"/>
              <a:t> = </a:t>
            </a:r>
            <a:r>
              <a:rPr lang="de-DE" dirty="0" err="1"/>
              <a:t>get_global_id</a:t>
            </a:r>
            <a:r>
              <a:rPr lang="de-DE" dirty="0"/>
              <a:t>(</a:t>
            </a:r>
            <a:r>
              <a:rPr lang="de-DE" dirty="0">
                <a:solidFill>
                  <a:srgbClr val="FFC000"/>
                </a:solidFill>
              </a:rPr>
              <a:t>0</a:t>
            </a:r>
            <a:r>
              <a:rPr lang="de-DE" dirty="0" smtClean="0"/>
              <a:t>);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result</a:t>
            </a:r>
            <a:r>
              <a:rPr lang="de-DE" dirty="0" smtClean="0"/>
              <a:t>[</a:t>
            </a:r>
            <a:r>
              <a:rPr lang="de-DE" dirty="0" err="1" smtClean="0"/>
              <a:t>gid</a:t>
            </a:r>
            <a:r>
              <a:rPr lang="de-DE" dirty="0"/>
              <a:t>] = </a:t>
            </a:r>
            <a:r>
              <a:rPr lang="de-DE" dirty="0" err="1"/>
              <a:t>array</a:t>
            </a:r>
            <a:r>
              <a:rPr lang="de-DE" dirty="0"/>
              <a:t>[</a:t>
            </a:r>
            <a:r>
              <a:rPr lang="de-DE" dirty="0" err="1"/>
              <a:t>gid</a:t>
            </a:r>
            <a:r>
              <a:rPr lang="de-DE" dirty="0"/>
              <a:t>] * </a:t>
            </a:r>
            <a:r>
              <a:rPr lang="de-DE" dirty="0" err="1"/>
              <a:t>array</a:t>
            </a:r>
            <a:r>
              <a:rPr lang="de-DE" dirty="0"/>
              <a:t>[</a:t>
            </a:r>
            <a:r>
              <a:rPr lang="de-DE" dirty="0" err="1"/>
              <a:t>gid</a:t>
            </a:r>
            <a:r>
              <a:rPr lang="de-DE" dirty="0" smtClean="0"/>
              <a:t>];</a:t>
            </a:r>
          </a:p>
          <a:p>
            <a:pPr marL="109728" indent="0">
              <a:buNone/>
            </a:pPr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Kernel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97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Voraussetzung: Modell mit </a:t>
            </a:r>
            <a:r>
              <a:rPr lang="de-DE" dirty="0" err="1" smtClean="0"/>
              <a:t>CityDoctor</a:t>
            </a:r>
            <a:r>
              <a:rPr lang="de-DE" dirty="0" smtClean="0"/>
              <a:t> validiert bzw. korrigiert.</a:t>
            </a:r>
          </a:p>
          <a:p>
            <a:r>
              <a:rPr lang="de-DE" dirty="0" smtClean="0"/>
              <a:t>Ohne Validierung:</a:t>
            </a:r>
          </a:p>
          <a:p>
            <a:pPr lvl="1"/>
            <a:r>
              <a:rPr lang="de-DE" dirty="0" smtClean="0"/>
              <a:t>Ergebnis der Volumenberechnung nicht korrekt.</a:t>
            </a:r>
            <a:endParaRPr lang="de-DE" dirty="0"/>
          </a:p>
          <a:p>
            <a:pPr lvl="1"/>
            <a:r>
              <a:rPr lang="de-DE" dirty="0" smtClean="0"/>
              <a:t>Schattenberechnung fehlerhaft.</a:t>
            </a:r>
          </a:p>
          <a:p>
            <a:pPr lvl="1"/>
            <a:r>
              <a:rPr lang="de-DE" dirty="0" smtClean="0"/>
              <a:t>Fehlerhafte Darstellung im 3D-Viewer, da „Rückseiten“ der Dreiecke nicht angezeigt werden.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Modellqualität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6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69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49" y="764704"/>
            <a:ext cx="2296551" cy="1800200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</a:effec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Dreieck bildet Tetraeder mit Ursprung</a:t>
            </a:r>
          </a:p>
          <a:p>
            <a:r>
              <a:rPr lang="de-DE" dirty="0" smtClean="0"/>
              <a:t>Volumen von Tetraeder wird berechnet</a:t>
            </a:r>
          </a:p>
          <a:p>
            <a:r>
              <a:rPr lang="de-DE" dirty="0" smtClean="0"/>
              <a:t>Dreieck besteht aus P1, P2, P3 wobei jeder Punkt </a:t>
            </a:r>
            <a:r>
              <a:rPr lang="de-DE" dirty="0" err="1" smtClean="0"/>
              <a:t>Px</a:t>
            </a:r>
            <a:r>
              <a:rPr lang="de-DE" dirty="0" smtClean="0"/>
              <a:t> ein Ortsvektor ist</a:t>
            </a:r>
          </a:p>
          <a:p>
            <a:r>
              <a:rPr lang="de-DE" dirty="0" smtClean="0"/>
              <a:t>Volumen ist dann P1 * (P2 x P3) / 6</a:t>
            </a:r>
          </a:p>
          <a:p>
            <a:r>
              <a:rPr lang="de-DE" dirty="0" smtClean="0"/>
              <a:t>Volumen ist vorzeichenbehaftet je nach </a:t>
            </a:r>
            <a:r>
              <a:rPr lang="de-DE" dirty="0"/>
              <a:t>O</a:t>
            </a:r>
            <a:r>
              <a:rPr lang="de-DE" dirty="0" smtClean="0"/>
              <a:t>rientierung des </a:t>
            </a:r>
            <a:r>
              <a:rPr lang="de-DE" dirty="0" err="1" smtClean="0"/>
              <a:t>Normalenvektors</a:t>
            </a:r>
            <a:r>
              <a:rPr lang="de-DE" dirty="0" smtClean="0"/>
              <a:t> (P2 x P3)</a:t>
            </a:r>
          </a:p>
          <a:p>
            <a:r>
              <a:rPr lang="de-DE" dirty="0" smtClean="0"/>
              <a:t>Volumen des </a:t>
            </a:r>
            <a:r>
              <a:rPr lang="de-DE" dirty="0" err="1" smtClean="0"/>
              <a:t>Meshs</a:t>
            </a:r>
            <a:r>
              <a:rPr lang="de-DE" dirty="0" smtClean="0"/>
              <a:t> ist die Summe aller Dreiecksvolumen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Volumenberechnung (1/2)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8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Implementierung teilt die Berechnung pro Gebäude auf</a:t>
            </a:r>
          </a:p>
          <a:p>
            <a:r>
              <a:rPr lang="de-DE" dirty="0" smtClean="0"/>
              <a:t>Paketgröße für GPU damit geringer</a:t>
            </a:r>
          </a:p>
          <a:p>
            <a:r>
              <a:rPr lang="de-DE" dirty="0" err="1" smtClean="0"/>
              <a:t>Watchdog</a:t>
            </a:r>
            <a:r>
              <a:rPr lang="de-DE" dirty="0" smtClean="0"/>
              <a:t> </a:t>
            </a:r>
            <a:r>
              <a:rPr lang="de-DE" dirty="0" err="1" smtClean="0"/>
              <a:t>Timer</a:t>
            </a:r>
            <a:r>
              <a:rPr lang="de-DE" dirty="0" smtClean="0"/>
              <a:t> schlägt nicht zu</a:t>
            </a:r>
          </a:p>
          <a:p>
            <a:r>
              <a:rPr lang="de-DE" dirty="0" smtClean="0"/>
              <a:t>GPU RAM ausreichend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Volumenberechnung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005064"/>
            <a:ext cx="5096587" cy="215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Prinzip: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Schattenberechnung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10641"/>
            <a:ext cx="5861637" cy="3516982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Himmel aufgeteilt in </a:t>
            </a:r>
            <a:r>
              <a:rPr lang="de-DE" dirty="0" err="1" smtClean="0"/>
              <a:t>Skypatches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Skymodel</a:t>
            </a:r>
            <a:r>
              <a:rPr lang="de-DE" dirty="0" smtClean="0"/>
              <a:t> (1/2)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28388"/>
            <a:ext cx="6680482" cy="367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7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Zeitunabhängige Berechnung</a:t>
            </a:r>
          </a:p>
          <a:p>
            <a:r>
              <a:rPr lang="de-DE" dirty="0"/>
              <a:t>Schatten wird pro </a:t>
            </a:r>
            <a:r>
              <a:rPr lang="de-DE" dirty="0" err="1"/>
              <a:t>Skypatch</a:t>
            </a:r>
            <a:r>
              <a:rPr lang="de-DE" dirty="0"/>
              <a:t> </a:t>
            </a:r>
            <a:r>
              <a:rPr lang="de-DE" dirty="0" smtClean="0"/>
              <a:t>berechnet</a:t>
            </a:r>
          </a:p>
          <a:p>
            <a:r>
              <a:rPr lang="de-DE" dirty="0" smtClean="0"/>
              <a:t>Pro </a:t>
            </a:r>
            <a:r>
              <a:rPr lang="de-DE" dirty="0" err="1" smtClean="0"/>
              <a:t>Skypatch</a:t>
            </a:r>
            <a:r>
              <a:rPr lang="de-DE" dirty="0" smtClean="0"/>
              <a:t> und Dreieck ein </a:t>
            </a:r>
            <a:r>
              <a:rPr lang="de-DE" dirty="0" err="1" smtClean="0"/>
              <a:t>boolean</a:t>
            </a:r>
            <a:r>
              <a:rPr lang="de-DE" dirty="0" smtClean="0"/>
              <a:t> Wert</a:t>
            </a:r>
          </a:p>
          <a:p>
            <a:r>
              <a:rPr lang="de-DE" dirty="0"/>
              <a:t>Sonnenstand wird </a:t>
            </a:r>
            <a:r>
              <a:rPr lang="de-DE" dirty="0" err="1"/>
              <a:t>Skypatch</a:t>
            </a:r>
            <a:r>
              <a:rPr lang="de-DE" dirty="0"/>
              <a:t> zugeordnet</a:t>
            </a:r>
          </a:p>
          <a:p>
            <a:r>
              <a:rPr lang="de-DE" dirty="0" smtClean="0"/>
              <a:t>Schatten wird von </a:t>
            </a:r>
            <a:r>
              <a:rPr lang="de-DE" dirty="0" err="1" smtClean="0"/>
              <a:t>Skypatch</a:t>
            </a:r>
            <a:r>
              <a:rPr lang="de-DE" dirty="0" smtClean="0"/>
              <a:t> genommen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Skymodel</a:t>
            </a:r>
            <a:r>
              <a:rPr lang="de-DE" dirty="0" smtClean="0"/>
              <a:t>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jedes Dreieck und </a:t>
            </a:r>
            <a:r>
              <a:rPr lang="de-DE" dirty="0" err="1" smtClean="0"/>
              <a:t>Skypatch</a:t>
            </a:r>
            <a:endParaRPr lang="de-DE" dirty="0" smtClean="0"/>
          </a:p>
          <a:p>
            <a:pPr lvl="1"/>
            <a:r>
              <a:rPr lang="de-DE" dirty="0" smtClean="0"/>
              <a:t>Bilde Gerade von Mittelpunkt von Dreieck zu Mittelpunkt </a:t>
            </a:r>
            <a:r>
              <a:rPr lang="de-DE" dirty="0" err="1" smtClean="0"/>
              <a:t>Skypatch</a:t>
            </a:r>
            <a:endParaRPr lang="de-DE" dirty="0" smtClean="0"/>
          </a:p>
          <a:p>
            <a:pPr lvl="1"/>
            <a:r>
              <a:rPr lang="de-DE" dirty="0" smtClean="0"/>
              <a:t>Prüfe ob Gerade andere Dreiecke</a:t>
            </a:r>
            <a:r>
              <a:rPr lang="de-DE" dirty="0"/>
              <a:t> </a:t>
            </a:r>
            <a:r>
              <a:rPr lang="de-DE" dirty="0" smtClean="0"/>
              <a:t>schneidet</a:t>
            </a:r>
          </a:p>
          <a:p>
            <a:pPr lvl="1"/>
            <a:r>
              <a:rPr lang="de-DE" dirty="0" smtClean="0"/>
              <a:t>Falls Gerade nichts schneidet oder Dreieck hinter dem zu prüfenden Dreieck: kein Schatten</a:t>
            </a:r>
          </a:p>
          <a:p>
            <a:pPr lvl="1"/>
            <a:r>
              <a:rPr lang="de-DE" dirty="0" smtClean="0"/>
              <a:t>Falls Gerade schneidet und Dreieck vor dem zu prüfenden Dreieck: Schatten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</a:t>
            </a:r>
            <a:r>
              <a:rPr lang="de-DE" dirty="0" err="1" smtClean="0"/>
              <a:t>Raytracing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Virtuelles </a:t>
            </a:r>
            <a:r>
              <a:rPr lang="de-DE" dirty="0"/>
              <a:t>Stadtmodell</a:t>
            </a:r>
          </a:p>
          <a:p>
            <a:r>
              <a:rPr lang="de-DE" dirty="0" smtClean="0"/>
              <a:t>Echte </a:t>
            </a:r>
            <a:r>
              <a:rPr lang="de-DE" dirty="0"/>
              <a:t>Daten</a:t>
            </a:r>
          </a:p>
          <a:p>
            <a:r>
              <a:rPr lang="de-DE" dirty="0" smtClean="0"/>
              <a:t>Berechnen </a:t>
            </a:r>
            <a:r>
              <a:rPr lang="de-DE" dirty="0"/>
              <a:t>von </a:t>
            </a:r>
            <a:r>
              <a:rPr lang="de-DE" dirty="0" smtClean="0"/>
              <a:t>Eigenschaften</a:t>
            </a:r>
            <a:endParaRPr lang="de-DE" dirty="0"/>
          </a:p>
          <a:p>
            <a:pPr marL="109728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(1/4)</a:t>
            </a:r>
          </a:p>
        </p:txBody>
      </p:sp>
    </p:spTree>
    <p:extLst>
      <p:ext uri="{BB962C8B-B14F-4D97-AF65-F5344CB8AC3E}">
        <p14:creationId xmlns:p14="http://schemas.microsoft.com/office/powerpoint/2010/main" val="20838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Lange Rechenzeit</a:t>
            </a:r>
          </a:p>
          <a:p>
            <a:r>
              <a:rPr lang="de-DE" dirty="0" err="1" smtClean="0"/>
              <a:t>Watchdog</a:t>
            </a:r>
            <a:r>
              <a:rPr lang="de-DE" dirty="0" smtClean="0"/>
              <a:t> </a:t>
            </a:r>
            <a:r>
              <a:rPr lang="de-DE" dirty="0" err="1" smtClean="0"/>
              <a:t>Timer</a:t>
            </a:r>
            <a:r>
              <a:rPr lang="de-DE" dirty="0" smtClean="0"/>
              <a:t> der GPU schlägt zu</a:t>
            </a:r>
          </a:p>
          <a:p>
            <a:r>
              <a:rPr lang="de-DE" dirty="0" smtClean="0"/>
              <a:t>Dreiecke können groß sein dadurch sehr ungenau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Probleme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Teile Dreiecke auf in kleinere Dreiecke</a:t>
            </a:r>
          </a:p>
          <a:p>
            <a:r>
              <a:rPr lang="de-DE" dirty="0" smtClean="0"/>
              <a:t>Falls Fläche von Dreieck größer als z.B. 1m² teile längste Seite in der Mitte und bilde zwei Dreiecke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Lösung (1/2)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212976"/>
            <a:ext cx="4001059" cy="2057687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9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Berechne für jedes Gebäude eine Umgebung von Gebäuden</a:t>
            </a:r>
          </a:p>
          <a:p>
            <a:r>
              <a:rPr lang="de-DE" dirty="0" smtClean="0"/>
              <a:t>Alle Gebäude, die weiter entfernt sind als z.B. 80m werden nicht berücksichtigt</a:t>
            </a:r>
          </a:p>
          <a:p>
            <a:r>
              <a:rPr lang="de-DE" dirty="0" smtClean="0"/>
              <a:t>Berechne den Schatten in Paketen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Lösung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7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Berechne Mittelpunkt von Gebäuden</a:t>
            </a:r>
          </a:p>
          <a:p>
            <a:r>
              <a:rPr lang="de-DE" dirty="0" smtClean="0"/>
              <a:t>Teile große Dreiecke in kleine Dreiecke</a:t>
            </a:r>
          </a:p>
          <a:p>
            <a:r>
              <a:rPr lang="de-DE" dirty="0" smtClean="0"/>
              <a:t>Berechne Mittelpunkt von kleinen Dreiecken</a:t>
            </a:r>
          </a:p>
          <a:p>
            <a:r>
              <a:rPr lang="de-DE" dirty="0" smtClean="0"/>
              <a:t>Sammle alle kleinen Dreiecke in einer Liste</a:t>
            </a:r>
          </a:p>
          <a:p>
            <a:r>
              <a:rPr lang="de-DE" dirty="0" smtClean="0"/>
              <a:t>Hole Pakete von 256/512/1024 Dreiecken aus Liste und bearbeite diese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Umsetzung (1/2)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0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Ermittle zu welchen Gebäuden die Dreiecke gehören</a:t>
            </a:r>
          </a:p>
          <a:p>
            <a:r>
              <a:rPr lang="de-DE" dirty="0" smtClean="0"/>
              <a:t>Berechne für jedes gefundene Gebäude die Umgebung</a:t>
            </a:r>
          </a:p>
          <a:p>
            <a:r>
              <a:rPr lang="de-DE" dirty="0" smtClean="0"/>
              <a:t>Speicher alles auf die Grafikkarte und starte die Berechnung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Umsetzung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1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Rot: zu berechnendes Gebäude</a:t>
            </a:r>
          </a:p>
          <a:p>
            <a:r>
              <a:rPr lang="de-DE" dirty="0" smtClean="0"/>
              <a:t>Grün: Umgebung</a:t>
            </a:r>
          </a:p>
          <a:p>
            <a:r>
              <a:rPr lang="de-DE" dirty="0" smtClean="0"/>
              <a:t>Schwarz: Gebäude außer Reichweite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Beispiel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18538"/>
            <a:ext cx="3696216" cy="3224358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51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Anhand von Ort und Zeitpunkt (inkl. Datum) Position der Sonne bestimmen</a:t>
            </a:r>
          </a:p>
          <a:p>
            <a:r>
              <a:rPr lang="de-DE" dirty="0" smtClean="0"/>
              <a:t>Algorithmus aus Wikipedia übernommen</a:t>
            </a:r>
          </a:p>
          <a:p>
            <a:r>
              <a:rPr lang="de-DE" dirty="0" smtClean="0"/>
              <a:t>Ergebnis ist ein </a:t>
            </a:r>
            <a:r>
              <a:rPr lang="de-DE" dirty="0" err="1" smtClean="0"/>
              <a:t>Azimuthwinkel</a:t>
            </a:r>
            <a:r>
              <a:rPr lang="de-DE" dirty="0" smtClean="0"/>
              <a:t> und ein Höhenwinkel</a:t>
            </a:r>
          </a:p>
          <a:p>
            <a:r>
              <a:rPr lang="de-DE" dirty="0" smtClean="0"/>
              <a:t>Aus den Winkeln wird das richtige </a:t>
            </a:r>
            <a:r>
              <a:rPr lang="de-DE" dirty="0" err="1" smtClean="0"/>
              <a:t>Skypatch</a:t>
            </a:r>
            <a:r>
              <a:rPr lang="de-DE" dirty="0" smtClean="0"/>
              <a:t> ausgewählt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Sonnenstand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02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/>
          <a:lstStyle/>
          <a:p>
            <a:pPr>
              <a:buNone/>
            </a:pPr>
            <a:endParaRPr lang="de-DE" b="1" dirty="0" smtClean="0"/>
          </a:p>
          <a:p>
            <a:pPr>
              <a:buNone/>
            </a:pPr>
            <a:r>
              <a:rPr lang="de-DE" b="1" dirty="0" smtClean="0"/>
              <a:t>Aufgaben</a:t>
            </a:r>
            <a:r>
              <a:rPr lang="de-DE" dirty="0" smtClean="0"/>
              <a:t>:</a:t>
            </a:r>
          </a:p>
          <a:p>
            <a:r>
              <a:rPr lang="de-DE" dirty="0" smtClean="0"/>
              <a:t>Erstellung einer graphischen Benutzungsschnittstelle inklusive 3D Visualisierung der Stadt</a:t>
            </a:r>
          </a:p>
          <a:p>
            <a:r>
              <a:rPr lang="de-DE" dirty="0" smtClean="0"/>
              <a:t>Die GUI in JAVA und Swing umsetzen</a:t>
            </a:r>
          </a:p>
          <a:p>
            <a:r>
              <a:rPr lang="de-DE" dirty="0" smtClean="0"/>
              <a:t>3D Visualisierung mit Hilfe von JOGL 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3D-Viewer und GUI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1236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Koordinatenachsen anzeigen</a:t>
            </a:r>
          </a:p>
          <a:p>
            <a:r>
              <a:rPr lang="de-DE" dirty="0" err="1" smtClean="0"/>
              <a:t>Skypatchs</a:t>
            </a:r>
            <a:r>
              <a:rPr lang="de-DE" dirty="0" smtClean="0"/>
              <a:t> zeichnen</a:t>
            </a:r>
          </a:p>
          <a:p>
            <a:r>
              <a:rPr lang="de-DE" dirty="0" smtClean="0"/>
              <a:t>Position der Sonne </a:t>
            </a:r>
            <a:r>
              <a:rPr lang="de-DE" dirty="0" err="1" smtClean="0"/>
              <a:t>anzeigbar</a:t>
            </a:r>
            <a:endParaRPr lang="de-DE" dirty="0" smtClean="0"/>
          </a:p>
          <a:p>
            <a:r>
              <a:rPr lang="de-DE" dirty="0" smtClean="0"/>
              <a:t>Anzeige der Gebäude</a:t>
            </a:r>
          </a:p>
          <a:p>
            <a:r>
              <a:rPr lang="de-DE" dirty="0" smtClean="0"/>
              <a:t>Anzeige des Schattens unterteilt in Dreiecke</a:t>
            </a:r>
          </a:p>
          <a:p>
            <a:pPr>
              <a:buNone/>
            </a:pPr>
            <a:r>
              <a:rPr lang="de-DE" dirty="0" smtClean="0"/>
              <a:t>  oder Polygone</a:t>
            </a:r>
          </a:p>
          <a:p>
            <a:r>
              <a:rPr lang="de-DE" dirty="0" smtClean="0"/>
              <a:t>Anzeige des Rasters 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 der GUI</a:t>
            </a:r>
            <a:endParaRPr lang="de-DE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Volumenanzeige über den Gebäuden</a:t>
            </a:r>
          </a:p>
          <a:p>
            <a:r>
              <a:rPr lang="de-DE" dirty="0" smtClean="0"/>
              <a:t>Dynamische Kamera</a:t>
            </a:r>
          </a:p>
          <a:p>
            <a:r>
              <a:rPr lang="de-DE" dirty="0" smtClean="0"/>
              <a:t>Gebäude selektieren und Gebäudeinformationen einblenden lassen</a:t>
            </a:r>
          </a:p>
          <a:p>
            <a:r>
              <a:rPr lang="de-DE" dirty="0" smtClean="0"/>
              <a:t>Erhöhen der </a:t>
            </a:r>
            <a:r>
              <a:rPr lang="de-DE" dirty="0" err="1" smtClean="0"/>
              <a:t>Usability</a:t>
            </a:r>
            <a:r>
              <a:rPr lang="de-DE" dirty="0" smtClean="0"/>
              <a:t>, durch das Einblenden von Statusmeldungen in der Titelleiste</a:t>
            </a:r>
          </a:p>
          <a:p>
            <a:r>
              <a:rPr lang="de-DE" dirty="0" smtClean="0"/>
              <a:t>Informations-Panel für Fehlernachrichten und etwaige Programminformationen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 der GUI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Grober </a:t>
            </a:r>
            <a:r>
              <a:rPr lang="de-DE" dirty="0"/>
              <a:t>Projektplan</a:t>
            </a:r>
          </a:p>
          <a:p>
            <a:pPr lvl="1"/>
            <a:r>
              <a:rPr lang="de-DE" dirty="0"/>
              <a:t>schnell hinfällig</a:t>
            </a:r>
          </a:p>
          <a:p>
            <a:pPr lvl="1"/>
            <a:r>
              <a:rPr lang="de-DE" dirty="0" smtClean="0"/>
              <a:t>Aufgabenüberblick </a:t>
            </a:r>
            <a:r>
              <a:rPr lang="de-DE" dirty="0"/>
              <a:t>via Reviews</a:t>
            </a:r>
          </a:p>
          <a:p>
            <a:pPr lvl="1"/>
            <a:r>
              <a:rPr lang="de-DE" dirty="0"/>
              <a:t>sammeln von </a:t>
            </a:r>
            <a:r>
              <a:rPr lang="de-DE" dirty="0" err="1" smtClean="0"/>
              <a:t>To</a:t>
            </a:r>
            <a:r>
              <a:rPr lang="de-DE" dirty="0" smtClean="0"/>
              <a:t>-dos </a:t>
            </a:r>
            <a:r>
              <a:rPr lang="de-DE" dirty="0"/>
              <a:t>jeden Montag</a:t>
            </a:r>
          </a:p>
          <a:p>
            <a:r>
              <a:rPr lang="de-DE" dirty="0" smtClean="0"/>
              <a:t>Gut </a:t>
            </a:r>
            <a:r>
              <a:rPr lang="de-DE" dirty="0"/>
              <a:t>für grobe Zeitabschätzung</a:t>
            </a:r>
          </a:p>
          <a:p>
            <a:r>
              <a:rPr lang="de-DE" dirty="0" smtClean="0"/>
              <a:t>Relativ </a:t>
            </a:r>
            <a:r>
              <a:rPr lang="de-DE" dirty="0"/>
              <a:t>unflexibel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(2/4)</a:t>
            </a:r>
          </a:p>
        </p:txBody>
      </p:sp>
    </p:spTree>
    <p:extLst>
      <p:ext uri="{BB962C8B-B14F-4D97-AF65-F5344CB8AC3E}">
        <p14:creationId xmlns:p14="http://schemas.microsoft.com/office/powerpoint/2010/main" val="13665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Frame für die Optionen</a:t>
            </a:r>
          </a:p>
          <a:p>
            <a:pPr>
              <a:buNone/>
            </a:pPr>
            <a:r>
              <a:rPr lang="de-DE" dirty="0" smtClean="0"/>
              <a:t>	(Komponenten in Swing)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Ein Frame für den Gebäude-Viewer, mit den Container </a:t>
            </a:r>
            <a:r>
              <a:rPr lang="de-DE" dirty="0" err="1" smtClean="0"/>
              <a:t>GLCanvas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Trennung erfolgte wegen Unterstützung von mehreren Bildschirmen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GUI</a:t>
            </a:r>
            <a:endParaRPr lang="de-DE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353744" y="1481328"/>
            <a:ext cx="3178696" cy="45259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GUI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220072" y="1412776"/>
            <a:ext cx="3312368" cy="46805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Einstellungen</a:t>
            </a:r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Stadtinformation</a:t>
            </a:r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Steuerung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508104" y="1844824"/>
            <a:ext cx="273630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PanelSettings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508104" y="3645024"/>
            <a:ext cx="27363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PanelCityInfo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436096" y="5013176"/>
            <a:ext cx="27363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PanelNavigation</a:t>
            </a:r>
            <a:endParaRPr lang="de-DE" dirty="0"/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395536" y="1412776"/>
            <a:ext cx="468052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de-DE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Akkordeon</a:t>
            </a:r>
            <a:r>
              <a:rPr lang="de-DE" sz="2700" dirty="0" smtClean="0"/>
              <a:t>-Menü  (d.h. Elemente werden auf-/zugeklappt)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de-DE" sz="2700" dirty="0" smtClean="0"/>
              <a:t>Aufteilung der Elemente auf mehrere Panels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de-DE" sz="2700" dirty="0" smtClean="0"/>
              <a:t>Akkordeon-Effekt durch neu rendern mit/ohne entsprechende Panels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de-DE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de-DE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Aliasing</a:t>
            </a:r>
          </a:p>
          <a:p>
            <a:r>
              <a:rPr lang="de-DE" dirty="0" smtClean="0"/>
              <a:t>Z- </a:t>
            </a:r>
            <a:r>
              <a:rPr lang="de-DE" dirty="0" err="1" smtClean="0"/>
              <a:t>Fighting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pic>
        <p:nvPicPr>
          <p:cNvPr id="1026" name="Picture 2" descr="C:\Users\dell\Dropbox\Hochschule\6 Semester\Swp2\schlechtes bild 2.png"/>
          <p:cNvPicPr>
            <a:picLocks noChangeAspect="1" noChangeArrowheads="1"/>
          </p:cNvPicPr>
          <p:nvPr/>
        </p:nvPicPr>
        <p:blipFill>
          <a:blip r:embed="rId2" cstate="print"/>
          <a:srcRect l="33463" t="21987" r="16716" b="39168"/>
          <a:stretch>
            <a:fillRect/>
          </a:stretch>
        </p:blipFill>
        <p:spPr bwMode="auto">
          <a:xfrm>
            <a:off x="683568" y="2492896"/>
            <a:ext cx="7776864" cy="34090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Antialiasing in </a:t>
            </a:r>
            <a:r>
              <a:rPr lang="de-DE" dirty="0" err="1" smtClean="0"/>
              <a:t>OpenGL</a:t>
            </a:r>
            <a:r>
              <a:rPr lang="de-DE" dirty="0" smtClean="0"/>
              <a:t> aktiviert</a:t>
            </a:r>
          </a:p>
          <a:p>
            <a:pPr>
              <a:buNone/>
            </a:pPr>
            <a:r>
              <a:rPr lang="de-DE" dirty="0" smtClean="0"/>
              <a:t>  unter anderem durch:</a:t>
            </a:r>
          </a:p>
          <a:p>
            <a:pPr lvl="1"/>
            <a:r>
              <a:rPr lang="de-DE" dirty="0" smtClean="0"/>
              <a:t>Double </a:t>
            </a:r>
            <a:r>
              <a:rPr lang="de-DE" dirty="0" err="1" smtClean="0"/>
              <a:t>Buffering</a:t>
            </a:r>
            <a:r>
              <a:rPr lang="de-DE" dirty="0" smtClean="0"/>
              <a:t> aktiviert</a:t>
            </a:r>
          </a:p>
          <a:p>
            <a:pPr lvl="1"/>
            <a:r>
              <a:rPr lang="de-DE" dirty="0" smtClean="0"/>
              <a:t>Blending </a:t>
            </a:r>
            <a:r>
              <a:rPr lang="de-DE" dirty="0" smtClean="0"/>
              <a:t>Funktion gesetzt</a:t>
            </a:r>
          </a:p>
          <a:p>
            <a:pPr lvl="1"/>
            <a:r>
              <a:rPr lang="de-DE" dirty="0" smtClean="0"/>
              <a:t>Multisampling </a:t>
            </a:r>
            <a:r>
              <a:rPr lang="de-DE" dirty="0" smtClean="0"/>
              <a:t>aktiviert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 der Probleme</a:t>
            </a:r>
            <a:endParaRPr lang="de-DE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</a:t>
            </a:r>
            <a:endParaRPr lang="de-DE" dirty="0"/>
          </a:p>
        </p:txBody>
      </p:sp>
      <p:pic>
        <p:nvPicPr>
          <p:cNvPr id="6" name="Grafik 5" descr="gutes bild 1.png"/>
          <p:cNvPicPr>
            <a:picLocks noChangeAspect="1"/>
          </p:cNvPicPr>
          <p:nvPr/>
        </p:nvPicPr>
        <p:blipFill>
          <a:blip r:embed="rId2" cstate="print"/>
          <a:srcRect l="29913" t="31791" r="30313" b="5179"/>
          <a:stretch>
            <a:fillRect/>
          </a:stretch>
        </p:blipFill>
        <p:spPr>
          <a:xfrm>
            <a:off x="4932040" y="1700808"/>
            <a:ext cx="3636912" cy="3240360"/>
          </a:xfrm>
          <a:prstGeom prst="rect">
            <a:avLst/>
          </a:prstGeom>
        </p:spPr>
      </p:pic>
      <p:pic>
        <p:nvPicPr>
          <p:cNvPr id="7" name="Grafik 6" descr="schlechtes bild.png"/>
          <p:cNvPicPr>
            <a:picLocks noChangeAspect="1"/>
          </p:cNvPicPr>
          <p:nvPr/>
        </p:nvPicPr>
        <p:blipFill>
          <a:blip r:embed="rId3" cstate="print"/>
          <a:srcRect l="28349" t="27589" r="29126" b="9381"/>
          <a:stretch>
            <a:fillRect/>
          </a:stretch>
        </p:blipFill>
        <p:spPr>
          <a:xfrm>
            <a:off x="395536" y="1700808"/>
            <a:ext cx="3888432" cy="324036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5536" y="49411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Vorher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860032" y="49411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Nachher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Kontinuierliche Performance-Tests</a:t>
            </a:r>
          </a:p>
          <a:p>
            <a:r>
              <a:rPr lang="de-DE" dirty="0" smtClean="0"/>
              <a:t>Untersuchung der </a:t>
            </a:r>
            <a:r>
              <a:rPr lang="de-DE" dirty="0" err="1" smtClean="0"/>
              <a:t>display</a:t>
            </a:r>
            <a:r>
              <a:rPr lang="de-DE" dirty="0" smtClean="0"/>
              <a:t>-Methode:</a:t>
            </a:r>
          </a:p>
          <a:p>
            <a:pPr lvl="1"/>
            <a:r>
              <a:rPr lang="de-DE" dirty="0" smtClean="0"/>
              <a:t>Berechnungen werden nur einmal ausgeführt,</a:t>
            </a:r>
          </a:p>
          <a:p>
            <a:pPr lvl="1">
              <a:buNone/>
            </a:pPr>
            <a:r>
              <a:rPr lang="de-DE" dirty="0" smtClean="0"/>
              <a:t>	sehr viele </a:t>
            </a:r>
            <a:r>
              <a:rPr lang="de-DE" dirty="0" err="1" smtClean="0"/>
              <a:t>if</a:t>
            </a:r>
            <a:r>
              <a:rPr lang="de-DE" dirty="0" smtClean="0"/>
              <a:t>-Abfragen notwendig</a:t>
            </a:r>
          </a:p>
          <a:p>
            <a:pPr lvl="1"/>
            <a:r>
              <a:rPr lang="de-DE" dirty="0" smtClean="0"/>
              <a:t>Hardwarebeschleunigung aktiviert</a:t>
            </a:r>
          </a:p>
          <a:p>
            <a:pPr lvl="1"/>
            <a:r>
              <a:rPr lang="de-DE" dirty="0" smtClean="0"/>
              <a:t>Optimierte Thread-Verwaltung durch </a:t>
            </a:r>
            <a:r>
              <a:rPr lang="de-DE" dirty="0" err="1" smtClean="0"/>
              <a:t>Executor</a:t>
            </a:r>
            <a:r>
              <a:rPr lang="de-DE" dirty="0" smtClean="0"/>
              <a:t>-Service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Performance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84892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14602"/>
          </a:xfrm>
        </p:spPr>
        <p:txBody>
          <a:bodyPr>
            <a:noAutofit/>
          </a:bodyPr>
          <a:lstStyle/>
          <a:p>
            <a:pPr algn="ctr"/>
            <a:r>
              <a:rPr lang="de-DE" sz="8000" dirty="0" smtClean="0"/>
              <a:t>Demo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7079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BILD SEITE </a:t>
            </a: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://www.mynetcologne.de/~</a:t>
            </a:r>
            <a:r>
              <a:rPr lang="de-DE" dirty="0" smtClean="0">
                <a:hlinkClick r:id="rId2"/>
              </a:rPr>
              <a:t>nc-purschst3/garten/klima/Sonne.jpg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de.wikipedia.org/wiki/Sonnenstand</a:t>
            </a:r>
            <a:endParaRPr lang="de-DE" dirty="0" smtClean="0"/>
          </a:p>
          <a:p>
            <a:r>
              <a:rPr lang="de-DE" dirty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stackoverflow.com/questions/1406029/how-to-calculate-the-volume-of-a-3d-mesh-object-the-surface-of-which-is-made-up</a:t>
            </a:r>
            <a:endParaRPr lang="de-DE" dirty="0" smtClean="0"/>
          </a:p>
          <a:p>
            <a:r>
              <a:rPr lang="de-DE" dirty="0">
                <a:hlinkClick r:id="rId5"/>
              </a:rPr>
              <a:t>http://www.jocl.org</a:t>
            </a:r>
            <a:r>
              <a:rPr lang="de-DE" dirty="0" smtClean="0">
                <a:hlinkClick r:id="rId5"/>
              </a:rPr>
              <a:t>/</a:t>
            </a:r>
            <a:endParaRPr lang="de-DE" dirty="0" smtClean="0"/>
          </a:p>
          <a:p>
            <a:r>
              <a:rPr lang="de-DE" dirty="0">
                <a:hlinkClick r:id="rId6"/>
              </a:rPr>
              <a:t>http://</a:t>
            </a:r>
            <a:r>
              <a:rPr lang="de-DE" dirty="0" smtClean="0">
                <a:hlinkClick r:id="rId6"/>
              </a:rPr>
              <a:t>www.khronos.org/registry/cl/specs/opencl-1.1.pdf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79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en.wikipedia.org/wiki/Tetrahedron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49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5997894" y="1438733"/>
            <a:ext cx="2822578" cy="38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Aufteilung in Gruppen</a:t>
            </a:r>
          </a:p>
          <a:p>
            <a:r>
              <a:rPr lang="de-DE" dirty="0" smtClean="0"/>
              <a:t>Extreme- </a:t>
            </a:r>
            <a:r>
              <a:rPr lang="de-DE" dirty="0"/>
              <a:t>und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Pair-</a:t>
            </a:r>
            <a:r>
              <a:rPr lang="de-DE" dirty="0" err="1" smtClean="0"/>
              <a:t>Programming</a:t>
            </a:r>
            <a:endParaRPr lang="de-DE" dirty="0"/>
          </a:p>
          <a:p>
            <a:r>
              <a:rPr lang="de-DE" dirty="0" smtClean="0"/>
              <a:t>Programmieren gegen</a:t>
            </a:r>
            <a:br>
              <a:rPr lang="de-DE" dirty="0" smtClean="0"/>
            </a:br>
            <a:r>
              <a:rPr lang="de-DE" dirty="0" smtClean="0"/>
              <a:t>Schnittstellen</a:t>
            </a:r>
            <a:endParaRPr lang="de-DE" dirty="0"/>
          </a:p>
          <a:p>
            <a:r>
              <a:rPr lang="de-DE" dirty="0" smtClean="0"/>
              <a:t>Feste </a:t>
            </a:r>
            <a:r>
              <a:rPr lang="de-DE" dirty="0"/>
              <a:t>Abgrenzung der Gruppen</a:t>
            </a:r>
          </a:p>
          <a:p>
            <a:pPr lvl="1"/>
            <a:r>
              <a:rPr lang="de-DE" dirty="0"/>
              <a:t>Theorie und Praxis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(3/4)</a:t>
            </a:r>
          </a:p>
        </p:txBody>
      </p:sp>
    </p:spTree>
    <p:extLst>
      <p:ext uri="{BB962C8B-B14F-4D97-AF65-F5344CB8AC3E}">
        <p14:creationId xmlns:p14="http://schemas.microsoft.com/office/powerpoint/2010/main" val="28153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Änderungen</a:t>
            </a:r>
          </a:p>
          <a:p>
            <a:pPr lvl="1"/>
            <a:r>
              <a:rPr lang="de-DE" dirty="0" smtClean="0"/>
              <a:t>Flexible </a:t>
            </a:r>
            <a:r>
              <a:rPr lang="de-DE" dirty="0"/>
              <a:t>Reaktion</a:t>
            </a:r>
          </a:p>
          <a:p>
            <a:pPr lvl="1"/>
            <a:r>
              <a:rPr lang="de-DE" dirty="0" smtClean="0"/>
              <a:t>Implementation </a:t>
            </a:r>
            <a:r>
              <a:rPr lang="de-DE" dirty="0"/>
              <a:t>ohne Rückfragen</a:t>
            </a:r>
          </a:p>
          <a:p>
            <a:pPr lvl="1"/>
            <a:r>
              <a:rPr lang="de-DE" dirty="0" smtClean="0"/>
              <a:t>Fehlender Projektleiter</a:t>
            </a:r>
          </a:p>
          <a:p>
            <a:r>
              <a:rPr lang="de-DE" dirty="0" smtClean="0"/>
              <a:t>Werkzeuge</a:t>
            </a:r>
          </a:p>
          <a:p>
            <a:pPr lvl="1"/>
            <a:r>
              <a:rPr lang="de-DE" dirty="0" err="1" smtClean="0"/>
              <a:t>Git</a:t>
            </a:r>
            <a:endParaRPr lang="de-DE" dirty="0"/>
          </a:p>
          <a:p>
            <a:pPr lvl="1"/>
            <a:r>
              <a:rPr lang="de-DE" dirty="0" err="1" smtClean="0"/>
              <a:t>Eclipse</a:t>
            </a:r>
            <a:endParaRPr lang="de-DE" dirty="0" smtClean="0"/>
          </a:p>
          <a:p>
            <a:pPr lvl="1"/>
            <a:r>
              <a:rPr lang="de-DE" dirty="0" err="1" smtClean="0"/>
              <a:t>CityDoctor</a:t>
            </a:r>
            <a:endParaRPr lang="de-DE" dirty="0" smtClean="0"/>
          </a:p>
          <a:p>
            <a:pPr lvl="1"/>
            <a:r>
              <a:rPr lang="de-DE" dirty="0"/>
              <a:t>Notepad</a:t>
            </a:r>
            <a:r>
              <a:rPr lang="de-DE" dirty="0" smtClean="0"/>
              <a:t>++</a:t>
            </a:r>
          </a:p>
          <a:p>
            <a:pPr lvl="1"/>
            <a:r>
              <a:rPr lang="de-DE" dirty="0" smtClean="0"/>
              <a:t>Diverse IRC-Clients</a:t>
            </a:r>
          </a:p>
          <a:p>
            <a:pPr lvl="1"/>
            <a:r>
              <a:rPr lang="de-DE" dirty="0" err="1" smtClean="0"/>
              <a:t>UMLet</a:t>
            </a:r>
            <a:r>
              <a:rPr lang="de-DE" dirty="0" smtClean="0"/>
              <a:t> / Enterprise </a:t>
            </a:r>
            <a:r>
              <a:rPr lang="de-DE" dirty="0" err="1" smtClean="0"/>
              <a:t>Architect</a:t>
            </a:r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(4/4)</a:t>
            </a:r>
          </a:p>
        </p:txBody>
      </p:sp>
    </p:spTree>
    <p:extLst>
      <p:ext uri="{BB962C8B-B14F-4D97-AF65-F5344CB8AC3E}">
        <p14:creationId xmlns:p14="http://schemas.microsoft.com/office/powerpoint/2010/main" val="33613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Review jeden </a:t>
            </a:r>
            <a:r>
              <a:rPr lang="de-DE" dirty="0" smtClean="0"/>
              <a:t>Montag</a:t>
            </a:r>
          </a:p>
          <a:p>
            <a:r>
              <a:rPr lang="de-DE" dirty="0" smtClean="0"/>
              <a:t>Email</a:t>
            </a:r>
            <a:r>
              <a:rPr lang="de-DE" dirty="0"/>
              <a:t>, IRC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 via IRC-Bot</a:t>
            </a:r>
          </a:p>
          <a:p>
            <a:r>
              <a:rPr lang="de-DE" dirty="0" smtClean="0"/>
              <a:t>Kommunikationsprobleme</a:t>
            </a:r>
            <a:br>
              <a:rPr lang="de-DE" dirty="0" smtClean="0"/>
            </a:br>
            <a:r>
              <a:rPr lang="de-DE" dirty="0" smtClean="0"/>
              <a:t>zwischen den Gruppen</a:t>
            </a:r>
          </a:p>
          <a:p>
            <a:pPr lvl="1"/>
            <a:r>
              <a:rPr lang="de-DE" dirty="0" smtClean="0"/>
              <a:t>Besserung nach einem Monat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Kommunikation</a:t>
            </a:r>
          </a:p>
        </p:txBody>
      </p:sp>
      <p:pic>
        <p:nvPicPr>
          <p:cNvPr id="6" name="Shape 62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5364088" y="1484784"/>
            <a:ext cx="3677874" cy="3507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1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Dezentrale </a:t>
            </a:r>
            <a:r>
              <a:rPr lang="de-DE" dirty="0"/>
              <a:t>“Sammelstelle”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 </a:t>
            </a:r>
            <a:r>
              <a:rPr lang="de-DE" dirty="0"/>
              <a:t>von fehlerfreiem Code</a:t>
            </a:r>
          </a:p>
          <a:p>
            <a:r>
              <a:rPr lang="de-DE" dirty="0" smtClean="0"/>
              <a:t>Gruppenspezifische </a:t>
            </a:r>
            <a:r>
              <a:rPr lang="de-DE" dirty="0"/>
              <a:t>Packages</a:t>
            </a:r>
          </a:p>
          <a:p>
            <a:r>
              <a:rPr lang="de-DE" dirty="0" smtClean="0"/>
              <a:t>nur </a:t>
            </a:r>
            <a:r>
              <a:rPr lang="de-DE" dirty="0"/>
              <a:t>ein </a:t>
            </a:r>
            <a:r>
              <a:rPr lang="de-DE" dirty="0" err="1"/>
              <a:t>Branch</a:t>
            </a:r>
            <a:r>
              <a:rPr lang="de-DE" dirty="0"/>
              <a:t> (Master)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(1/2)</a:t>
            </a:r>
          </a:p>
        </p:txBody>
      </p:sp>
    </p:spTree>
    <p:extLst>
      <p:ext uri="{BB962C8B-B14F-4D97-AF65-F5344CB8AC3E}">
        <p14:creationId xmlns:p14="http://schemas.microsoft.com/office/powerpoint/2010/main" val="1683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1354</Words>
  <Application>Microsoft Office PowerPoint</Application>
  <PresentationFormat>Bildschirmpräsentation (4:3)</PresentationFormat>
  <Paragraphs>453</Paragraphs>
  <Slides>58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58</vt:i4>
      </vt:variant>
    </vt:vector>
  </HeadingPairs>
  <TitlesOfParts>
    <vt:vector size="59" baseType="lpstr">
      <vt:lpstr>Deimos</vt:lpstr>
      <vt:lpstr>vCity</vt:lpstr>
      <vt:lpstr>Agenda</vt:lpstr>
      <vt:lpstr>Vorstellung vCity</vt:lpstr>
      <vt:lpstr>vCity (1/4)</vt:lpstr>
      <vt:lpstr>vCity (2/4)</vt:lpstr>
      <vt:lpstr>vCity (3/4)</vt:lpstr>
      <vt:lpstr>vCity (4/4)</vt:lpstr>
      <vt:lpstr>Kommunikation</vt:lpstr>
      <vt:lpstr>Github (1/2)</vt:lpstr>
      <vt:lpstr>Github (2/2)</vt:lpstr>
      <vt:lpstr>Datenmodell (1/2)</vt:lpstr>
      <vt:lpstr>Datenmodell (2/2)</vt:lpstr>
      <vt:lpstr>Parser</vt:lpstr>
      <vt:lpstr>Das Parser-Modul</vt:lpstr>
      <vt:lpstr>Bibliothek: CityGML4J</vt:lpstr>
      <vt:lpstr>Interfaces des Parsers</vt:lpstr>
      <vt:lpstr>Parser: Import (1/2)</vt:lpstr>
      <vt:lpstr>Parser: Import (2/2)</vt:lpstr>
      <vt:lpstr>Export: CSV</vt:lpstr>
      <vt:lpstr>Export: GML</vt:lpstr>
      <vt:lpstr>Export: XML</vt:lpstr>
      <vt:lpstr>Parser: Troubleshooting</vt:lpstr>
      <vt:lpstr>Parser: Troubleshooting</vt:lpstr>
      <vt:lpstr>Parser: Troubleshooting</vt:lpstr>
      <vt:lpstr>OpenCL</vt:lpstr>
      <vt:lpstr>Aufgabe</vt:lpstr>
      <vt:lpstr>Warum GPU?</vt:lpstr>
      <vt:lpstr>OpenCL</vt:lpstr>
      <vt:lpstr>Aufbau OpenCL Programm (1/3)</vt:lpstr>
      <vt:lpstr>Aufbau OpenCL Programm (2/3)</vt:lpstr>
      <vt:lpstr>Aufbau OpenCL Programm (3/3)</vt:lpstr>
      <vt:lpstr>Aufbau OpenCL Kernel</vt:lpstr>
      <vt:lpstr>Modellqualität </vt:lpstr>
      <vt:lpstr>Volumenberechnung (1/2)</vt:lpstr>
      <vt:lpstr>Volumenberechnung (2/2)</vt:lpstr>
      <vt:lpstr>Schattenberechnung</vt:lpstr>
      <vt:lpstr>Skymodel (1/2)</vt:lpstr>
      <vt:lpstr>Skymodel (2/2)</vt:lpstr>
      <vt:lpstr>Berechnung: Raytracing</vt:lpstr>
      <vt:lpstr>Berechnung: Probleme</vt:lpstr>
      <vt:lpstr>Berechnung: Lösung (1/2)</vt:lpstr>
      <vt:lpstr>Berechnung: Lösung (2/2)</vt:lpstr>
      <vt:lpstr>Berechnung: Umsetzung (1/2)</vt:lpstr>
      <vt:lpstr>Berechnung: Umsetzung (2/2)</vt:lpstr>
      <vt:lpstr>Berechnung: Beispiel</vt:lpstr>
      <vt:lpstr>Berechnung: Sonnenstand</vt:lpstr>
      <vt:lpstr>3D-Viewer und GUI</vt:lpstr>
      <vt:lpstr>Funktionen der GUI</vt:lpstr>
      <vt:lpstr>Funktionen der GUI</vt:lpstr>
      <vt:lpstr>Aufbau der GUI</vt:lpstr>
      <vt:lpstr>Aufbau der GUI</vt:lpstr>
      <vt:lpstr>Probleme</vt:lpstr>
      <vt:lpstr>Lösung der Probleme</vt:lpstr>
      <vt:lpstr>Vergleich</vt:lpstr>
      <vt:lpstr>Performance</vt:lpstr>
      <vt:lpstr>Demo</vt:lpstr>
      <vt:lpstr>Quellen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Betz</dc:creator>
  <cp:lastModifiedBy>Marcel</cp:lastModifiedBy>
  <cp:revision>94</cp:revision>
  <dcterms:created xsi:type="dcterms:W3CDTF">2014-06-10T07:17:12Z</dcterms:created>
  <dcterms:modified xsi:type="dcterms:W3CDTF">2014-06-18T13:14:36Z</dcterms:modified>
</cp:coreProperties>
</file>