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41"/>
  </p:notesMasterIdLst>
  <p:sldIdLst>
    <p:sldId id="256" r:id="rId2"/>
    <p:sldId id="280" r:id="rId3"/>
    <p:sldId id="28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94" r:id="rId13"/>
    <p:sldId id="290" r:id="rId14"/>
    <p:sldId id="291" r:id="rId15"/>
    <p:sldId id="272" r:id="rId16"/>
    <p:sldId id="278" r:id="rId17"/>
    <p:sldId id="273" r:id="rId18"/>
    <p:sldId id="274" r:id="rId19"/>
    <p:sldId id="275" r:id="rId20"/>
    <p:sldId id="276" r:id="rId21"/>
    <p:sldId id="277" r:id="rId22"/>
    <p:sldId id="279" r:id="rId23"/>
    <p:sldId id="269" r:id="rId24"/>
    <p:sldId id="271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92" r:id="rId37"/>
    <p:sldId id="268" r:id="rId38"/>
    <p:sldId id="270" r:id="rId39"/>
    <p:sldId id="293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A85A-F392-4AA9-AA1C-721538E5A23E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A044C-E8EF-4CD0-9F6B-22623A768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0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Sonnenstand" TargetMode="External"/><Relationship Id="rId2" Type="http://schemas.openxmlformats.org/officeDocument/2006/relationships/hyperlink" Target="http://www.mynetcologne.de/~nc-purschst3/garten/klima/Sonne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hronos.org/registry/cl/specs/opencl-1.1.pdf" TargetMode="External"/><Relationship Id="rId5" Type="http://schemas.openxmlformats.org/officeDocument/2006/relationships/hyperlink" Target="http://www.jocl.org/" TargetMode="External"/><Relationship Id="rId4" Type="http://schemas.openxmlformats.org/officeDocument/2006/relationships/hyperlink" Target="http://stackoverflow.com/questions/1406029/how-to-calculate-the-volume-of-a-3d-mesh-object-the-surface-of-which-is-made-up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etrahedr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vCity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Einfaches </a:t>
            </a:r>
            <a:r>
              <a:rPr lang="de-DE" dirty="0" err="1" smtClean="0"/>
              <a:t>mergen</a:t>
            </a:r>
            <a:r>
              <a:rPr lang="de-DE" dirty="0" smtClean="0"/>
              <a:t> der Gruppenpakete</a:t>
            </a:r>
            <a:endParaRPr lang="de-DE" dirty="0"/>
          </a:p>
          <a:p>
            <a:r>
              <a:rPr lang="de-DE" dirty="0" smtClean="0"/>
              <a:t>Dokumentation </a:t>
            </a:r>
            <a:r>
              <a:rPr lang="de-DE" dirty="0"/>
              <a:t>und Protokolle direkt in </a:t>
            </a:r>
            <a:r>
              <a:rPr lang="de-DE" dirty="0" err="1" smtClean="0"/>
              <a:t>Github</a:t>
            </a:r>
            <a:endParaRPr lang="de-DE" dirty="0"/>
          </a:p>
          <a:p>
            <a:r>
              <a:rPr lang="de-DE" dirty="0" smtClean="0"/>
              <a:t>Commit </a:t>
            </a:r>
            <a:r>
              <a:rPr lang="de-DE" dirty="0"/>
              <a:t>Probleme innerhalb der Gruppe (ein </a:t>
            </a:r>
            <a:r>
              <a:rPr lang="de-DE" dirty="0" err="1"/>
              <a:t>Branch</a:t>
            </a:r>
            <a:r>
              <a:rPr lang="de-DE" dirty="0"/>
              <a:t>)</a:t>
            </a:r>
          </a:p>
          <a:p>
            <a:r>
              <a:rPr lang="de-DE" dirty="0" smtClean="0"/>
              <a:t>Für </a:t>
            </a:r>
            <a:r>
              <a:rPr lang="de-DE" dirty="0"/>
              <a:t>uns war </a:t>
            </a:r>
            <a:r>
              <a:rPr lang="de-DE" dirty="0" err="1"/>
              <a:t>Github</a:t>
            </a:r>
            <a:r>
              <a:rPr lang="de-DE" dirty="0"/>
              <a:t> etwas Overkill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(2/2)</a:t>
            </a:r>
          </a:p>
        </p:txBody>
      </p:sp>
    </p:spTree>
    <p:extLst>
      <p:ext uri="{BB962C8B-B14F-4D97-AF65-F5344CB8AC3E}">
        <p14:creationId xmlns:p14="http://schemas.microsoft.com/office/powerpoint/2010/main" val="40033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15000" cy="4525963"/>
          </a:xfrm>
        </p:spPr>
        <p:txBody>
          <a:bodyPr/>
          <a:lstStyle/>
          <a:p>
            <a:r>
              <a:rPr lang="de-DE" dirty="0" smtClean="0"/>
              <a:t>City</a:t>
            </a:r>
          </a:p>
          <a:p>
            <a:pPr lvl="1"/>
            <a:r>
              <a:rPr lang="de-DE" dirty="0" smtClean="0"/>
              <a:t>Einstiegspunkt</a:t>
            </a:r>
          </a:p>
          <a:p>
            <a:pPr lvl="1"/>
            <a:r>
              <a:rPr lang="de-DE" dirty="0" smtClean="0"/>
              <a:t>Mittelpunkt der Stadt, Volumen</a:t>
            </a:r>
          </a:p>
          <a:p>
            <a:r>
              <a:rPr lang="de-DE" dirty="0" smtClean="0"/>
              <a:t>Building</a:t>
            </a:r>
          </a:p>
          <a:p>
            <a:pPr lvl="1"/>
            <a:r>
              <a:rPr lang="de-DE" dirty="0" smtClean="0"/>
              <a:t>Straßenname, Volumen, ID</a:t>
            </a:r>
          </a:p>
          <a:p>
            <a:r>
              <a:rPr lang="de-DE" dirty="0" err="1" smtClean="0"/>
              <a:t>BoundarySurface</a:t>
            </a:r>
            <a:endParaRPr lang="de-DE" dirty="0" smtClean="0"/>
          </a:p>
          <a:p>
            <a:pPr lvl="1"/>
            <a:r>
              <a:rPr lang="de-DE" dirty="0" smtClean="0"/>
              <a:t>Wand, Dach, Boden, Andere</a:t>
            </a:r>
          </a:p>
          <a:p>
            <a:r>
              <a:rPr lang="de-DE" dirty="0" smtClean="0"/>
              <a:t>Polygon</a:t>
            </a:r>
          </a:p>
          <a:p>
            <a:pPr lvl="1"/>
            <a:r>
              <a:rPr lang="de-DE" dirty="0" smtClean="0"/>
              <a:t>Flächeninhalt, Prozentuale Verschattung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(1/2)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1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87008" cy="4525963"/>
          </a:xfrm>
        </p:spPr>
        <p:txBody>
          <a:bodyPr/>
          <a:lstStyle/>
          <a:p>
            <a:r>
              <a:rPr lang="de-DE" dirty="0" err="1" smtClean="0"/>
              <a:t>Triangle</a:t>
            </a:r>
            <a:endParaRPr lang="de-DE" dirty="0"/>
          </a:p>
          <a:p>
            <a:pPr lvl="1"/>
            <a:r>
              <a:rPr lang="de-DE" dirty="0" err="1" smtClean="0"/>
              <a:t>Normalenvektor</a:t>
            </a:r>
            <a:r>
              <a:rPr lang="de-DE" dirty="0" smtClean="0"/>
              <a:t> und drei Punkte</a:t>
            </a:r>
            <a:endParaRPr lang="de-DE" dirty="0"/>
          </a:p>
          <a:p>
            <a:r>
              <a:rPr lang="de-DE" dirty="0" err="1" smtClean="0"/>
              <a:t>ShadowTriangle</a:t>
            </a:r>
            <a:endParaRPr lang="de-DE" dirty="0" smtClean="0"/>
          </a:p>
          <a:p>
            <a:pPr lvl="1"/>
            <a:r>
              <a:rPr lang="de-DE" dirty="0" smtClean="0"/>
              <a:t>Erbt von </a:t>
            </a:r>
            <a:r>
              <a:rPr lang="de-DE" dirty="0" err="1" smtClean="0"/>
              <a:t>Triangle</a:t>
            </a:r>
            <a:endParaRPr lang="de-DE" dirty="0" smtClean="0"/>
          </a:p>
          <a:p>
            <a:pPr lvl="1"/>
            <a:r>
              <a:rPr lang="de-DE" dirty="0" smtClean="0"/>
              <a:t>Enthält Verschattungsinformationen</a:t>
            </a:r>
          </a:p>
          <a:p>
            <a:pPr lvl="1"/>
            <a:r>
              <a:rPr lang="de-DE" dirty="0" smtClean="0"/>
              <a:t>Mittelpunkt</a:t>
            </a:r>
          </a:p>
          <a:p>
            <a:pPr lvl="1"/>
            <a:r>
              <a:rPr lang="de-DE" dirty="0" smtClean="0"/>
              <a:t>Zugehöriges Gebäude</a:t>
            </a:r>
          </a:p>
          <a:p>
            <a:r>
              <a:rPr lang="de-DE" dirty="0" smtClean="0"/>
              <a:t>Vertex</a:t>
            </a:r>
          </a:p>
          <a:p>
            <a:pPr lvl="1"/>
            <a:r>
              <a:rPr lang="de-DE" dirty="0" smtClean="0"/>
              <a:t>Enthält 3 Koordinaten (</a:t>
            </a:r>
            <a:r>
              <a:rPr lang="de-DE" dirty="0" err="1" smtClean="0"/>
              <a:t>float</a:t>
            </a:r>
            <a:r>
              <a:rPr lang="de-DE" dirty="0" smtClean="0"/>
              <a:t>)</a:t>
            </a:r>
          </a:p>
          <a:p>
            <a:pPr marL="393192" lvl="1" indent="0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(2/2)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9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2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</a:p>
          <a:p>
            <a:r>
              <a:rPr lang="de-DE" dirty="0" smtClean="0"/>
              <a:t>Allgemeines zu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Volumenberechnung</a:t>
            </a:r>
          </a:p>
          <a:p>
            <a:r>
              <a:rPr lang="de-DE" dirty="0" smtClean="0"/>
              <a:t>Schattenberechnung</a:t>
            </a:r>
          </a:p>
          <a:p>
            <a:r>
              <a:rPr lang="de-DE" dirty="0" smtClean="0"/>
              <a:t>Sonnenposition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6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Aufgabe: Implementierung einer Volumenberechnung und einer Schattenberechnung in CUDA oder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Aufgaben wurden sowohl in Java als auch </a:t>
            </a:r>
            <a:r>
              <a:rPr lang="de-DE" dirty="0" err="1" smtClean="0"/>
              <a:t>OpenCL</a:t>
            </a:r>
            <a:r>
              <a:rPr lang="de-DE" dirty="0" smtClean="0"/>
              <a:t> gelöst</a:t>
            </a:r>
          </a:p>
          <a:p>
            <a:r>
              <a:rPr lang="de-DE" dirty="0" smtClean="0"/>
              <a:t>Java Implementierung wird als Fall-Back verwendet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CPU hat 2 – 8 Kerne, GPU im Labor hat 1024 Kerne</a:t>
            </a:r>
          </a:p>
          <a:p>
            <a:r>
              <a:rPr lang="de-DE" dirty="0" smtClean="0"/>
              <a:t>Aber geringere Taktrate pro Kern</a:t>
            </a:r>
          </a:p>
          <a:p>
            <a:r>
              <a:rPr lang="de-DE" dirty="0" err="1" smtClean="0"/>
              <a:t>Parallelisierbarer</a:t>
            </a:r>
            <a:r>
              <a:rPr lang="de-DE" dirty="0" smtClean="0"/>
              <a:t> Code kann extrem gut auf der GPU berechnet werden</a:t>
            </a:r>
          </a:p>
          <a:p>
            <a:r>
              <a:rPr lang="de-DE" dirty="0" smtClean="0"/>
              <a:t>Sowohl Volumenberechnung als auch Schattenberechnung gut </a:t>
            </a:r>
            <a:r>
              <a:rPr lang="de-DE" dirty="0" err="1" smtClean="0"/>
              <a:t>parallelisierbar</a:t>
            </a:r>
            <a:endParaRPr lang="de-DE" dirty="0" smtClean="0"/>
          </a:p>
          <a:p>
            <a:r>
              <a:rPr lang="de-DE" dirty="0" smtClean="0"/>
              <a:t>Schattenberechnungszeit von Stunden auf Minuten reduziert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GPU?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27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Entscheidung für </a:t>
            </a:r>
            <a:r>
              <a:rPr lang="de-DE" dirty="0" err="1" smtClean="0"/>
              <a:t>OpenCL</a:t>
            </a:r>
            <a:r>
              <a:rPr lang="de-DE" dirty="0" smtClean="0"/>
              <a:t> da plattformübergreifend</a:t>
            </a:r>
          </a:p>
          <a:p>
            <a:r>
              <a:rPr lang="de-DE" dirty="0" smtClean="0"/>
              <a:t>Offener Standard seit 2008</a:t>
            </a:r>
          </a:p>
          <a:p>
            <a:r>
              <a:rPr lang="de-DE" dirty="0" smtClean="0"/>
              <a:t>Wird von der </a:t>
            </a:r>
            <a:r>
              <a:rPr lang="de-DE" dirty="0" err="1" smtClean="0"/>
              <a:t>Khronos</a:t>
            </a:r>
            <a:r>
              <a:rPr lang="de-DE" dirty="0" smtClean="0"/>
              <a:t>-Group gepflegt</a:t>
            </a:r>
          </a:p>
          <a:p>
            <a:r>
              <a:rPr lang="de-DE" dirty="0" smtClean="0"/>
              <a:t>Unterstützt AMD-Grafikkarten</a:t>
            </a:r>
          </a:p>
          <a:p>
            <a:r>
              <a:rPr lang="de-DE" dirty="0" smtClean="0"/>
              <a:t>Java-Binding mit JOCL vorhanden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1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clCreateContextFromType</a:t>
            </a:r>
            <a:endParaRPr lang="de-DE" i="1" dirty="0" smtClean="0"/>
          </a:p>
          <a:p>
            <a:r>
              <a:rPr lang="de-DE" dirty="0" smtClean="0"/>
              <a:t>Devices (GPUs oder </a:t>
            </a:r>
            <a:r>
              <a:rPr lang="de-DE" dirty="0" err="1" smtClean="0"/>
              <a:t>evtl</a:t>
            </a:r>
            <a:r>
              <a:rPr lang="de-DE" dirty="0" smtClean="0"/>
              <a:t> CPUs) holen</a:t>
            </a:r>
            <a:br>
              <a:rPr lang="de-DE" dirty="0" smtClean="0"/>
            </a:br>
            <a:r>
              <a:rPr lang="de-DE" i="1" dirty="0" err="1" smtClean="0"/>
              <a:t>clGetContextInfo</a:t>
            </a:r>
            <a:endParaRPr lang="de-DE" i="1" dirty="0" smtClean="0"/>
          </a:p>
          <a:p>
            <a:r>
              <a:rPr lang="de-DE" dirty="0" smtClean="0"/>
              <a:t>Eine </a:t>
            </a:r>
            <a:r>
              <a:rPr lang="de-DE" dirty="0" err="1" smtClean="0"/>
              <a:t>CommandQueue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clCreateCommandQueue</a:t>
            </a:r>
            <a:endParaRPr lang="de-DE" i="1" dirty="0" smtClean="0"/>
          </a:p>
          <a:p>
            <a:r>
              <a:rPr lang="de-DE" dirty="0" smtClean="0"/>
              <a:t>Ein Programm laden</a:t>
            </a:r>
            <a:br>
              <a:rPr lang="de-DE" dirty="0" smtClean="0"/>
            </a:br>
            <a:r>
              <a:rPr lang="de-DE" i="1" dirty="0" err="1" smtClean="0"/>
              <a:t>clCreateProgramWithSource</a:t>
            </a:r>
            <a:endParaRPr lang="de-DE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Programm kompilieren und linken </a:t>
            </a:r>
            <a:r>
              <a:rPr lang="de-DE" i="1" dirty="0" err="1" smtClean="0"/>
              <a:t>clBuildProgram</a:t>
            </a:r>
            <a:endParaRPr lang="de-DE" i="1" dirty="0" smtClean="0"/>
          </a:p>
          <a:p>
            <a:r>
              <a:rPr lang="de-DE" dirty="0" smtClean="0"/>
              <a:t>Den </a:t>
            </a:r>
            <a:r>
              <a:rPr lang="de-DE" dirty="0" err="1" smtClean="0"/>
              <a:t>Programmkernel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clCreateKernel</a:t>
            </a:r>
            <a:endParaRPr lang="de-DE" i="1" dirty="0" smtClean="0"/>
          </a:p>
          <a:p>
            <a:r>
              <a:rPr lang="de-DE" dirty="0" smtClean="0"/>
              <a:t>Programmdaten auf die GPU laden</a:t>
            </a:r>
          </a:p>
          <a:p>
            <a:pPr lvl="1"/>
            <a:r>
              <a:rPr lang="de-DE" dirty="0" err="1" smtClean="0"/>
              <a:t>Buffer</a:t>
            </a:r>
            <a:r>
              <a:rPr lang="de-DE" dirty="0" smtClean="0"/>
              <a:t> auf GPU erstellen mit </a:t>
            </a:r>
            <a:br>
              <a:rPr lang="de-DE" dirty="0" smtClean="0"/>
            </a:br>
            <a:r>
              <a:rPr lang="de-DE" i="1" dirty="0" err="1" smtClean="0"/>
              <a:t>clCreateBuffer</a:t>
            </a:r>
            <a:endParaRPr lang="de-DE" i="1" dirty="0" smtClean="0"/>
          </a:p>
          <a:p>
            <a:pPr lvl="1"/>
            <a:r>
              <a:rPr lang="de-DE" dirty="0" smtClean="0"/>
              <a:t>Parameter für den Kernel setzen mit</a:t>
            </a:r>
            <a:br>
              <a:rPr lang="de-DE" dirty="0" smtClean="0"/>
            </a:br>
            <a:r>
              <a:rPr lang="de-DE" i="1" dirty="0" err="1"/>
              <a:t>clSetKernelArg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(2/3)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8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</a:t>
            </a:r>
            <a:r>
              <a:rPr lang="de-DE" dirty="0" err="1" smtClean="0"/>
              <a:t>vCity</a:t>
            </a:r>
            <a:endParaRPr lang="de-DE" dirty="0" smtClean="0"/>
          </a:p>
          <a:p>
            <a:r>
              <a:rPr lang="de-DE" dirty="0" smtClean="0"/>
              <a:t>Datenmodell</a:t>
            </a:r>
          </a:p>
          <a:p>
            <a:r>
              <a:rPr lang="de-DE" dirty="0" smtClean="0"/>
              <a:t>Parser</a:t>
            </a:r>
          </a:p>
          <a:p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err="1" smtClean="0"/>
              <a:t>Renderer</a:t>
            </a:r>
            <a:endParaRPr lang="de-DE" dirty="0" smtClean="0"/>
          </a:p>
          <a:p>
            <a:r>
              <a:rPr lang="de-DE" dirty="0" smtClean="0"/>
              <a:t>Demo</a:t>
            </a:r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5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ausführen</a:t>
            </a:r>
            <a:br>
              <a:rPr lang="de-DE" dirty="0" smtClean="0"/>
            </a:br>
            <a:r>
              <a:rPr lang="de-DE" i="1" dirty="0" err="1" smtClean="0"/>
              <a:t>clEnqueueNDRangeKernel</a:t>
            </a:r>
            <a:endParaRPr lang="de-DE" i="1" dirty="0" smtClean="0"/>
          </a:p>
          <a:p>
            <a:r>
              <a:rPr lang="de-DE" dirty="0" smtClean="0"/>
              <a:t>Warten bis die Ausführung beendet ist</a:t>
            </a:r>
            <a:br>
              <a:rPr lang="de-DE" dirty="0" smtClean="0"/>
            </a:br>
            <a:r>
              <a:rPr lang="de-DE" i="1" dirty="0" err="1" smtClean="0"/>
              <a:t>clFinish</a:t>
            </a:r>
            <a:endParaRPr lang="de-DE" i="1" dirty="0" smtClean="0"/>
          </a:p>
          <a:p>
            <a:r>
              <a:rPr lang="de-DE" dirty="0" smtClean="0"/>
              <a:t>Lesen von Ausgabedaten</a:t>
            </a:r>
            <a:br>
              <a:rPr lang="de-DE" dirty="0" smtClean="0"/>
            </a:br>
            <a:r>
              <a:rPr lang="de-DE" i="1" dirty="0" err="1" smtClean="0"/>
              <a:t>clEnqueueReadBuffer</a:t>
            </a:r>
            <a:endParaRPr lang="de-DE" i="1" dirty="0" smtClean="0"/>
          </a:p>
          <a:p>
            <a:r>
              <a:rPr lang="de-DE" dirty="0" smtClean="0"/>
              <a:t>Gespeicherte Daten wieder löschen</a:t>
            </a:r>
            <a:br>
              <a:rPr lang="de-DE" dirty="0" smtClean="0"/>
            </a:br>
            <a:r>
              <a:rPr lang="de-DE" i="1" dirty="0" err="1" smtClean="0"/>
              <a:t>clReleaseMemObject</a:t>
            </a:r>
            <a:endParaRPr lang="de-DE" i="1" dirty="0" smtClean="0"/>
          </a:p>
          <a:p>
            <a:r>
              <a:rPr lang="de-DE" dirty="0" smtClean="0"/>
              <a:t>Kernel wieder freigeben</a:t>
            </a:r>
            <a:br>
              <a:rPr lang="de-DE" dirty="0" smtClean="0"/>
            </a:br>
            <a:r>
              <a:rPr lang="de-DE" i="1" dirty="0" err="1"/>
              <a:t>clReleaseKernel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r>
              <a:rPr lang="de-DE" dirty="0" smtClean="0"/>
              <a:t> Sprache ist eine </a:t>
            </a:r>
            <a:r>
              <a:rPr lang="de-DE" dirty="0"/>
              <a:t>E</a:t>
            </a:r>
            <a:r>
              <a:rPr lang="de-DE" dirty="0" smtClean="0"/>
              <a:t>rweiterung des C-Standards</a:t>
            </a:r>
          </a:p>
          <a:p>
            <a:r>
              <a:rPr lang="de-DE" dirty="0" smtClean="0"/>
              <a:t>Beispiel zur Berechnung von Quadratzahlen auf der GPU</a:t>
            </a:r>
          </a:p>
          <a:p>
            <a:pPr marL="109728" indent="0">
              <a:buNone/>
            </a:pPr>
            <a:r>
              <a:rPr lang="de-DE" dirty="0" smtClean="0"/>
              <a:t>__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>
                <a:solidFill>
                  <a:srgbClr val="0070C0"/>
                </a:solidFill>
              </a:rPr>
              <a:t>void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/>
              <a:t>calc</a:t>
            </a:r>
            <a:r>
              <a:rPr lang="de-DE" dirty="0"/>
              <a:t>(__global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array</a:t>
            </a:r>
            <a:r>
              <a:rPr lang="de-DE" dirty="0"/>
              <a:t>,				   </a:t>
            </a:r>
            <a:r>
              <a:rPr lang="de-DE" dirty="0" smtClean="0"/>
              <a:t>         __</a:t>
            </a:r>
            <a:r>
              <a:rPr lang="de-DE" dirty="0"/>
              <a:t>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result</a:t>
            </a:r>
            <a:r>
              <a:rPr lang="de-DE" dirty="0"/>
              <a:t>) </a:t>
            </a:r>
            <a:r>
              <a:rPr lang="de-DE" dirty="0" smtClean="0"/>
              <a:t>{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/>
              <a:t>gid</a:t>
            </a:r>
            <a:r>
              <a:rPr lang="de-DE" dirty="0"/>
              <a:t> = </a:t>
            </a:r>
            <a:r>
              <a:rPr lang="de-DE" dirty="0" err="1"/>
              <a:t>get_global_id</a:t>
            </a:r>
            <a:r>
              <a:rPr lang="de-DE" dirty="0"/>
              <a:t>(</a:t>
            </a:r>
            <a:r>
              <a:rPr lang="de-DE" dirty="0">
                <a:solidFill>
                  <a:srgbClr val="FFC000"/>
                </a:solidFill>
              </a:rPr>
              <a:t>0</a:t>
            </a:r>
            <a:r>
              <a:rPr lang="de-DE" dirty="0" smtClean="0"/>
              <a:t>);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result</a:t>
            </a:r>
            <a:r>
              <a:rPr lang="de-DE" dirty="0" smtClean="0"/>
              <a:t>[</a:t>
            </a:r>
            <a:r>
              <a:rPr lang="de-DE" dirty="0" err="1" smtClean="0"/>
              <a:t>gid</a:t>
            </a:r>
            <a:r>
              <a:rPr lang="de-DE" dirty="0"/>
              <a:t>] =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/>
              <a:t>] *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 smtClean="0"/>
              <a:t>];</a:t>
            </a:r>
          </a:p>
          <a:p>
            <a:pPr marL="109728" indent="0">
              <a:buNone/>
            </a:pP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Kernel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9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Voraussetzung: Modell mit </a:t>
            </a:r>
            <a:r>
              <a:rPr lang="de-DE" dirty="0" err="1" smtClean="0"/>
              <a:t>CityDoctor</a:t>
            </a:r>
            <a:r>
              <a:rPr lang="de-DE" dirty="0" smtClean="0"/>
              <a:t> validiert bzw. korrigiert.</a:t>
            </a:r>
          </a:p>
          <a:p>
            <a:r>
              <a:rPr lang="de-DE" dirty="0" smtClean="0"/>
              <a:t>Ohne Validierung:</a:t>
            </a:r>
          </a:p>
          <a:p>
            <a:pPr lvl="1"/>
            <a:r>
              <a:rPr lang="de-DE" dirty="0" smtClean="0"/>
              <a:t>Ergebnis der Volumenberechnung nicht korrekt.</a:t>
            </a:r>
            <a:endParaRPr lang="de-DE" dirty="0"/>
          </a:p>
          <a:p>
            <a:pPr lvl="1"/>
            <a:r>
              <a:rPr lang="de-DE" dirty="0" smtClean="0"/>
              <a:t>Schattenberechnung fehlerhaft.</a:t>
            </a:r>
          </a:p>
          <a:p>
            <a:pPr lvl="1"/>
            <a:r>
              <a:rPr lang="de-DE" dirty="0" smtClean="0"/>
              <a:t>Fehlerhafte Darstellung im 3D-Viewer, da „Rückseiten“ der Dreiecke nicht angezeigt werden.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Modellqualität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6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69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49" y="764704"/>
            <a:ext cx="2296551" cy="1800200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</a:effec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Dreieck bildet Tetraeder mit Ursprung</a:t>
            </a:r>
          </a:p>
          <a:p>
            <a:r>
              <a:rPr lang="de-DE" dirty="0" smtClean="0"/>
              <a:t>Volumen von Tetraeder wird berechnet</a:t>
            </a:r>
          </a:p>
          <a:p>
            <a:r>
              <a:rPr lang="de-DE" dirty="0" smtClean="0"/>
              <a:t>Dreieck besteht aus P1, P2, P3 wobei jeder Punkt </a:t>
            </a:r>
            <a:r>
              <a:rPr lang="de-DE" dirty="0" err="1" smtClean="0"/>
              <a:t>Px</a:t>
            </a:r>
            <a:r>
              <a:rPr lang="de-DE" dirty="0" smtClean="0"/>
              <a:t> ein Ortsvektor ist</a:t>
            </a:r>
          </a:p>
          <a:p>
            <a:r>
              <a:rPr lang="de-DE" dirty="0" smtClean="0"/>
              <a:t>Volumen ist dann P1 * (P2 x P3) / 6</a:t>
            </a:r>
          </a:p>
          <a:p>
            <a:r>
              <a:rPr lang="de-DE" dirty="0" smtClean="0"/>
              <a:t>Volumen ist vorzeichenbehaftet je nach </a:t>
            </a:r>
            <a:r>
              <a:rPr lang="de-DE" dirty="0"/>
              <a:t>O</a:t>
            </a:r>
            <a:r>
              <a:rPr lang="de-DE" dirty="0" smtClean="0"/>
              <a:t>rientierung des </a:t>
            </a:r>
            <a:r>
              <a:rPr lang="de-DE" dirty="0" err="1" smtClean="0"/>
              <a:t>Normalenvektors</a:t>
            </a:r>
            <a:r>
              <a:rPr lang="de-DE" dirty="0" smtClean="0"/>
              <a:t> (P2 x P3)</a:t>
            </a:r>
          </a:p>
          <a:p>
            <a:r>
              <a:rPr lang="de-DE" dirty="0" smtClean="0"/>
              <a:t>Volumen des </a:t>
            </a:r>
            <a:r>
              <a:rPr lang="de-DE" dirty="0" err="1" smtClean="0"/>
              <a:t>Meshs</a:t>
            </a:r>
            <a:r>
              <a:rPr lang="de-DE" dirty="0" smtClean="0"/>
              <a:t> ist die Summe aller Dreiecksvolumen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(1/2)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8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teilt die Berechnung pro Gebäude auf</a:t>
            </a:r>
          </a:p>
          <a:p>
            <a:r>
              <a:rPr lang="de-DE" dirty="0" smtClean="0"/>
              <a:t>Paketgröße für GPU damit geringer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schlägt nicht zu</a:t>
            </a:r>
          </a:p>
          <a:p>
            <a:r>
              <a:rPr lang="de-DE" dirty="0" smtClean="0"/>
              <a:t>GPU </a:t>
            </a:r>
            <a:r>
              <a:rPr lang="de-DE" dirty="0" smtClean="0"/>
              <a:t>RAM ausreichend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24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005064"/>
            <a:ext cx="5096587" cy="21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Prinzip: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Schattenberechnung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10641"/>
            <a:ext cx="5861637" cy="3516982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Himmel aufgeteilt in </a:t>
            </a:r>
            <a:r>
              <a:rPr lang="de-DE" dirty="0" err="1" smtClean="0"/>
              <a:t>Skypatches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(1/2)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28388"/>
            <a:ext cx="6680482" cy="36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Zeitunabhängige Berechnung</a:t>
            </a:r>
          </a:p>
          <a:p>
            <a:r>
              <a:rPr lang="de-DE" dirty="0"/>
              <a:t>Schatten wird pro </a:t>
            </a:r>
            <a:r>
              <a:rPr lang="de-DE" dirty="0" err="1"/>
              <a:t>Skypatch</a:t>
            </a:r>
            <a:r>
              <a:rPr lang="de-DE" dirty="0"/>
              <a:t> </a:t>
            </a:r>
            <a:r>
              <a:rPr lang="de-DE" dirty="0" smtClean="0"/>
              <a:t>berechnet</a:t>
            </a:r>
          </a:p>
          <a:p>
            <a:r>
              <a:rPr lang="de-DE" dirty="0" smtClean="0"/>
              <a:t>Pro </a:t>
            </a:r>
            <a:r>
              <a:rPr lang="de-DE" dirty="0" err="1" smtClean="0"/>
              <a:t>Skypatch</a:t>
            </a:r>
            <a:r>
              <a:rPr lang="de-DE" dirty="0" smtClean="0"/>
              <a:t> und Dreieck ein </a:t>
            </a:r>
            <a:r>
              <a:rPr lang="de-DE" dirty="0" err="1" smtClean="0"/>
              <a:t>boolean</a:t>
            </a:r>
            <a:r>
              <a:rPr lang="de-DE" dirty="0" smtClean="0"/>
              <a:t> Wert</a:t>
            </a:r>
          </a:p>
          <a:p>
            <a:r>
              <a:rPr lang="de-DE" dirty="0"/>
              <a:t>Sonnenstand wird </a:t>
            </a:r>
            <a:r>
              <a:rPr lang="de-DE" dirty="0" err="1"/>
              <a:t>Skypatch</a:t>
            </a:r>
            <a:r>
              <a:rPr lang="de-DE" dirty="0"/>
              <a:t> zugeordnet</a:t>
            </a:r>
          </a:p>
          <a:p>
            <a:r>
              <a:rPr lang="de-DE" dirty="0" smtClean="0"/>
              <a:t>Schatten wird von </a:t>
            </a:r>
            <a:r>
              <a:rPr lang="de-DE" dirty="0" err="1" smtClean="0"/>
              <a:t>Skypatch</a:t>
            </a:r>
            <a:r>
              <a:rPr lang="de-DE" dirty="0" smtClean="0"/>
              <a:t> genommen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jedes Dreieck und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Bilde Gerade von Mittelpunkt von Dreieck zu Mittelpunkt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Prüfe ob Gerade andere Dreiecke</a:t>
            </a:r>
            <a:r>
              <a:rPr lang="de-DE" dirty="0"/>
              <a:t> </a:t>
            </a:r>
            <a:r>
              <a:rPr lang="de-DE" dirty="0" smtClean="0"/>
              <a:t>schneidet</a:t>
            </a:r>
          </a:p>
          <a:p>
            <a:pPr lvl="1"/>
            <a:r>
              <a:rPr lang="de-DE" dirty="0" smtClean="0"/>
              <a:t>Falls Gerade nichts schneidet oder Dreieck hinter dem zu prüfenden Dreieck: kein Schatten</a:t>
            </a:r>
          </a:p>
          <a:p>
            <a:pPr lvl="1"/>
            <a:r>
              <a:rPr lang="de-DE" dirty="0" smtClean="0"/>
              <a:t>Falls Gerade schneidet und Dreieck vor dem zu prüfenden Dreieck: Schatten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</a:t>
            </a:r>
            <a:r>
              <a:rPr lang="de-DE" dirty="0" err="1" smtClean="0"/>
              <a:t>Raytracing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Lange Rechenzeit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der GPU schlägt zu</a:t>
            </a:r>
          </a:p>
          <a:p>
            <a:r>
              <a:rPr lang="de-DE" dirty="0" smtClean="0"/>
              <a:t>Dreiecke können groß sein dadurch sehr ungenau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Probleme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vCity</a:t>
            </a:r>
            <a:r>
              <a:rPr lang="de-DE" dirty="0" smtClean="0"/>
              <a:t>?</a:t>
            </a:r>
          </a:p>
          <a:p>
            <a:r>
              <a:rPr lang="de-DE" dirty="0" smtClean="0"/>
              <a:t>Kommunikation</a:t>
            </a:r>
          </a:p>
          <a:p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</a:t>
            </a:r>
            <a:r>
              <a:rPr lang="de-DE" dirty="0" err="1" smtClean="0"/>
              <a:t>vCity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2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Teile Dreiecke auf in kleinere Dreiecke</a:t>
            </a:r>
          </a:p>
          <a:p>
            <a:r>
              <a:rPr lang="de-DE" dirty="0" smtClean="0"/>
              <a:t>Falls Fläche von Dreieck größer als z.B. 1m² teile längste Seite in der Mitte und bilde zwei Dreiecke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(1/2)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12976"/>
            <a:ext cx="4001059" cy="2057687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für jedes Gebäude eine Umgebung von Gebäuden</a:t>
            </a:r>
          </a:p>
          <a:p>
            <a:r>
              <a:rPr lang="de-DE" dirty="0" smtClean="0"/>
              <a:t>Alle Gebäude, die weiter entfernt sind als z.B. 80m werden nicht berücksichtigt</a:t>
            </a:r>
          </a:p>
          <a:p>
            <a:r>
              <a:rPr lang="de-DE" dirty="0" smtClean="0"/>
              <a:t>Berechne den Schatten in Paketen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7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Mittelpunkt von Gebäuden</a:t>
            </a:r>
          </a:p>
          <a:p>
            <a:r>
              <a:rPr lang="de-DE" dirty="0" smtClean="0"/>
              <a:t>Teile </a:t>
            </a:r>
            <a:r>
              <a:rPr lang="de-DE" dirty="0" smtClean="0"/>
              <a:t>große Dreiecke </a:t>
            </a:r>
            <a:r>
              <a:rPr lang="de-DE" dirty="0" smtClean="0"/>
              <a:t>in kleine Dreiecke</a:t>
            </a:r>
          </a:p>
          <a:p>
            <a:r>
              <a:rPr lang="de-DE" dirty="0" smtClean="0"/>
              <a:t>Berechne Mittelpunkt von kleinen Dreiecken</a:t>
            </a:r>
          </a:p>
          <a:p>
            <a:r>
              <a:rPr lang="de-DE" dirty="0" smtClean="0"/>
              <a:t>Sammle alle kleinen Dreiecke in einer Liste</a:t>
            </a:r>
          </a:p>
          <a:p>
            <a:r>
              <a:rPr lang="de-DE" dirty="0" smtClean="0"/>
              <a:t>Hole Pakete von 256/512/1024 Dreiecken aus Liste und bearbeite diese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0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Ermittle zu welchen Gebäuden die Dreiecke gehören</a:t>
            </a:r>
          </a:p>
          <a:p>
            <a:r>
              <a:rPr lang="de-DE" dirty="0" smtClean="0"/>
              <a:t>Berechne für jedes gefundene Gebäude die Umgebung</a:t>
            </a:r>
          </a:p>
          <a:p>
            <a:r>
              <a:rPr lang="de-DE" dirty="0" smtClean="0"/>
              <a:t>Speicher alles auf die Grafikkarte und starte die Berechnung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1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Rot: zu berechnendes Gebäude</a:t>
            </a:r>
          </a:p>
          <a:p>
            <a:r>
              <a:rPr lang="de-DE" dirty="0" smtClean="0"/>
              <a:t>Grün: Umgebung</a:t>
            </a:r>
          </a:p>
          <a:p>
            <a:r>
              <a:rPr lang="de-DE" dirty="0" smtClean="0"/>
              <a:t>Schwarz: Gebäude außer Reichweite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Beispiel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18538"/>
            <a:ext cx="3696216" cy="322435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5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Anhand von Ort und Zeitpunkt (inkl. Datum) Position der Sonne bestimmen</a:t>
            </a:r>
          </a:p>
          <a:p>
            <a:r>
              <a:rPr lang="de-DE" dirty="0" smtClean="0"/>
              <a:t>Algorithmus aus Wikipedia übernommen</a:t>
            </a:r>
          </a:p>
          <a:p>
            <a:r>
              <a:rPr lang="de-DE" dirty="0" smtClean="0"/>
              <a:t>Ergebnis ist ein </a:t>
            </a:r>
            <a:r>
              <a:rPr lang="de-DE" dirty="0" err="1" smtClean="0"/>
              <a:t>Azimuthwinkel</a:t>
            </a:r>
            <a:r>
              <a:rPr lang="de-DE" dirty="0" smtClean="0"/>
              <a:t> und ein Höhenwinkel</a:t>
            </a:r>
          </a:p>
          <a:p>
            <a:r>
              <a:rPr lang="de-DE" dirty="0" smtClean="0"/>
              <a:t>Aus den Winkeln wird das richtige </a:t>
            </a:r>
            <a:r>
              <a:rPr lang="de-DE" dirty="0" err="1" smtClean="0"/>
              <a:t>Skypatch</a:t>
            </a:r>
            <a:r>
              <a:rPr lang="de-DE" dirty="0" smtClean="0"/>
              <a:t> ausgewählt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Sonnenstand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Renderer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397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BILD SEITE 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://www.mynetcologne.de/~</a:t>
            </a:r>
            <a:r>
              <a:rPr lang="de-DE" dirty="0" smtClean="0">
                <a:hlinkClick r:id="rId2"/>
              </a:rPr>
              <a:t>nc-purschst3/garten/klima/Sonne.jpg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de.wikipedia.org/wiki/Sonnenstand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stackoverflow.com/questions/1406029/how-to-calculate-the-volume-of-a-3d-mesh-object-the-surface-of-which-is-made-up</a:t>
            </a:r>
            <a:endParaRPr lang="de-DE" dirty="0" smtClean="0"/>
          </a:p>
          <a:p>
            <a:r>
              <a:rPr lang="de-DE" dirty="0">
                <a:hlinkClick r:id="rId5"/>
              </a:rPr>
              <a:t>http://www.jocl.org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www.khronos.org/registry/cl/specs/opencl-1.1.pdf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en.wikipedia.org/wiki/Tetrahedron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7079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Virtuelles </a:t>
            </a:r>
            <a:r>
              <a:rPr lang="de-DE" dirty="0"/>
              <a:t>Stadtmodell</a:t>
            </a:r>
          </a:p>
          <a:p>
            <a:r>
              <a:rPr lang="de-DE" dirty="0" smtClean="0"/>
              <a:t>Echte </a:t>
            </a:r>
            <a:r>
              <a:rPr lang="de-DE" dirty="0"/>
              <a:t>Daten</a:t>
            </a:r>
          </a:p>
          <a:p>
            <a:r>
              <a:rPr lang="de-DE" dirty="0" smtClean="0"/>
              <a:t>Berechnen </a:t>
            </a:r>
            <a:r>
              <a:rPr lang="de-DE" dirty="0"/>
              <a:t>von </a:t>
            </a:r>
            <a:r>
              <a:rPr lang="de-DE" dirty="0" smtClean="0"/>
              <a:t>Eigenschaften</a:t>
            </a:r>
            <a:endParaRPr lang="de-DE" dirty="0"/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(1/4)</a:t>
            </a:r>
          </a:p>
        </p:txBody>
      </p:sp>
    </p:spTree>
    <p:extLst>
      <p:ext uri="{BB962C8B-B14F-4D97-AF65-F5344CB8AC3E}">
        <p14:creationId xmlns:p14="http://schemas.microsoft.com/office/powerpoint/2010/main" val="20838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Grober </a:t>
            </a:r>
            <a:r>
              <a:rPr lang="de-DE" dirty="0"/>
              <a:t>Projektplan</a:t>
            </a:r>
          </a:p>
          <a:p>
            <a:pPr lvl="1"/>
            <a:r>
              <a:rPr lang="de-DE" dirty="0"/>
              <a:t>schnell hinfällig</a:t>
            </a:r>
          </a:p>
          <a:p>
            <a:pPr lvl="1"/>
            <a:r>
              <a:rPr lang="de-DE" dirty="0" smtClean="0"/>
              <a:t>Aufgabenüberblick </a:t>
            </a:r>
            <a:r>
              <a:rPr lang="de-DE" dirty="0"/>
              <a:t>via Reviews</a:t>
            </a:r>
          </a:p>
          <a:p>
            <a:pPr lvl="1"/>
            <a:r>
              <a:rPr lang="de-DE" dirty="0"/>
              <a:t>sammeln von </a:t>
            </a:r>
            <a:r>
              <a:rPr lang="de-DE" dirty="0" err="1" smtClean="0"/>
              <a:t>To</a:t>
            </a:r>
            <a:r>
              <a:rPr lang="de-DE" dirty="0" smtClean="0"/>
              <a:t>-dos </a:t>
            </a:r>
            <a:r>
              <a:rPr lang="de-DE" dirty="0"/>
              <a:t>jeden Montag</a:t>
            </a:r>
          </a:p>
          <a:p>
            <a:r>
              <a:rPr lang="de-DE" dirty="0" smtClean="0"/>
              <a:t>Gut </a:t>
            </a:r>
            <a:r>
              <a:rPr lang="de-DE" dirty="0"/>
              <a:t>für grobe Zeitabschätzung</a:t>
            </a:r>
          </a:p>
          <a:p>
            <a:r>
              <a:rPr lang="de-DE" dirty="0" smtClean="0"/>
              <a:t>Relativ </a:t>
            </a:r>
            <a:r>
              <a:rPr lang="de-DE" dirty="0"/>
              <a:t>unflexibel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(2/4)</a:t>
            </a:r>
          </a:p>
        </p:txBody>
      </p:sp>
    </p:spTree>
    <p:extLst>
      <p:ext uri="{BB962C8B-B14F-4D97-AF65-F5344CB8AC3E}">
        <p14:creationId xmlns:p14="http://schemas.microsoft.com/office/powerpoint/2010/main" val="13665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997894" y="1438733"/>
            <a:ext cx="2822578" cy="38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Aufteilung in Gruppen</a:t>
            </a:r>
          </a:p>
          <a:p>
            <a:r>
              <a:rPr lang="de-DE" dirty="0" smtClean="0"/>
              <a:t>Extreme- </a:t>
            </a:r>
            <a:r>
              <a:rPr lang="de-DE" dirty="0"/>
              <a:t>und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/>
          </a:p>
          <a:p>
            <a:r>
              <a:rPr lang="de-DE" dirty="0" smtClean="0"/>
              <a:t>Programmieren gegen</a:t>
            </a:r>
            <a:br>
              <a:rPr lang="de-DE" dirty="0" smtClean="0"/>
            </a:br>
            <a:r>
              <a:rPr lang="de-DE" dirty="0" smtClean="0"/>
              <a:t>Schnittstellen</a:t>
            </a:r>
            <a:endParaRPr lang="de-DE" dirty="0"/>
          </a:p>
          <a:p>
            <a:r>
              <a:rPr lang="de-DE" dirty="0" smtClean="0"/>
              <a:t>Feste </a:t>
            </a:r>
            <a:r>
              <a:rPr lang="de-DE" dirty="0"/>
              <a:t>Abgrenzung der Gruppen</a:t>
            </a:r>
          </a:p>
          <a:p>
            <a:pPr lvl="1"/>
            <a:r>
              <a:rPr lang="de-DE" dirty="0"/>
              <a:t>Theorie und Praxis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(3/4)</a:t>
            </a:r>
          </a:p>
        </p:txBody>
      </p:sp>
    </p:spTree>
    <p:extLst>
      <p:ext uri="{BB962C8B-B14F-4D97-AF65-F5344CB8AC3E}">
        <p14:creationId xmlns:p14="http://schemas.microsoft.com/office/powerpoint/2010/main" val="28153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</a:t>
            </a:r>
          </a:p>
          <a:p>
            <a:pPr lvl="1"/>
            <a:r>
              <a:rPr lang="de-DE" dirty="0" smtClean="0"/>
              <a:t>Flexible </a:t>
            </a:r>
            <a:r>
              <a:rPr lang="de-DE" dirty="0"/>
              <a:t>Reaktion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/>
              <a:t>ohne Rückfragen</a:t>
            </a:r>
          </a:p>
          <a:p>
            <a:pPr lvl="1"/>
            <a:r>
              <a:rPr lang="de-DE" dirty="0" smtClean="0"/>
              <a:t>Fehlender Projektleiter</a:t>
            </a:r>
          </a:p>
          <a:p>
            <a:r>
              <a:rPr lang="de-DE" dirty="0" smtClean="0"/>
              <a:t>Werkzeuge</a:t>
            </a:r>
          </a:p>
          <a:p>
            <a:pPr lvl="1"/>
            <a:r>
              <a:rPr lang="de-DE" dirty="0" err="1" smtClean="0"/>
              <a:t>Git</a:t>
            </a:r>
            <a:endParaRPr lang="de-DE" dirty="0"/>
          </a:p>
          <a:p>
            <a:pPr lvl="1"/>
            <a:r>
              <a:rPr lang="de-DE" dirty="0" err="1" smtClean="0"/>
              <a:t>Eclipse</a:t>
            </a:r>
            <a:endParaRPr lang="de-DE" dirty="0" smtClean="0"/>
          </a:p>
          <a:p>
            <a:pPr lvl="1"/>
            <a:r>
              <a:rPr lang="de-DE" dirty="0" err="1" smtClean="0"/>
              <a:t>CityDoctor</a:t>
            </a:r>
            <a:endParaRPr lang="de-DE" dirty="0" smtClean="0"/>
          </a:p>
          <a:p>
            <a:pPr lvl="1"/>
            <a:r>
              <a:rPr lang="de-DE" dirty="0"/>
              <a:t>Notepad</a:t>
            </a:r>
            <a:r>
              <a:rPr lang="de-DE" dirty="0" smtClean="0"/>
              <a:t>++</a:t>
            </a:r>
          </a:p>
          <a:p>
            <a:pPr lvl="1"/>
            <a:r>
              <a:rPr lang="de-DE" dirty="0" smtClean="0"/>
              <a:t>Diverse IRC-Clients</a:t>
            </a:r>
          </a:p>
          <a:p>
            <a:pPr lvl="1"/>
            <a:r>
              <a:rPr lang="de-DE" dirty="0" err="1" smtClean="0"/>
              <a:t>UMLet</a:t>
            </a:r>
            <a:r>
              <a:rPr lang="de-DE" dirty="0" smtClean="0"/>
              <a:t> / Enterprise </a:t>
            </a:r>
            <a:r>
              <a:rPr lang="de-DE" dirty="0" err="1" smtClean="0"/>
              <a:t>Architect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(4/4)</a:t>
            </a:r>
          </a:p>
        </p:txBody>
      </p:sp>
    </p:spTree>
    <p:extLst>
      <p:ext uri="{BB962C8B-B14F-4D97-AF65-F5344CB8AC3E}">
        <p14:creationId xmlns:p14="http://schemas.microsoft.com/office/powerpoint/2010/main" val="33613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jeden </a:t>
            </a:r>
            <a:r>
              <a:rPr lang="de-DE" dirty="0" smtClean="0"/>
              <a:t>Montag</a:t>
            </a:r>
          </a:p>
          <a:p>
            <a:r>
              <a:rPr lang="de-DE" dirty="0" smtClean="0"/>
              <a:t>Email</a:t>
            </a:r>
            <a:r>
              <a:rPr lang="de-DE" dirty="0"/>
              <a:t>, IRC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via IRC-Bot</a:t>
            </a:r>
          </a:p>
          <a:p>
            <a:r>
              <a:rPr lang="de-DE" dirty="0" smtClean="0"/>
              <a:t>Kommunikationsprobleme</a:t>
            </a:r>
            <a:br>
              <a:rPr lang="de-DE" dirty="0" smtClean="0"/>
            </a:br>
            <a:r>
              <a:rPr lang="de-DE" dirty="0" smtClean="0"/>
              <a:t>zwischen den Gruppen</a:t>
            </a:r>
          </a:p>
          <a:p>
            <a:pPr lvl="1"/>
            <a:r>
              <a:rPr lang="de-DE" dirty="0" smtClean="0"/>
              <a:t>Besserung nach einem Monat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pic>
        <p:nvPicPr>
          <p:cNvPr id="6" name="Shape 6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364088" y="1484784"/>
            <a:ext cx="3677874" cy="3507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1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Dezentrale </a:t>
            </a:r>
            <a:r>
              <a:rPr lang="de-DE" dirty="0"/>
              <a:t>“Sammelstelle”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/>
              <a:t>von fehlerfreiem Code</a:t>
            </a:r>
          </a:p>
          <a:p>
            <a:r>
              <a:rPr lang="de-DE" dirty="0" smtClean="0"/>
              <a:t>Gruppenspezifische </a:t>
            </a:r>
            <a:r>
              <a:rPr lang="de-DE" dirty="0"/>
              <a:t>Packages</a:t>
            </a:r>
          </a:p>
          <a:p>
            <a:r>
              <a:rPr lang="de-DE" dirty="0" smtClean="0"/>
              <a:t>nur </a:t>
            </a:r>
            <a:r>
              <a:rPr lang="de-DE" dirty="0"/>
              <a:t>ein </a:t>
            </a:r>
            <a:r>
              <a:rPr lang="de-DE" dirty="0" err="1"/>
              <a:t>Branch</a:t>
            </a:r>
            <a:r>
              <a:rPr lang="de-DE" dirty="0"/>
              <a:t> (Master)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1683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877</Words>
  <Application>Microsoft Office PowerPoint</Application>
  <PresentationFormat>Bildschirmpräsentation (4:3)</PresentationFormat>
  <Paragraphs>273</Paragraphs>
  <Slides>39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Deimos</vt:lpstr>
      <vt:lpstr>vCity</vt:lpstr>
      <vt:lpstr>Agenda</vt:lpstr>
      <vt:lpstr>Vorstellung vCity</vt:lpstr>
      <vt:lpstr>vCity (1/4)</vt:lpstr>
      <vt:lpstr>vCity (2/4)</vt:lpstr>
      <vt:lpstr>vCity (3/4)</vt:lpstr>
      <vt:lpstr>vCity (4/4)</vt:lpstr>
      <vt:lpstr>Kommunikation</vt:lpstr>
      <vt:lpstr>Github (1/2)</vt:lpstr>
      <vt:lpstr>Github (2/2)</vt:lpstr>
      <vt:lpstr>Datenmodell (1/2)</vt:lpstr>
      <vt:lpstr>Datenmodell (2/2)</vt:lpstr>
      <vt:lpstr>Parser</vt:lpstr>
      <vt:lpstr>OpenCL</vt:lpstr>
      <vt:lpstr>Aufgabe</vt:lpstr>
      <vt:lpstr>Warum GPU?</vt:lpstr>
      <vt:lpstr>OpenCL</vt:lpstr>
      <vt:lpstr>Aufbau OpenCL Programm (1/3)</vt:lpstr>
      <vt:lpstr>Aufbau OpenCL Programm (2/3)</vt:lpstr>
      <vt:lpstr>Aufbau OpenCL Programm (3/3)</vt:lpstr>
      <vt:lpstr>Aufbau OpenCL Kernel</vt:lpstr>
      <vt:lpstr>Modellqualität </vt:lpstr>
      <vt:lpstr>Volumenberechnung (1/2)</vt:lpstr>
      <vt:lpstr>Volumenberechnung (2/2)</vt:lpstr>
      <vt:lpstr>Schattenberechnung</vt:lpstr>
      <vt:lpstr>Skymodel (1/2)</vt:lpstr>
      <vt:lpstr>Skymodel (2/2)</vt:lpstr>
      <vt:lpstr>Berechnung: Raytracing</vt:lpstr>
      <vt:lpstr>Berechnung: Probleme</vt:lpstr>
      <vt:lpstr>Berechnung: Lösung (1/2)</vt:lpstr>
      <vt:lpstr>Berechnung: Lösung (2/2)</vt:lpstr>
      <vt:lpstr>Berechnung: Umsetzung (1/2)</vt:lpstr>
      <vt:lpstr>Berechnung: Umsetzung (2/2)</vt:lpstr>
      <vt:lpstr>Berechnung: Beispiel</vt:lpstr>
      <vt:lpstr>Berechnung: Sonnenstand</vt:lpstr>
      <vt:lpstr>Renderer</vt:lpstr>
      <vt:lpstr>Quellen</vt:lpstr>
      <vt:lpstr>Quellen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Betz</dc:creator>
  <cp:lastModifiedBy>12riju1bif</cp:lastModifiedBy>
  <cp:revision>59</cp:revision>
  <dcterms:created xsi:type="dcterms:W3CDTF">2014-06-10T07:17:12Z</dcterms:created>
  <dcterms:modified xsi:type="dcterms:W3CDTF">2014-06-16T09:59:36Z</dcterms:modified>
</cp:coreProperties>
</file>