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82"/>
  </p:notesMasterIdLst>
  <p:sldIdLst>
    <p:sldId id="256" r:id="rId2"/>
    <p:sldId id="280" r:id="rId3"/>
    <p:sldId id="288" r:id="rId4"/>
    <p:sldId id="331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9" r:id="rId13"/>
    <p:sldId id="294" r:id="rId14"/>
    <p:sldId id="290" r:id="rId15"/>
    <p:sldId id="295" r:id="rId16"/>
    <p:sldId id="301" r:id="rId17"/>
    <p:sldId id="339" r:id="rId18"/>
    <p:sldId id="334" r:id="rId19"/>
    <p:sldId id="335" r:id="rId20"/>
    <p:sldId id="336" r:id="rId21"/>
    <p:sldId id="337" r:id="rId22"/>
    <p:sldId id="338" r:id="rId23"/>
    <p:sldId id="317" r:id="rId24"/>
    <p:sldId id="318" r:id="rId25"/>
    <p:sldId id="319" r:id="rId26"/>
    <p:sldId id="320" r:id="rId27"/>
    <p:sldId id="342" r:id="rId28"/>
    <p:sldId id="321" r:id="rId29"/>
    <p:sldId id="322" r:id="rId30"/>
    <p:sldId id="323" r:id="rId31"/>
    <p:sldId id="324" r:id="rId32"/>
    <p:sldId id="325" r:id="rId33"/>
    <p:sldId id="326" r:id="rId34"/>
    <p:sldId id="327" r:id="rId35"/>
    <p:sldId id="328" r:id="rId36"/>
    <p:sldId id="329" r:id="rId37"/>
    <p:sldId id="296" r:id="rId38"/>
    <p:sldId id="297" r:id="rId39"/>
    <p:sldId id="298" r:id="rId40"/>
    <p:sldId id="341" r:id="rId41"/>
    <p:sldId id="304" r:id="rId42"/>
    <p:sldId id="302" r:id="rId43"/>
    <p:sldId id="340" r:id="rId44"/>
    <p:sldId id="305" r:id="rId45"/>
    <p:sldId id="291" r:id="rId46"/>
    <p:sldId id="272" r:id="rId47"/>
    <p:sldId id="278" r:id="rId48"/>
    <p:sldId id="273" r:id="rId49"/>
    <p:sldId id="274" r:id="rId50"/>
    <p:sldId id="275" r:id="rId51"/>
    <p:sldId id="276" r:id="rId52"/>
    <p:sldId id="277" r:id="rId53"/>
    <p:sldId id="279" r:id="rId54"/>
    <p:sldId id="269" r:id="rId55"/>
    <p:sldId id="271" r:id="rId56"/>
    <p:sldId id="257" r:id="rId57"/>
    <p:sldId id="258" r:id="rId58"/>
    <p:sldId id="259" r:id="rId59"/>
    <p:sldId id="260" r:id="rId60"/>
    <p:sldId id="261" r:id="rId61"/>
    <p:sldId id="262" r:id="rId62"/>
    <p:sldId id="263" r:id="rId63"/>
    <p:sldId id="264" r:id="rId64"/>
    <p:sldId id="265" r:id="rId65"/>
    <p:sldId id="266" r:id="rId66"/>
    <p:sldId id="267" r:id="rId67"/>
    <p:sldId id="332" r:id="rId68"/>
    <p:sldId id="306" r:id="rId69"/>
    <p:sldId id="314" r:id="rId70"/>
    <p:sldId id="316" r:id="rId71"/>
    <p:sldId id="313" r:id="rId72"/>
    <p:sldId id="315" r:id="rId73"/>
    <p:sldId id="310" r:id="rId74"/>
    <p:sldId id="312" r:id="rId75"/>
    <p:sldId id="311" r:id="rId76"/>
    <p:sldId id="309" r:id="rId77"/>
    <p:sldId id="293" r:id="rId78"/>
    <p:sldId id="343" r:id="rId79"/>
    <p:sldId id="344" r:id="rId80"/>
    <p:sldId id="345" r:id="rId8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65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986" autoAdjust="0"/>
  </p:normalViewPr>
  <p:slideViewPr>
    <p:cSldViewPr>
      <p:cViewPr>
        <p:scale>
          <a:sx n="75" d="100"/>
          <a:sy n="75" d="100"/>
        </p:scale>
        <p:origin x="-2664" y="-5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8EA85A-F392-4AA9-AA1C-721538E5A23E}" type="datetimeFigureOut">
              <a:rPr lang="de-DE" smtClean="0"/>
              <a:pPr/>
              <a:t>23.06.2014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3A044C-E8EF-4CD0-9F6B-22623A7684E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3482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A044C-E8EF-4CD0-9F6B-22623A7684E2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94203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(Extensible</a:t>
            </a:r>
            <a:r>
              <a:rPr lang="de-DE" baseline="0" dirty="0" smtClean="0"/>
              <a:t> Markup Language)</a:t>
            </a:r>
          </a:p>
          <a:p>
            <a:endParaRPr lang="de-DE" baseline="0" dirty="0" smtClean="0"/>
          </a:p>
          <a:p>
            <a:r>
              <a:rPr lang="de-DE" baseline="0" dirty="0" smtClean="0"/>
              <a:t>Framework weil </a:t>
            </a:r>
            <a:r>
              <a:rPr lang="de-DE" baseline="0" dirty="0" err="1" smtClean="0"/>
              <a:t>performant</a:t>
            </a:r>
            <a:r>
              <a:rPr lang="de-DE" baseline="0" dirty="0" smtClean="0"/>
              <a:t> und einfach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A044C-E8EF-4CD0-9F6B-22623A7684E2}" type="slidenum">
              <a:rPr lang="de-DE" smtClean="0"/>
              <a:pPr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40646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DTD (</a:t>
            </a:r>
            <a:r>
              <a:rPr lang="de-DE" dirty="0" err="1" smtClean="0"/>
              <a:t>Document</a:t>
            </a:r>
            <a:r>
              <a:rPr lang="de-DE" baseline="0" dirty="0" smtClean="0"/>
              <a:t> </a:t>
            </a:r>
            <a:r>
              <a:rPr lang="de-DE" baseline="0" smtClean="0"/>
              <a:t>Type Definition)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A044C-E8EF-4CD0-9F6B-22623A7684E2}" type="slidenum">
              <a:rPr lang="de-DE" smtClean="0"/>
              <a:pPr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743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A044C-E8EF-4CD0-9F6B-22623A7684E2}" type="slidenum">
              <a:rPr lang="de-DE" smtClean="0"/>
              <a:pPr/>
              <a:t>56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007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Einlesen der GML Datei durch CityGML4J</a:t>
            </a:r>
          </a:p>
          <a:p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Transformation (Translation) später mehr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Triangulation – Häuser in GML sind als</a:t>
            </a:r>
            <a:r>
              <a:rPr lang="de-DE" baseline="0" dirty="0" smtClean="0"/>
              <a:t> Polygone definiert, zum berechnen von Schatten und Volumen eignen sich Dreiecke besser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Exports werden gleich erklärt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A044C-E8EF-4CD0-9F6B-22623A7684E2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9931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Vorraus</a:t>
            </a:r>
            <a:r>
              <a:rPr lang="de-DE" baseline="0" dirty="0" smtClean="0"/>
              <a:t> erwähnt: </a:t>
            </a:r>
            <a:r>
              <a:rPr lang="de-DE" dirty="0" smtClean="0"/>
              <a:t>Dieser Aufbau</a:t>
            </a:r>
            <a:r>
              <a:rPr lang="de-DE" baseline="0" dirty="0" smtClean="0"/>
              <a:t> ist nicht immer so, GML ist vielseitig</a:t>
            </a:r>
          </a:p>
          <a:p>
            <a:endParaRPr lang="de-DE" baseline="0" dirty="0" smtClean="0"/>
          </a:p>
          <a:p>
            <a:r>
              <a:rPr lang="de-DE" baseline="0" dirty="0" smtClean="0"/>
              <a:t>in der Regel wie folgt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CityModell</a:t>
            </a:r>
            <a:r>
              <a:rPr lang="de-DE" baseline="0" dirty="0" smtClean="0"/>
              <a:t> -- Gebäude – Solid Members werden definiert – </a:t>
            </a:r>
            <a:r>
              <a:rPr lang="de-DE" baseline="0" dirty="0" err="1" smtClean="0"/>
              <a:t>Bounded</a:t>
            </a:r>
            <a:r>
              <a:rPr lang="de-DE" baseline="0" dirty="0" smtClean="0"/>
              <a:t> werden beschrieben – Polygone, Koordinaten – Adresse Optional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08F65-3CF6-4B99-B0C1-6B42DB428529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8725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STRG + F4</a:t>
            </a:r>
            <a:r>
              <a:rPr lang="de-DE" baseline="0" dirty="0" smtClean="0"/>
              <a:t> zum Zoomen</a:t>
            </a:r>
          </a:p>
          <a:p>
            <a:r>
              <a:rPr lang="de-DE" baseline="0" dirty="0" smtClean="0"/>
              <a:t>STRG + F2 zum Zeichnen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Bounding</a:t>
            </a:r>
            <a:r>
              <a:rPr lang="de-DE" baseline="0" dirty="0" smtClean="0"/>
              <a:t> Box</a:t>
            </a:r>
          </a:p>
          <a:p>
            <a:r>
              <a:rPr lang="de-DE" baseline="0" dirty="0" smtClean="0"/>
              <a:t>(Erklärung: Polygon so wie es ist in eine Kiste packen, weil Post teuer muss es genau rein passen)</a:t>
            </a:r>
          </a:p>
          <a:p>
            <a:endParaRPr lang="de-DE" baseline="0" dirty="0" smtClean="0"/>
          </a:p>
          <a:p>
            <a:r>
              <a:rPr lang="de-DE" baseline="0" dirty="0" smtClean="0"/>
              <a:t>S R S Dimension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A044C-E8EF-4CD0-9F6B-22623A7684E2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3994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K s a l </a:t>
            </a:r>
            <a:r>
              <a:rPr lang="de-DE" dirty="0" err="1" smtClean="0"/>
              <a:t>l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FFF o r o f ä h 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A044C-E8EF-4CD0-9F6B-22623A7684E2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18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Die</a:t>
            </a:r>
            <a:r>
              <a:rPr lang="de-DE" baseline="0" dirty="0" smtClean="0"/>
              <a:t> Eingelesenen Daten werden für die Berechnung und dem Renderer aufbereitet.</a:t>
            </a:r>
          </a:p>
          <a:p>
            <a:r>
              <a:rPr lang="de-DE" baseline="0" dirty="0" smtClean="0"/>
              <a:t>Dazu zählen versch und Drehung.</a:t>
            </a:r>
          </a:p>
          <a:p>
            <a:r>
              <a:rPr lang="de-DE" baseline="0" dirty="0" smtClean="0"/>
              <a:t>Transformation  mithilfe homogonen Koordinaten. Das bedeutet die Vektoren werden eine Dimension erhöht somit ist werden die berechnungen einfacher</a:t>
            </a:r>
          </a:p>
          <a:p>
            <a:r>
              <a:rPr lang="de-DE" baseline="0" dirty="0" smtClean="0"/>
              <a:t>Die berechnungen werden vereinheitlich es werden nur Matrixmultiplkationen benötigt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A044C-E8EF-4CD0-9F6B-22623A7684E2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2968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08F65-3CF6-4B99-B0C1-6B42DB428529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9118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Comma</a:t>
            </a:r>
            <a:r>
              <a:rPr lang="de-DE" dirty="0" smtClean="0"/>
              <a:t> </a:t>
            </a:r>
            <a:r>
              <a:rPr lang="de-DE" dirty="0" err="1" smtClean="0"/>
              <a:t>Separated</a:t>
            </a:r>
            <a:r>
              <a:rPr lang="de-DE" dirty="0" smtClean="0"/>
              <a:t> Value</a:t>
            </a:r>
          </a:p>
          <a:p>
            <a:endParaRPr lang="de-DE" dirty="0" smtClean="0"/>
          </a:p>
          <a:p>
            <a:r>
              <a:rPr lang="de-DE" dirty="0" smtClean="0"/>
              <a:t>Kein</a:t>
            </a:r>
            <a:r>
              <a:rPr lang="de-DE" baseline="0" dirty="0" smtClean="0"/>
              <a:t> Framework, Java File Writer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A044C-E8EF-4CD0-9F6B-22623A7684E2}" type="slidenum">
              <a:rPr lang="de-DE" smtClean="0"/>
              <a:pPr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84368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Geography</a:t>
            </a:r>
            <a:r>
              <a:rPr lang="de-DE" baseline="0" dirty="0" smtClean="0"/>
              <a:t> Markup Language</a:t>
            </a:r>
          </a:p>
          <a:p>
            <a:endParaRPr lang="de-DE" baseline="0" dirty="0" smtClean="0"/>
          </a:p>
          <a:p>
            <a:r>
              <a:rPr lang="de-DE" dirty="0" smtClean="0"/>
              <a:t>Zu jedem</a:t>
            </a:r>
            <a:r>
              <a:rPr lang="de-DE" baseline="0" dirty="0" smtClean="0"/>
              <a:t> Gebäude wird ein Double Attribut hinzugefügt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A044C-E8EF-4CD0-9F6B-22623A7684E2}" type="slidenum">
              <a:rPr lang="de-DE" smtClean="0"/>
              <a:pPr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8730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2075A8B-51D4-4999-A4F2-B3FAC6295E4D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075A8B-51D4-4999-A4F2-B3FAC6295E4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075A8B-51D4-4999-A4F2-B3FAC6295E4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075A8B-51D4-4999-A4F2-B3FAC6295E4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075A8B-51D4-4999-A4F2-B3FAC6295E4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075A8B-51D4-4999-A4F2-B3FAC6295E4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075A8B-51D4-4999-A4F2-B3FAC6295E4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075A8B-51D4-4999-A4F2-B3FAC6295E4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075A8B-51D4-4999-A4F2-B3FAC6295E4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075A8B-51D4-4999-A4F2-B3FAC6295E4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2075A8B-51D4-4999-A4F2-B3FAC6295E4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2075A8B-51D4-4999-A4F2-B3FAC6295E4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ma.ufg.ac.at/assets/13152/intern/konkaves.jpg" TargetMode="External"/><Relationship Id="rId2" Type="http://schemas.openxmlformats.org/officeDocument/2006/relationships/hyperlink" Target="http://lh5.ggpht.com/-TQoisMDRkRM/T_QLRsg2UeI/AAAAAAAAAPA/ZmbB3KCsH9g/image_thumb%5b13%5d.png?imgmax=80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rofs.sci.univr.it/~colombar/html_openGL_tutorial/images/triangle_fans.gif" TargetMode="External"/><Relationship Id="rId4" Type="http://schemas.openxmlformats.org/officeDocument/2006/relationships/hyperlink" Target="http://profs.sci.univr.it/~colombar/html_openGL_tutorial/images/triangle_strips.gif" TargetMode="Externa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khronos.org/registry/cl/specs/opencl-1.1.pdf" TargetMode="External"/><Relationship Id="rId3" Type="http://schemas.openxmlformats.org/officeDocument/2006/relationships/hyperlink" Target="http://en.wikipedia.org/wiki/Tetrahedron" TargetMode="External"/><Relationship Id="rId7" Type="http://schemas.openxmlformats.org/officeDocument/2006/relationships/hyperlink" Target="http://www.jocl.org/" TargetMode="External"/><Relationship Id="rId2" Type="http://schemas.openxmlformats.org/officeDocument/2006/relationships/hyperlink" Target="http://citydoctor.hft-stuttgart.de/Logos/CityDoctor_Logo.gi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.wikipedia.org/wiki/Sonnenstand" TargetMode="External"/><Relationship Id="rId5" Type="http://schemas.openxmlformats.org/officeDocument/2006/relationships/hyperlink" Target="http://www.mynetcologne.de/~nc-purschst3/garten/klima/Sonne.jpg" TargetMode="External"/><Relationship Id="rId4" Type="http://schemas.openxmlformats.org/officeDocument/2006/relationships/hyperlink" Target="http://stackoverflow.com/questions/1406029/how-to-calculate-the-volume-of-a-3d-mesh-object-the-surface-of-which-is-made-up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ava-tips.org/other-api-tips/jogl/polygon-tessellation-in-jogl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726445"/>
            <a:ext cx="9144001" cy="761182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-27384"/>
            <a:ext cx="9144000" cy="1296144"/>
          </a:xfrm>
        </p:spPr>
        <p:txBody>
          <a:bodyPr anchor="ctr">
            <a:noAutofit/>
          </a:bodyPr>
          <a:lstStyle/>
          <a:p>
            <a:pPr algn="ctr"/>
            <a:r>
              <a:rPr lang="de-DE" sz="6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vCity</a:t>
            </a:r>
            <a:endParaRPr lang="de-DE" sz="6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0" y="1221184"/>
            <a:ext cx="9144000" cy="1199704"/>
          </a:xfrm>
        </p:spPr>
        <p:txBody>
          <a:bodyPr>
            <a:normAutofit/>
          </a:bodyPr>
          <a:lstStyle/>
          <a:p>
            <a:pPr algn="ctr"/>
            <a:r>
              <a:rPr lang="de-DE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3D-Simulation mit Volumen-/</a:t>
            </a:r>
            <a:r>
              <a:rPr lang="de-DE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Schattenberechung</a:t>
            </a:r>
            <a:r>
              <a:rPr lang="de-DE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auf der GPU</a:t>
            </a:r>
            <a:endParaRPr lang="de-DE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6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Dezentrale </a:t>
            </a:r>
            <a:r>
              <a:rPr lang="de-DE" dirty="0"/>
              <a:t>“Sammelstelle”</a:t>
            </a:r>
          </a:p>
          <a:p>
            <a:r>
              <a:rPr lang="de-DE" dirty="0" err="1" smtClean="0"/>
              <a:t>Commits</a:t>
            </a:r>
            <a:r>
              <a:rPr lang="de-DE" dirty="0" smtClean="0"/>
              <a:t> </a:t>
            </a:r>
            <a:r>
              <a:rPr lang="de-DE" dirty="0"/>
              <a:t>von fehlerfreiem Code</a:t>
            </a:r>
          </a:p>
          <a:p>
            <a:r>
              <a:rPr lang="de-DE" dirty="0" smtClean="0"/>
              <a:t>Gruppenspezifische </a:t>
            </a:r>
            <a:r>
              <a:rPr lang="de-DE" dirty="0"/>
              <a:t>Packages</a:t>
            </a:r>
          </a:p>
          <a:p>
            <a:r>
              <a:rPr lang="de-DE" dirty="0" smtClean="0"/>
              <a:t>nur </a:t>
            </a:r>
            <a:r>
              <a:rPr lang="de-DE" dirty="0"/>
              <a:t>ein </a:t>
            </a:r>
            <a:r>
              <a:rPr lang="de-DE" dirty="0" err="1"/>
              <a:t>Branch</a:t>
            </a:r>
            <a:r>
              <a:rPr lang="de-DE" dirty="0"/>
              <a:t> (Master)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Github</a:t>
            </a:r>
            <a:r>
              <a:rPr lang="de-DE" dirty="0"/>
              <a:t> (1/2)</a:t>
            </a:r>
          </a:p>
        </p:txBody>
      </p:sp>
    </p:spTree>
    <p:extLst>
      <p:ext uri="{BB962C8B-B14F-4D97-AF65-F5344CB8AC3E}">
        <p14:creationId xmlns:p14="http://schemas.microsoft.com/office/powerpoint/2010/main" val="16837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Einfaches </a:t>
            </a:r>
            <a:r>
              <a:rPr lang="de-DE" dirty="0" err="1" smtClean="0"/>
              <a:t>mergen</a:t>
            </a:r>
            <a:r>
              <a:rPr lang="de-DE" dirty="0" smtClean="0"/>
              <a:t> der Gruppenpakete</a:t>
            </a:r>
            <a:endParaRPr lang="de-DE" dirty="0"/>
          </a:p>
          <a:p>
            <a:r>
              <a:rPr lang="de-DE" dirty="0" smtClean="0"/>
              <a:t>Dokumentation </a:t>
            </a:r>
            <a:r>
              <a:rPr lang="de-DE" dirty="0"/>
              <a:t>und Protokolle direkt in </a:t>
            </a:r>
            <a:r>
              <a:rPr lang="de-DE" dirty="0" err="1" smtClean="0"/>
              <a:t>Github</a:t>
            </a:r>
            <a:endParaRPr lang="de-DE" dirty="0"/>
          </a:p>
          <a:p>
            <a:r>
              <a:rPr lang="de-DE" dirty="0" smtClean="0"/>
              <a:t>Commit </a:t>
            </a:r>
            <a:r>
              <a:rPr lang="de-DE" dirty="0"/>
              <a:t>Probleme innerhalb der Gruppe (ein </a:t>
            </a:r>
            <a:r>
              <a:rPr lang="de-DE" dirty="0" err="1"/>
              <a:t>Branch</a:t>
            </a:r>
            <a:r>
              <a:rPr lang="de-DE" dirty="0"/>
              <a:t>)</a:t>
            </a:r>
          </a:p>
          <a:p>
            <a:r>
              <a:rPr lang="de-DE" dirty="0" smtClean="0"/>
              <a:t>Für </a:t>
            </a:r>
            <a:r>
              <a:rPr lang="de-DE" dirty="0"/>
              <a:t>uns war </a:t>
            </a:r>
            <a:r>
              <a:rPr lang="de-DE" dirty="0" err="1"/>
              <a:t>Github</a:t>
            </a:r>
            <a:r>
              <a:rPr lang="de-DE" dirty="0"/>
              <a:t> etwas Overkill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Github</a:t>
            </a:r>
            <a:r>
              <a:rPr lang="de-DE" dirty="0"/>
              <a:t> (2/2)</a:t>
            </a:r>
          </a:p>
        </p:txBody>
      </p:sp>
    </p:spTree>
    <p:extLst>
      <p:ext uri="{BB962C8B-B14F-4D97-AF65-F5344CB8AC3E}">
        <p14:creationId xmlns:p14="http://schemas.microsoft.com/office/powerpoint/2010/main" val="400334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P:\swp2\pres_modell_kompak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996" y="1516732"/>
            <a:ext cx="36195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481328"/>
            <a:ext cx="5915000" cy="4525963"/>
          </a:xfrm>
        </p:spPr>
        <p:txBody>
          <a:bodyPr/>
          <a:lstStyle/>
          <a:p>
            <a:r>
              <a:rPr lang="de-DE" dirty="0" smtClean="0"/>
              <a:t>City</a:t>
            </a:r>
          </a:p>
          <a:p>
            <a:pPr lvl="1"/>
            <a:r>
              <a:rPr lang="de-DE" dirty="0" smtClean="0"/>
              <a:t>Einstiegspunkt</a:t>
            </a:r>
          </a:p>
          <a:p>
            <a:pPr lvl="1"/>
            <a:r>
              <a:rPr lang="de-DE" dirty="0" smtClean="0"/>
              <a:t>Mittelpunkt der Stadt, Volumen</a:t>
            </a:r>
          </a:p>
          <a:p>
            <a:r>
              <a:rPr lang="de-DE" dirty="0" smtClean="0"/>
              <a:t>Building</a:t>
            </a:r>
          </a:p>
          <a:p>
            <a:pPr lvl="1"/>
            <a:r>
              <a:rPr lang="de-DE" dirty="0" smtClean="0"/>
              <a:t>Straßenname, Volumen, ID</a:t>
            </a:r>
          </a:p>
          <a:p>
            <a:r>
              <a:rPr lang="de-DE" dirty="0" err="1" smtClean="0"/>
              <a:t>BoundarySurface</a:t>
            </a:r>
            <a:endParaRPr lang="de-DE" dirty="0" smtClean="0"/>
          </a:p>
          <a:p>
            <a:pPr lvl="1"/>
            <a:r>
              <a:rPr lang="de-DE" dirty="0" smtClean="0"/>
              <a:t>Wand, Dach, Boden, Andere</a:t>
            </a:r>
          </a:p>
          <a:p>
            <a:r>
              <a:rPr lang="de-DE" dirty="0" smtClean="0"/>
              <a:t>Polygon</a:t>
            </a:r>
          </a:p>
          <a:p>
            <a:pPr lvl="1"/>
            <a:r>
              <a:rPr lang="de-DE" dirty="0" smtClean="0"/>
              <a:t>Flächeninhalt, Prozentuale Verschattung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Datenmodell (1/2)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618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P:\swp2\pres_modell_kompak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996" y="1516732"/>
            <a:ext cx="36195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481328"/>
            <a:ext cx="5987008" cy="4525963"/>
          </a:xfrm>
        </p:spPr>
        <p:txBody>
          <a:bodyPr/>
          <a:lstStyle/>
          <a:p>
            <a:r>
              <a:rPr lang="de-DE" dirty="0" err="1" smtClean="0"/>
              <a:t>Triangle</a:t>
            </a:r>
            <a:endParaRPr lang="de-DE" dirty="0"/>
          </a:p>
          <a:p>
            <a:pPr lvl="1"/>
            <a:r>
              <a:rPr lang="de-DE" dirty="0" err="1" smtClean="0"/>
              <a:t>Normalenvektor</a:t>
            </a:r>
            <a:r>
              <a:rPr lang="de-DE" dirty="0" smtClean="0"/>
              <a:t> und drei Punkte</a:t>
            </a:r>
            <a:endParaRPr lang="de-DE" dirty="0"/>
          </a:p>
          <a:p>
            <a:r>
              <a:rPr lang="de-DE" dirty="0" err="1" smtClean="0"/>
              <a:t>ShadowTriangle</a:t>
            </a:r>
            <a:endParaRPr lang="de-DE" dirty="0" smtClean="0"/>
          </a:p>
          <a:p>
            <a:pPr lvl="1"/>
            <a:r>
              <a:rPr lang="de-DE" dirty="0" smtClean="0"/>
              <a:t>Erbt von </a:t>
            </a:r>
            <a:r>
              <a:rPr lang="de-DE" dirty="0" err="1" smtClean="0"/>
              <a:t>Triangle</a:t>
            </a:r>
            <a:endParaRPr lang="de-DE" dirty="0" smtClean="0"/>
          </a:p>
          <a:p>
            <a:pPr lvl="1"/>
            <a:r>
              <a:rPr lang="de-DE" dirty="0" smtClean="0"/>
              <a:t>Enthält Verschattungsinformationen</a:t>
            </a:r>
          </a:p>
          <a:p>
            <a:pPr lvl="1"/>
            <a:r>
              <a:rPr lang="de-DE" dirty="0" smtClean="0"/>
              <a:t>Mittelpunkt</a:t>
            </a:r>
          </a:p>
          <a:p>
            <a:pPr lvl="1"/>
            <a:r>
              <a:rPr lang="de-DE" dirty="0" smtClean="0"/>
              <a:t>Zugehöriges Gebäude</a:t>
            </a:r>
          </a:p>
          <a:p>
            <a:r>
              <a:rPr lang="de-DE" dirty="0" smtClean="0"/>
              <a:t>Vertex</a:t>
            </a:r>
          </a:p>
          <a:p>
            <a:pPr lvl="1"/>
            <a:r>
              <a:rPr lang="de-DE" dirty="0" smtClean="0"/>
              <a:t>Enthält 3 Koordinaten (</a:t>
            </a:r>
            <a:r>
              <a:rPr lang="de-DE" dirty="0" err="1" smtClean="0"/>
              <a:t>float</a:t>
            </a:r>
            <a:r>
              <a:rPr lang="de-DE" dirty="0" smtClean="0"/>
              <a:t>)</a:t>
            </a:r>
          </a:p>
          <a:p>
            <a:pPr marL="393192" lvl="1" indent="0">
              <a:buNone/>
            </a:pPr>
            <a:endParaRPr lang="de-DE" dirty="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Datenmodell (2/2)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595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Bestandteile des Parser-Moduls</a:t>
            </a:r>
          </a:p>
          <a:p>
            <a:r>
              <a:rPr lang="de-DE" dirty="0" smtClean="0"/>
              <a:t>Bibliothek: CityGML4J</a:t>
            </a:r>
          </a:p>
          <a:p>
            <a:r>
              <a:rPr lang="de-DE" dirty="0" smtClean="0"/>
              <a:t>Interfaces</a:t>
            </a:r>
          </a:p>
          <a:p>
            <a:r>
              <a:rPr lang="de-DE" dirty="0" smtClean="0"/>
              <a:t>Import</a:t>
            </a:r>
          </a:p>
          <a:p>
            <a:r>
              <a:rPr lang="de-DE" dirty="0" smtClean="0"/>
              <a:t>Export</a:t>
            </a:r>
          </a:p>
          <a:p>
            <a:r>
              <a:rPr lang="de-DE" dirty="0" smtClean="0"/>
              <a:t>Troubleshooting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Parser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124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Parser besteht aus</a:t>
            </a:r>
          </a:p>
          <a:p>
            <a:pPr lvl="1"/>
            <a:r>
              <a:rPr lang="de-DE" dirty="0"/>
              <a:t>Import der GML-Datei</a:t>
            </a:r>
          </a:p>
          <a:p>
            <a:pPr lvl="1"/>
            <a:r>
              <a:rPr lang="de-DE" dirty="0"/>
              <a:t>Koordinatentransformation</a:t>
            </a:r>
          </a:p>
          <a:p>
            <a:pPr lvl="1"/>
            <a:r>
              <a:rPr lang="de-DE" dirty="0"/>
              <a:t>Polygon-Triangulation</a:t>
            </a:r>
          </a:p>
          <a:p>
            <a:pPr lvl="1"/>
            <a:r>
              <a:rPr lang="de-DE" dirty="0"/>
              <a:t>Export als CSV, GML oder XML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Das Parser-Modul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898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2002 entwickelter Standard</a:t>
            </a:r>
          </a:p>
          <a:p>
            <a:r>
              <a:rPr lang="de-DE" dirty="0" smtClean="0"/>
              <a:t>XML </a:t>
            </a:r>
            <a:r>
              <a:rPr lang="de-DE" dirty="0"/>
              <a:t>- basiert</a:t>
            </a:r>
          </a:p>
          <a:p>
            <a:r>
              <a:rPr lang="de-DE" dirty="0" smtClean="0"/>
              <a:t>5 </a:t>
            </a:r>
            <a:r>
              <a:rPr lang="de-DE" dirty="0"/>
              <a:t>Skalenbereiche / Level </a:t>
            </a:r>
            <a:r>
              <a:rPr lang="de-DE" dirty="0" err="1"/>
              <a:t>Of</a:t>
            </a:r>
            <a:r>
              <a:rPr lang="de-DE" dirty="0"/>
              <a:t> Details (LOD)</a:t>
            </a:r>
          </a:p>
          <a:p>
            <a:r>
              <a:rPr lang="de-DE" dirty="0" smtClean="0"/>
              <a:t>Datenmodell</a:t>
            </a:r>
            <a:r>
              <a:rPr lang="de-DE" dirty="0"/>
              <a:t>, das geparst </a:t>
            </a:r>
            <a:r>
              <a:rPr lang="de-DE" dirty="0" smtClean="0"/>
              <a:t>wird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Bibliothek: CityGML4J</a:t>
            </a:r>
            <a:endParaRPr lang="de-DE" dirty="0"/>
          </a:p>
        </p:txBody>
      </p:sp>
      <p:pic>
        <p:nvPicPr>
          <p:cNvPr id="6" name="Grafik 5"/>
          <p:cNvPicPr/>
          <p:nvPr/>
        </p:nvPicPr>
        <p:blipFill>
          <a:blip r:embed="rId2" cstate="print"/>
          <a:srcRect t="5004" b="47458"/>
          <a:stretch>
            <a:fillRect/>
          </a:stretch>
        </p:blipFill>
        <p:spPr>
          <a:xfrm>
            <a:off x="857874" y="3920859"/>
            <a:ext cx="6953040" cy="19832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285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481328"/>
            <a:ext cx="3322712" cy="4525963"/>
          </a:xfrm>
        </p:spPr>
        <p:txBody>
          <a:bodyPr/>
          <a:lstStyle/>
          <a:p>
            <a:r>
              <a:rPr lang="de-DE" sz="2400" dirty="0"/>
              <a:t>8 </a:t>
            </a:r>
            <a:r>
              <a:rPr lang="de-DE" sz="2400" dirty="0" smtClean="0"/>
              <a:t>Klassen</a:t>
            </a:r>
          </a:p>
          <a:p>
            <a:r>
              <a:rPr lang="de-DE" sz="2400" dirty="0"/>
              <a:t>2 </a:t>
            </a:r>
            <a:r>
              <a:rPr lang="de-DE" sz="2400" dirty="0" smtClean="0"/>
              <a:t>Interfaces</a:t>
            </a:r>
          </a:p>
          <a:p>
            <a:pPr marL="109728" indent="0">
              <a:buNone/>
            </a:pPr>
            <a:endParaRPr lang="de-DE" sz="2400" dirty="0" smtClean="0"/>
          </a:p>
          <a:p>
            <a:pPr marL="109728" indent="0">
              <a:buNone/>
            </a:pPr>
            <a:r>
              <a:rPr lang="de-DE" sz="2400" dirty="0" smtClean="0"/>
              <a:t>Objekte </a:t>
            </a:r>
            <a:r>
              <a:rPr lang="de-DE" sz="2400" dirty="0"/>
              <a:t>aus dem Package-Model</a:t>
            </a:r>
            <a:r>
              <a:rPr lang="de-DE" sz="2400" dirty="0" smtClean="0"/>
              <a:t>:</a:t>
            </a:r>
          </a:p>
          <a:p>
            <a:r>
              <a:rPr lang="de-DE" sz="2400" dirty="0" smtClean="0">
                <a:sym typeface="Wingdings"/>
              </a:rPr>
              <a:t>City</a:t>
            </a:r>
          </a:p>
          <a:p>
            <a:r>
              <a:rPr lang="de-DE" sz="2400" dirty="0" smtClean="0">
                <a:sym typeface="Wingdings"/>
              </a:rPr>
              <a:t>Building</a:t>
            </a:r>
          </a:p>
          <a:p>
            <a:r>
              <a:rPr lang="de-DE" sz="2400" dirty="0">
                <a:sym typeface="Wingdings"/>
              </a:rPr>
              <a:t>Vertex</a:t>
            </a:r>
          </a:p>
          <a:p>
            <a:endParaRPr lang="de-DE" sz="2400" dirty="0"/>
          </a:p>
          <a:p>
            <a:endParaRPr lang="de-DE" sz="2400" dirty="0">
              <a:sym typeface="Wingdings"/>
            </a:endParaRP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Parser-Modell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173237"/>
            <a:ext cx="5041900" cy="447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842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Parser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" t="2268" r="24817" b="66465"/>
          <a:stretch/>
        </p:blipFill>
        <p:spPr>
          <a:xfrm>
            <a:off x="179512" y="1412776"/>
            <a:ext cx="5698029" cy="2320820"/>
          </a:xfrm>
          <a:prstGeom prst="rect">
            <a:avLst/>
          </a:prstGeom>
        </p:spPr>
      </p:pic>
      <p:cxnSp>
        <p:nvCxnSpPr>
          <p:cNvPr id="8" name="Gerade Verbindung mit Pfeil 7"/>
          <p:cNvCxnSpPr/>
          <p:nvPr/>
        </p:nvCxnSpPr>
        <p:spPr>
          <a:xfrm>
            <a:off x="1619672" y="3733595"/>
            <a:ext cx="0" cy="127958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" t="40817" r="68791" b="50451"/>
          <a:stretch/>
        </p:blipFill>
        <p:spPr>
          <a:xfrm>
            <a:off x="148432" y="5013185"/>
            <a:ext cx="3241724" cy="921764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1619672" y="4080242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&lt;&lt;</a:t>
            </a:r>
            <a:r>
              <a:rPr lang="de-DE" sz="1200" dirty="0" err="1" smtClean="0"/>
              <a:t>throws</a:t>
            </a:r>
            <a:r>
              <a:rPr lang="de-DE" sz="1200" dirty="0" smtClean="0"/>
              <a:t>&gt;&gt;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95194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Polygon </a:t>
            </a:r>
            <a:r>
              <a:rPr lang="de-DE" dirty="0" err="1" smtClean="0"/>
              <a:t>Triangulator</a:t>
            </a:r>
            <a:r>
              <a:rPr lang="de-DE" dirty="0" smtClean="0"/>
              <a:t> &amp; </a:t>
            </a:r>
            <a:r>
              <a:rPr lang="de-DE" dirty="0" err="1" smtClean="0"/>
              <a:t>Translate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94" t="34921" r="23820" b="59153"/>
          <a:stretch/>
        </p:blipFill>
        <p:spPr>
          <a:xfrm>
            <a:off x="457200" y="1629542"/>
            <a:ext cx="5302712" cy="74611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52" t="54180" r="15297" b="38836"/>
          <a:stretch/>
        </p:blipFill>
        <p:spPr>
          <a:xfrm>
            <a:off x="3236686" y="4180217"/>
            <a:ext cx="5643736" cy="66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61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Vorstellung </a:t>
            </a:r>
            <a:r>
              <a:rPr lang="de-DE" dirty="0" err="1" smtClean="0"/>
              <a:t>vCity</a:t>
            </a:r>
            <a:endParaRPr lang="de-DE" dirty="0" smtClean="0"/>
          </a:p>
          <a:p>
            <a:r>
              <a:rPr lang="de-DE" dirty="0" smtClean="0"/>
              <a:t>Datenmodell</a:t>
            </a:r>
          </a:p>
          <a:p>
            <a:r>
              <a:rPr lang="de-DE" dirty="0" smtClean="0"/>
              <a:t>Parser</a:t>
            </a:r>
          </a:p>
          <a:p>
            <a:r>
              <a:rPr lang="de-DE" dirty="0" err="1" smtClean="0"/>
              <a:t>OpenCL</a:t>
            </a:r>
            <a:endParaRPr lang="de-DE" dirty="0" smtClean="0"/>
          </a:p>
          <a:p>
            <a:r>
              <a:rPr lang="de-DE" dirty="0" smtClean="0"/>
              <a:t>3D-Viewer und GUI</a:t>
            </a:r>
          </a:p>
          <a:p>
            <a:r>
              <a:rPr lang="de-DE" dirty="0" smtClean="0"/>
              <a:t>Demo</a:t>
            </a:r>
          </a:p>
          <a:p>
            <a:endParaRPr lang="de-DE" dirty="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153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PolygonTriangulatorCallback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3" t="82782" r="34115"/>
          <a:stretch/>
        </p:blipFill>
        <p:spPr>
          <a:xfrm>
            <a:off x="1259632" y="1412776"/>
            <a:ext cx="6146431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61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PolygonTriangulatorCollector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1" t="53334" r="72942" b="21414"/>
          <a:stretch/>
        </p:blipFill>
        <p:spPr>
          <a:xfrm>
            <a:off x="731640" y="2276872"/>
            <a:ext cx="2721915" cy="256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9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Interfaces des Parsers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26" t="41061" r="19393" b="46667"/>
          <a:stretch/>
        </p:blipFill>
        <p:spPr>
          <a:xfrm>
            <a:off x="352252" y="1484784"/>
            <a:ext cx="3744416" cy="1172543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02" t="68283" r="11067" b="17980"/>
          <a:stretch/>
        </p:blipFill>
        <p:spPr>
          <a:xfrm>
            <a:off x="4716016" y="4653136"/>
            <a:ext cx="3785722" cy="118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40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CityGML Datei Aufbau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Vereinfacht:</a:t>
            </a:r>
          </a:p>
          <a:p>
            <a:pPr lvl="1"/>
            <a:r>
              <a:rPr lang="de-DE" dirty="0" smtClean="0"/>
              <a:t>CityModel</a:t>
            </a:r>
          </a:p>
          <a:p>
            <a:pPr lvl="2"/>
            <a:r>
              <a:rPr lang="de-DE" dirty="0" smtClean="0"/>
              <a:t>CityObjectMember</a:t>
            </a:r>
          </a:p>
          <a:p>
            <a:pPr lvl="3"/>
            <a:r>
              <a:rPr lang="de-DE" dirty="0" smtClean="0"/>
              <a:t>lod2Solid</a:t>
            </a:r>
          </a:p>
          <a:p>
            <a:pPr lvl="4"/>
            <a:r>
              <a:rPr lang="de-DE" dirty="0" smtClean="0"/>
              <a:t>SurfaceMember</a:t>
            </a:r>
          </a:p>
          <a:p>
            <a:pPr lvl="3"/>
            <a:r>
              <a:rPr lang="de-DE" dirty="0" smtClean="0"/>
              <a:t>Boundedby</a:t>
            </a:r>
          </a:p>
          <a:p>
            <a:pPr lvl="4"/>
            <a:r>
              <a:rPr lang="de-DE" dirty="0"/>
              <a:t>Polygon</a:t>
            </a:r>
          </a:p>
          <a:p>
            <a:pPr lvl="5"/>
            <a:r>
              <a:rPr lang="de-DE" dirty="0" smtClean="0"/>
              <a:t>Koordinaten</a:t>
            </a:r>
          </a:p>
          <a:p>
            <a:pPr lvl="3"/>
            <a:r>
              <a:rPr lang="de-DE" dirty="0" smtClean="0"/>
              <a:t>Adresse</a:t>
            </a:r>
          </a:p>
          <a:p>
            <a:pPr lvl="2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85354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lod2Solid</a:t>
            </a:r>
            <a:endParaRPr lang="de-DE" dirty="0"/>
          </a:p>
        </p:txBody>
      </p:sp>
      <p:pic>
        <p:nvPicPr>
          <p:cNvPr id="4" name="Picture 2" descr="C:\Users\Sinan\Desktop\SWP 2 Doku\GML screenshots\Unbenann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1676400"/>
            <a:ext cx="8215065" cy="3428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843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Surface Member</a:t>
            </a:r>
            <a:endParaRPr lang="de-DE" dirty="0"/>
          </a:p>
        </p:txBody>
      </p:sp>
      <p:pic>
        <p:nvPicPr>
          <p:cNvPr id="2050" name="Picture 2" descr="C:\Users\Sinan\Desktop\SWP 2 Doku\GML screenshots\Unbenanntk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441103"/>
            <a:ext cx="9067800" cy="413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14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Adressen </a:t>
            </a:r>
            <a:endParaRPr lang="de-DE" dirty="0"/>
          </a:p>
        </p:txBody>
      </p:sp>
      <p:pic>
        <p:nvPicPr>
          <p:cNvPr id="3074" name="Picture 2" descr="C:\Users\Sinan\Desktop\SWP 2 Doku\GML screenshots\Unbenannt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84784"/>
            <a:ext cx="8277952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30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Koordinatentransformation</a:t>
            </a:r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Polygontriangulation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27</a:t>
            </a:fld>
            <a:endParaRPr lang="de-DE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Aufbereitung der eingelesenen Daten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03557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Verschiebung zum Koordinatenursprung</a:t>
            </a:r>
          </a:p>
          <a:p>
            <a:r>
              <a:rPr lang="de-DE" dirty="0" smtClean="0"/>
              <a:t>Drehung an der x–Achse</a:t>
            </a:r>
          </a:p>
          <a:p>
            <a:endParaRPr lang="de-DE" dirty="0"/>
          </a:p>
          <a:p>
            <a:r>
              <a:rPr lang="de-DE" dirty="0" smtClean="0"/>
              <a:t>Durchgeführt mithilfe homogener Koordinaten</a:t>
            </a:r>
          </a:p>
          <a:p>
            <a:endParaRPr lang="de-DE" dirty="0"/>
          </a:p>
          <a:p>
            <a:pPr marL="109728" indent="0">
              <a:buNone/>
            </a:pPr>
            <a:endParaRPr lang="de-DE" dirty="0"/>
          </a:p>
          <a:p>
            <a:pPr marL="109728" indent="0"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Koordinatentransformation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245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Die Translationsmatrix lautet: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x,y,z entsprechen den Referenzkoordinaten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Verschiebung zum Koordinatenursprung</a:t>
            </a:r>
            <a:endParaRPr lang="de-DE" dirty="0"/>
          </a:p>
        </p:txBody>
      </p:sp>
      <p:pic>
        <p:nvPicPr>
          <p:cNvPr id="1026" name="Picture 2" descr="C:\Users\Sinan\Desktop\SWP 2 Doku\2q5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895600"/>
            <a:ext cx="4199578" cy="147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270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vCity</a:t>
            </a:r>
            <a:r>
              <a:rPr lang="de-DE" dirty="0" smtClean="0"/>
              <a:t>?</a:t>
            </a:r>
          </a:p>
          <a:p>
            <a:r>
              <a:rPr lang="de-DE" dirty="0" smtClean="0"/>
              <a:t>Kommunikation</a:t>
            </a:r>
          </a:p>
          <a:p>
            <a:r>
              <a:rPr lang="de-DE" dirty="0" err="1" smtClean="0"/>
              <a:t>GitHub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Vorstellung </a:t>
            </a:r>
            <a:r>
              <a:rPr lang="de-DE" dirty="0" err="1" smtClean="0"/>
              <a:t>vCity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723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pPr marL="109728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Drehung an der x-Achse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990600" y="2019300"/>
            <a:ext cx="0" cy="2133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990600" y="4152900"/>
            <a:ext cx="2133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990600" y="3086100"/>
            <a:ext cx="9906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334000" y="2019300"/>
            <a:ext cx="0" cy="2133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34000" y="4178300"/>
            <a:ext cx="2133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191000" y="4178300"/>
            <a:ext cx="1143000" cy="1003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77850" y="2133600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z</a:t>
            </a:r>
            <a:endParaRPr lang="de-DE" dirty="0"/>
          </a:p>
        </p:txBody>
      </p:sp>
      <p:sp>
        <p:nvSpPr>
          <p:cNvPr id="27" name="TextBox 26"/>
          <p:cNvSpPr txBox="1"/>
          <p:nvPr/>
        </p:nvSpPr>
        <p:spPr>
          <a:xfrm>
            <a:off x="2095500" y="3079234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Y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501900" y="4185166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91050" y="5181600"/>
            <a:ext cx="48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z´</a:t>
            </a:r>
            <a:endParaRPr lang="de-DE" dirty="0"/>
          </a:p>
        </p:txBody>
      </p:sp>
      <p:sp>
        <p:nvSpPr>
          <p:cNvPr id="30" name="TextBox 29"/>
          <p:cNvSpPr txBox="1"/>
          <p:nvPr/>
        </p:nvSpPr>
        <p:spPr>
          <a:xfrm>
            <a:off x="4902200" y="2133600"/>
            <a:ext cx="50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Y´</a:t>
            </a:r>
            <a:endParaRPr lang="de-DE" dirty="0"/>
          </a:p>
        </p:txBody>
      </p:sp>
      <p:sp>
        <p:nvSpPr>
          <p:cNvPr id="31" name="TextBox 30"/>
          <p:cNvSpPr txBox="1"/>
          <p:nvPr/>
        </p:nvSpPr>
        <p:spPr>
          <a:xfrm>
            <a:off x="6934200" y="419889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X´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825500" y="1649968"/>
            <a:ext cx="206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Achsen: CityGML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4959350" y="1649968"/>
            <a:ext cx="224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Achsen: Renderer</a:t>
            </a:r>
            <a:endParaRPr lang="de-DE" dirty="0"/>
          </a:p>
        </p:txBody>
      </p:sp>
      <p:sp>
        <p:nvSpPr>
          <p:cNvPr id="6" name="Rectangle 5"/>
          <p:cNvSpPr/>
          <p:nvPr/>
        </p:nvSpPr>
        <p:spPr>
          <a:xfrm>
            <a:off x="7448185" y="1409700"/>
            <a:ext cx="13081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X´=X</a:t>
            </a:r>
          </a:p>
          <a:p>
            <a:r>
              <a:rPr lang="de-DE" dirty="0"/>
              <a:t>Y´=Z</a:t>
            </a:r>
          </a:p>
          <a:p>
            <a:r>
              <a:rPr lang="de-DE" dirty="0"/>
              <a:t>Z´=-</a:t>
            </a:r>
            <a:r>
              <a:rPr lang="de-DE" dirty="0" smtClean="0"/>
              <a:t>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326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Die Matrix für die Drehung an der x-Achse:</a:t>
            </a:r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Drehung an der x-Achse</a:t>
            </a:r>
            <a:endParaRPr lang="de-DE" dirty="0"/>
          </a:p>
        </p:txBody>
      </p:sp>
      <p:pic>
        <p:nvPicPr>
          <p:cNvPr id="2050" name="Picture 2" descr="C:\Users\Sinan\Desktop\SWP 2 Doku\2q5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95600"/>
            <a:ext cx="5123637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18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Vektoren werden um eine Zeile erweitert:</a:t>
            </a:r>
          </a:p>
          <a:p>
            <a:endParaRPr lang="de-DE" dirty="0"/>
          </a:p>
          <a:p>
            <a:endParaRPr lang="de-DE" dirty="0" smtClean="0"/>
          </a:p>
          <a:p>
            <a:pPr marL="109728" indent="0">
              <a:buNone/>
            </a:pPr>
            <a:endParaRPr lang="de-DE" dirty="0" smtClean="0"/>
          </a:p>
          <a:p>
            <a:r>
              <a:rPr lang="de-DE" dirty="0" smtClean="0"/>
              <a:t>Transformationsmatrix =</a:t>
            </a:r>
          </a:p>
          <a:p>
            <a:pPr marL="109728" indent="0">
              <a:buNone/>
            </a:pPr>
            <a:r>
              <a:rPr lang="de-DE" dirty="0" smtClean="0"/>
              <a:t>	Translationsmatrix * Drehmatrix</a:t>
            </a:r>
            <a:endParaRPr lang="de-DE" dirty="0"/>
          </a:p>
          <a:p>
            <a:endParaRPr lang="de-DE" dirty="0" smtClean="0"/>
          </a:p>
          <a:p>
            <a:r>
              <a:rPr lang="de-DE" dirty="0" smtClean="0"/>
              <a:t>Entgültige Koordinaten = </a:t>
            </a:r>
          </a:p>
          <a:p>
            <a:pPr marL="109728" indent="0">
              <a:buNone/>
            </a:pPr>
            <a:r>
              <a:rPr lang="de-DE" dirty="0" smtClean="0"/>
              <a:t>	Transformationsmatrix * Vektor</a:t>
            </a:r>
          </a:p>
          <a:p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Rechnung</a:t>
            </a:r>
            <a:endParaRPr lang="de-DE" dirty="0"/>
          </a:p>
        </p:txBody>
      </p:sp>
      <p:pic>
        <p:nvPicPr>
          <p:cNvPr id="4" name="Picture 3" descr="C:\Users\Sinan\Desktop\SWP 2 Doku\2q6z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27" y="2057400"/>
            <a:ext cx="1857061" cy="12420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538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Wird benötigt um konkave Polygone zeichnen zu können</a:t>
            </a:r>
          </a:p>
          <a:p>
            <a:r>
              <a:rPr lang="de-DE" dirty="0"/>
              <a:t>Triangulation mit JOGL</a:t>
            </a:r>
          </a:p>
          <a:p>
            <a:pPr marL="109728" indent="0">
              <a:buNone/>
            </a:pPr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Polygontriangulation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1371600" y="5758934"/>
            <a:ext cx="219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</a:t>
            </a:r>
            <a:r>
              <a:rPr lang="de-DE" dirty="0" smtClean="0"/>
              <a:t>onvexes Polygon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5110413" y="5758934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</a:t>
            </a:r>
            <a:r>
              <a:rPr lang="de-DE" dirty="0" smtClean="0"/>
              <a:t>onkaves Polygon</a:t>
            </a:r>
            <a:endParaRPr lang="de-DE" dirty="0"/>
          </a:p>
        </p:txBody>
      </p:sp>
      <p:grpSp>
        <p:nvGrpSpPr>
          <p:cNvPr id="1031" name="Group 1030"/>
          <p:cNvGrpSpPr/>
          <p:nvPr/>
        </p:nvGrpSpPr>
        <p:grpSpPr>
          <a:xfrm>
            <a:off x="977903" y="3174999"/>
            <a:ext cx="2730494" cy="2539993"/>
            <a:chOff x="977903" y="3174999"/>
            <a:chExt cx="2730494" cy="2539993"/>
          </a:xfrm>
        </p:grpSpPr>
        <p:sp>
          <p:nvSpPr>
            <p:cNvPr id="4" name="Regular Pentagon 3"/>
            <p:cNvSpPr/>
            <p:nvPr/>
          </p:nvSpPr>
          <p:spPr>
            <a:xfrm>
              <a:off x="977903" y="3174999"/>
              <a:ext cx="2730494" cy="2539993"/>
            </a:xfrm>
            <a:custGeom>
              <a:avLst/>
              <a:gdLst>
                <a:gd name="connsiteX0" fmla="*/ 3 w 3048000"/>
                <a:gd name="connsiteY0" fmla="*/ 1018701 h 2667000"/>
                <a:gd name="connsiteX1" fmla="*/ 1524000 w 3048000"/>
                <a:gd name="connsiteY1" fmla="*/ 0 h 2667000"/>
                <a:gd name="connsiteX2" fmla="*/ 3047997 w 3048000"/>
                <a:gd name="connsiteY2" fmla="*/ 1018701 h 2667000"/>
                <a:gd name="connsiteX3" fmla="*/ 2465882 w 3048000"/>
                <a:gd name="connsiteY3" fmla="*/ 2666993 h 2667000"/>
                <a:gd name="connsiteX4" fmla="*/ 582118 w 3048000"/>
                <a:gd name="connsiteY4" fmla="*/ 2666993 h 2667000"/>
                <a:gd name="connsiteX5" fmla="*/ 3 w 3048000"/>
                <a:gd name="connsiteY5" fmla="*/ 1018701 h 2667000"/>
                <a:gd name="connsiteX0" fmla="*/ 0 w 2730494"/>
                <a:gd name="connsiteY0" fmla="*/ 1018701 h 2666993"/>
                <a:gd name="connsiteX1" fmla="*/ 1523997 w 2730494"/>
                <a:gd name="connsiteY1" fmla="*/ 0 h 2666993"/>
                <a:gd name="connsiteX2" fmla="*/ 2730494 w 2730494"/>
                <a:gd name="connsiteY2" fmla="*/ 967901 h 2666993"/>
                <a:gd name="connsiteX3" fmla="*/ 2465879 w 2730494"/>
                <a:gd name="connsiteY3" fmla="*/ 2666993 h 2666993"/>
                <a:gd name="connsiteX4" fmla="*/ 582115 w 2730494"/>
                <a:gd name="connsiteY4" fmla="*/ 2666993 h 2666993"/>
                <a:gd name="connsiteX5" fmla="*/ 0 w 2730494"/>
                <a:gd name="connsiteY5" fmla="*/ 1018701 h 2666993"/>
                <a:gd name="connsiteX0" fmla="*/ 0 w 2730494"/>
                <a:gd name="connsiteY0" fmla="*/ 612301 h 2260593"/>
                <a:gd name="connsiteX1" fmla="*/ 1485897 w 2730494"/>
                <a:gd name="connsiteY1" fmla="*/ 0 h 2260593"/>
                <a:gd name="connsiteX2" fmla="*/ 2730494 w 2730494"/>
                <a:gd name="connsiteY2" fmla="*/ 561501 h 2260593"/>
                <a:gd name="connsiteX3" fmla="*/ 2465879 w 2730494"/>
                <a:gd name="connsiteY3" fmla="*/ 2260593 h 2260593"/>
                <a:gd name="connsiteX4" fmla="*/ 582115 w 2730494"/>
                <a:gd name="connsiteY4" fmla="*/ 2260593 h 2260593"/>
                <a:gd name="connsiteX5" fmla="*/ 0 w 2730494"/>
                <a:gd name="connsiteY5" fmla="*/ 612301 h 2260593"/>
                <a:gd name="connsiteX0" fmla="*/ 0 w 2730494"/>
                <a:gd name="connsiteY0" fmla="*/ 891701 h 2539993"/>
                <a:gd name="connsiteX1" fmla="*/ 1473197 w 2730494"/>
                <a:gd name="connsiteY1" fmla="*/ 0 h 2539993"/>
                <a:gd name="connsiteX2" fmla="*/ 2730494 w 2730494"/>
                <a:gd name="connsiteY2" fmla="*/ 840901 h 2539993"/>
                <a:gd name="connsiteX3" fmla="*/ 2465879 w 2730494"/>
                <a:gd name="connsiteY3" fmla="*/ 2539993 h 2539993"/>
                <a:gd name="connsiteX4" fmla="*/ 582115 w 2730494"/>
                <a:gd name="connsiteY4" fmla="*/ 2539993 h 2539993"/>
                <a:gd name="connsiteX5" fmla="*/ 0 w 2730494"/>
                <a:gd name="connsiteY5" fmla="*/ 891701 h 2539993"/>
                <a:gd name="connsiteX0" fmla="*/ 700585 w 3431079"/>
                <a:gd name="connsiteY0" fmla="*/ 891701 h 2539993"/>
                <a:gd name="connsiteX1" fmla="*/ 2173782 w 3431079"/>
                <a:gd name="connsiteY1" fmla="*/ 0 h 2539993"/>
                <a:gd name="connsiteX2" fmla="*/ 3431079 w 3431079"/>
                <a:gd name="connsiteY2" fmla="*/ 840901 h 2539993"/>
                <a:gd name="connsiteX3" fmla="*/ 3166464 w 3431079"/>
                <a:gd name="connsiteY3" fmla="*/ 2539993 h 2539993"/>
                <a:gd name="connsiteX4" fmla="*/ 0 w 3431079"/>
                <a:gd name="connsiteY4" fmla="*/ 2285993 h 2539993"/>
                <a:gd name="connsiteX5" fmla="*/ 700585 w 3431079"/>
                <a:gd name="connsiteY5" fmla="*/ 891701 h 2539993"/>
                <a:gd name="connsiteX0" fmla="*/ 0 w 2730494"/>
                <a:gd name="connsiteY0" fmla="*/ 891701 h 2539993"/>
                <a:gd name="connsiteX1" fmla="*/ 1473197 w 2730494"/>
                <a:gd name="connsiteY1" fmla="*/ 0 h 2539993"/>
                <a:gd name="connsiteX2" fmla="*/ 2730494 w 2730494"/>
                <a:gd name="connsiteY2" fmla="*/ 840901 h 2539993"/>
                <a:gd name="connsiteX3" fmla="*/ 2465879 w 2730494"/>
                <a:gd name="connsiteY3" fmla="*/ 2539993 h 2539993"/>
                <a:gd name="connsiteX4" fmla="*/ 734515 w 2730494"/>
                <a:gd name="connsiteY4" fmla="*/ 2539993 h 2539993"/>
                <a:gd name="connsiteX5" fmla="*/ 0 w 2730494"/>
                <a:gd name="connsiteY5" fmla="*/ 891701 h 2539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30494" h="2539993">
                  <a:moveTo>
                    <a:pt x="0" y="891701"/>
                  </a:moveTo>
                  <a:lnTo>
                    <a:pt x="1473197" y="0"/>
                  </a:lnTo>
                  <a:lnTo>
                    <a:pt x="2730494" y="840901"/>
                  </a:lnTo>
                  <a:lnTo>
                    <a:pt x="2465879" y="2539993"/>
                  </a:lnTo>
                  <a:lnTo>
                    <a:pt x="734515" y="2539993"/>
                  </a:lnTo>
                  <a:lnTo>
                    <a:pt x="0" y="891701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600200" y="41148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Oval 13"/>
            <p:cNvSpPr/>
            <p:nvPr/>
          </p:nvSpPr>
          <p:spPr>
            <a:xfrm>
              <a:off x="2743200" y="51054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8" name="Straight Connector 17"/>
            <p:cNvCxnSpPr>
              <a:stCxn id="11" idx="5"/>
              <a:endCxn id="14" idx="1"/>
            </p:cNvCxnSpPr>
            <p:nvPr/>
          </p:nvCxnSpPr>
          <p:spPr>
            <a:xfrm>
              <a:off x="1665241" y="4179841"/>
              <a:ext cx="1089118" cy="9367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2" name="Group 1031"/>
          <p:cNvGrpSpPr/>
          <p:nvPr/>
        </p:nvGrpSpPr>
        <p:grpSpPr>
          <a:xfrm>
            <a:off x="4803745" y="3126900"/>
            <a:ext cx="2806694" cy="2588092"/>
            <a:chOff x="4803745" y="3126900"/>
            <a:chExt cx="2806694" cy="2588092"/>
          </a:xfrm>
        </p:grpSpPr>
        <p:sp>
          <p:nvSpPr>
            <p:cNvPr id="6" name="Regular Pentagon 3"/>
            <p:cNvSpPr/>
            <p:nvPr/>
          </p:nvSpPr>
          <p:spPr>
            <a:xfrm>
              <a:off x="4803745" y="3126900"/>
              <a:ext cx="2806694" cy="2588092"/>
            </a:xfrm>
            <a:custGeom>
              <a:avLst/>
              <a:gdLst>
                <a:gd name="connsiteX0" fmla="*/ 3 w 3048000"/>
                <a:gd name="connsiteY0" fmla="*/ 1018701 h 2667000"/>
                <a:gd name="connsiteX1" fmla="*/ 1524000 w 3048000"/>
                <a:gd name="connsiteY1" fmla="*/ 0 h 2667000"/>
                <a:gd name="connsiteX2" fmla="*/ 3047997 w 3048000"/>
                <a:gd name="connsiteY2" fmla="*/ 1018701 h 2667000"/>
                <a:gd name="connsiteX3" fmla="*/ 2465882 w 3048000"/>
                <a:gd name="connsiteY3" fmla="*/ 2666993 h 2667000"/>
                <a:gd name="connsiteX4" fmla="*/ 582118 w 3048000"/>
                <a:gd name="connsiteY4" fmla="*/ 2666993 h 2667000"/>
                <a:gd name="connsiteX5" fmla="*/ 3 w 3048000"/>
                <a:gd name="connsiteY5" fmla="*/ 1018701 h 2667000"/>
                <a:gd name="connsiteX0" fmla="*/ 0 w 2730494"/>
                <a:gd name="connsiteY0" fmla="*/ 1018701 h 2666993"/>
                <a:gd name="connsiteX1" fmla="*/ 1523997 w 2730494"/>
                <a:gd name="connsiteY1" fmla="*/ 0 h 2666993"/>
                <a:gd name="connsiteX2" fmla="*/ 2730494 w 2730494"/>
                <a:gd name="connsiteY2" fmla="*/ 967901 h 2666993"/>
                <a:gd name="connsiteX3" fmla="*/ 2465879 w 2730494"/>
                <a:gd name="connsiteY3" fmla="*/ 2666993 h 2666993"/>
                <a:gd name="connsiteX4" fmla="*/ 582115 w 2730494"/>
                <a:gd name="connsiteY4" fmla="*/ 2666993 h 2666993"/>
                <a:gd name="connsiteX5" fmla="*/ 0 w 2730494"/>
                <a:gd name="connsiteY5" fmla="*/ 1018701 h 2666993"/>
                <a:gd name="connsiteX0" fmla="*/ 0 w 2730494"/>
                <a:gd name="connsiteY0" fmla="*/ 612301 h 2260593"/>
                <a:gd name="connsiteX1" fmla="*/ 1485897 w 2730494"/>
                <a:gd name="connsiteY1" fmla="*/ 0 h 2260593"/>
                <a:gd name="connsiteX2" fmla="*/ 2730494 w 2730494"/>
                <a:gd name="connsiteY2" fmla="*/ 561501 h 2260593"/>
                <a:gd name="connsiteX3" fmla="*/ 2465879 w 2730494"/>
                <a:gd name="connsiteY3" fmla="*/ 2260593 h 2260593"/>
                <a:gd name="connsiteX4" fmla="*/ 582115 w 2730494"/>
                <a:gd name="connsiteY4" fmla="*/ 2260593 h 2260593"/>
                <a:gd name="connsiteX5" fmla="*/ 0 w 2730494"/>
                <a:gd name="connsiteY5" fmla="*/ 612301 h 2260593"/>
                <a:gd name="connsiteX0" fmla="*/ 0 w 2730494"/>
                <a:gd name="connsiteY0" fmla="*/ 891701 h 2539993"/>
                <a:gd name="connsiteX1" fmla="*/ 1473197 w 2730494"/>
                <a:gd name="connsiteY1" fmla="*/ 0 h 2539993"/>
                <a:gd name="connsiteX2" fmla="*/ 2730494 w 2730494"/>
                <a:gd name="connsiteY2" fmla="*/ 840901 h 2539993"/>
                <a:gd name="connsiteX3" fmla="*/ 2465879 w 2730494"/>
                <a:gd name="connsiteY3" fmla="*/ 2539993 h 2539993"/>
                <a:gd name="connsiteX4" fmla="*/ 582115 w 2730494"/>
                <a:gd name="connsiteY4" fmla="*/ 2539993 h 2539993"/>
                <a:gd name="connsiteX5" fmla="*/ 0 w 2730494"/>
                <a:gd name="connsiteY5" fmla="*/ 891701 h 2539993"/>
                <a:gd name="connsiteX0" fmla="*/ 700585 w 3431079"/>
                <a:gd name="connsiteY0" fmla="*/ 891701 h 2539993"/>
                <a:gd name="connsiteX1" fmla="*/ 2173782 w 3431079"/>
                <a:gd name="connsiteY1" fmla="*/ 0 h 2539993"/>
                <a:gd name="connsiteX2" fmla="*/ 3431079 w 3431079"/>
                <a:gd name="connsiteY2" fmla="*/ 840901 h 2539993"/>
                <a:gd name="connsiteX3" fmla="*/ 3166464 w 3431079"/>
                <a:gd name="connsiteY3" fmla="*/ 2539993 h 2539993"/>
                <a:gd name="connsiteX4" fmla="*/ 0 w 3431079"/>
                <a:gd name="connsiteY4" fmla="*/ 2285993 h 2539993"/>
                <a:gd name="connsiteX5" fmla="*/ 700585 w 3431079"/>
                <a:gd name="connsiteY5" fmla="*/ 891701 h 2539993"/>
                <a:gd name="connsiteX0" fmla="*/ 0 w 2730494"/>
                <a:gd name="connsiteY0" fmla="*/ 891701 h 2539993"/>
                <a:gd name="connsiteX1" fmla="*/ 1473197 w 2730494"/>
                <a:gd name="connsiteY1" fmla="*/ 0 h 2539993"/>
                <a:gd name="connsiteX2" fmla="*/ 2730494 w 2730494"/>
                <a:gd name="connsiteY2" fmla="*/ 840901 h 2539993"/>
                <a:gd name="connsiteX3" fmla="*/ 2465879 w 2730494"/>
                <a:gd name="connsiteY3" fmla="*/ 2539993 h 2539993"/>
                <a:gd name="connsiteX4" fmla="*/ 734515 w 2730494"/>
                <a:gd name="connsiteY4" fmla="*/ 2539993 h 2539993"/>
                <a:gd name="connsiteX5" fmla="*/ 0 w 2730494"/>
                <a:gd name="connsiteY5" fmla="*/ 891701 h 2539993"/>
                <a:gd name="connsiteX0" fmla="*/ 0 w 2730494"/>
                <a:gd name="connsiteY0" fmla="*/ 50800 h 1699092"/>
                <a:gd name="connsiteX1" fmla="*/ 1346197 w 2730494"/>
                <a:gd name="connsiteY1" fmla="*/ 683099 h 1699092"/>
                <a:gd name="connsiteX2" fmla="*/ 2730494 w 2730494"/>
                <a:gd name="connsiteY2" fmla="*/ 0 h 1699092"/>
                <a:gd name="connsiteX3" fmla="*/ 2465879 w 2730494"/>
                <a:gd name="connsiteY3" fmla="*/ 1699092 h 1699092"/>
                <a:gd name="connsiteX4" fmla="*/ 734515 w 2730494"/>
                <a:gd name="connsiteY4" fmla="*/ 1699092 h 1699092"/>
                <a:gd name="connsiteX5" fmla="*/ 0 w 2730494"/>
                <a:gd name="connsiteY5" fmla="*/ 50800 h 1699092"/>
                <a:gd name="connsiteX0" fmla="*/ 0 w 2717794"/>
                <a:gd name="connsiteY0" fmla="*/ 0 h 2156292"/>
                <a:gd name="connsiteX1" fmla="*/ 1333497 w 2717794"/>
                <a:gd name="connsiteY1" fmla="*/ 1140299 h 2156292"/>
                <a:gd name="connsiteX2" fmla="*/ 2717794 w 2717794"/>
                <a:gd name="connsiteY2" fmla="*/ 457200 h 2156292"/>
                <a:gd name="connsiteX3" fmla="*/ 2453179 w 2717794"/>
                <a:gd name="connsiteY3" fmla="*/ 2156292 h 2156292"/>
                <a:gd name="connsiteX4" fmla="*/ 721815 w 2717794"/>
                <a:gd name="connsiteY4" fmla="*/ 2156292 h 2156292"/>
                <a:gd name="connsiteX5" fmla="*/ 0 w 2717794"/>
                <a:gd name="connsiteY5" fmla="*/ 0 h 2156292"/>
                <a:gd name="connsiteX0" fmla="*/ 0 w 2806694"/>
                <a:gd name="connsiteY0" fmla="*/ 431800 h 2588092"/>
                <a:gd name="connsiteX1" fmla="*/ 1333497 w 2806694"/>
                <a:gd name="connsiteY1" fmla="*/ 1572099 h 2588092"/>
                <a:gd name="connsiteX2" fmla="*/ 2806694 w 2806694"/>
                <a:gd name="connsiteY2" fmla="*/ 0 h 2588092"/>
                <a:gd name="connsiteX3" fmla="*/ 2453179 w 2806694"/>
                <a:gd name="connsiteY3" fmla="*/ 2588092 h 2588092"/>
                <a:gd name="connsiteX4" fmla="*/ 721815 w 2806694"/>
                <a:gd name="connsiteY4" fmla="*/ 2588092 h 2588092"/>
                <a:gd name="connsiteX5" fmla="*/ 0 w 2806694"/>
                <a:gd name="connsiteY5" fmla="*/ 431800 h 2588092"/>
                <a:gd name="connsiteX0" fmla="*/ 0 w 2806694"/>
                <a:gd name="connsiteY0" fmla="*/ 431800 h 2588092"/>
                <a:gd name="connsiteX1" fmla="*/ 1257297 w 2806694"/>
                <a:gd name="connsiteY1" fmla="*/ 987899 h 2588092"/>
                <a:gd name="connsiteX2" fmla="*/ 2806694 w 2806694"/>
                <a:gd name="connsiteY2" fmla="*/ 0 h 2588092"/>
                <a:gd name="connsiteX3" fmla="*/ 2453179 w 2806694"/>
                <a:gd name="connsiteY3" fmla="*/ 2588092 h 2588092"/>
                <a:gd name="connsiteX4" fmla="*/ 721815 w 2806694"/>
                <a:gd name="connsiteY4" fmla="*/ 2588092 h 2588092"/>
                <a:gd name="connsiteX5" fmla="*/ 0 w 2806694"/>
                <a:gd name="connsiteY5" fmla="*/ 431800 h 2588092"/>
                <a:gd name="connsiteX0" fmla="*/ 0 w 2806694"/>
                <a:gd name="connsiteY0" fmla="*/ 431800 h 2588092"/>
                <a:gd name="connsiteX1" fmla="*/ 1511297 w 2806694"/>
                <a:gd name="connsiteY1" fmla="*/ 1610199 h 2588092"/>
                <a:gd name="connsiteX2" fmla="*/ 2806694 w 2806694"/>
                <a:gd name="connsiteY2" fmla="*/ 0 h 2588092"/>
                <a:gd name="connsiteX3" fmla="*/ 2453179 w 2806694"/>
                <a:gd name="connsiteY3" fmla="*/ 2588092 h 2588092"/>
                <a:gd name="connsiteX4" fmla="*/ 721815 w 2806694"/>
                <a:gd name="connsiteY4" fmla="*/ 2588092 h 2588092"/>
                <a:gd name="connsiteX5" fmla="*/ 0 w 2806694"/>
                <a:gd name="connsiteY5" fmla="*/ 431800 h 2588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06694" h="2588092">
                  <a:moveTo>
                    <a:pt x="0" y="431800"/>
                  </a:moveTo>
                  <a:lnTo>
                    <a:pt x="1511297" y="1610199"/>
                  </a:lnTo>
                  <a:lnTo>
                    <a:pt x="2806694" y="0"/>
                  </a:lnTo>
                  <a:lnTo>
                    <a:pt x="2453179" y="2588092"/>
                  </a:lnTo>
                  <a:lnTo>
                    <a:pt x="721815" y="2588092"/>
                  </a:lnTo>
                  <a:lnTo>
                    <a:pt x="0" y="43180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5334000" y="41910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Oval 24"/>
            <p:cNvSpPr/>
            <p:nvPr/>
          </p:nvSpPr>
          <p:spPr>
            <a:xfrm>
              <a:off x="7010400" y="41910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7" name="Straight Connector 26"/>
            <p:cNvCxnSpPr>
              <a:stCxn id="24" idx="6"/>
              <a:endCxn id="25" idx="2"/>
            </p:cNvCxnSpPr>
            <p:nvPr/>
          </p:nvCxnSpPr>
          <p:spPr>
            <a:xfrm>
              <a:off x="5410200" y="4229100"/>
              <a:ext cx="1600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Straight Connector 1023"/>
            <p:cNvCxnSpPr/>
            <p:nvPr/>
          </p:nvCxnSpPr>
          <p:spPr>
            <a:xfrm>
              <a:off x="5715000" y="4229100"/>
              <a:ext cx="9906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679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Triangle: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Drei Vektoren entsprechen einem Dreieck</a:t>
            </a:r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Dreieckstypen</a:t>
            </a:r>
            <a:endParaRPr lang="de-DE" dirty="0"/>
          </a:p>
        </p:txBody>
      </p:sp>
      <p:sp>
        <p:nvSpPr>
          <p:cNvPr id="4" name="Isosceles Triangle 3"/>
          <p:cNvSpPr/>
          <p:nvPr/>
        </p:nvSpPr>
        <p:spPr>
          <a:xfrm>
            <a:off x="1295400" y="2209800"/>
            <a:ext cx="1981200" cy="1295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366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Triangle Strip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Das Polygon wird in mehrere zusammenhängende Dreiecke unterteilt</a:t>
            </a:r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Dreieckstypen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513567" y="2410875"/>
            <a:ext cx="2248708" cy="2215128"/>
            <a:chOff x="1713692" y="2760466"/>
            <a:chExt cx="2818827" cy="2776734"/>
          </a:xfrm>
        </p:grpSpPr>
        <p:sp>
          <p:nvSpPr>
            <p:cNvPr id="12" name="Isosceles Triangle 11"/>
            <p:cNvSpPr/>
            <p:nvPr/>
          </p:nvSpPr>
          <p:spPr>
            <a:xfrm>
              <a:off x="1713692" y="4470400"/>
              <a:ext cx="1447800" cy="1066800"/>
            </a:xfrm>
            <a:prstGeom prst="triangle">
              <a:avLst>
                <a:gd name="adj" fmla="val 5175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Isosceles Triangle 12"/>
            <p:cNvSpPr/>
            <p:nvPr/>
          </p:nvSpPr>
          <p:spPr>
            <a:xfrm rot="10277782">
              <a:off x="2555822" y="4400082"/>
              <a:ext cx="1180915" cy="1105834"/>
            </a:xfrm>
            <a:prstGeom prst="triangle">
              <a:avLst>
                <a:gd name="adj" fmla="val 5501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Isosceles Triangle 13"/>
            <p:cNvSpPr/>
            <p:nvPr/>
          </p:nvSpPr>
          <p:spPr>
            <a:xfrm rot="6602994">
              <a:off x="2575218" y="3582430"/>
              <a:ext cx="1147149" cy="1007447"/>
            </a:xfrm>
            <a:prstGeom prst="triangle">
              <a:avLst>
                <a:gd name="adj" fmla="val 5052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Isosceles Triangle 14"/>
            <p:cNvSpPr/>
            <p:nvPr/>
          </p:nvSpPr>
          <p:spPr>
            <a:xfrm rot="8352069">
              <a:off x="3084719" y="2760466"/>
              <a:ext cx="1447800" cy="1188785"/>
            </a:xfrm>
            <a:prstGeom prst="triangle">
              <a:avLst>
                <a:gd name="adj" fmla="val 9885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72859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Triangle Fan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Dreiecke haben den gleichen Startpunkt und die Seiten sind miteinander Verbunden</a:t>
            </a:r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Dreieckstypen</a:t>
            </a:r>
            <a:endParaRPr lang="de-DE" dirty="0"/>
          </a:p>
        </p:txBody>
      </p:sp>
      <p:grpSp>
        <p:nvGrpSpPr>
          <p:cNvPr id="9" name="Group 8"/>
          <p:cNvGrpSpPr/>
          <p:nvPr/>
        </p:nvGrpSpPr>
        <p:grpSpPr>
          <a:xfrm>
            <a:off x="1262326" y="2198994"/>
            <a:ext cx="1825558" cy="2406421"/>
            <a:chOff x="3326876" y="2361867"/>
            <a:chExt cx="2464527" cy="3248700"/>
          </a:xfrm>
        </p:grpSpPr>
        <p:sp>
          <p:nvSpPr>
            <p:cNvPr id="4" name="Isosceles Triangle 3"/>
            <p:cNvSpPr/>
            <p:nvPr/>
          </p:nvSpPr>
          <p:spPr>
            <a:xfrm rot="16858205">
              <a:off x="3824028" y="3664768"/>
              <a:ext cx="1995903" cy="1895695"/>
            </a:xfrm>
            <a:prstGeom prst="triangle">
              <a:avLst>
                <a:gd name="adj" fmla="val 360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Isosceles Triangle 4"/>
            <p:cNvSpPr/>
            <p:nvPr/>
          </p:nvSpPr>
          <p:spPr>
            <a:xfrm rot="14862482">
              <a:off x="4069362" y="2569199"/>
              <a:ext cx="1157649" cy="2286433"/>
            </a:xfrm>
            <a:prstGeom prst="triangle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Isosceles Triangle 6"/>
            <p:cNvSpPr/>
            <p:nvPr/>
          </p:nvSpPr>
          <p:spPr>
            <a:xfrm rot="12122766">
              <a:off x="3910849" y="2418212"/>
              <a:ext cx="1169900" cy="2389327"/>
            </a:xfrm>
            <a:prstGeom prst="triangle">
              <a:avLst>
                <a:gd name="adj" fmla="val 6930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Isosceles Triangle 7"/>
            <p:cNvSpPr/>
            <p:nvPr/>
          </p:nvSpPr>
          <p:spPr>
            <a:xfrm rot="10317881">
              <a:off x="3326876" y="2361867"/>
              <a:ext cx="1245206" cy="2273572"/>
            </a:xfrm>
            <a:prstGeom prst="triangle">
              <a:avLst>
                <a:gd name="adj" fmla="val 7621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87187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Einfache CSV-Datei</a:t>
            </a:r>
          </a:p>
          <a:p>
            <a:endParaRPr lang="de-DE" dirty="0"/>
          </a:p>
          <a:p>
            <a:r>
              <a:rPr lang="de-DE" dirty="0"/>
              <a:t>Enthält Gebäude-ID und errechnetes Volumen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37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Export: CSV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050823"/>
            <a:ext cx="47625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06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Export aller Original-Daten plus errechnetes Volumen als Double-Attribut</a:t>
            </a:r>
          </a:p>
          <a:p>
            <a:endParaRPr lang="de-DE" dirty="0"/>
          </a:p>
          <a:p>
            <a:r>
              <a:rPr lang="de-DE" dirty="0" smtClean="0"/>
              <a:t>CityGML4J-Framework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38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Export: GML</a:t>
            </a:r>
            <a:endParaRPr lang="de-DE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27" y="4145412"/>
            <a:ext cx="52959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183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Export der errechneten Volumen-, Flächen- und Schattenwerte als XML-Datei zur Verwendung mit </a:t>
            </a:r>
            <a:r>
              <a:rPr lang="de-DE" b="1" dirty="0" smtClean="0"/>
              <a:t>INSEL</a:t>
            </a:r>
          </a:p>
          <a:p>
            <a:endParaRPr lang="de-DE" b="1" dirty="0"/>
          </a:p>
          <a:p>
            <a:r>
              <a:rPr lang="de-DE" dirty="0" err="1"/>
              <a:t>StAX</a:t>
            </a:r>
            <a:r>
              <a:rPr lang="de-DE" dirty="0"/>
              <a:t>-Framework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39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Export: </a:t>
            </a:r>
            <a:r>
              <a:rPr lang="de-DE" dirty="0" smtClean="0"/>
              <a:t>XML (1 / 2)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255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14602"/>
          </a:xfrm>
        </p:spPr>
        <p:txBody>
          <a:bodyPr>
            <a:noAutofit/>
          </a:bodyPr>
          <a:lstStyle/>
          <a:p>
            <a:pPr algn="ctr"/>
            <a:r>
              <a:rPr lang="de-DE" sz="8000" dirty="0" smtClean="0"/>
              <a:t>Demo</a:t>
            </a:r>
            <a:endParaRPr lang="de-DE" sz="8000" dirty="0"/>
          </a:p>
        </p:txBody>
      </p:sp>
    </p:spTree>
    <p:extLst>
      <p:ext uri="{BB962C8B-B14F-4D97-AF65-F5344CB8AC3E}">
        <p14:creationId xmlns:p14="http://schemas.microsoft.com/office/powerpoint/2010/main" val="93150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City</a:t>
            </a:r>
          </a:p>
          <a:p>
            <a:pPr lvl="1"/>
            <a:r>
              <a:rPr lang="de-DE" dirty="0" err="1" smtClean="0"/>
              <a:t>SkyModel</a:t>
            </a:r>
            <a:endParaRPr lang="de-DE" dirty="0" smtClean="0"/>
          </a:p>
          <a:p>
            <a:pPr lvl="2"/>
            <a:r>
              <a:rPr lang="de-DE" dirty="0" err="1" smtClean="0"/>
              <a:t>Azimuth</a:t>
            </a:r>
            <a:r>
              <a:rPr lang="de-DE" dirty="0" smtClean="0"/>
              <a:t>, Height</a:t>
            </a:r>
          </a:p>
          <a:p>
            <a:pPr lvl="1"/>
            <a:r>
              <a:rPr lang="de-DE" dirty="0" smtClean="0"/>
              <a:t>Building</a:t>
            </a:r>
          </a:p>
          <a:p>
            <a:pPr lvl="2"/>
            <a:r>
              <a:rPr lang="de-DE" dirty="0" smtClean="0"/>
              <a:t>Volume</a:t>
            </a:r>
          </a:p>
          <a:p>
            <a:pPr lvl="2"/>
            <a:r>
              <a:rPr lang="de-DE" dirty="0" err="1" smtClean="0"/>
              <a:t>BoundarySurface</a:t>
            </a:r>
            <a:endParaRPr lang="de-DE" dirty="0" smtClean="0"/>
          </a:p>
          <a:p>
            <a:pPr lvl="3"/>
            <a:r>
              <a:rPr lang="de-DE" dirty="0" smtClean="0"/>
              <a:t>ID</a:t>
            </a:r>
          </a:p>
          <a:p>
            <a:pPr lvl="3"/>
            <a:r>
              <a:rPr lang="de-DE" dirty="0" smtClean="0"/>
              <a:t>Type</a:t>
            </a:r>
          </a:p>
          <a:p>
            <a:pPr lvl="3"/>
            <a:r>
              <a:rPr lang="de-DE" dirty="0" smtClean="0"/>
              <a:t>Polygon</a:t>
            </a:r>
          </a:p>
          <a:p>
            <a:pPr lvl="4"/>
            <a:r>
              <a:rPr lang="de-DE" dirty="0" smtClean="0"/>
              <a:t>ID</a:t>
            </a:r>
          </a:p>
          <a:p>
            <a:pPr lvl="4"/>
            <a:r>
              <a:rPr lang="de-DE" dirty="0" smtClean="0"/>
              <a:t>Area</a:t>
            </a:r>
          </a:p>
          <a:p>
            <a:pPr lvl="4"/>
            <a:r>
              <a:rPr lang="de-DE" dirty="0" smtClean="0"/>
              <a:t>Shadow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40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Export: XML </a:t>
            </a:r>
            <a:r>
              <a:rPr lang="de-DE" dirty="0" smtClean="0"/>
              <a:t>(2 </a:t>
            </a:r>
            <a:r>
              <a:rPr lang="de-DE" dirty="0"/>
              <a:t>/ 2)</a:t>
            </a:r>
          </a:p>
        </p:txBody>
      </p:sp>
    </p:spTree>
    <p:extLst>
      <p:ext uri="{BB962C8B-B14F-4D97-AF65-F5344CB8AC3E}">
        <p14:creationId xmlns:p14="http://schemas.microsoft.com/office/powerpoint/2010/main" val="16210914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CityGML</a:t>
            </a:r>
            <a:r>
              <a:rPr lang="de-DE" dirty="0"/>
              <a:t>- </a:t>
            </a:r>
            <a:r>
              <a:rPr lang="de-DE" dirty="0" smtClean="0"/>
              <a:t>Doku</a:t>
            </a:r>
          </a:p>
          <a:p>
            <a:endParaRPr lang="de-DE" dirty="0"/>
          </a:p>
          <a:p>
            <a:pPr lvl="1"/>
            <a:r>
              <a:rPr lang="de-DE" dirty="0" smtClean="0"/>
              <a:t>Schlecht </a:t>
            </a:r>
            <a:r>
              <a:rPr lang="de-DE" dirty="0"/>
              <a:t>dokumentiert</a:t>
            </a:r>
          </a:p>
          <a:p>
            <a:pPr lvl="1"/>
            <a:r>
              <a:rPr lang="de-DE" dirty="0" smtClean="0"/>
              <a:t>Viele </a:t>
            </a:r>
            <a:r>
              <a:rPr lang="de-DE" dirty="0"/>
              <a:t>Felder oft nicht belegt -&gt; „null“</a:t>
            </a:r>
          </a:p>
          <a:p>
            <a:pPr lvl="1"/>
            <a:r>
              <a:rPr lang="de-DE" dirty="0" smtClean="0"/>
              <a:t>Exploratives </a:t>
            </a:r>
            <a:r>
              <a:rPr lang="de-DE" dirty="0"/>
              <a:t>Testen </a:t>
            </a:r>
            <a:r>
              <a:rPr lang="de-DE" dirty="0" smtClean="0"/>
              <a:t>schwerfällig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41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Parser: Troubleshooting</a:t>
            </a:r>
            <a:endParaRPr lang="de-DE" dirty="0"/>
          </a:p>
        </p:txBody>
      </p:sp>
      <p:graphicFrame>
        <p:nvGraphicFramePr>
          <p:cNvPr id="6" name="Table 3"/>
          <p:cNvGraphicFramePr/>
          <p:nvPr>
            <p:extLst>
              <p:ext uri="{D42A27DB-BD31-4B8C-83A1-F6EECF244321}">
                <p14:modId xmlns:p14="http://schemas.microsoft.com/office/powerpoint/2010/main" val="2567609841"/>
              </p:ext>
            </p:extLst>
          </p:nvPr>
        </p:nvGraphicFramePr>
        <p:xfrm>
          <a:off x="827584" y="3933056"/>
          <a:ext cx="7847280" cy="1635120"/>
        </p:xfrm>
        <a:graphic>
          <a:graphicData uri="http://schemas.openxmlformats.org/drawingml/2006/table">
            <a:tbl>
              <a:tblPr/>
              <a:tblGrid>
                <a:gridCol w="2808312"/>
                <a:gridCol w="5038968"/>
              </a:tblGrid>
              <a:tr h="1635120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String 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theCity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 = 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building.getAddress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()</a:t>
                      </a:r>
                      <a:endParaRPr dirty="0"/>
                    </a:p>
                    <a:p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.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get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(0).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getAddress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()</a:t>
                      </a:r>
                      <a:endParaRPr dirty="0"/>
                    </a:p>
                    <a:p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.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getXalAddress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()</a:t>
                      </a:r>
                      <a:endParaRPr dirty="0"/>
                    </a:p>
                    <a:p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.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getAddressDetails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()</a:t>
                      </a:r>
                      <a:endParaRPr dirty="0"/>
                    </a:p>
                    <a:p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.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getCountry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().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getLocality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()</a:t>
                      </a:r>
                      <a:endParaRPr dirty="0"/>
                    </a:p>
                    <a:p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.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getLocalityName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()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.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get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(0).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getContent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();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dirty="0"/>
                        <a:t>&lt;</a:t>
                      </a:r>
                      <a:r>
                        <a:rPr lang="de-DE" sz="1200" dirty="0" err="1"/>
                        <a:t>bldg:address</a:t>
                      </a:r>
                      <a:r>
                        <a:rPr lang="de-DE" sz="1200" dirty="0"/>
                        <a:t>&gt;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dirty="0"/>
                        <a:t>  &lt;</a:t>
                      </a:r>
                      <a:r>
                        <a:rPr lang="de-DE" sz="1200" dirty="0" err="1"/>
                        <a:t>core:Address</a:t>
                      </a:r>
                      <a:r>
                        <a:rPr lang="de-DE" sz="1200" dirty="0"/>
                        <a:t>&gt;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dirty="0"/>
                        <a:t>    &lt;</a:t>
                      </a:r>
                      <a:r>
                        <a:rPr lang="de-DE" sz="1200" dirty="0" err="1"/>
                        <a:t>core:xalAddress</a:t>
                      </a:r>
                      <a:r>
                        <a:rPr lang="de-DE" sz="1200" dirty="0"/>
                        <a:t>&gt;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dirty="0"/>
                        <a:t>      &lt;</a:t>
                      </a:r>
                      <a:r>
                        <a:rPr lang="de-DE" sz="1200" dirty="0" err="1"/>
                        <a:t>xal:AddressDetails</a:t>
                      </a:r>
                      <a:r>
                        <a:rPr lang="de-DE" sz="1200" dirty="0"/>
                        <a:t>&gt;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dirty="0"/>
                        <a:t>        &lt;</a:t>
                      </a:r>
                      <a:r>
                        <a:rPr lang="de-DE" sz="1200" dirty="0" err="1"/>
                        <a:t>xal:Country</a:t>
                      </a:r>
                      <a:r>
                        <a:rPr lang="de-DE" sz="1200" dirty="0"/>
                        <a:t>&gt;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dirty="0"/>
                        <a:t>          &lt;</a:t>
                      </a:r>
                      <a:r>
                        <a:rPr lang="de-DE" sz="1200" dirty="0" err="1"/>
                        <a:t>xal:CountryName</a:t>
                      </a:r>
                      <a:r>
                        <a:rPr lang="de-DE" sz="1200" dirty="0"/>
                        <a:t>&gt;Germany&lt;/</a:t>
                      </a:r>
                      <a:r>
                        <a:rPr lang="de-DE" sz="1200" dirty="0" err="1"/>
                        <a:t>xal:CountryName</a:t>
                      </a:r>
                      <a:r>
                        <a:rPr lang="de-DE" sz="1200" dirty="0"/>
                        <a:t>&gt;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dirty="0"/>
                        <a:t>          &lt;</a:t>
                      </a:r>
                      <a:r>
                        <a:rPr lang="de-DE" sz="1200" dirty="0" err="1"/>
                        <a:t>xal:Locality</a:t>
                      </a:r>
                      <a:r>
                        <a:rPr lang="de-DE" sz="1200" dirty="0"/>
                        <a:t> Type="Town"&gt;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dirty="0"/>
                        <a:t>            &lt;</a:t>
                      </a:r>
                      <a:r>
                        <a:rPr lang="de-DE" sz="1200" dirty="0" err="1"/>
                        <a:t>xal:LocalityName</a:t>
                      </a:r>
                      <a:r>
                        <a:rPr lang="de-DE" sz="1200" dirty="0"/>
                        <a:t>&gt;</a:t>
                      </a:r>
                      <a:r>
                        <a:rPr lang="de-DE" sz="1200" u="sng" dirty="0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Ludwigsburg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&lt;/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xal:LocalityName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&gt;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91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CityGML</a:t>
            </a:r>
            <a:r>
              <a:rPr lang="de-DE" dirty="0" smtClean="0"/>
              <a:t> – Dateiformat</a:t>
            </a:r>
          </a:p>
          <a:p>
            <a:endParaRPr lang="de-DE" dirty="0" smtClean="0"/>
          </a:p>
          <a:p>
            <a:pPr lvl="1"/>
            <a:r>
              <a:rPr lang="de-DE" dirty="0" smtClean="0"/>
              <a:t>Zu viele Möglichkeiten, dieselben Daten zu speichern</a:t>
            </a:r>
          </a:p>
          <a:p>
            <a:pPr lvl="1"/>
            <a:r>
              <a:rPr lang="de-DE" dirty="0" smtClean="0"/>
              <a:t>Macht Auslesen schwierig</a:t>
            </a:r>
          </a:p>
          <a:p>
            <a:endParaRPr lang="de-DE" dirty="0"/>
          </a:p>
          <a:p>
            <a:pPr lvl="1"/>
            <a:endParaRPr lang="de-DE" dirty="0" smtClean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42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Parser: Troubleshooting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95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Laufzeit Parser</a:t>
            </a:r>
          </a:p>
          <a:p>
            <a:endParaRPr lang="de-DE" dirty="0"/>
          </a:p>
          <a:p>
            <a:pPr lvl="1"/>
            <a:r>
              <a:rPr lang="de-DE" dirty="0" smtClean="0"/>
              <a:t>Bisher </a:t>
            </a:r>
            <a:r>
              <a:rPr lang="de-DE" dirty="0"/>
              <a:t>verkraftbar</a:t>
            </a:r>
          </a:p>
          <a:p>
            <a:pPr lvl="1"/>
            <a:r>
              <a:rPr lang="de-DE" dirty="0" smtClean="0"/>
              <a:t>Problem</a:t>
            </a:r>
            <a:r>
              <a:rPr lang="de-DE" dirty="0"/>
              <a:t>: Größere Stadtmodelle</a:t>
            </a:r>
          </a:p>
          <a:p>
            <a:pPr lvl="1"/>
            <a:r>
              <a:rPr lang="de-DE" dirty="0" smtClean="0"/>
              <a:t>Ausblick</a:t>
            </a:r>
            <a:r>
              <a:rPr lang="de-DE" dirty="0"/>
              <a:t>: XML-Dokument in </a:t>
            </a:r>
            <a:r>
              <a:rPr lang="de-DE" dirty="0" smtClean="0"/>
              <a:t>RAM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43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Parser: Troubleshooting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301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Genauigkeit </a:t>
            </a:r>
            <a:r>
              <a:rPr lang="de-DE" dirty="0"/>
              <a:t>der </a:t>
            </a:r>
            <a:r>
              <a:rPr lang="de-DE" dirty="0" smtClean="0"/>
              <a:t>Berechnungen</a:t>
            </a:r>
          </a:p>
          <a:p>
            <a:endParaRPr lang="de-DE" dirty="0"/>
          </a:p>
          <a:p>
            <a:pPr lvl="1"/>
            <a:r>
              <a:rPr lang="de-DE" dirty="0" smtClean="0"/>
              <a:t>„Umrechnen</a:t>
            </a:r>
            <a:r>
              <a:rPr lang="de-DE" dirty="0"/>
              <a:t>“ von double zu </a:t>
            </a:r>
            <a:r>
              <a:rPr lang="de-DE" dirty="0" err="1"/>
              <a:t>float</a:t>
            </a:r>
            <a:r>
              <a:rPr lang="de-DE" dirty="0"/>
              <a:t> - Datentypen zur Volumenberechnung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44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Parser: Troubleshooting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978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Aufgabe</a:t>
            </a:r>
          </a:p>
          <a:p>
            <a:r>
              <a:rPr lang="de-DE" dirty="0" smtClean="0"/>
              <a:t>Allgemeines zu </a:t>
            </a:r>
            <a:r>
              <a:rPr lang="de-DE" dirty="0" err="1" smtClean="0"/>
              <a:t>OpenCL</a:t>
            </a:r>
            <a:endParaRPr lang="de-DE" dirty="0" smtClean="0"/>
          </a:p>
          <a:p>
            <a:r>
              <a:rPr lang="de-DE" dirty="0" smtClean="0"/>
              <a:t>Volumenberechnung</a:t>
            </a:r>
          </a:p>
          <a:p>
            <a:r>
              <a:rPr lang="de-DE" dirty="0" smtClean="0"/>
              <a:t>Schattenberechnung</a:t>
            </a:r>
          </a:p>
          <a:p>
            <a:r>
              <a:rPr lang="de-DE" dirty="0" smtClean="0"/>
              <a:t>Sonnenposition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45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OpenCL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164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Aufgabe: Implementierung einer Volumenberechnung und einer Schattenberechnung in CUDA oder </a:t>
            </a:r>
            <a:r>
              <a:rPr lang="de-DE" dirty="0" err="1" smtClean="0"/>
              <a:t>OpenCL</a:t>
            </a:r>
            <a:endParaRPr lang="de-DE" dirty="0" smtClean="0"/>
          </a:p>
          <a:p>
            <a:r>
              <a:rPr lang="de-DE" dirty="0" smtClean="0"/>
              <a:t>Aufgaben wurden sowohl in Java als auch </a:t>
            </a:r>
            <a:r>
              <a:rPr lang="de-DE" dirty="0" err="1" smtClean="0"/>
              <a:t>OpenCL</a:t>
            </a:r>
            <a:r>
              <a:rPr lang="de-DE" dirty="0" smtClean="0"/>
              <a:t> gelöst</a:t>
            </a:r>
          </a:p>
          <a:p>
            <a:r>
              <a:rPr lang="de-DE" dirty="0" smtClean="0"/>
              <a:t>Java Implementierung wird als Fall-Back verwendet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957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CPU hat 2 – 8 Kerne, GPU im Labor hat 1024 Kerne</a:t>
            </a:r>
          </a:p>
          <a:p>
            <a:r>
              <a:rPr lang="de-DE" dirty="0" smtClean="0"/>
              <a:t>Aber geringere Taktrate pro Kern</a:t>
            </a:r>
          </a:p>
          <a:p>
            <a:r>
              <a:rPr lang="de-DE" dirty="0" err="1" smtClean="0"/>
              <a:t>Parallelisierbarer</a:t>
            </a:r>
            <a:r>
              <a:rPr lang="de-DE" dirty="0" smtClean="0"/>
              <a:t> Code kann extrem gut auf der GPU berechnet werden</a:t>
            </a:r>
          </a:p>
          <a:p>
            <a:r>
              <a:rPr lang="de-DE" dirty="0" smtClean="0"/>
              <a:t>Sowohl Volumenberechnung als auch Schattenberechnung gut </a:t>
            </a:r>
            <a:r>
              <a:rPr lang="de-DE" dirty="0" err="1" smtClean="0"/>
              <a:t>parallelisierbar</a:t>
            </a:r>
            <a:endParaRPr lang="de-DE" dirty="0" smtClean="0"/>
          </a:p>
          <a:p>
            <a:r>
              <a:rPr lang="de-DE" dirty="0" smtClean="0"/>
              <a:t>Schattenberechnungszeit von Stunden auf Minuten reduziert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47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Warum GPU?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270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Entscheidung für </a:t>
            </a:r>
            <a:r>
              <a:rPr lang="de-DE" dirty="0" err="1" smtClean="0"/>
              <a:t>OpenCL</a:t>
            </a:r>
            <a:r>
              <a:rPr lang="de-DE" dirty="0" smtClean="0"/>
              <a:t> da plattformübergreifend</a:t>
            </a:r>
          </a:p>
          <a:p>
            <a:r>
              <a:rPr lang="de-DE" dirty="0" smtClean="0"/>
              <a:t>Offener Standard seit 2008</a:t>
            </a:r>
          </a:p>
          <a:p>
            <a:r>
              <a:rPr lang="de-DE" dirty="0" smtClean="0"/>
              <a:t>Wird von der </a:t>
            </a:r>
            <a:r>
              <a:rPr lang="de-DE" dirty="0" err="1" smtClean="0"/>
              <a:t>Khronos</a:t>
            </a:r>
            <a:r>
              <a:rPr lang="de-DE" dirty="0" smtClean="0"/>
              <a:t>-Group gepflegt</a:t>
            </a:r>
          </a:p>
          <a:p>
            <a:r>
              <a:rPr lang="de-DE" dirty="0" smtClean="0"/>
              <a:t>Unterstützt AMD-Grafikkarten</a:t>
            </a:r>
          </a:p>
          <a:p>
            <a:r>
              <a:rPr lang="de-DE" dirty="0" smtClean="0"/>
              <a:t>Java-Binding mit JOCL vorhanden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OpenCL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514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OpenCL</a:t>
            </a:r>
            <a:r>
              <a:rPr lang="de-DE" dirty="0" smtClean="0"/>
              <a:t> </a:t>
            </a:r>
            <a:r>
              <a:rPr lang="de-DE" dirty="0" err="1" smtClean="0"/>
              <a:t>Context</a:t>
            </a:r>
            <a:r>
              <a:rPr lang="de-DE" dirty="0" smtClean="0"/>
              <a:t> erstellen</a:t>
            </a:r>
            <a:br>
              <a:rPr lang="de-DE" dirty="0" smtClean="0"/>
            </a:br>
            <a:r>
              <a:rPr lang="de-DE" i="1" dirty="0" err="1" smtClean="0"/>
              <a:t>clCreateContextFromType</a:t>
            </a:r>
            <a:endParaRPr lang="de-DE" i="1" dirty="0" smtClean="0"/>
          </a:p>
          <a:p>
            <a:r>
              <a:rPr lang="de-DE" dirty="0" smtClean="0"/>
              <a:t>Devices (GPUs oder </a:t>
            </a:r>
            <a:r>
              <a:rPr lang="de-DE" dirty="0" err="1" smtClean="0"/>
              <a:t>evtl</a:t>
            </a:r>
            <a:r>
              <a:rPr lang="de-DE" dirty="0" smtClean="0"/>
              <a:t> CPUs) holen</a:t>
            </a:r>
            <a:br>
              <a:rPr lang="de-DE" dirty="0" smtClean="0"/>
            </a:br>
            <a:r>
              <a:rPr lang="de-DE" i="1" dirty="0" err="1" smtClean="0"/>
              <a:t>clGetContextInfo</a:t>
            </a:r>
            <a:endParaRPr lang="de-DE" i="1" dirty="0" smtClean="0"/>
          </a:p>
          <a:p>
            <a:r>
              <a:rPr lang="de-DE" dirty="0" smtClean="0"/>
              <a:t>Eine </a:t>
            </a:r>
            <a:r>
              <a:rPr lang="de-DE" dirty="0" err="1" smtClean="0"/>
              <a:t>CommandQueue</a:t>
            </a:r>
            <a:r>
              <a:rPr lang="de-DE" dirty="0" smtClean="0"/>
              <a:t> erstellen</a:t>
            </a:r>
            <a:br>
              <a:rPr lang="de-DE" dirty="0" smtClean="0"/>
            </a:br>
            <a:r>
              <a:rPr lang="de-DE" i="1" dirty="0" err="1" smtClean="0"/>
              <a:t>clCreateCommandQueue</a:t>
            </a:r>
            <a:endParaRPr lang="de-DE" i="1" dirty="0" smtClean="0"/>
          </a:p>
          <a:p>
            <a:r>
              <a:rPr lang="de-DE" dirty="0" smtClean="0"/>
              <a:t>Ein Programm laden</a:t>
            </a:r>
            <a:br>
              <a:rPr lang="de-DE" dirty="0" smtClean="0"/>
            </a:br>
            <a:r>
              <a:rPr lang="de-DE" i="1" dirty="0" err="1" smtClean="0"/>
              <a:t>clCreateProgramWithSource</a:t>
            </a:r>
            <a:endParaRPr lang="de-DE" i="1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Aufbau </a:t>
            </a:r>
            <a:r>
              <a:rPr lang="de-DE" dirty="0" err="1" smtClean="0"/>
              <a:t>OpenCL</a:t>
            </a:r>
            <a:r>
              <a:rPr lang="de-DE" dirty="0" smtClean="0"/>
              <a:t> Programm (1/3)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19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Virtuelles </a:t>
            </a:r>
            <a:r>
              <a:rPr lang="de-DE" dirty="0"/>
              <a:t>Stadtmodell</a:t>
            </a:r>
          </a:p>
          <a:p>
            <a:r>
              <a:rPr lang="de-DE" dirty="0" smtClean="0"/>
              <a:t>Echte </a:t>
            </a:r>
            <a:r>
              <a:rPr lang="de-DE" dirty="0"/>
              <a:t>Daten</a:t>
            </a:r>
          </a:p>
          <a:p>
            <a:r>
              <a:rPr lang="de-DE" dirty="0" smtClean="0"/>
              <a:t>Berechnen </a:t>
            </a:r>
            <a:r>
              <a:rPr lang="de-DE" dirty="0"/>
              <a:t>von </a:t>
            </a:r>
            <a:r>
              <a:rPr lang="de-DE" dirty="0" smtClean="0"/>
              <a:t>Eigenschaften</a:t>
            </a:r>
            <a:endParaRPr lang="de-DE" dirty="0"/>
          </a:p>
          <a:p>
            <a:pPr marL="109728" indent="0">
              <a:buNone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vCity</a:t>
            </a:r>
            <a:r>
              <a:rPr lang="de-DE" dirty="0"/>
              <a:t> (1/4)</a:t>
            </a:r>
          </a:p>
        </p:txBody>
      </p:sp>
    </p:spTree>
    <p:extLst>
      <p:ext uri="{BB962C8B-B14F-4D97-AF65-F5344CB8AC3E}">
        <p14:creationId xmlns:p14="http://schemas.microsoft.com/office/powerpoint/2010/main" val="208383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Das Programm kompilieren und linken </a:t>
            </a:r>
            <a:r>
              <a:rPr lang="de-DE" i="1" dirty="0" err="1" smtClean="0"/>
              <a:t>clBuildProgram</a:t>
            </a:r>
            <a:endParaRPr lang="de-DE" i="1" dirty="0" smtClean="0"/>
          </a:p>
          <a:p>
            <a:r>
              <a:rPr lang="de-DE" dirty="0" smtClean="0"/>
              <a:t>Den </a:t>
            </a:r>
            <a:r>
              <a:rPr lang="de-DE" dirty="0" err="1" smtClean="0"/>
              <a:t>Programmkernel</a:t>
            </a:r>
            <a:r>
              <a:rPr lang="de-DE" dirty="0" smtClean="0"/>
              <a:t> erstellen</a:t>
            </a:r>
            <a:br>
              <a:rPr lang="de-DE" dirty="0" smtClean="0"/>
            </a:br>
            <a:r>
              <a:rPr lang="de-DE" i="1" dirty="0" err="1" smtClean="0"/>
              <a:t>clCreateKernel</a:t>
            </a:r>
            <a:endParaRPr lang="de-DE" i="1" dirty="0" smtClean="0"/>
          </a:p>
          <a:p>
            <a:r>
              <a:rPr lang="de-DE" dirty="0" smtClean="0"/>
              <a:t>Programmdaten auf die GPU laden</a:t>
            </a:r>
          </a:p>
          <a:p>
            <a:pPr lvl="1"/>
            <a:r>
              <a:rPr lang="de-DE" dirty="0" err="1" smtClean="0"/>
              <a:t>Buffer</a:t>
            </a:r>
            <a:r>
              <a:rPr lang="de-DE" dirty="0" smtClean="0"/>
              <a:t> auf GPU erstellen mit </a:t>
            </a:r>
            <a:br>
              <a:rPr lang="de-DE" dirty="0" smtClean="0"/>
            </a:br>
            <a:r>
              <a:rPr lang="de-DE" i="1" dirty="0" err="1" smtClean="0"/>
              <a:t>clCreateBuffer</a:t>
            </a:r>
            <a:endParaRPr lang="de-DE" i="1" dirty="0" smtClean="0"/>
          </a:p>
          <a:p>
            <a:pPr lvl="1"/>
            <a:r>
              <a:rPr lang="de-DE" dirty="0" smtClean="0"/>
              <a:t>Parameter für den Kernel setzen mit</a:t>
            </a:r>
            <a:br>
              <a:rPr lang="de-DE" dirty="0" smtClean="0"/>
            </a:br>
            <a:r>
              <a:rPr lang="de-DE" i="1" dirty="0" err="1"/>
              <a:t>clSetKernelArg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Aufbau </a:t>
            </a:r>
            <a:r>
              <a:rPr lang="de-DE" dirty="0" err="1" smtClean="0"/>
              <a:t>OpenCL</a:t>
            </a:r>
            <a:r>
              <a:rPr lang="de-DE" dirty="0" smtClean="0"/>
              <a:t> Programm (2/3)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984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OpenCL</a:t>
            </a:r>
            <a:r>
              <a:rPr lang="de-DE" dirty="0" smtClean="0"/>
              <a:t> </a:t>
            </a:r>
            <a:r>
              <a:rPr lang="de-DE" dirty="0" err="1" smtClean="0"/>
              <a:t>kernel</a:t>
            </a:r>
            <a:r>
              <a:rPr lang="de-DE" dirty="0" smtClean="0"/>
              <a:t> ausführen</a:t>
            </a:r>
            <a:br>
              <a:rPr lang="de-DE" dirty="0" smtClean="0"/>
            </a:br>
            <a:r>
              <a:rPr lang="de-DE" i="1" dirty="0" err="1" smtClean="0"/>
              <a:t>clEnqueueNDRangeKernel</a:t>
            </a:r>
            <a:endParaRPr lang="de-DE" i="1" dirty="0" smtClean="0"/>
          </a:p>
          <a:p>
            <a:r>
              <a:rPr lang="de-DE" dirty="0" smtClean="0"/>
              <a:t>Warten bis die Ausführung beendet ist</a:t>
            </a:r>
            <a:br>
              <a:rPr lang="de-DE" dirty="0" smtClean="0"/>
            </a:br>
            <a:r>
              <a:rPr lang="de-DE" i="1" dirty="0" err="1" smtClean="0"/>
              <a:t>clFinish</a:t>
            </a:r>
            <a:endParaRPr lang="de-DE" i="1" dirty="0" smtClean="0"/>
          </a:p>
          <a:p>
            <a:r>
              <a:rPr lang="de-DE" dirty="0" smtClean="0"/>
              <a:t>Lesen von Ausgabedaten</a:t>
            </a:r>
            <a:br>
              <a:rPr lang="de-DE" dirty="0" smtClean="0"/>
            </a:br>
            <a:r>
              <a:rPr lang="de-DE" i="1" dirty="0" err="1" smtClean="0"/>
              <a:t>clEnqueueReadBuffer</a:t>
            </a:r>
            <a:endParaRPr lang="de-DE" i="1" dirty="0" smtClean="0"/>
          </a:p>
          <a:p>
            <a:r>
              <a:rPr lang="de-DE" dirty="0" smtClean="0"/>
              <a:t>Gespeicherte Daten wieder löschen</a:t>
            </a:r>
            <a:br>
              <a:rPr lang="de-DE" dirty="0" smtClean="0"/>
            </a:br>
            <a:r>
              <a:rPr lang="de-DE" i="1" dirty="0" err="1" smtClean="0"/>
              <a:t>clReleaseMemObject</a:t>
            </a:r>
            <a:endParaRPr lang="de-DE" i="1" dirty="0" smtClean="0"/>
          </a:p>
          <a:p>
            <a:r>
              <a:rPr lang="de-DE" dirty="0" smtClean="0"/>
              <a:t>Kernel wieder freigeben</a:t>
            </a:r>
            <a:br>
              <a:rPr lang="de-DE" dirty="0" smtClean="0"/>
            </a:br>
            <a:r>
              <a:rPr lang="de-DE" i="1" dirty="0" err="1"/>
              <a:t>clReleaseKernel</a:t>
            </a: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Aufbau </a:t>
            </a:r>
            <a:r>
              <a:rPr lang="de-DE" dirty="0" err="1" smtClean="0"/>
              <a:t>OpenCL</a:t>
            </a:r>
            <a:r>
              <a:rPr lang="de-DE" dirty="0" smtClean="0"/>
              <a:t> Programm (3/3)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51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1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OpenCL</a:t>
            </a:r>
            <a:r>
              <a:rPr lang="de-DE" dirty="0" smtClean="0"/>
              <a:t> Sprache ist eine </a:t>
            </a:r>
            <a:r>
              <a:rPr lang="de-DE" dirty="0"/>
              <a:t>E</a:t>
            </a:r>
            <a:r>
              <a:rPr lang="de-DE" dirty="0" smtClean="0"/>
              <a:t>rweiterung des C-Standards</a:t>
            </a:r>
          </a:p>
          <a:p>
            <a:r>
              <a:rPr lang="de-DE" dirty="0" smtClean="0"/>
              <a:t>Beispiel zur Berechnung von Quadratzahlen auf der GPU</a:t>
            </a:r>
          </a:p>
          <a:p>
            <a:pPr marL="109728" indent="0">
              <a:buNone/>
            </a:pPr>
            <a:r>
              <a:rPr lang="de-DE" dirty="0" smtClean="0"/>
              <a:t>__</a:t>
            </a:r>
            <a:r>
              <a:rPr lang="de-DE" dirty="0" err="1"/>
              <a:t>kernel</a:t>
            </a:r>
            <a:r>
              <a:rPr lang="de-DE" dirty="0"/>
              <a:t> </a:t>
            </a:r>
            <a:r>
              <a:rPr lang="de-DE" dirty="0" err="1">
                <a:solidFill>
                  <a:srgbClr val="0070C0"/>
                </a:solidFill>
              </a:rPr>
              <a:t>void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/>
              <a:t>calc</a:t>
            </a:r>
            <a:r>
              <a:rPr lang="de-DE" dirty="0"/>
              <a:t>(__global </a:t>
            </a:r>
            <a:r>
              <a:rPr lang="de-DE" dirty="0" err="1">
                <a:solidFill>
                  <a:srgbClr val="0070C0"/>
                </a:solidFill>
              </a:rPr>
              <a:t>int</a:t>
            </a:r>
            <a:r>
              <a:rPr lang="de-DE" dirty="0"/>
              <a:t>* </a:t>
            </a:r>
            <a:r>
              <a:rPr lang="de-DE" dirty="0" err="1"/>
              <a:t>array</a:t>
            </a:r>
            <a:r>
              <a:rPr lang="de-DE" dirty="0"/>
              <a:t>,				   </a:t>
            </a:r>
            <a:r>
              <a:rPr lang="de-DE" dirty="0" smtClean="0"/>
              <a:t>         __</a:t>
            </a:r>
            <a:r>
              <a:rPr lang="de-DE" dirty="0"/>
              <a:t>global </a:t>
            </a:r>
            <a:r>
              <a:rPr lang="de-DE" dirty="0" err="1">
                <a:solidFill>
                  <a:srgbClr val="0070C0"/>
                </a:solidFill>
              </a:rPr>
              <a:t>int</a:t>
            </a:r>
            <a:r>
              <a:rPr lang="de-DE" dirty="0"/>
              <a:t>* </a:t>
            </a:r>
            <a:r>
              <a:rPr lang="de-DE" dirty="0" err="1"/>
              <a:t>result</a:t>
            </a:r>
            <a:r>
              <a:rPr lang="de-DE" dirty="0"/>
              <a:t>) </a:t>
            </a:r>
            <a:r>
              <a:rPr lang="de-DE" dirty="0" smtClean="0"/>
              <a:t>{</a:t>
            </a:r>
            <a:br>
              <a:rPr lang="de-DE" dirty="0" smtClean="0"/>
            </a:br>
            <a:r>
              <a:rPr lang="de-DE" dirty="0" smtClean="0"/>
              <a:t>	</a:t>
            </a:r>
            <a:r>
              <a:rPr lang="de-DE" dirty="0" err="1" smtClean="0">
                <a:solidFill>
                  <a:srgbClr val="0070C0"/>
                </a:solidFill>
              </a:rPr>
              <a:t>int</a:t>
            </a:r>
            <a:r>
              <a:rPr lang="de-DE" dirty="0" smtClean="0">
                <a:solidFill>
                  <a:srgbClr val="0070C0"/>
                </a:solidFill>
              </a:rPr>
              <a:t> </a:t>
            </a:r>
            <a:r>
              <a:rPr lang="de-DE" dirty="0" err="1"/>
              <a:t>gid</a:t>
            </a:r>
            <a:r>
              <a:rPr lang="de-DE" dirty="0"/>
              <a:t> = </a:t>
            </a:r>
            <a:r>
              <a:rPr lang="de-DE" dirty="0" err="1"/>
              <a:t>get_global_id</a:t>
            </a:r>
            <a:r>
              <a:rPr lang="de-DE" dirty="0"/>
              <a:t>(</a:t>
            </a:r>
            <a:r>
              <a:rPr lang="de-DE" dirty="0">
                <a:solidFill>
                  <a:srgbClr val="FFC000"/>
                </a:solidFill>
              </a:rPr>
              <a:t>0</a:t>
            </a:r>
            <a:r>
              <a:rPr lang="de-DE" dirty="0" smtClean="0"/>
              <a:t>);</a:t>
            </a:r>
            <a:br>
              <a:rPr lang="de-DE" dirty="0" smtClean="0"/>
            </a:br>
            <a:r>
              <a:rPr lang="de-DE" dirty="0" smtClean="0"/>
              <a:t>	</a:t>
            </a:r>
            <a:r>
              <a:rPr lang="de-DE" dirty="0" err="1" smtClean="0"/>
              <a:t>result</a:t>
            </a:r>
            <a:r>
              <a:rPr lang="de-DE" dirty="0" smtClean="0"/>
              <a:t>[</a:t>
            </a:r>
            <a:r>
              <a:rPr lang="de-DE" dirty="0" err="1" smtClean="0"/>
              <a:t>gid</a:t>
            </a:r>
            <a:r>
              <a:rPr lang="de-DE" dirty="0"/>
              <a:t>] = </a:t>
            </a:r>
            <a:r>
              <a:rPr lang="de-DE" dirty="0" err="1"/>
              <a:t>array</a:t>
            </a:r>
            <a:r>
              <a:rPr lang="de-DE" dirty="0"/>
              <a:t>[</a:t>
            </a:r>
            <a:r>
              <a:rPr lang="de-DE" dirty="0" err="1"/>
              <a:t>gid</a:t>
            </a:r>
            <a:r>
              <a:rPr lang="de-DE" dirty="0"/>
              <a:t>] * </a:t>
            </a:r>
            <a:r>
              <a:rPr lang="de-DE" dirty="0" err="1"/>
              <a:t>array</a:t>
            </a:r>
            <a:r>
              <a:rPr lang="de-DE" dirty="0"/>
              <a:t>[</a:t>
            </a:r>
            <a:r>
              <a:rPr lang="de-DE" dirty="0" err="1"/>
              <a:t>gid</a:t>
            </a:r>
            <a:r>
              <a:rPr lang="de-DE" dirty="0" smtClean="0"/>
              <a:t>];</a:t>
            </a:r>
          </a:p>
          <a:p>
            <a:pPr marL="109728" indent="0">
              <a:buNone/>
            </a:pPr>
            <a:r>
              <a:rPr lang="de-DE" dirty="0" smtClean="0"/>
              <a:t>}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52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Aufbau </a:t>
            </a:r>
            <a:r>
              <a:rPr lang="de-DE" dirty="0" err="1" smtClean="0"/>
              <a:t>OpenCL</a:t>
            </a:r>
            <a:r>
              <a:rPr lang="de-DE" dirty="0" smtClean="0"/>
              <a:t> Kernel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697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Voraussetzung: Modell mit </a:t>
            </a:r>
            <a:r>
              <a:rPr lang="de-DE" dirty="0" err="1" smtClean="0"/>
              <a:t>CityDoctor</a:t>
            </a:r>
            <a:r>
              <a:rPr lang="de-DE" dirty="0" smtClean="0"/>
              <a:t> validiert bzw. korrigiert.</a:t>
            </a:r>
          </a:p>
          <a:p>
            <a:r>
              <a:rPr lang="de-DE" dirty="0" smtClean="0"/>
              <a:t>Ohne Validierung:</a:t>
            </a:r>
          </a:p>
          <a:p>
            <a:pPr lvl="1"/>
            <a:r>
              <a:rPr lang="de-DE" dirty="0" smtClean="0"/>
              <a:t>Ergebnis der Volumenberechnung nicht korrekt.</a:t>
            </a:r>
            <a:endParaRPr lang="de-DE" dirty="0"/>
          </a:p>
          <a:p>
            <a:pPr lvl="1"/>
            <a:r>
              <a:rPr lang="de-DE" dirty="0" smtClean="0"/>
              <a:t>Schattenberechnung fehlerhaft.</a:t>
            </a:r>
          </a:p>
          <a:p>
            <a:pPr lvl="1"/>
            <a:r>
              <a:rPr lang="de-DE" dirty="0" smtClean="0"/>
              <a:t>Fehlerhafte Darstellung im 3D-Viewer, da „Rückseiten“ der Dreiecke nicht angezeigt werden.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53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Modellqualität	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-99392"/>
            <a:ext cx="2339752" cy="2523913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587" y="4366997"/>
            <a:ext cx="3444826" cy="244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68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3675863"/>
          </a:xfrm>
        </p:spPr>
        <p:txBody>
          <a:bodyPr>
            <a:normAutofit fontScale="92500" lnSpcReduction="10000"/>
          </a:bodyPr>
          <a:lstStyle/>
          <a:p>
            <a:r>
              <a:rPr lang="de-DE" dirty="0" smtClean="0"/>
              <a:t>Dreieck bildet Tetraeder mit Ursprung</a:t>
            </a:r>
          </a:p>
          <a:p>
            <a:r>
              <a:rPr lang="de-DE" dirty="0" smtClean="0"/>
              <a:t>Dreieck </a:t>
            </a:r>
            <a:r>
              <a:rPr lang="de-DE" dirty="0" smtClean="0"/>
              <a:t>besteht aus P1, P2, P3 wobei jeder Punkt </a:t>
            </a:r>
            <a:r>
              <a:rPr lang="de-DE" dirty="0" err="1" smtClean="0"/>
              <a:t>Px</a:t>
            </a:r>
            <a:r>
              <a:rPr lang="de-DE" dirty="0" smtClean="0"/>
              <a:t> ein Ortsvektor </a:t>
            </a:r>
            <a:r>
              <a:rPr lang="de-DE" dirty="0" smtClean="0"/>
              <a:t>ist</a:t>
            </a:r>
          </a:p>
          <a:p>
            <a:r>
              <a:rPr lang="de-DE" dirty="0"/>
              <a:t>Volumen von Tetraeder wird </a:t>
            </a:r>
            <a:r>
              <a:rPr lang="de-DE" dirty="0" smtClean="0"/>
              <a:t>berechnet durch:</a:t>
            </a:r>
            <a:endParaRPr lang="de-DE" dirty="0" smtClean="0"/>
          </a:p>
          <a:p>
            <a:pPr marL="109728" indent="0" algn="ctr">
              <a:buNone/>
            </a:pPr>
            <a:r>
              <a:rPr lang="de-DE" dirty="0" smtClean="0"/>
              <a:t>Volumen </a:t>
            </a:r>
            <a:r>
              <a:rPr lang="de-DE" dirty="0" smtClean="0"/>
              <a:t>= </a:t>
            </a:r>
            <a:r>
              <a:rPr lang="de-DE" dirty="0" smtClean="0"/>
              <a:t>P1 * (P2 x P3) / 6</a:t>
            </a:r>
          </a:p>
          <a:p>
            <a:r>
              <a:rPr lang="de-DE" dirty="0" smtClean="0"/>
              <a:t>Volumen ist vorzeichenbehaftet je nach </a:t>
            </a:r>
            <a:r>
              <a:rPr lang="de-DE" dirty="0"/>
              <a:t>O</a:t>
            </a:r>
            <a:r>
              <a:rPr lang="de-DE" dirty="0" smtClean="0"/>
              <a:t>rientierung des </a:t>
            </a:r>
            <a:r>
              <a:rPr lang="de-DE" dirty="0" err="1" smtClean="0"/>
              <a:t>Normalenvektors</a:t>
            </a:r>
            <a:r>
              <a:rPr lang="de-DE" dirty="0" smtClean="0"/>
              <a:t> (P2 x P3)</a:t>
            </a:r>
          </a:p>
          <a:p>
            <a:r>
              <a:rPr lang="de-DE" dirty="0" smtClean="0"/>
              <a:t>Volumen des </a:t>
            </a:r>
            <a:r>
              <a:rPr lang="de-DE" dirty="0" err="1" smtClean="0"/>
              <a:t>Meshs</a:t>
            </a:r>
            <a:r>
              <a:rPr lang="de-DE" dirty="0" smtClean="0"/>
              <a:t> ist die Summe aller Dreiecksvolumen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Volumenberechnung (1/2)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54</a:t>
            </a:fld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5" y="4624412"/>
            <a:ext cx="2848743" cy="211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82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Implementierung teilt die Berechnung pro Gebäude auf</a:t>
            </a:r>
          </a:p>
          <a:p>
            <a:r>
              <a:rPr lang="de-DE" dirty="0" smtClean="0"/>
              <a:t>Paketgröße für GPU damit geringer</a:t>
            </a:r>
          </a:p>
          <a:p>
            <a:r>
              <a:rPr lang="de-DE" dirty="0" err="1" smtClean="0"/>
              <a:t>Watchdog</a:t>
            </a:r>
            <a:r>
              <a:rPr lang="de-DE" dirty="0" smtClean="0"/>
              <a:t> </a:t>
            </a:r>
            <a:r>
              <a:rPr lang="de-DE" dirty="0" err="1" smtClean="0"/>
              <a:t>Timer</a:t>
            </a:r>
            <a:r>
              <a:rPr lang="de-DE" dirty="0" smtClean="0"/>
              <a:t> schlägt nicht zu</a:t>
            </a:r>
          </a:p>
          <a:p>
            <a:r>
              <a:rPr lang="de-DE" dirty="0" smtClean="0"/>
              <a:t>GPU RAM ausreichend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Volumenberechnung (2/2)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55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4005064"/>
            <a:ext cx="5096587" cy="215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58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Prinzip: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Schattenberechnung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010641"/>
            <a:ext cx="5861637" cy="3516982"/>
          </a:xfrm>
          <a:prstGeom prst="rect">
            <a:avLst/>
          </a:prstGeo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56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63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Himmel aufgeteilt in </a:t>
            </a:r>
            <a:r>
              <a:rPr lang="de-DE" dirty="0" err="1" smtClean="0"/>
              <a:t>Skypatches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Skymodel</a:t>
            </a:r>
            <a:r>
              <a:rPr lang="de-DE" dirty="0" smtClean="0"/>
              <a:t> (1/2)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128388"/>
            <a:ext cx="6680482" cy="3679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57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774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Zeitunabhängige Berechnung</a:t>
            </a:r>
          </a:p>
          <a:p>
            <a:r>
              <a:rPr lang="de-DE" dirty="0"/>
              <a:t>Schatten wird pro </a:t>
            </a:r>
            <a:r>
              <a:rPr lang="de-DE" dirty="0" err="1"/>
              <a:t>Skypatch</a:t>
            </a:r>
            <a:r>
              <a:rPr lang="de-DE" dirty="0"/>
              <a:t> </a:t>
            </a:r>
            <a:r>
              <a:rPr lang="de-DE" dirty="0" smtClean="0"/>
              <a:t>berechnet</a:t>
            </a:r>
          </a:p>
          <a:p>
            <a:r>
              <a:rPr lang="de-DE" dirty="0" smtClean="0"/>
              <a:t>Pro </a:t>
            </a:r>
            <a:r>
              <a:rPr lang="de-DE" dirty="0" err="1" smtClean="0"/>
              <a:t>Skypatch</a:t>
            </a:r>
            <a:r>
              <a:rPr lang="de-DE" dirty="0" smtClean="0"/>
              <a:t> und Dreieck ein </a:t>
            </a:r>
            <a:r>
              <a:rPr lang="de-DE" dirty="0" err="1" smtClean="0"/>
              <a:t>boolean</a:t>
            </a:r>
            <a:r>
              <a:rPr lang="de-DE" dirty="0" smtClean="0"/>
              <a:t> Wert</a:t>
            </a:r>
          </a:p>
          <a:p>
            <a:r>
              <a:rPr lang="de-DE" dirty="0"/>
              <a:t>Sonnenstand wird </a:t>
            </a:r>
            <a:r>
              <a:rPr lang="de-DE" dirty="0" err="1"/>
              <a:t>Skypatch</a:t>
            </a:r>
            <a:r>
              <a:rPr lang="de-DE" dirty="0"/>
              <a:t> zugeordnet</a:t>
            </a:r>
          </a:p>
          <a:p>
            <a:r>
              <a:rPr lang="de-DE" dirty="0" smtClean="0"/>
              <a:t>Schatten wird von </a:t>
            </a:r>
            <a:r>
              <a:rPr lang="de-DE" dirty="0" err="1" smtClean="0"/>
              <a:t>Skypatch</a:t>
            </a:r>
            <a:r>
              <a:rPr lang="de-DE" dirty="0" smtClean="0"/>
              <a:t> genommen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Skymodel</a:t>
            </a:r>
            <a:r>
              <a:rPr lang="de-DE" dirty="0" smtClean="0"/>
              <a:t> (2/2)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58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17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Für jedes Dreieck und </a:t>
            </a:r>
            <a:r>
              <a:rPr lang="de-DE" dirty="0" err="1" smtClean="0"/>
              <a:t>Skypatch</a:t>
            </a:r>
            <a:endParaRPr lang="de-DE" dirty="0" smtClean="0"/>
          </a:p>
          <a:p>
            <a:pPr lvl="1"/>
            <a:r>
              <a:rPr lang="de-DE" dirty="0" smtClean="0"/>
              <a:t>Bilde Gerade von Mittelpunkt von Dreieck zu Mittelpunkt </a:t>
            </a:r>
            <a:r>
              <a:rPr lang="de-DE" dirty="0" err="1" smtClean="0"/>
              <a:t>Skypatch</a:t>
            </a:r>
            <a:endParaRPr lang="de-DE" dirty="0" smtClean="0"/>
          </a:p>
          <a:p>
            <a:pPr lvl="1"/>
            <a:r>
              <a:rPr lang="de-DE" dirty="0" smtClean="0"/>
              <a:t>Prüfe ob Gerade andere Dreiecke</a:t>
            </a:r>
            <a:r>
              <a:rPr lang="de-DE" dirty="0"/>
              <a:t> </a:t>
            </a:r>
            <a:r>
              <a:rPr lang="de-DE" dirty="0" smtClean="0"/>
              <a:t>schneidet</a:t>
            </a:r>
          </a:p>
          <a:p>
            <a:pPr lvl="1"/>
            <a:r>
              <a:rPr lang="de-DE" dirty="0" smtClean="0"/>
              <a:t>Falls Gerade nichts schneidet oder Dreieck hinter dem zu prüfenden Dreieck: kein Schatten</a:t>
            </a:r>
          </a:p>
          <a:p>
            <a:pPr lvl="1"/>
            <a:r>
              <a:rPr lang="de-DE" dirty="0" smtClean="0"/>
              <a:t>Falls Gerade schneidet und Dreieck vor dem zu prüfenden Dreieck: Schatten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Berechnung: </a:t>
            </a:r>
            <a:r>
              <a:rPr lang="de-DE" dirty="0" err="1" smtClean="0"/>
              <a:t>Raytracing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59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351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Grober </a:t>
            </a:r>
            <a:r>
              <a:rPr lang="de-DE" dirty="0"/>
              <a:t>Projektplan</a:t>
            </a:r>
          </a:p>
          <a:p>
            <a:pPr lvl="1"/>
            <a:r>
              <a:rPr lang="de-DE" dirty="0"/>
              <a:t>schnell hinfällig</a:t>
            </a:r>
          </a:p>
          <a:p>
            <a:pPr lvl="1"/>
            <a:r>
              <a:rPr lang="de-DE" dirty="0" smtClean="0"/>
              <a:t>Aufgabenüberblick </a:t>
            </a:r>
            <a:r>
              <a:rPr lang="de-DE" dirty="0"/>
              <a:t>via Reviews</a:t>
            </a:r>
          </a:p>
          <a:p>
            <a:pPr lvl="1"/>
            <a:r>
              <a:rPr lang="de-DE" dirty="0"/>
              <a:t>sammeln von </a:t>
            </a:r>
            <a:r>
              <a:rPr lang="de-DE" dirty="0" err="1" smtClean="0"/>
              <a:t>To</a:t>
            </a:r>
            <a:r>
              <a:rPr lang="de-DE" dirty="0" smtClean="0"/>
              <a:t>-dos </a:t>
            </a:r>
            <a:r>
              <a:rPr lang="de-DE" dirty="0"/>
              <a:t>jeden Montag</a:t>
            </a:r>
          </a:p>
          <a:p>
            <a:r>
              <a:rPr lang="de-DE" dirty="0" smtClean="0"/>
              <a:t>Gut </a:t>
            </a:r>
            <a:r>
              <a:rPr lang="de-DE" dirty="0"/>
              <a:t>für grobe Zeitabschätzung</a:t>
            </a:r>
          </a:p>
          <a:p>
            <a:r>
              <a:rPr lang="de-DE" dirty="0" smtClean="0"/>
              <a:t>Relativ </a:t>
            </a:r>
            <a:r>
              <a:rPr lang="de-DE" dirty="0"/>
              <a:t>unflexibel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vCity</a:t>
            </a:r>
            <a:r>
              <a:rPr lang="de-DE" dirty="0"/>
              <a:t> (2/4)</a:t>
            </a:r>
          </a:p>
        </p:txBody>
      </p:sp>
    </p:spTree>
    <p:extLst>
      <p:ext uri="{BB962C8B-B14F-4D97-AF65-F5344CB8AC3E}">
        <p14:creationId xmlns:p14="http://schemas.microsoft.com/office/powerpoint/2010/main" val="136654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Lange Rechenzeit</a:t>
            </a:r>
          </a:p>
          <a:p>
            <a:r>
              <a:rPr lang="de-DE" dirty="0" err="1" smtClean="0"/>
              <a:t>Watchdog</a:t>
            </a:r>
            <a:r>
              <a:rPr lang="de-DE" dirty="0" smtClean="0"/>
              <a:t> </a:t>
            </a:r>
            <a:r>
              <a:rPr lang="de-DE" dirty="0" err="1" smtClean="0"/>
              <a:t>Timer</a:t>
            </a:r>
            <a:r>
              <a:rPr lang="de-DE" dirty="0" smtClean="0"/>
              <a:t> der GPU schlägt zu</a:t>
            </a:r>
          </a:p>
          <a:p>
            <a:r>
              <a:rPr lang="de-DE" dirty="0" smtClean="0"/>
              <a:t>Dreiecke können groß sein dadurch sehr ungenau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Berechnung: Probleme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60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4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Teile Dreiecke auf in kleinere Dreiecke</a:t>
            </a:r>
          </a:p>
          <a:p>
            <a:r>
              <a:rPr lang="de-DE" dirty="0" smtClean="0"/>
              <a:t>Falls Fläche von Dreieck größer als z.B. 1m² teile längste Seite in der Mitte und bilde zwei Dreiecke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Berechnung: Lösung (1/2)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212976"/>
            <a:ext cx="4001059" cy="2057687"/>
          </a:xfrm>
          <a:prstGeom prst="rect">
            <a:avLst/>
          </a:prstGeo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61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890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Berechne für jedes Gebäude eine Umgebung von Gebäuden</a:t>
            </a:r>
          </a:p>
          <a:p>
            <a:r>
              <a:rPr lang="de-DE" dirty="0" smtClean="0"/>
              <a:t>Alle Gebäude, die weiter entfernt sind als z.B. 80m werden nicht berücksichtigt</a:t>
            </a:r>
          </a:p>
          <a:p>
            <a:r>
              <a:rPr lang="de-DE" dirty="0" smtClean="0"/>
              <a:t>Berechne den Schatten in Paketen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Berechnung: Lösung (2/2)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62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71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Berechne Mittelpunkt von Gebäuden</a:t>
            </a:r>
          </a:p>
          <a:p>
            <a:r>
              <a:rPr lang="de-DE" dirty="0" smtClean="0"/>
              <a:t>Teile große Dreiecke in kleine Dreiecke</a:t>
            </a:r>
          </a:p>
          <a:p>
            <a:r>
              <a:rPr lang="de-DE" dirty="0" smtClean="0"/>
              <a:t>Berechne Mittelpunkt von kleinen Dreiecken</a:t>
            </a:r>
          </a:p>
          <a:p>
            <a:r>
              <a:rPr lang="de-DE" dirty="0" smtClean="0"/>
              <a:t>Sammle alle kleinen Dreiecke in einer Liste</a:t>
            </a:r>
          </a:p>
          <a:p>
            <a:r>
              <a:rPr lang="de-DE" dirty="0" smtClean="0"/>
              <a:t>Hole Pakete von 256/512/1024 Dreiecken aus Liste und bearbeite diese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Berechnung: Umsetzung (1/2)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63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200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Ermittle zu welchen Gebäuden die Dreiecke gehören</a:t>
            </a:r>
          </a:p>
          <a:p>
            <a:r>
              <a:rPr lang="de-DE" dirty="0" smtClean="0"/>
              <a:t>Berechne für jedes gefundene Gebäude die Umgebung</a:t>
            </a:r>
          </a:p>
          <a:p>
            <a:r>
              <a:rPr lang="de-DE" dirty="0" smtClean="0"/>
              <a:t>Speicher alles auf die Grafikkarte und starte die Berechnung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Berechnung: Umsetzung (2/2)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64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610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Rot: zu berechnendes Gebäude</a:t>
            </a:r>
          </a:p>
          <a:p>
            <a:r>
              <a:rPr lang="de-DE" dirty="0" smtClean="0"/>
              <a:t>Grün: Umgebung</a:t>
            </a:r>
          </a:p>
          <a:p>
            <a:r>
              <a:rPr lang="de-DE" dirty="0" smtClean="0"/>
              <a:t>Schwarz: Gebäude außer Reichweite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Berechnung: Beispiel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018538"/>
            <a:ext cx="3696216" cy="3224358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65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751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Anhand von Ort und Zeitpunkt (inkl. Datum) Position der Sonne bestimmen</a:t>
            </a:r>
          </a:p>
          <a:p>
            <a:r>
              <a:rPr lang="de-DE" dirty="0" smtClean="0"/>
              <a:t>Algorithmus aus Wikipedia übernommen</a:t>
            </a:r>
          </a:p>
          <a:p>
            <a:r>
              <a:rPr lang="de-DE" dirty="0" smtClean="0"/>
              <a:t>Ergebnis ist ein </a:t>
            </a:r>
            <a:r>
              <a:rPr lang="de-DE" dirty="0" err="1" smtClean="0"/>
              <a:t>Azimuthwinkel</a:t>
            </a:r>
            <a:r>
              <a:rPr lang="de-DE" dirty="0" smtClean="0"/>
              <a:t> und ein Höhenwinkel</a:t>
            </a:r>
          </a:p>
          <a:p>
            <a:r>
              <a:rPr lang="de-DE" dirty="0" smtClean="0"/>
              <a:t>Aus den Winkeln wird das richtige </a:t>
            </a:r>
            <a:r>
              <a:rPr lang="de-DE" dirty="0" err="1" smtClean="0"/>
              <a:t>Skypatch</a:t>
            </a:r>
            <a:r>
              <a:rPr lang="de-DE" dirty="0" smtClean="0"/>
              <a:t> ausgewählt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Berechnung: Sonnenstand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66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202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Aufgaben</a:t>
            </a:r>
          </a:p>
          <a:p>
            <a:r>
              <a:rPr lang="de-DE" dirty="0" smtClean="0"/>
              <a:t>Funktionen</a:t>
            </a:r>
          </a:p>
          <a:p>
            <a:r>
              <a:rPr lang="de-DE" dirty="0" smtClean="0"/>
              <a:t>Aufbau</a:t>
            </a:r>
          </a:p>
          <a:p>
            <a:r>
              <a:rPr lang="de-DE" dirty="0" smtClean="0"/>
              <a:t>Probleme / Lösungen</a:t>
            </a:r>
          </a:p>
          <a:p>
            <a:r>
              <a:rPr lang="de-DE" dirty="0" smtClean="0"/>
              <a:t>Performance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67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3D-Viewer und GUI</a:t>
            </a:r>
          </a:p>
        </p:txBody>
      </p:sp>
    </p:spTree>
    <p:extLst>
      <p:ext uri="{BB962C8B-B14F-4D97-AF65-F5344CB8AC3E}">
        <p14:creationId xmlns:p14="http://schemas.microsoft.com/office/powerpoint/2010/main" val="384844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810539"/>
          </a:xfrm>
        </p:spPr>
        <p:txBody>
          <a:bodyPr/>
          <a:lstStyle/>
          <a:p>
            <a:pPr>
              <a:buNone/>
            </a:pPr>
            <a:endParaRPr lang="de-DE" b="1" dirty="0" smtClean="0"/>
          </a:p>
          <a:p>
            <a:r>
              <a:rPr lang="de-DE" dirty="0" smtClean="0"/>
              <a:t>Erstellung einer graphischen Benutzungsschnittstelle inklusive 3D Visualisierung der Stadt</a:t>
            </a:r>
          </a:p>
          <a:p>
            <a:r>
              <a:rPr lang="de-DE" dirty="0" smtClean="0"/>
              <a:t>Die GUI in JAVA und Swing umsetzen</a:t>
            </a:r>
          </a:p>
          <a:p>
            <a:r>
              <a:rPr lang="de-DE" dirty="0" smtClean="0"/>
              <a:t>3D Visualisierung mit Hilfe von JOGL </a:t>
            </a:r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68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 der GUI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412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Koordinatenachsen anzeigen</a:t>
            </a:r>
          </a:p>
          <a:p>
            <a:r>
              <a:rPr lang="de-DE" dirty="0" err="1" smtClean="0"/>
              <a:t>Skypatchs</a:t>
            </a:r>
            <a:r>
              <a:rPr lang="de-DE" dirty="0" smtClean="0"/>
              <a:t> zeichnen</a:t>
            </a:r>
          </a:p>
          <a:p>
            <a:r>
              <a:rPr lang="de-DE" dirty="0" smtClean="0"/>
              <a:t>Position der Sonne </a:t>
            </a:r>
            <a:r>
              <a:rPr lang="de-DE" dirty="0" err="1" smtClean="0"/>
              <a:t>anzeigbar</a:t>
            </a:r>
            <a:endParaRPr lang="de-DE" dirty="0" smtClean="0"/>
          </a:p>
          <a:p>
            <a:r>
              <a:rPr lang="de-DE" dirty="0" smtClean="0"/>
              <a:t>Anzeige der Gebäude</a:t>
            </a:r>
          </a:p>
          <a:p>
            <a:r>
              <a:rPr lang="de-DE" dirty="0" smtClean="0"/>
              <a:t>Anzeige des Schattens unterteilt in Dreiecke</a:t>
            </a:r>
          </a:p>
          <a:p>
            <a:pPr>
              <a:buNone/>
            </a:pPr>
            <a:r>
              <a:rPr lang="de-DE" dirty="0" smtClean="0"/>
              <a:t>  oder Polygone</a:t>
            </a:r>
          </a:p>
          <a:p>
            <a:r>
              <a:rPr lang="de-DE" dirty="0" smtClean="0"/>
              <a:t>Anzeige des Rasters 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69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Funktionen der GUI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49"/>
          <p:cNvPicPr preferRelativeResize="0"/>
          <p:nvPr/>
        </p:nvPicPr>
        <p:blipFill>
          <a:blip r:embed="rId2" cstate="print"/>
          <a:stretch>
            <a:fillRect/>
          </a:stretch>
        </p:blipFill>
        <p:spPr>
          <a:xfrm>
            <a:off x="5997894" y="1438733"/>
            <a:ext cx="2822578" cy="38624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Aufteilung in Gruppen</a:t>
            </a:r>
          </a:p>
          <a:p>
            <a:r>
              <a:rPr lang="de-DE" dirty="0" smtClean="0"/>
              <a:t>Extreme- </a:t>
            </a:r>
            <a:r>
              <a:rPr lang="de-DE" dirty="0"/>
              <a:t>und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Pair-</a:t>
            </a:r>
            <a:r>
              <a:rPr lang="de-DE" dirty="0" err="1" smtClean="0"/>
              <a:t>Programming</a:t>
            </a:r>
            <a:endParaRPr lang="de-DE" dirty="0"/>
          </a:p>
          <a:p>
            <a:r>
              <a:rPr lang="de-DE" dirty="0" smtClean="0"/>
              <a:t>Programmieren gegen</a:t>
            </a:r>
            <a:br>
              <a:rPr lang="de-DE" dirty="0" smtClean="0"/>
            </a:br>
            <a:r>
              <a:rPr lang="de-DE" dirty="0" smtClean="0"/>
              <a:t>Schnittstellen</a:t>
            </a:r>
            <a:endParaRPr lang="de-DE" dirty="0"/>
          </a:p>
          <a:p>
            <a:r>
              <a:rPr lang="de-DE" dirty="0" smtClean="0"/>
              <a:t>Feste </a:t>
            </a:r>
            <a:r>
              <a:rPr lang="de-DE" dirty="0"/>
              <a:t>Abgrenzung der Gruppen</a:t>
            </a:r>
          </a:p>
          <a:p>
            <a:pPr lvl="1"/>
            <a:r>
              <a:rPr lang="de-DE" dirty="0"/>
              <a:t>Theorie und Praxis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vCity</a:t>
            </a:r>
            <a:r>
              <a:rPr lang="de-DE" dirty="0"/>
              <a:t> (3/4)</a:t>
            </a:r>
          </a:p>
        </p:txBody>
      </p:sp>
    </p:spTree>
    <p:extLst>
      <p:ext uri="{BB962C8B-B14F-4D97-AF65-F5344CB8AC3E}">
        <p14:creationId xmlns:p14="http://schemas.microsoft.com/office/powerpoint/2010/main" val="281531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Volumenanzeige über den Gebäuden</a:t>
            </a:r>
          </a:p>
          <a:p>
            <a:r>
              <a:rPr lang="de-DE" dirty="0" smtClean="0"/>
              <a:t>Dynamische Kamera</a:t>
            </a:r>
          </a:p>
          <a:p>
            <a:r>
              <a:rPr lang="de-DE" dirty="0" smtClean="0"/>
              <a:t>Gebäude selektieren und Gebäudeinformationen einblenden lassen</a:t>
            </a:r>
          </a:p>
          <a:p>
            <a:r>
              <a:rPr lang="de-DE" dirty="0" smtClean="0"/>
              <a:t>Erhöhen der </a:t>
            </a:r>
            <a:r>
              <a:rPr lang="de-DE" dirty="0" err="1" smtClean="0"/>
              <a:t>Usability</a:t>
            </a:r>
            <a:r>
              <a:rPr lang="de-DE" dirty="0" smtClean="0"/>
              <a:t>, durch das Einblenden von Statusmeldungen in der Titelleiste</a:t>
            </a:r>
          </a:p>
          <a:p>
            <a:r>
              <a:rPr lang="de-DE" dirty="0" smtClean="0"/>
              <a:t>Informations-Panel für Fehlernachrichten und etwaige Programminformationen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70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Funktionen der GUI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 Frame für die Optionen</a:t>
            </a:r>
          </a:p>
          <a:p>
            <a:pPr>
              <a:buNone/>
            </a:pPr>
            <a:r>
              <a:rPr lang="de-DE" dirty="0" smtClean="0"/>
              <a:t>	(Komponenten in Swing)</a:t>
            </a:r>
          </a:p>
          <a:p>
            <a:pPr>
              <a:buNone/>
            </a:pPr>
            <a:endParaRPr lang="de-DE" dirty="0" smtClean="0"/>
          </a:p>
          <a:p>
            <a:r>
              <a:rPr lang="de-DE" dirty="0" smtClean="0"/>
              <a:t>Ein Frame für den Gebäude-Viewer, mit den Container </a:t>
            </a:r>
            <a:r>
              <a:rPr lang="de-DE" dirty="0" err="1" smtClean="0"/>
              <a:t>GLCanvas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Trennung erfolgte wegen Unterstützung von mehreren Bildschirmen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71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Aufbau der GUI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353744" y="1481328"/>
            <a:ext cx="3178696" cy="452596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72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Aufbau der GUI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5220072" y="1412776"/>
            <a:ext cx="3312368" cy="46805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/>
              <a:t>Einstellungen</a:t>
            </a:r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r>
              <a:rPr lang="de-DE" dirty="0" smtClean="0"/>
              <a:t>Stadtinformation</a:t>
            </a:r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r>
              <a:rPr lang="de-DE" dirty="0" smtClean="0"/>
              <a:t>Steuerung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5508104" y="1844824"/>
            <a:ext cx="2736304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PanelSettings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5508104" y="3645024"/>
            <a:ext cx="273630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PanelCityInfo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5436096" y="5013176"/>
            <a:ext cx="273630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PanelNavigation</a:t>
            </a:r>
            <a:endParaRPr lang="de-DE" dirty="0"/>
          </a:p>
        </p:txBody>
      </p:sp>
      <p:sp>
        <p:nvSpPr>
          <p:cNvPr id="12" name="Inhaltsplatzhalter 1"/>
          <p:cNvSpPr txBox="1">
            <a:spLocks/>
          </p:cNvSpPr>
          <p:nvPr/>
        </p:nvSpPr>
        <p:spPr>
          <a:xfrm>
            <a:off x="395536" y="1412776"/>
            <a:ext cx="468052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de-DE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Akkordeon</a:t>
            </a:r>
            <a:r>
              <a:rPr lang="de-DE" sz="2700" dirty="0" smtClean="0"/>
              <a:t>-Menü  (d.h. Elemente werden auf-/zugeklappt)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de-DE" sz="2700" dirty="0" smtClean="0"/>
              <a:t>Aufteilung der Elemente auf mehrere Panels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de-DE" sz="2700" dirty="0" smtClean="0"/>
              <a:t>Akkordeon-Effekt durch neu rendern mit/ohne entsprechende Panels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de-DE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de-DE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Aliasing</a:t>
            </a:r>
          </a:p>
          <a:p>
            <a:r>
              <a:rPr lang="de-DE" dirty="0" smtClean="0"/>
              <a:t>Z- </a:t>
            </a:r>
            <a:r>
              <a:rPr lang="de-DE" dirty="0" err="1" smtClean="0"/>
              <a:t>Fighting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73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</a:t>
            </a:r>
            <a:endParaRPr lang="de-DE" dirty="0"/>
          </a:p>
        </p:txBody>
      </p:sp>
      <p:pic>
        <p:nvPicPr>
          <p:cNvPr id="1026" name="Picture 2" descr="C:\Users\dell\Dropbox\Hochschule\6 Semester\Swp2\schlechtes bild 2.png"/>
          <p:cNvPicPr>
            <a:picLocks noChangeAspect="1" noChangeArrowheads="1"/>
          </p:cNvPicPr>
          <p:nvPr/>
        </p:nvPicPr>
        <p:blipFill>
          <a:blip r:embed="rId2" cstate="print"/>
          <a:srcRect l="33463" t="21987" r="16716" b="39168"/>
          <a:stretch>
            <a:fillRect/>
          </a:stretch>
        </p:blipFill>
        <p:spPr bwMode="auto">
          <a:xfrm>
            <a:off x="683568" y="2492896"/>
            <a:ext cx="7776864" cy="34090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Antialiasing in </a:t>
            </a:r>
            <a:r>
              <a:rPr lang="de-DE" dirty="0" err="1" smtClean="0"/>
              <a:t>OpenGL</a:t>
            </a:r>
            <a:r>
              <a:rPr lang="de-DE" dirty="0" smtClean="0"/>
              <a:t> aktiviert</a:t>
            </a:r>
          </a:p>
          <a:p>
            <a:pPr>
              <a:buNone/>
            </a:pPr>
            <a:r>
              <a:rPr lang="de-DE" dirty="0" smtClean="0"/>
              <a:t>  unter anderem durch:</a:t>
            </a:r>
          </a:p>
          <a:p>
            <a:pPr lvl="1"/>
            <a:r>
              <a:rPr lang="de-DE" dirty="0" smtClean="0"/>
              <a:t>Double </a:t>
            </a:r>
            <a:r>
              <a:rPr lang="de-DE" dirty="0" err="1" smtClean="0"/>
              <a:t>Buffering</a:t>
            </a:r>
            <a:r>
              <a:rPr lang="de-DE" dirty="0" smtClean="0"/>
              <a:t> aktiviert</a:t>
            </a:r>
          </a:p>
          <a:p>
            <a:pPr lvl="1"/>
            <a:r>
              <a:rPr lang="de-DE" dirty="0" smtClean="0"/>
              <a:t>Blending Funktion gesetzt</a:t>
            </a:r>
          </a:p>
          <a:p>
            <a:pPr lvl="1"/>
            <a:r>
              <a:rPr lang="de-DE" dirty="0" smtClean="0"/>
              <a:t>Multisampling aktiviert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74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Lösung der Probleme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75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Vergleich</a:t>
            </a:r>
            <a:endParaRPr lang="de-DE" dirty="0"/>
          </a:p>
        </p:txBody>
      </p:sp>
      <p:pic>
        <p:nvPicPr>
          <p:cNvPr id="6" name="Grafik 5" descr="gutes bild 1.png"/>
          <p:cNvPicPr>
            <a:picLocks noChangeAspect="1"/>
          </p:cNvPicPr>
          <p:nvPr/>
        </p:nvPicPr>
        <p:blipFill>
          <a:blip r:embed="rId2" cstate="print"/>
          <a:srcRect l="29913" t="31791" r="30313" b="5179"/>
          <a:stretch>
            <a:fillRect/>
          </a:stretch>
        </p:blipFill>
        <p:spPr>
          <a:xfrm>
            <a:off x="4932040" y="1700808"/>
            <a:ext cx="3636912" cy="3240360"/>
          </a:xfrm>
          <a:prstGeom prst="rect">
            <a:avLst/>
          </a:prstGeom>
        </p:spPr>
      </p:pic>
      <p:pic>
        <p:nvPicPr>
          <p:cNvPr id="7" name="Grafik 6" descr="schlechtes bild.png"/>
          <p:cNvPicPr>
            <a:picLocks noChangeAspect="1"/>
          </p:cNvPicPr>
          <p:nvPr/>
        </p:nvPicPr>
        <p:blipFill>
          <a:blip r:embed="rId3" cstate="print"/>
          <a:srcRect l="28349" t="27589" r="29126" b="9381"/>
          <a:stretch>
            <a:fillRect/>
          </a:stretch>
        </p:blipFill>
        <p:spPr>
          <a:xfrm>
            <a:off x="395536" y="1700808"/>
            <a:ext cx="3888432" cy="324036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95536" y="494116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Vorher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4860032" y="494116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Nachher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Kontinuierliche Performance-Tests</a:t>
            </a:r>
          </a:p>
          <a:p>
            <a:r>
              <a:rPr lang="de-DE" dirty="0" smtClean="0"/>
              <a:t>Untersuchung der </a:t>
            </a:r>
            <a:r>
              <a:rPr lang="de-DE" dirty="0" err="1" smtClean="0"/>
              <a:t>display</a:t>
            </a:r>
            <a:r>
              <a:rPr lang="de-DE" dirty="0" smtClean="0"/>
              <a:t>-Methode:</a:t>
            </a:r>
          </a:p>
          <a:p>
            <a:pPr lvl="1"/>
            <a:r>
              <a:rPr lang="de-DE" dirty="0" smtClean="0"/>
              <a:t>Berechnungen werden nur einmal ausgeführt,</a:t>
            </a:r>
          </a:p>
          <a:p>
            <a:pPr lvl="1">
              <a:buNone/>
            </a:pPr>
            <a:r>
              <a:rPr lang="de-DE" dirty="0" smtClean="0"/>
              <a:t>	sehr viele </a:t>
            </a:r>
            <a:r>
              <a:rPr lang="de-DE" dirty="0" err="1" smtClean="0"/>
              <a:t>if</a:t>
            </a:r>
            <a:r>
              <a:rPr lang="de-DE" dirty="0" smtClean="0"/>
              <a:t>-Abfragen notwendig</a:t>
            </a:r>
          </a:p>
          <a:p>
            <a:pPr lvl="1"/>
            <a:r>
              <a:rPr lang="de-DE" dirty="0" smtClean="0"/>
              <a:t>Hardwarebeschleunigung aktiviert</a:t>
            </a:r>
          </a:p>
          <a:p>
            <a:pPr lvl="1"/>
            <a:r>
              <a:rPr lang="de-DE" dirty="0" smtClean="0"/>
              <a:t>Optimierte Thread-Verwaltung durch </a:t>
            </a:r>
            <a:r>
              <a:rPr lang="de-DE" dirty="0" err="1" smtClean="0"/>
              <a:t>Executor</a:t>
            </a:r>
            <a:r>
              <a:rPr lang="de-DE" dirty="0" smtClean="0"/>
              <a:t>-Service 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76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Performance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848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77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14602"/>
          </a:xfrm>
        </p:spPr>
        <p:txBody>
          <a:bodyPr>
            <a:noAutofit/>
          </a:bodyPr>
          <a:lstStyle/>
          <a:p>
            <a:pPr algn="ctr"/>
            <a:r>
              <a:rPr lang="de-DE" sz="8000" dirty="0" smtClean="0"/>
              <a:t>Demo</a:t>
            </a:r>
            <a:endParaRPr lang="de-DE" sz="8000" dirty="0"/>
          </a:p>
        </p:txBody>
      </p:sp>
    </p:spTree>
    <p:extLst>
      <p:ext uri="{BB962C8B-B14F-4D97-AF65-F5344CB8AC3E}">
        <p14:creationId xmlns:p14="http://schemas.microsoft.com/office/powerpoint/2010/main" val="70792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467952"/>
          </a:xfrm>
        </p:spPr>
        <p:txBody>
          <a:bodyPr>
            <a:normAutofit fontScale="85000" lnSpcReduction="20000"/>
          </a:bodyPr>
          <a:lstStyle/>
          <a:p>
            <a:r>
              <a:rPr lang="de-DE" dirty="0" smtClean="0"/>
              <a:t>Bild auf Seite 16:</a:t>
            </a:r>
            <a:r>
              <a:rPr lang="de-DE" u="sng" dirty="0" smtClean="0">
                <a:hlinkClick r:id="rId2"/>
              </a:rPr>
              <a:t/>
            </a:r>
            <a:br>
              <a:rPr lang="de-DE" u="sng" dirty="0" smtClean="0">
                <a:hlinkClick r:id="rId2"/>
              </a:rPr>
            </a:br>
            <a:r>
              <a:rPr lang="de-DE" u="sng" dirty="0" smtClean="0">
                <a:hlinkClick r:id="rId2"/>
              </a:rPr>
              <a:t>http</a:t>
            </a:r>
            <a:r>
              <a:rPr lang="de-DE" u="sng" dirty="0">
                <a:hlinkClick r:id="rId2"/>
              </a:rPr>
              <a:t>://lh5.ggpht.com/-</a:t>
            </a:r>
            <a:r>
              <a:rPr lang="de-DE" u="sng" dirty="0" smtClean="0">
                <a:hlinkClick r:id="rId2"/>
              </a:rPr>
              <a:t>TQoisMDRkRM/T_QLRsg2UeI/AAAAAAAAAPA/ZmbB3KCsH9g/image_thumb%2525255B13%2525255D.png%3Fimgmax%3D800</a:t>
            </a:r>
            <a:endParaRPr lang="de-DE" u="sng" dirty="0" smtClean="0"/>
          </a:p>
          <a:p>
            <a:r>
              <a:rPr lang="de-DE" dirty="0"/>
              <a:t>Bild auf Seite </a:t>
            </a:r>
            <a:r>
              <a:rPr lang="de-DE" dirty="0" smtClean="0"/>
              <a:t>33 vgl:</a:t>
            </a:r>
            <a:r>
              <a:rPr lang="de-DE" u="sng" dirty="0">
                <a:hlinkClick r:id="rId2"/>
              </a:rPr>
              <a:t/>
            </a:r>
            <a:br>
              <a:rPr lang="de-DE" u="sng" dirty="0">
                <a:hlinkClick r:id="rId2"/>
              </a:rPr>
            </a:br>
            <a:r>
              <a:rPr lang="de-DE" dirty="0" smtClean="0">
                <a:hlinkClick r:id="rId3"/>
              </a:rPr>
              <a:t>http</a:t>
            </a:r>
            <a:r>
              <a:rPr lang="de-DE" dirty="0">
                <a:hlinkClick r:id="rId3"/>
              </a:rPr>
              <a:t>://</a:t>
            </a:r>
            <a:r>
              <a:rPr lang="de-DE" dirty="0" smtClean="0">
                <a:hlinkClick r:id="rId3"/>
              </a:rPr>
              <a:t>www.dma.ufg.ac.at/assets/13152/intern/konkaves.jpg</a:t>
            </a:r>
            <a:endParaRPr lang="de-DE" dirty="0" smtClean="0"/>
          </a:p>
          <a:p>
            <a:r>
              <a:rPr lang="de-DE" dirty="0"/>
              <a:t>Bild auf Seite </a:t>
            </a:r>
            <a:r>
              <a:rPr lang="de-DE" dirty="0" smtClean="0"/>
              <a:t>35 vgl:</a:t>
            </a:r>
            <a:r>
              <a:rPr lang="de-DE" u="sng" dirty="0">
                <a:hlinkClick r:id="rId2"/>
              </a:rPr>
              <a:t/>
            </a:r>
            <a:br>
              <a:rPr lang="de-DE" u="sng" dirty="0">
                <a:hlinkClick r:id="rId2"/>
              </a:rPr>
            </a:br>
            <a:r>
              <a:rPr lang="de-DE" dirty="0" smtClean="0">
                <a:hlinkClick r:id="rId4"/>
              </a:rPr>
              <a:t>http</a:t>
            </a:r>
            <a:r>
              <a:rPr lang="de-DE" dirty="0">
                <a:hlinkClick r:id="rId4"/>
              </a:rPr>
              <a:t>://profs.sci.univr.it/~</a:t>
            </a:r>
            <a:r>
              <a:rPr lang="de-DE" dirty="0" smtClean="0">
                <a:hlinkClick r:id="rId4"/>
              </a:rPr>
              <a:t>colombar/html_openGL_tutorial/images/triangle_strips.gif</a:t>
            </a:r>
            <a:endParaRPr lang="de-DE" dirty="0" smtClean="0"/>
          </a:p>
          <a:p>
            <a:r>
              <a:rPr lang="de-DE" dirty="0"/>
              <a:t>Bild auf Seite </a:t>
            </a:r>
            <a:r>
              <a:rPr lang="de-DE" dirty="0" smtClean="0"/>
              <a:t>36 vgl :</a:t>
            </a:r>
            <a:r>
              <a:rPr lang="de-DE" u="sng" dirty="0">
                <a:hlinkClick r:id="rId2"/>
              </a:rPr>
              <a:t/>
            </a:r>
            <a:br>
              <a:rPr lang="de-DE" u="sng" dirty="0">
                <a:hlinkClick r:id="rId2"/>
              </a:rPr>
            </a:br>
            <a:r>
              <a:rPr lang="de-DE" dirty="0" smtClean="0">
                <a:hlinkClick r:id="rId5"/>
              </a:rPr>
              <a:t>http</a:t>
            </a:r>
            <a:r>
              <a:rPr lang="de-DE" dirty="0">
                <a:hlinkClick r:id="rId5"/>
              </a:rPr>
              <a:t>://profs.sci.univr.it/~</a:t>
            </a:r>
            <a:r>
              <a:rPr lang="de-DE" dirty="0" smtClean="0">
                <a:hlinkClick r:id="rId5"/>
              </a:rPr>
              <a:t>colombar/html_openGL_tutorial/images/triangle_fans.gif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78</a:t>
            </a:fld>
            <a:endParaRPr lang="de-DE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 (1/3)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373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27992"/>
          </a:xfrm>
        </p:spPr>
        <p:txBody>
          <a:bodyPr>
            <a:normAutofit fontScale="85000" lnSpcReduction="20000"/>
          </a:bodyPr>
          <a:lstStyle/>
          <a:p>
            <a:r>
              <a:rPr lang="de-DE" dirty="0" smtClean="0"/>
              <a:t>Bild auf Seite 53:</a:t>
            </a:r>
            <a:br>
              <a:rPr lang="de-DE" dirty="0" smtClean="0"/>
            </a:br>
            <a:r>
              <a:rPr lang="de-DE" dirty="0" smtClean="0">
                <a:hlinkClick r:id="rId2"/>
              </a:rPr>
              <a:t>http</a:t>
            </a:r>
            <a:r>
              <a:rPr lang="de-DE" dirty="0">
                <a:hlinkClick r:id="rId2"/>
              </a:rPr>
              <a:t>://</a:t>
            </a:r>
            <a:r>
              <a:rPr lang="de-DE" dirty="0" smtClean="0">
                <a:hlinkClick r:id="rId2"/>
              </a:rPr>
              <a:t>citydoctor.hft-stuttgart.de/Logos/CityDoctor_Logo.gif</a:t>
            </a:r>
            <a:endParaRPr lang="de-DE" dirty="0" smtClean="0"/>
          </a:p>
          <a:p>
            <a:r>
              <a:rPr lang="de-DE" dirty="0">
                <a:hlinkClick r:id="rId3"/>
              </a:rPr>
              <a:t>http://</a:t>
            </a:r>
            <a:r>
              <a:rPr lang="de-DE" dirty="0" smtClean="0">
                <a:hlinkClick r:id="rId3"/>
              </a:rPr>
              <a:t>en.wikipedia.org/wiki/Tetrahedron</a:t>
            </a:r>
            <a:endParaRPr lang="de-DE" dirty="0" smtClean="0"/>
          </a:p>
          <a:p>
            <a:r>
              <a:rPr lang="de-DE" dirty="0">
                <a:hlinkClick r:id="rId4"/>
              </a:rPr>
              <a:t>http://</a:t>
            </a:r>
            <a:r>
              <a:rPr lang="de-DE" dirty="0" smtClean="0">
                <a:hlinkClick r:id="rId4"/>
              </a:rPr>
              <a:t>stackoverflow.com/questions/1406029/how-to-calculate-the-volume-of-a-3d-mesh-object-the-surface-of-which-is-made-up</a:t>
            </a:r>
            <a:endParaRPr lang="de-DE" dirty="0"/>
          </a:p>
          <a:p>
            <a:r>
              <a:rPr lang="de-DE" dirty="0" smtClean="0"/>
              <a:t>Bild auf Seite 56:</a:t>
            </a:r>
            <a:br>
              <a:rPr lang="de-DE" dirty="0" smtClean="0"/>
            </a:br>
            <a:r>
              <a:rPr lang="de-DE" dirty="0" smtClean="0">
                <a:hlinkClick r:id="rId5"/>
              </a:rPr>
              <a:t>http</a:t>
            </a:r>
            <a:r>
              <a:rPr lang="de-DE" dirty="0">
                <a:hlinkClick r:id="rId5"/>
              </a:rPr>
              <a:t>://www.mynetcologne.de/~</a:t>
            </a:r>
            <a:r>
              <a:rPr lang="de-DE" dirty="0" smtClean="0">
                <a:hlinkClick r:id="rId5"/>
              </a:rPr>
              <a:t>nc-purschst3/garten/klima/Sonne.jpg</a:t>
            </a:r>
            <a:endParaRPr lang="de-DE" dirty="0" smtClean="0"/>
          </a:p>
          <a:p>
            <a:r>
              <a:rPr lang="de-DE" dirty="0" smtClean="0"/>
              <a:t>Bild auf Seite 66:</a:t>
            </a:r>
            <a:br>
              <a:rPr lang="de-DE" dirty="0" smtClean="0"/>
            </a:br>
            <a:r>
              <a:rPr lang="de-DE" dirty="0" smtClean="0">
                <a:hlinkClick r:id="rId6"/>
              </a:rPr>
              <a:t>http</a:t>
            </a:r>
            <a:r>
              <a:rPr lang="de-DE" dirty="0">
                <a:hlinkClick r:id="rId6"/>
              </a:rPr>
              <a:t>://</a:t>
            </a:r>
            <a:r>
              <a:rPr lang="de-DE" dirty="0" smtClean="0">
                <a:hlinkClick r:id="rId6"/>
              </a:rPr>
              <a:t>de.wikipedia.org/wiki/Sonnenstand</a:t>
            </a:r>
            <a:endParaRPr lang="de-DE" dirty="0" smtClean="0"/>
          </a:p>
          <a:p>
            <a:r>
              <a:rPr lang="de-DE" dirty="0" smtClean="0">
                <a:hlinkClick r:id="rId7"/>
              </a:rPr>
              <a:t>http</a:t>
            </a:r>
            <a:r>
              <a:rPr lang="de-DE" dirty="0">
                <a:hlinkClick r:id="rId7"/>
              </a:rPr>
              <a:t>://www.jocl.org</a:t>
            </a:r>
            <a:r>
              <a:rPr lang="de-DE" dirty="0" smtClean="0">
                <a:hlinkClick r:id="rId7"/>
              </a:rPr>
              <a:t>/</a:t>
            </a:r>
            <a:endParaRPr lang="de-DE" dirty="0" smtClean="0"/>
          </a:p>
          <a:p>
            <a:r>
              <a:rPr lang="de-DE" dirty="0">
                <a:hlinkClick r:id="rId8"/>
              </a:rPr>
              <a:t>http://</a:t>
            </a:r>
            <a:r>
              <a:rPr lang="de-DE" dirty="0" smtClean="0">
                <a:hlinkClick r:id="rId8"/>
              </a:rPr>
              <a:t>www.khronos.org/registry/cl/specs/opencl-1.1.pdf</a:t>
            </a: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 (2/3)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79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236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Änderungen</a:t>
            </a:r>
          </a:p>
          <a:p>
            <a:pPr lvl="1"/>
            <a:r>
              <a:rPr lang="de-DE" dirty="0" smtClean="0"/>
              <a:t>Flexible </a:t>
            </a:r>
            <a:r>
              <a:rPr lang="de-DE" dirty="0"/>
              <a:t>Reaktion</a:t>
            </a:r>
          </a:p>
          <a:p>
            <a:pPr lvl="1"/>
            <a:r>
              <a:rPr lang="de-DE" dirty="0" smtClean="0"/>
              <a:t>Implementation </a:t>
            </a:r>
            <a:r>
              <a:rPr lang="de-DE" dirty="0"/>
              <a:t>ohne Rückfragen</a:t>
            </a:r>
          </a:p>
          <a:p>
            <a:pPr lvl="1"/>
            <a:r>
              <a:rPr lang="de-DE" dirty="0" smtClean="0"/>
              <a:t>Fehlender Projektleiter</a:t>
            </a:r>
          </a:p>
          <a:p>
            <a:r>
              <a:rPr lang="de-DE" dirty="0" smtClean="0"/>
              <a:t>Werkzeuge</a:t>
            </a:r>
          </a:p>
          <a:p>
            <a:pPr lvl="1"/>
            <a:r>
              <a:rPr lang="de-DE" dirty="0" err="1" smtClean="0"/>
              <a:t>Git</a:t>
            </a:r>
            <a:endParaRPr lang="de-DE" dirty="0"/>
          </a:p>
          <a:p>
            <a:pPr lvl="1"/>
            <a:r>
              <a:rPr lang="de-DE" dirty="0" err="1" smtClean="0"/>
              <a:t>Eclipse</a:t>
            </a:r>
            <a:endParaRPr lang="de-DE" dirty="0" smtClean="0"/>
          </a:p>
          <a:p>
            <a:pPr lvl="1"/>
            <a:r>
              <a:rPr lang="de-DE" dirty="0" err="1" smtClean="0"/>
              <a:t>CityDoctor</a:t>
            </a:r>
            <a:endParaRPr lang="de-DE" dirty="0" smtClean="0"/>
          </a:p>
          <a:p>
            <a:pPr lvl="1"/>
            <a:r>
              <a:rPr lang="de-DE" dirty="0"/>
              <a:t>Notepad</a:t>
            </a:r>
            <a:r>
              <a:rPr lang="de-DE" dirty="0" smtClean="0"/>
              <a:t>++</a:t>
            </a:r>
          </a:p>
          <a:p>
            <a:pPr lvl="1"/>
            <a:r>
              <a:rPr lang="de-DE" dirty="0" smtClean="0"/>
              <a:t>Diverse IRC-Clients</a:t>
            </a:r>
          </a:p>
          <a:p>
            <a:pPr lvl="1"/>
            <a:r>
              <a:rPr lang="de-DE" dirty="0" err="1" smtClean="0"/>
              <a:t>UMLet</a:t>
            </a:r>
            <a:r>
              <a:rPr lang="de-DE" dirty="0" smtClean="0"/>
              <a:t> / Enterprise </a:t>
            </a:r>
            <a:r>
              <a:rPr lang="de-DE" dirty="0" err="1" smtClean="0"/>
              <a:t>Architect</a:t>
            </a:r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vCity</a:t>
            </a:r>
            <a:r>
              <a:rPr lang="de-DE" dirty="0"/>
              <a:t> (4/4)</a:t>
            </a:r>
          </a:p>
        </p:txBody>
      </p:sp>
    </p:spTree>
    <p:extLst>
      <p:ext uri="{BB962C8B-B14F-4D97-AF65-F5344CB8AC3E}">
        <p14:creationId xmlns:p14="http://schemas.microsoft.com/office/powerpoint/2010/main" val="336139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hlinkClick r:id="rId2"/>
              </a:rPr>
              <a:t>http</a:t>
            </a:r>
            <a:r>
              <a:rPr lang="de-DE" dirty="0">
                <a:hlinkClick r:id="rId2"/>
              </a:rPr>
              <a:t>://</a:t>
            </a:r>
            <a:r>
              <a:rPr lang="de-DE" dirty="0" smtClean="0">
                <a:hlinkClick r:id="rId2"/>
              </a:rPr>
              <a:t>www.java-tips.org/other-api-tips/jogl/polygon-tessellation-in-jogl.html</a:t>
            </a:r>
            <a:endParaRPr lang="de-DE" dirty="0" smtClean="0"/>
          </a:p>
          <a:p>
            <a:endParaRPr lang="de-DE" dirty="0"/>
          </a:p>
          <a:p>
            <a:pPr marL="109728" indent="0"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 (3/3)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80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191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Review jeden </a:t>
            </a:r>
            <a:r>
              <a:rPr lang="de-DE" dirty="0" smtClean="0"/>
              <a:t>Montag</a:t>
            </a:r>
          </a:p>
          <a:p>
            <a:r>
              <a:rPr lang="de-DE" dirty="0" smtClean="0"/>
              <a:t>Email</a:t>
            </a:r>
            <a:r>
              <a:rPr lang="de-DE" dirty="0"/>
              <a:t>, IRC</a:t>
            </a:r>
          </a:p>
          <a:p>
            <a:r>
              <a:rPr lang="de-DE" dirty="0" err="1" smtClean="0"/>
              <a:t>Commits</a:t>
            </a:r>
            <a:r>
              <a:rPr lang="de-DE" dirty="0" smtClean="0"/>
              <a:t> via IRC-Bot</a:t>
            </a:r>
          </a:p>
          <a:p>
            <a:r>
              <a:rPr lang="de-DE" dirty="0" smtClean="0"/>
              <a:t>Kommunikationsprobleme</a:t>
            </a:r>
            <a:br>
              <a:rPr lang="de-DE" dirty="0" smtClean="0"/>
            </a:br>
            <a:r>
              <a:rPr lang="de-DE" dirty="0" smtClean="0"/>
              <a:t>zwischen den Gruppen</a:t>
            </a:r>
          </a:p>
          <a:p>
            <a:pPr lvl="1"/>
            <a:r>
              <a:rPr lang="de-DE" dirty="0" smtClean="0"/>
              <a:t>Besserung nach einem Monat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Kommunikation</a:t>
            </a:r>
          </a:p>
        </p:txBody>
      </p:sp>
      <p:pic>
        <p:nvPicPr>
          <p:cNvPr id="6" name="Shape 62"/>
          <p:cNvPicPr preferRelativeResize="0"/>
          <p:nvPr/>
        </p:nvPicPr>
        <p:blipFill>
          <a:blip r:embed="rId2" cstate="print"/>
          <a:stretch>
            <a:fillRect/>
          </a:stretch>
        </p:blipFill>
        <p:spPr>
          <a:xfrm>
            <a:off x="5364088" y="1484784"/>
            <a:ext cx="3677874" cy="3507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217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0</TotalTime>
  <Words>1761</Words>
  <Application>Microsoft Office PowerPoint</Application>
  <PresentationFormat>Bildschirmpräsentation (4:3)</PresentationFormat>
  <Paragraphs>649</Paragraphs>
  <Slides>80</Slides>
  <Notes>12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80</vt:i4>
      </vt:variant>
    </vt:vector>
  </HeadingPairs>
  <TitlesOfParts>
    <vt:vector size="81" baseType="lpstr">
      <vt:lpstr>Deimos</vt:lpstr>
      <vt:lpstr>vCity</vt:lpstr>
      <vt:lpstr>Agenda</vt:lpstr>
      <vt:lpstr>Vorstellung vCity</vt:lpstr>
      <vt:lpstr>Demo</vt:lpstr>
      <vt:lpstr>vCity (1/4)</vt:lpstr>
      <vt:lpstr>vCity (2/4)</vt:lpstr>
      <vt:lpstr>vCity (3/4)</vt:lpstr>
      <vt:lpstr>vCity (4/4)</vt:lpstr>
      <vt:lpstr>Kommunikation</vt:lpstr>
      <vt:lpstr>Github (1/2)</vt:lpstr>
      <vt:lpstr>Github (2/2)</vt:lpstr>
      <vt:lpstr>Datenmodell (1/2)</vt:lpstr>
      <vt:lpstr>Datenmodell (2/2)</vt:lpstr>
      <vt:lpstr>Parser</vt:lpstr>
      <vt:lpstr>Das Parser-Modul</vt:lpstr>
      <vt:lpstr>Bibliothek: CityGML4J</vt:lpstr>
      <vt:lpstr>Parser-Modell</vt:lpstr>
      <vt:lpstr>Parser</vt:lpstr>
      <vt:lpstr>Polygon Triangulator &amp; Translate</vt:lpstr>
      <vt:lpstr>PolygonTriangulatorCallback</vt:lpstr>
      <vt:lpstr>PolygonTriangulatorCollector</vt:lpstr>
      <vt:lpstr>Interfaces des Parsers</vt:lpstr>
      <vt:lpstr>CityGML Datei Aufbau</vt:lpstr>
      <vt:lpstr>lod2Solid</vt:lpstr>
      <vt:lpstr>Surface Member</vt:lpstr>
      <vt:lpstr>Adressen </vt:lpstr>
      <vt:lpstr>Aufbereitung der eingelesenen Daten</vt:lpstr>
      <vt:lpstr>Koordinatentransformation</vt:lpstr>
      <vt:lpstr>Verschiebung zum Koordinatenursprung</vt:lpstr>
      <vt:lpstr>Drehung an der x-Achse</vt:lpstr>
      <vt:lpstr>Drehung an der x-Achse</vt:lpstr>
      <vt:lpstr>Rechnung</vt:lpstr>
      <vt:lpstr>Polygontriangulation</vt:lpstr>
      <vt:lpstr>Dreieckstypen</vt:lpstr>
      <vt:lpstr>Dreieckstypen</vt:lpstr>
      <vt:lpstr>Dreieckstypen</vt:lpstr>
      <vt:lpstr>Export: CSV</vt:lpstr>
      <vt:lpstr>Export: GML</vt:lpstr>
      <vt:lpstr>Export: XML (1 / 2)</vt:lpstr>
      <vt:lpstr>Export: XML (2 / 2)</vt:lpstr>
      <vt:lpstr>Parser: Troubleshooting</vt:lpstr>
      <vt:lpstr>Parser: Troubleshooting</vt:lpstr>
      <vt:lpstr>Parser: Troubleshooting</vt:lpstr>
      <vt:lpstr>Parser: Troubleshooting</vt:lpstr>
      <vt:lpstr>OpenCL</vt:lpstr>
      <vt:lpstr>Aufgabe</vt:lpstr>
      <vt:lpstr>Warum GPU?</vt:lpstr>
      <vt:lpstr>OpenCL</vt:lpstr>
      <vt:lpstr>Aufbau OpenCL Programm (1/3)</vt:lpstr>
      <vt:lpstr>Aufbau OpenCL Programm (2/3)</vt:lpstr>
      <vt:lpstr>Aufbau OpenCL Programm (3/3)</vt:lpstr>
      <vt:lpstr>Aufbau OpenCL Kernel</vt:lpstr>
      <vt:lpstr>Modellqualität </vt:lpstr>
      <vt:lpstr>Volumenberechnung (1/2)</vt:lpstr>
      <vt:lpstr>Volumenberechnung (2/2)</vt:lpstr>
      <vt:lpstr>Schattenberechnung</vt:lpstr>
      <vt:lpstr>Skymodel (1/2)</vt:lpstr>
      <vt:lpstr>Skymodel (2/2)</vt:lpstr>
      <vt:lpstr>Berechnung: Raytracing</vt:lpstr>
      <vt:lpstr>Berechnung: Probleme</vt:lpstr>
      <vt:lpstr>Berechnung: Lösung (1/2)</vt:lpstr>
      <vt:lpstr>Berechnung: Lösung (2/2)</vt:lpstr>
      <vt:lpstr>Berechnung: Umsetzung (1/2)</vt:lpstr>
      <vt:lpstr>Berechnung: Umsetzung (2/2)</vt:lpstr>
      <vt:lpstr>Berechnung: Beispiel</vt:lpstr>
      <vt:lpstr>Berechnung: Sonnenstand</vt:lpstr>
      <vt:lpstr>3D-Viewer und GUI</vt:lpstr>
      <vt:lpstr>Aufgaben der GUI</vt:lpstr>
      <vt:lpstr>Funktionen der GUI</vt:lpstr>
      <vt:lpstr>Funktionen der GUI</vt:lpstr>
      <vt:lpstr>Aufbau der GUI</vt:lpstr>
      <vt:lpstr>Aufbau der GUI</vt:lpstr>
      <vt:lpstr>Probleme</vt:lpstr>
      <vt:lpstr>Lösung der Probleme</vt:lpstr>
      <vt:lpstr>Vergleich</vt:lpstr>
      <vt:lpstr>Performance</vt:lpstr>
      <vt:lpstr>Demo</vt:lpstr>
      <vt:lpstr>Quellen (1/3)</vt:lpstr>
      <vt:lpstr>Quellen (2/3)</vt:lpstr>
      <vt:lpstr>Quellen (3/3)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Matthias Betz</dc:creator>
  <cp:lastModifiedBy>12riju1bif</cp:lastModifiedBy>
  <cp:revision>123</cp:revision>
  <dcterms:created xsi:type="dcterms:W3CDTF">2014-06-10T07:17:12Z</dcterms:created>
  <dcterms:modified xsi:type="dcterms:W3CDTF">2014-06-23T07:44:33Z</dcterms:modified>
</cp:coreProperties>
</file>