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Klicken Sie, um das Format der Notizen zu bearbeiten</a:t>
            </a:r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&lt;Kopfzeile&gt;</a:t>
            </a:r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de-DE"/>
              <a:t>&lt;Datum/Uhrzeit&gt;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de-DE"/>
              <a:t>&lt;Fußzeile&gt;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1A50E14E-44A8-4730-9957-A06665A5708C}" type="slidenum">
              <a:rPr lang="de-DE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JAXB eine Alternative zu bekannten Technologien wie Simple API for XML (SAX) und Document Object Model (DOM), da komfortablere Möglichkeiten zum Schreiben und Lesen von XML-Dokumenten direkt aus der Java Anwendung heraus geboten werden.</a:t>
            </a:r>
            <a:r>
              <a:rPr lang="de-DE"/>
              <a:t>
</a:t>
            </a:r>
            <a:r>
              <a:rPr lang="de-DE"/>
              <a:t>Problem JAXB: Gesamtes XML-Dokument in Hauptspeicher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190760"/>
            <a:ext cx="82292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41907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1907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98840" y="4190400"/>
            <a:ext cx="2764440" cy="2205720"/>
          </a:xfrm>
          <a:prstGeom prst="rect">
            <a:avLst/>
          </a:prstGeom>
          <a:ln>
            <a:noFill/>
          </a:ln>
        </p:spPr>
      </p:pic>
      <p:pic>
        <p:nvPicPr>
          <p:cNvPr descr="" id="4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82520" y="4190400"/>
            <a:ext cx="2764440" cy="2205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46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46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6244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907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46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46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41907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90760"/>
            <a:ext cx="822852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90760"/>
            <a:ext cx="82292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520" y="41907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1907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98840" y="4190400"/>
            <a:ext cx="2764440" cy="2205720"/>
          </a:xfrm>
          <a:prstGeom prst="rect">
            <a:avLst/>
          </a:prstGeom>
          <a:ln>
            <a:noFill/>
          </a:ln>
        </p:spPr>
      </p:pic>
      <p:pic>
        <p:nvPicPr>
          <p:cNvPr descr="" id="8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82520" y="4190400"/>
            <a:ext cx="2764440" cy="2205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46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46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6244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1907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46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46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41907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775160"/>
            <a:ext cx="401544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190760"/>
            <a:ext cx="8228520" cy="2205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43640" cy="513504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bIns="0" rIns="45720" tIns="0"/>
          <a:p>
            <a:pPr>
              <a:lnSpc>
                <a:spcPct val="100000"/>
              </a:lnSpc>
            </a:pPr>
            <a:r>
              <a:rPr b="1" lang="de-DE" sz="4700">
                <a:solidFill>
                  <a:srgbClr val="f0ad00"/>
                </a:solidFill>
                <a:latin typeface="Corbel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anchor="b" bIns="0" lIns="109800" rIns="4572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Corbel"/>
              </a:rPr>
              <a:t>11.06.14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anchor="b" bIns="0" lIns="45720" rIns="45720" tIns="4500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anchor="b" bIns="0" lIns="90000" rIns="90000" tIns="45000"/>
          <a:p>
            <a:pPr algn="r">
              <a:lnSpc>
                <a:spcPct val="100000"/>
              </a:lnSpc>
            </a:pPr>
            <a:fld id="{D247ADD3-6DE6-4D82-8E50-EE45D79FD490}" type="slidenum">
              <a:rPr lang="de-DE" sz="1200">
                <a:solidFill>
                  <a:srgbClr val="ffffff"/>
                </a:solidFill>
                <a:latin typeface="Corbel"/>
              </a:rPr>
              <a:t>&lt;Nummer&gt;</a:t>
            </a:fld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0" y="5128200"/>
            <a:ext cx="9143640" cy="4536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orbel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rbel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rbe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SzPct val="25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Corbe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▪"/>
            </a:pPr>
            <a:r>
              <a:rPr lang="de-DE" sz="2400">
                <a:solidFill>
                  <a:srgbClr val="000000"/>
                </a:solidFill>
                <a:latin typeface="Corbe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▪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charset="2" typeface="Wingdings 3"/>
              <a:buChar char=""/>
            </a:pPr>
            <a:r>
              <a:rPr lang="en-US" sz="2000">
                <a:solidFill>
                  <a:srgbClr val="000000"/>
                </a:solidFill>
                <a:latin typeface="Corbel"/>
              </a:rPr>
              <a:t>Fünfte Ebene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anchor="b" bIns="0" lIns="109800" rIns="4572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454545"/>
                </a:solidFill>
                <a:latin typeface="Corbel"/>
              </a:rPr>
              <a:t>11.06.14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anchor="b" bIns="0" lIns="45720" rIns="45720" tIns="45000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anchor="b" bIns="0" lIns="90000" rIns="90000" tIns="45000"/>
          <a:p>
            <a:pPr algn="r">
              <a:lnSpc>
                <a:spcPct val="100000"/>
              </a:lnSpc>
            </a:pPr>
            <a:fld id="{9A4E3B86-C82F-4DDA-8C6E-4A67A2234F73}" type="slidenum">
              <a:rPr lang="de-DE" sz="1200">
                <a:solidFill>
                  <a:srgbClr val="454545"/>
                </a:solidFill>
                <a:latin typeface="Corbel"/>
              </a:rPr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Benutzte Bibliotheken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CityGML4J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STAX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JAXB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OpenGL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Probleme und Lösungen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CityGML- Doku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Laufzeit Parser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Bisher verkraftbar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Problem: Größere Stadtmodelle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Ausblick: XML-Dokument in RAM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Genauigkeit der Berechnungen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Probleme und Lösungen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CityGML- Doku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Laufzeit Parser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Genauigkeit der Berechnungen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„</a:t>
            </a:r>
            <a:r>
              <a:rPr lang="de-DE" sz="3200">
                <a:solidFill>
                  <a:srgbClr val="000000"/>
                </a:solidFill>
                <a:latin typeface="Corbel"/>
              </a:rPr>
              <a:t>Umrechnen“ von double zu float - Datentypen zur Volumenberechnung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Benutzte Bibliotheken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CityGML4J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2002 entwickelter Standard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XML - basiert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5 Skalenbereiche / Level Of Details (LOD)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Datenmodell, das geparst wird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STAX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JAXB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OpenGL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Benutzte Bibliotheken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CityGML4J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STAX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JAXB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OpenGL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Benutzte Bibliotheken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CityGML4J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STAX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JAXB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2006 Java Community Process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Schnittstelle zur Interaktion zwischen Anwendungen und XML-Dokumenten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„</a:t>
            </a:r>
            <a:r>
              <a:rPr lang="de-DE" sz="3200">
                <a:solidFill>
                  <a:srgbClr val="000000"/>
                </a:solidFill>
                <a:latin typeface="Corbel"/>
              </a:rPr>
              <a:t>Objekt-zu-XML“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OpenGL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Benutzte Bibliotheken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CityGML4J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STAX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JAXB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OpenGL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1992 Khronos Group (Industriekonsortium, u.a. AMD, Google, Oracle)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Zum Triangulieren genutzt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Prototyp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bla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Probleme und Lösungen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CityGML- Doku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Laufzeit Parser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Genauigkeit der Berechnungen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Probleme und Lösungen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CityGML- Doku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Schlecht dokumentiert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Viele Felder oft nicht belegt -&gt; „null“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Exploratives Testen schwerfällig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Laufzeit Parser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Genauigkeit der Berechnungen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anchor="ctr" bIns="45000" rIns="45720" tIns="45000"/>
          <a:p>
            <a:pPr>
              <a:lnSpc>
                <a:spcPct val="100000"/>
              </a:lnSpc>
            </a:pPr>
            <a:r>
              <a:rPr b="1" lang="de-DE" sz="4500">
                <a:solidFill>
                  <a:srgbClr val="f0ad00"/>
                </a:solidFill>
                <a:latin typeface="Corbel"/>
              </a:rPr>
              <a:t>Probleme und Lösungen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bIns="45000" lIns="54720" rIns="90000" tIns="91440"/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CityGML- Doku - Beispiel</a:t>
            </a:r>
            <a:r>
              <a:rPr lang="de-DE" sz="3200">
                <a:solidFill>
                  <a:srgbClr val="000000"/>
                </a:solidFill>
                <a:latin typeface="Corbel"/>
              </a:rPr>
              <a:t>
</a:t>
            </a:r>
            <a:r>
              <a:rPr lang="de-DE" sz="3200">
                <a:solidFill>
                  <a:srgbClr val="000000"/>
                </a:solidFill>
                <a:latin typeface="Corbel"/>
              </a:rPr>
              <a:t>
</a:t>
            </a:r>
            <a:r>
              <a:rPr lang="de-DE" sz="3200">
                <a:solidFill>
                  <a:srgbClr val="000000"/>
                </a:solidFill>
                <a:latin typeface="Corbel"/>
              </a:rPr>
              <a:t>
</a:t>
            </a:r>
            <a:r>
              <a:rPr lang="de-DE" sz="3200">
                <a:solidFill>
                  <a:srgbClr val="000000"/>
                </a:solidFill>
                <a:latin typeface="Corbel"/>
              </a:rPr>
              <a:t>
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Laufzeit Parser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"/>
            </a:pPr>
            <a:r>
              <a:rPr lang="de-DE" sz="3200">
                <a:solidFill>
                  <a:srgbClr val="000000"/>
                </a:solidFill>
                <a:latin typeface="Corbel"/>
              </a:rPr>
              <a:t>Genauigkeit der Berechnungen</a:t>
            </a:r>
            <a:endParaRPr/>
          </a:p>
        </p:txBody>
      </p:sp>
      <p:graphicFrame>
        <p:nvGraphicFramePr>
          <p:cNvPr id="107" name="Table 3"/>
          <p:cNvGraphicFramePr/>
          <p:nvPr/>
        </p:nvGraphicFramePr>
        <p:xfrm>
          <a:off x="915480" y="2485080"/>
          <a:ext cx="7847640" cy="1626120"/>
        </p:xfrm>
        <a:graphic>
          <a:graphicData uri="http://schemas.openxmlformats.org/drawingml/2006/table">
            <a:tbl>
              <a:tblPr/>
              <a:tblGrid>
                <a:gridCol w="3325320"/>
                <a:gridCol w="4522680"/>
              </a:tblGrid>
              <a:tr h="1626120">
                <a:tc>
                  <a:txBody>
                    <a:bodyPr bIns="46800" lIns="90000" rIns="90000" tIns="468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theCity = building.getAddress()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
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.get(0).getAddress()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
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.getXalAddress()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
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.getAddressDetails()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
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.getCountry().getLocality()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
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.getLocalityName()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
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.get(0).getContent();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/>
                        <a:t>&lt;bldg:address&gt;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/>
                        <a:t>  </a:t>
                      </a:r>
                      <a:r>
                        <a:rPr lang="de-DE" sz="1200"/>
                        <a:t>&lt;core:Address&gt;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/>
                        <a:t>    </a:t>
                      </a:r>
                      <a:r>
                        <a:rPr lang="de-DE" sz="1200"/>
                        <a:t>&lt;core:xalAddress&gt;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/>
                        <a:t>      </a:t>
                      </a:r>
                      <a:r>
                        <a:rPr lang="de-DE" sz="1200"/>
                        <a:t>&lt;xal:AddressDetails&gt;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/>
                        <a:t>        </a:t>
                      </a:r>
                      <a:r>
                        <a:rPr lang="de-DE" sz="1200"/>
                        <a:t>&lt;xal:Country&gt;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/>
                        <a:t>          </a:t>
                      </a:r>
                      <a:r>
                        <a:rPr lang="de-DE" sz="1200"/>
                        <a:t>&lt;xal:CountryName&gt;Germany&lt;/xal:CountryName&gt;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/>
                        <a:t>          </a:t>
                      </a:r>
                      <a:r>
                        <a:rPr lang="de-DE" sz="1200"/>
                        <a:t>&lt;xal:Locality Type="Town"&gt;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/>
                        <a:t>            </a:t>
                      </a:r>
                      <a:r>
                        <a:rPr lang="de-DE" sz="1200"/>
                        <a:t>&lt;xal:LocalityName&gt;</a:t>
                      </a:r>
                      <a:r>
                        <a:rPr lang="de-DE" sz="1200" u="sng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/>
                        <a:t>&lt;/xal:LocalityName&gt;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