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666FF"/>
    <a:srgbClr val="CC00CC"/>
    <a:srgbClr val="FF0000"/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64053" autoAdjust="0"/>
  </p:normalViewPr>
  <p:slideViewPr>
    <p:cSldViewPr>
      <p:cViewPr varScale="1">
        <p:scale>
          <a:sx n="113" d="100"/>
          <a:sy n="113" d="100"/>
        </p:scale>
        <p:origin x="11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E43122-3ED2-4476-8A71-A235DB7B622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568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75FA49-6D0C-4E5D-9EF5-EB47C4726E9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31630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0" y="6524625"/>
            <a:ext cx="3636963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i="1">
                <a:solidFill>
                  <a:schemeClr val="bg1"/>
                </a:solidFill>
                <a:latin typeface="Times New Roman" charset="0"/>
              </a:rPr>
              <a:t>Ministry of Land, Infrastructure, Transport and Tourism</a:t>
            </a:r>
          </a:p>
        </p:txBody>
      </p:sp>
      <p:pic>
        <p:nvPicPr>
          <p:cNvPr id="5" name="Picture 17" descr="テンプレートフッ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613"/>
            <a:ext cx="9144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0" y="6553200"/>
            <a:ext cx="3744913" cy="2746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b="1" i="1">
                <a:solidFill>
                  <a:schemeClr val="bg1"/>
                </a:solidFill>
                <a:latin typeface="Times New Roman" charset="0"/>
              </a:rPr>
              <a:t>Geospatial Information Authority of Japan</a:t>
            </a:r>
          </a:p>
        </p:txBody>
      </p:sp>
      <p:pic>
        <p:nvPicPr>
          <p:cNvPr id="7" name="Picture 19" descr="国土地理院シンボルマーク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6237288"/>
            <a:ext cx="42703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905000"/>
            <a:ext cx="7524750" cy="1470025"/>
          </a:xfrm>
        </p:spPr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ED8C964-229F-40C3-B548-195679EF066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425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95015-CE74-4DE3-B7B9-8EB81101D2E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9512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383F5-18D8-4107-A228-23AA75935A6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75177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4B158C-2E20-45B4-8D69-21994660857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514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4701A-0FBC-4E3E-885A-7957A3B3E94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729713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971D28-ABDE-41B9-8C0C-F8C870B5BB5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6669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AA6AA-43AC-413E-8356-DCD2E805B64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736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89BCD9-13B7-45C2-9AC4-04D86730BE5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8264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A41E9-4F2B-4205-8CD6-8FC03F4A64C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077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C6863-A6AE-4515-9379-2AA03364F89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738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4E888-F3E7-4AB4-82E5-2FFA5E31C2B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19872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テンプレートヘッダ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</a:t>
            </a:r>
            <a:r>
              <a:rPr lang="en-US" altLang="ja-JP" smtClean="0"/>
              <a:t> </a:t>
            </a:r>
            <a:r>
              <a:rPr lang="ja-JP" altLang="en-US" smtClean="0"/>
              <a:t>テキストの書式設定</a:t>
            </a:r>
            <a:endParaRPr lang="en-US" altLang="ja-JP" smtClean="0"/>
          </a:p>
          <a:p>
            <a:pPr lvl="1"/>
            <a:r>
              <a:rPr lang="ja-JP" altLang="en-US" smtClean="0"/>
              <a:t>第</a:t>
            </a:r>
            <a:r>
              <a:rPr lang="en-US" altLang="ja-JP" smtClean="0"/>
              <a:t> 2 </a:t>
            </a:r>
            <a:r>
              <a:rPr lang="ja-JP" altLang="en-US" smtClean="0"/>
              <a:t>レベル</a:t>
            </a:r>
            <a:endParaRPr lang="en-US" altLang="ja-JP" smtClean="0"/>
          </a:p>
          <a:p>
            <a:pPr lvl="2"/>
            <a:r>
              <a:rPr lang="ja-JP" altLang="en-US" smtClean="0"/>
              <a:t>第</a:t>
            </a:r>
            <a:r>
              <a:rPr lang="en-US" altLang="ja-JP" smtClean="0"/>
              <a:t> 3 </a:t>
            </a:r>
            <a:r>
              <a:rPr lang="ja-JP" altLang="en-US" smtClean="0"/>
              <a:t>レベル</a:t>
            </a:r>
            <a:endParaRPr lang="en-US" altLang="ja-JP" smtClean="0"/>
          </a:p>
          <a:p>
            <a:pPr lvl="3"/>
            <a:r>
              <a:rPr lang="ja-JP" altLang="en-US" smtClean="0"/>
              <a:t>第</a:t>
            </a:r>
            <a:r>
              <a:rPr lang="en-US" altLang="ja-JP" smtClean="0"/>
              <a:t> 4 </a:t>
            </a:r>
            <a:r>
              <a:rPr lang="ja-JP" altLang="en-US" smtClean="0"/>
              <a:t>レベル</a:t>
            </a:r>
            <a:endParaRPr lang="en-US" altLang="ja-JP" smtClean="0"/>
          </a:p>
          <a:p>
            <a:pPr lvl="4"/>
            <a:r>
              <a:rPr lang="ja-JP" altLang="en-US" smtClean="0"/>
              <a:t>第</a:t>
            </a:r>
            <a:r>
              <a:rPr lang="en-US" altLang="ja-JP" smtClean="0"/>
              <a:t> 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-26988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A4FFE23D-C6E9-432C-8966-F0DA5DA4A381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0199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</a:t>
            </a:r>
            <a:r>
              <a:rPr lang="en-US" altLang="ja-JP" smtClean="0"/>
              <a:t> </a:t>
            </a:r>
            <a:r>
              <a:rPr lang="ja-JP" altLang="en-US" smtClean="0"/>
              <a:t>タイトルの書式設定</a:t>
            </a:r>
          </a:p>
        </p:txBody>
      </p:sp>
      <p:pic>
        <p:nvPicPr>
          <p:cNvPr id="1032" name="Picture 9" descr="国土地理院シンボルマーク小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3" y="44450"/>
            <a:ext cx="36036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si.go.jp/?ll=35.618651,139.691044&amp;z=16&amp;base=ort&amp;ls=relief|experimental_anno&amp;vs=c1j0l0u0" TargetMode="External"/><Relationship Id="rId2" Type="http://schemas.openxmlformats.org/officeDocument/2006/relationships/hyperlink" Target="http://maps.gsi.go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yberjapandata.gsi.go.jp/xyz/experimental_anno/style.js" TargetMode="External"/><Relationship Id="rId2" Type="http://schemas.openxmlformats.org/officeDocument/2006/relationships/hyperlink" Target="http://cyberjapandata.gsi.go.jp/xyz/experimental_anno/15/29106/12903.geoj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si-cyberjapan/vector-tile-experiment/blob/gh-pages/README_en.md" TargetMode="External"/><Relationship Id="rId5" Type="http://schemas.openxmlformats.org/officeDocument/2006/relationships/hyperlink" Target="https://github.com/gsi-cyberjapan/style-dot-js-spec" TargetMode="External"/><Relationship Id="rId4" Type="http://schemas.openxmlformats.org/officeDocument/2006/relationships/hyperlink" Target="http://leafletj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/>
          </p:nvPr>
        </p:nvSpPr>
        <p:spPr>
          <a:xfrm>
            <a:off x="-36512" y="1412776"/>
            <a:ext cx="9180512" cy="1962249"/>
          </a:xfrm>
        </p:spPr>
        <p:txBody>
          <a:bodyPr/>
          <a:lstStyle/>
          <a:p>
            <a:pPr algn="ctr" eaLnBrk="1" hangingPunct="1"/>
            <a:r>
              <a:rPr lang="en-US" altLang="ja-JP" sz="4400" dirty="0" smtClean="0"/>
              <a:t>Rendering district annotation</a:t>
            </a:r>
            <a:br>
              <a:rPr lang="en-US" altLang="ja-JP" sz="4400" dirty="0" smtClean="0"/>
            </a:br>
            <a:r>
              <a:rPr lang="en-US" altLang="ja-JP" sz="4400" dirty="0" smtClean="0"/>
              <a:t>on web maps using vector tiles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000" dirty="0" smtClean="0"/>
              <a:t>– an use case for address rendering for the purposes other than mail -</a:t>
            </a:r>
            <a:endParaRPr lang="ja-JP" altLang="en-US" sz="2000" dirty="0" smtClean="0"/>
          </a:p>
        </p:txBody>
      </p:sp>
      <p:sp>
        <p:nvSpPr>
          <p:cNvPr id="3075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Hidenori FUJIMURA</a:t>
            </a:r>
          </a:p>
          <a:p>
            <a:pPr eaLnBrk="1" hangingPunct="1"/>
            <a:r>
              <a:rPr lang="en-US" altLang="ja-JP" dirty="0" smtClean="0"/>
              <a:t>Expert for 19160-5</a:t>
            </a:r>
          </a:p>
          <a:p>
            <a:pPr eaLnBrk="1" hangingPunct="1"/>
            <a:r>
              <a:rPr lang="en-US" altLang="ja-JP" sz="1600" dirty="0" smtClean="0"/>
              <a:t>(Director, Information Access Division, Geospatial Information Department, Geospatial Information Authority of Japan)</a:t>
            </a:r>
            <a:endParaRPr lang="ja-JP" altLang="en-US" sz="1600" dirty="0" smtClean="0"/>
          </a:p>
        </p:txBody>
      </p:sp>
      <p:sp>
        <p:nvSpPr>
          <p:cNvPr id="3076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6D64D36-EC0D-4B64-A52C-CB193D5272E5}" type="slidenum">
              <a:rPr lang="en-US" altLang="ja-JP"/>
              <a:pPr eaLnBrk="1" hangingPunct="1"/>
              <a:t>1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216024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ja-JP" sz="1600" dirty="0" smtClean="0"/>
              <a:t>Since June 2015, GSI started providing experimental vector tile dataset of annotation data covering whole area of Japan. They are served as </a:t>
            </a:r>
            <a:r>
              <a:rPr lang="en-US" altLang="ja-JP" sz="1600" dirty="0" err="1" smtClean="0"/>
              <a:t>GeoJSON</a:t>
            </a:r>
            <a:r>
              <a:rPr lang="en-US" altLang="ja-JP" sz="1600" dirty="0" smtClean="0"/>
              <a:t> vector tiles.</a:t>
            </a:r>
          </a:p>
          <a:p>
            <a:r>
              <a:rPr kumimoji="1" lang="en-US" altLang="ja-JP" sz="1600" dirty="0" smtClean="0"/>
              <a:t>The dataset is integrated in GSI Maps (</a:t>
            </a:r>
            <a:r>
              <a:rPr kumimoji="1" lang="en-US" altLang="ja-JP" sz="1600" dirty="0" smtClean="0">
                <a:hlinkClick r:id="rId2"/>
              </a:rPr>
              <a:t>http://maps.gsi.go.jp/</a:t>
            </a:r>
            <a:r>
              <a:rPr kumimoji="1" lang="en-US" altLang="ja-JP" sz="1600" dirty="0" smtClean="0"/>
              <a:t> ). </a:t>
            </a:r>
            <a:r>
              <a:rPr lang="en-US" altLang="ja-JP" sz="1600" dirty="0" smtClean="0"/>
              <a:t>In GSI Maps, the annotation data, which includes the name of the district which is a part of address, are rendered reflecting </a:t>
            </a:r>
            <a:r>
              <a:rPr lang="en-US" altLang="ja-JP" sz="1600" dirty="0" smtClean="0">
                <a:solidFill>
                  <a:srgbClr val="FF0000"/>
                </a:solidFill>
              </a:rPr>
              <a:t>writing direction </a:t>
            </a:r>
            <a:r>
              <a:rPr lang="en-US" altLang="ja-JP" sz="1600" dirty="0" smtClean="0"/>
              <a:t>(vertical or horizontal) and </a:t>
            </a:r>
            <a:r>
              <a:rPr lang="en-US" altLang="ja-JP" sz="1600" dirty="0" smtClean="0">
                <a:solidFill>
                  <a:srgbClr val="FF0000"/>
                </a:solidFill>
              </a:rPr>
              <a:t>orientation</a:t>
            </a:r>
            <a:r>
              <a:rPr lang="en-US" altLang="ja-JP" sz="1600" dirty="0" smtClean="0"/>
              <a:t>.</a:t>
            </a:r>
          </a:p>
          <a:p>
            <a:r>
              <a:rPr kumimoji="1" lang="en-US" altLang="ja-JP" sz="1600" dirty="0" smtClean="0"/>
              <a:t>You can see </a:t>
            </a:r>
            <a:r>
              <a:rPr lang="en-US" altLang="ja-JP" sz="1600" dirty="0"/>
              <a:t>the example </a:t>
            </a:r>
            <a:r>
              <a:rPr lang="en-US" altLang="ja-JP" sz="1600" dirty="0" smtClean="0"/>
              <a:t>as shown in the screenshot below via </a:t>
            </a:r>
            <a:r>
              <a:rPr lang="en-US" altLang="ja-JP" sz="1600" dirty="0">
                <a:hlinkClick r:id="rId3"/>
              </a:rPr>
              <a:t>http://maps.gsi.go.jp/?</a:t>
            </a:r>
            <a:r>
              <a:rPr lang="en-US" altLang="ja-JP" sz="1600" dirty="0" smtClean="0">
                <a:hlinkClick r:id="rId3"/>
              </a:rPr>
              <a:t>ll=35.618651,139.691044&amp;z=16&amp;base=ort&amp;ls=relief%7Cexperimental_anno&amp;vs=c1j0l0u0</a:t>
            </a:r>
            <a:r>
              <a:rPr lang="en-US" altLang="ja-JP" sz="1600" dirty="0" smtClean="0"/>
              <a:t> if you have Internet connection (and Japanese fonts </a:t>
            </a:r>
            <a:r>
              <a:rPr lang="en-US" altLang="ja-JP" sz="1600" dirty="0" smtClean="0">
                <a:sym typeface="Wingdings" panose="05000000000000000000" pitchFamily="2" charset="2"/>
              </a:rPr>
              <a:t>)</a:t>
            </a:r>
            <a:r>
              <a:rPr lang="en-US" altLang="ja-JP" sz="1600" dirty="0" smtClean="0"/>
              <a:t>. </a:t>
            </a:r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158C-2E20-45B4-8D69-219946608578}" type="slidenum">
              <a:rPr lang="en-US" altLang="ja-JP" smtClean="0"/>
              <a:pPr/>
              <a:t>2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852937"/>
            <a:ext cx="6601743" cy="3874769"/>
          </a:xfrm>
          <a:prstGeom prst="rect">
            <a:avLst/>
          </a:prstGeom>
        </p:spPr>
      </p:pic>
      <p:sp>
        <p:nvSpPr>
          <p:cNvPr id="6" name="円形吹き出し 5"/>
          <p:cNvSpPr/>
          <p:nvPr/>
        </p:nvSpPr>
        <p:spPr>
          <a:xfrm>
            <a:off x="3588396" y="3573016"/>
            <a:ext cx="1584176" cy="57606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Name of the district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円形吹き出し 6"/>
          <p:cNvSpPr/>
          <p:nvPr/>
        </p:nvSpPr>
        <p:spPr>
          <a:xfrm>
            <a:off x="7285311" y="3455144"/>
            <a:ext cx="1584176" cy="57606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In vertical writing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7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3528" y="3933056"/>
            <a:ext cx="8568952" cy="2736304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Current implementation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88632"/>
          </a:xfrm>
        </p:spPr>
        <p:txBody>
          <a:bodyPr/>
          <a:lstStyle/>
          <a:p>
            <a:r>
              <a:rPr kumimoji="1" lang="en-US" altLang="ja-JP" sz="1600" dirty="0" smtClean="0"/>
              <a:t>Data are encoded as </a:t>
            </a:r>
            <a:r>
              <a:rPr kumimoji="1" lang="en-US" altLang="ja-JP" sz="1600" dirty="0" err="1" smtClean="0">
                <a:solidFill>
                  <a:srgbClr val="FF0000"/>
                </a:solidFill>
              </a:rPr>
              <a:t>GeoJSON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 vector tiles</a:t>
            </a:r>
            <a:r>
              <a:rPr kumimoji="1" lang="en-US" altLang="ja-JP" sz="1600" dirty="0" smtClean="0"/>
              <a:t>. </a:t>
            </a:r>
            <a:r>
              <a:rPr lang="en-US" altLang="ja-JP" sz="1600" dirty="0" smtClean="0"/>
              <a:t>Example</a:t>
            </a:r>
            <a:r>
              <a:rPr lang="en-US" altLang="ja-JP" sz="1600" dirty="0"/>
              <a:t>: </a:t>
            </a:r>
            <a:r>
              <a:rPr lang="en-US" altLang="ja-JP" sz="1600" dirty="0">
                <a:hlinkClick r:id="rId2"/>
              </a:rPr>
              <a:t>http://</a:t>
            </a:r>
            <a:r>
              <a:rPr lang="en-US" altLang="ja-JP" sz="1600" dirty="0" smtClean="0">
                <a:hlinkClick r:id="rId2"/>
              </a:rPr>
              <a:t>cyberjapandata.gsi.go.jp/xyz/experimental_anno/15/29106/12903.geojson</a:t>
            </a:r>
            <a:endParaRPr lang="en-US" altLang="ja-JP" sz="1600" dirty="0" smtClean="0"/>
          </a:p>
          <a:p>
            <a:r>
              <a:rPr kumimoji="1" lang="en-US" altLang="ja-JP" sz="1600" dirty="0" smtClean="0"/>
              <a:t>The rendering rule is encoded as 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JavaScript code </a:t>
            </a:r>
            <a:r>
              <a:rPr lang="en-US" altLang="ja-JP" sz="1600" dirty="0"/>
              <a:t>as in </a:t>
            </a:r>
            <a:r>
              <a:rPr lang="en-US" altLang="ja-JP" sz="1600" dirty="0">
                <a:hlinkClick r:id="rId3"/>
              </a:rPr>
              <a:t>http://</a:t>
            </a:r>
            <a:r>
              <a:rPr lang="en-US" altLang="ja-JP" sz="1600" dirty="0" smtClean="0">
                <a:hlinkClick r:id="rId3"/>
              </a:rPr>
              <a:t>cyberjapandata.gsi.go.jp/xyz/experimental_anno/style.js</a:t>
            </a:r>
            <a:endParaRPr lang="en-US" altLang="ja-JP" sz="1600" dirty="0" smtClean="0"/>
          </a:p>
          <a:p>
            <a:pPr lvl="1"/>
            <a:r>
              <a:rPr lang="en-US" altLang="ja-JP" sz="1200" dirty="0" smtClean="0"/>
              <a:t>The specification of the rendering rule is dependent on the API of Leaflet (</a:t>
            </a:r>
            <a:r>
              <a:rPr lang="en-US" altLang="ja-JP" sz="1200" dirty="0" smtClean="0">
                <a:hlinkClick r:id="rId4"/>
              </a:rPr>
              <a:t>http://leafletjs.com/</a:t>
            </a:r>
            <a:r>
              <a:rPr lang="en-US" altLang="ja-JP" sz="1200" dirty="0" smtClean="0"/>
              <a:t>), and documented by GSI as style-dot-</a:t>
            </a:r>
            <a:r>
              <a:rPr lang="en-US" altLang="ja-JP" sz="1200" dirty="0" err="1" smtClean="0"/>
              <a:t>js</a:t>
            </a:r>
            <a:r>
              <a:rPr lang="en-US" altLang="ja-JP" sz="1200" dirty="0"/>
              <a:t>-spec (</a:t>
            </a:r>
            <a:r>
              <a:rPr lang="en-US" altLang="ja-JP" sz="1200" dirty="0">
                <a:hlinkClick r:id="rId5"/>
              </a:rPr>
              <a:t>https://</a:t>
            </a:r>
            <a:r>
              <a:rPr lang="en-US" altLang="ja-JP" sz="1200" dirty="0" smtClean="0">
                <a:hlinkClick r:id="rId5"/>
              </a:rPr>
              <a:t>github.com/gsi-cyberjapan/style-dot-js-spec</a:t>
            </a:r>
            <a:r>
              <a:rPr lang="en-US" altLang="ja-JP" sz="1200" dirty="0" smtClean="0"/>
              <a:t> , in Japanese).</a:t>
            </a:r>
          </a:p>
          <a:p>
            <a:r>
              <a:rPr lang="en-US" altLang="ja-JP" sz="1600" dirty="0" smtClean="0"/>
              <a:t>Annotations are rendered thanks to the functions of </a:t>
            </a:r>
            <a:r>
              <a:rPr lang="en-US" altLang="ja-JP" sz="1600" dirty="0" smtClean="0">
                <a:solidFill>
                  <a:srgbClr val="FF0000"/>
                </a:solidFill>
              </a:rPr>
              <a:t>CSS</a:t>
            </a:r>
            <a:r>
              <a:rPr lang="en-US" altLang="ja-JP" sz="1600" dirty="0" smtClean="0"/>
              <a:t> (Cascading Style Sheets) implementation of modern web browsers.</a:t>
            </a:r>
          </a:p>
          <a:p>
            <a:pPr lvl="1"/>
            <a:r>
              <a:rPr lang="en-US" altLang="ja-JP" sz="1200" dirty="0" smtClean="0"/>
              <a:t>E.g. change of writing direction is realized by the use of ‘writing-mode’ (or –</a:t>
            </a:r>
            <a:r>
              <a:rPr lang="en-US" altLang="ja-JP" sz="1200" dirty="0" err="1" smtClean="0"/>
              <a:t>ms</a:t>
            </a:r>
            <a:r>
              <a:rPr lang="en-US" altLang="ja-JP" sz="1200" dirty="0" smtClean="0"/>
              <a:t>-writing-mode, -</a:t>
            </a:r>
            <a:r>
              <a:rPr lang="en-US" altLang="ja-JP" sz="1200" dirty="0" err="1" smtClean="0"/>
              <a:t>webkit</a:t>
            </a:r>
            <a:r>
              <a:rPr lang="en-US" altLang="ja-JP" sz="1200" dirty="0" smtClean="0"/>
              <a:t>-writing-mode, -</a:t>
            </a:r>
            <a:r>
              <a:rPr lang="en-US" altLang="ja-JP" sz="1200" dirty="0" err="1" smtClean="0"/>
              <a:t>moz</a:t>
            </a:r>
            <a:r>
              <a:rPr lang="en-US" altLang="ja-JP" sz="1200" dirty="0" smtClean="0"/>
              <a:t>-writing-mode, -o-writing-mode) of CSS.</a:t>
            </a:r>
          </a:p>
          <a:p>
            <a:r>
              <a:rPr lang="en-US" altLang="ja-JP" sz="1600" dirty="0" smtClean="0"/>
              <a:t>[FYI] README for GSI Vector </a:t>
            </a:r>
            <a:r>
              <a:rPr lang="en-US" altLang="ja-JP" sz="1600" dirty="0"/>
              <a:t>Tile Experiment (</a:t>
            </a:r>
            <a:r>
              <a:rPr lang="en-US" altLang="ja-JP" sz="1600" dirty="0">
                <a:hlinkClick r:id="rId6"/>
              </a:rPr>
              <a:t>https://</a:t>
            </a:r>
            <a:r>
              <a:rPr lang="en-US" altLang="ja-JP" sz="1600" dirty="0" smtClean="0">
                <a:hlinkClick r:id="rId6"/>
              </a:rPr>
              <a:t>github.com/gsi-cyberjapan/vector-tile-experiment/blob/gh-pages/README_en.md</a:t>
            </a:r>
            <a:r>
              <a:rPr lang="en-US" altLang="ja-JP" sz="1600" dirty="0" smtClean="0"/>
              <a:t> , in English)</a:t>
            </a:r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&lt;Question from Hide&gt;</a:t>
            </a:r>
          </a:p>
          <a:p>
            <a:r>
              <a:rPr lang="en-US" altLang="ja-JP" sz="1600" dirty="0" smtClean="0"/>
              <a:t>Can this really be the use case for 19160-5? I see my use case is very specific to implementation detail. Does 19160-5 standardize the more abstract things so that we can decide whether my use case is ‘conformant’ with 19160-5? Or does 19160-5 define some “language” for rendering rule so that some new (probably more implementation dependent) layer inserted in my use case? Or other?</a:t>
            </a:r>
          </a:p>
          <a:p>
            <a:r>
              <a:rPr lang="en-US" altLang="ja-JP" sz="1600" dirty="0" smtClean="0"/>
              <a:t>By considering the question above, we may be able to answer how my use case be the use case for 19160-5, and further, we may be able to define a good format for the use cases for 19160-5. In other words, more detailed scope of the new standard may be useful for </a:t>
            </a:r>
            <a:r>
              <a:rPr lang="en-US" altLang="ja-JP" sz="1600" dirty="0" smtClean="0"/>
              <a:t>use case </a:t>
            </a:r>
            <a:r>
              <a:rPr lang="en-US" altLang="ja-JP" sz="1600" dirty="0" smtClean="0"/>
              <a:t>writers.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158C-2E20-45B4-8D69-219946608578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87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HGP創英角ｺﾞｼｯｸUB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プレゼンテーション2" id="{40C58A98-ED5D-4CC1-A937-BCD8BD758785}" vid="{4A2FE790-5AD1-4C75-ACF6-D95DA25711DB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42</TotalTime>
  <Words>411</Words>
  <Application>Microsoft Office PowerPoint</Application>
  <PresentationFormat>画面に合わせる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HGP創英角ｺﾞｼｯｸUB</vt:lpstr>
      <vt:lpstr>ＭＳ Ｐゴシック</vt:lpstr>
      <vt:lpstr>ＭＳ Ｐ明朝</vt:lpstr>
      <vt:lpstr>Arial</vt:lpstr>
      <vt:lpstr>Times New Roman</vt:lpstr>
      <vt:lpstr>Wingdings</vt:lpstr>
      <vt:lpstr>テーマ1</vt:lpstr>
      <vt:lpstr>Rendering district annotation on web maps using vector tiles  – an use case for address rendering for the purposes other than mail -</vt:lpstr>
      <vt:lpstr>Overview</vt:lpstr>
      <vt:lpstr>Current implementation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annotation of district  on web maps using vector tiles  – an use case for address rendering for the purposes other than mail -</dc:title>
  <dc:creator>Hidenori FUJIMURA</dc:creator>
  <cp:lastModifiedBy>Hidenori FUJIMURA</cp:lastModifiedBy>
  <cp:revision>7</cp:revision>
  <dcterms:created xsi:type="dcterms:W3CDTF">2015-08-06T06:28:21Z</dcterms:created>
  <dcterms:modified xsi:type="dcterms:W3CDTF">2015-08-06T07:33:29Z</dcterms:modified>
</cp:coreProperties>
</file>