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>
        <p:scale>
          <a:sx n="69" d="100"/>
          <a:sy n="69" d="100"/>
        </p:scale>
        <p:origin x="118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2411760" y="54868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411760" y="90872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411760" y="126876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411760" y="162880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411760" y="198884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411760" y="234888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411760" y="270892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411760" y="306896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2411760" y="342900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3131840" y="3789040"/>
            <a:ext cx="0" cy="360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2411760" y="3789040"/>
            <a:ext cx="0" cy="360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131840" y="54868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131840" y="89942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131840" y="126876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131840" y="161950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131840" y="198884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131840" y="233958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131840" y="270892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6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131840" y="305966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7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971600" y="548680"/>
            <a:ext cx="72008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dirty="0" smtClean="0">
                <a:solidFill>
                  <a:schemeClr val="tx1"/>
                </a:solidFill>
              </a:rPr>
              <a:t>1</a:t>
            </a:r>
            <a:endParaRPr kumimoji="1" lang="ja-JP" altLang="en-US" sz="8000" dirty="0">
              <a:solidFill>
                <a:schemeClr val="tx1"/>
              </a:solidFill>
            </a:endParaRPr>
          </a:p>
        </p:txBody>
      </p:sp>
      <p:cxnSp>
        <p:nvCxnSpPr>
          <p:cNvPr id="55" name="カギ線コネクタ 54"/>
          <p:cNvCxnSpPr>
            <a:stCxn id="23" idx="0"/>
            <a:endCxn id="3" idx="1"/>
          </p:cNvCxnSpPr>
          <p:nvPr/>
        </p:nvCxnSpPr>
        <p:spPr>
          <a:xfrm rot="16200000" flipH="1">
            <a:off x="1781690" y="98630"/>
            <a:ext cx="180020" cy="1080120"/>
          </a:xfrm>
          <a:prstGeom prst="bentConnector4">
            <a:avLst>
              <a:gd name="adj1" fmla="val -126986"/>
              <a:gd name="adj2" fmla="val 666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692843" y="4355812"/>
            <a:ext cx="272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整数「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」を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番地に置く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/>
        </p:nvSpPr>
        <p:spPr>
          <a:xfrm>
            <a:off x="6698244" y="198884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6698244" y="234888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6698244" y="270892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6698244" y="306896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6698244" y="342900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コネクタ 65"/>
          <p:cNvCxnSpPr/>
          <p:nvPr/>
        </p:nvCxnSpPr>
        <p:spPr>
          <a:xfrm>
            <a:off x="7418324" y="3789040"/>
            <a:ext cx="0" cy="360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6698244" y="3789040"/>
            <a:ext cx="0" cy="360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7409049" y="54868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409049" y="89942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7409049" y="126876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7409049" y="161950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7409049" y="198884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7409049" y="233958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7409049" y="270892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6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409049" y="305966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7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76" name="正方形/長方形 75"/>
          <p:cNvSpPr/>
          <p:nvPr/>
        </p:nvSpPr>
        <p:spPr>
          <a:xfrm>
            <a:off x="6698244" y="548680"/>
            <a:ext cx="720080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dirty="0" smtClean="0">
                <a:solidFill>
                  <a:schemeClr val="tx1"/>
                </a:solidFill>
              </a:rPr>
              <a:t>1</a:t>
            </a:r>
            <a:endParaRPr kumimoji="1" lang="ja-JP" altLang="en-US" sz="8000" dirty="0">
              <a:solidFill>
                <a:schemeClr val="tx1"/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4970052" y="4355812"/>
            <a:ext cx="272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整数「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」を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番地に置く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/>
        </p:nvSpPr>
        <p:spPr>
          <a:xfrm>
            <a:off x="5258084" y="1988840"/>
            <a:ext cx="72008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dirty="0" smtClean="0">
                <a:solidFill>
                  <a:schemeClr val="tx1"/>
                </a:solidFill>
              </a:rPr>
              <a:t>2</a:t>
            </a:r>
            <a:endParaRPr kumimoji="1" lang="ja-JP" altLang="en-US" sz="8000" dirty="0">
              <a:solidFill>
                <a:schemeClr val="tx1"/>
              </a:solidFill>
            </a:endParaRPr>
          </a:p>
        </p:txBody>
      </p:sp>
      <p:cxnSp>
        <p:nvCxnSpPr>
          <p:cNvPr id="81" name="カギ線コネクタ 80"/>
          <p:cNvCxnSpPr>
            <a:stCxn id="79" idx="0"/>
            <a:endCxn id="61" idx="1"/>
          </p:cNvCxnSpPr>
          <p:nvPr/>
        </p:nvCxnSpPr>
        <p:spPr>
          <a:xfrm rot="16200000" flipH="1">
            <a:off x="6068174" y="1538790"/>
            <a:ext cx="180020" cy="1080120"/>
          </a:xfrm>
          <a:prstGeom prst="bentConnector4">
            <a:avLst>
              <a:gd name="adj1" fmla="val -126986"/>
              <a:gd name="adj2" fmla="val 666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右矢印 81"/>
          <p:cNvSpPr/>
          <p:nvPr/>
        </p:nvSpPr>
        <p:spPr>
          <a:xfrm>
            <a:off x="4139952" y="1988840"/>
            <a:ext cx="576064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■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941168"/>
            <a:ext cx="1152128" cy="128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テキスト ボックス 83"/>
          <p:cNvSpPr txBox="1"/>
          <p:nvPr/>
        </p:nvSpPr>
        <p:spPr>
          <a:xfrm>
            <a:off x="1835696" y="5085184"/>
            <a:ext cx="249299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どのデータが</a:t>
            </a:r>
            <a:endParaRPr lang="en-US" altLang="ja-JP" dirty="0" smtClean="0"/>
          </a:p>
          <a:p>
            <a:r>
              <a:rPr lang="ja-JP" altLang="en-US" dirty="0" smtClean="0"/>
              <a:t>どれくらいの大きさで</a:t>
            </a:r>
            <a:endParaRPr lang="en-US" altLang="ja-JP" dirty="0" smtClean="0"/>
          </a:p>
          <a:p>
            <a:r>
              <a:rPr kumimoji="1" lang="ja-JP" altLang="en-US" dirty="0" smtClean="0"/>
              <a:t>どこに置いたか</a:t>
            </a:r>
            <a:endParaRPr kumimoji="1" lang="en-US" altLang="ja-JP" dirty="0" smtClean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355976" y="537321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を全て覚えておかないといけない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0646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E02595D-F76C-9B4F-9512-836717A98B4A}"/>
              </a:ext>
            </a:extLst>
          </p:cNvPr>
          <p:cNvSpPr txBox="1"/>
          <p:nvPr/>
        </p:nvSpPr>
        <p:spPr>
          <a:xfrm>
            <a:off x="1403648" y="404664"/>
            <a:ext cx="6231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番地の代わりに「ラベル</a:t>
            </a:r>
            <a:r>
              <a:rPr lang="en-US" altLang="ja-JP" sz="2400"/>
              <a:t>(</a:t>
            </a:r>
            <a:r>
              <a:rPr lang="ja-JP" altLang="en-US" sz="2400"/>
              <a:t>荷札</a:t>
            </a:r>
            <a:r>
              <a:rPr lang="en-US" altLang="ja-JP" sz="2400"/>
              <a:t>)</a:t>
            </a:r>
            <a:r>
              <a:rPr kumimoji="1" lang="ja-JP" altLang="en-US" sz="2400"/>
              <a:t>」を指定する</a:t>
            </a:r>
          </a:p>
        </p:txBody>
      </p:sp>
      <p:grpSp>
        <p:nvGrpSpPr>
          <p:cNvPr id="37" name="グループ化 36"/>
          <p:cNvGrpSpPr/>
          <p:nvPr/>
        </p:nvGrpSpPr>
        <p:grpSpPr>
          <a:xfrm>
            <a:off x="1547664" y="1988840"/>
            <a:ext cx="1872208" cy="1440160"/>
            <a:chOff x="1979712" y="1988840"/>
            <a:chExt cx="1872208" cy="1440160"/>
          </a:xfrm>
        </p:grpSpPr>
        <p:sp>
          <p:nvSpPr>
            <p:cNvPr id="3" name="1 つの角を切り取った四角形 2">
              <a:extLst>
                <a:ext uri="{FF2B5EF4-FFF2-40B4-BE49-F238E27FC236}">
                  <a16:creationId xmlns:a16="http://schemas.microsoft.com/office/drawing/2014/main" id="{3A7A9F9D-EF21-FB45-AE2C-683CA2DCB754}"/>
                </a:ext>
              </a:extLst>
            </p:cNvPr>
            <p:cNvSpPr/>
            <p:nvPr/>
          </p:nvSpPr>
          <p:spPr>
            <a:xfrm>
              <a:off x="1979712" y="2060848"/>
              <a:ext cx="864096" cy="288032"/>
            </a:xfrm>
            <a:prstGeom prst="snip1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b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1622A4B8-E122-2844-89B0-FB744648C60B}"/>
                </a:ext>
              </a:extLst>
            </p:cNvPr>
            <p:cNvCxnSpPr>
              <a:stCxn id="3" idx="0"/>
            </p:cNvCxnSpPr>
            <p:nvPr/>
          </p:nvCxnSpPr>
          <p:spPr>
            <a:xfrm>
              <a:off x="2843808" y="2204864"/>
              <a:ext cx="28803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1227CFA6-82AA-FB47-A2B3-E35AF6E9AF63}"/>
                </a:ext>
              </a:extLst>
            </p:cNvPr>
            <p:cNvSpPr txBox="1"/>
            <p:nvPr/>
          </p:nvSpPr>
          <p:spPr>
            <a:xfrm>
              <a:off x="2051720" y="242088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荷札</a:t>
              </a: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3131840" y="1988840"/>
              <a:ext cx="720080" cy="1440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0" dirty="0">
                  <a:solidFill>
                    <a:schemeClr val="tx1"/>
                  </a:solidFill>
                </a:rPr>
                <a:t>2</a:t>
              </a:r>
              <a:endParaRPr kumimoji="1" lang="ja-JP" altLang="en-US" sz="8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角丸四角形吹き出し 6">
            <a:extLst>
              <a:ext uri="{FF2B5EF4-FFF2-40B4-BE49-F238E27FC236}">
                <a16:creationId xmlns:a16="http://schemas.microsoft.com/office/drawing/2014/main" id="{462DD4B6-6323-614C-BC9E-B6C03C356412}"/>
              </a:ext>
            </a:extLst>
          </p:cNvPr>
          <p:cNvSpPr/>
          <p:nvPr/>
        </p:nvSpPr>
        <p:spPr>
          <a:xfrm>
            <a:off x="395535" y="1052736"/>
            <a:ext cx="2952328" cy="720080"/>
          </a:xfrm>
          <a:prstGeom prst="wedgeRoundRectCallout">
            <a:avLst>
              <a:gd name="adj1" fmla="val -33186"/>
              <a:gd name="adj2" fmla="val 8178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2CF3058-2B16-AB4E-B098-C3BE450C1DE7}"/>
              </a:ext>
            </a:extLst>
          </p:cNvPr>
          <p:cNvSpPr txBox="1"/>
          <p:nvPr/>
        </p:nvSpPr>
        <p:spPr>
          <a:xfrm>
            <a:off x="395536" y="1124744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この荷物を</a:t>
            </a:r>
            <a:r>
              <a:rPr kumimoji="1" lang="ja-JP" altLang="en-US" dirty="0">
                <a:solidFill>
                  <a:srgbClr val="FF0000"/>
                </a:solidFill>
              </a:rPr>
              <a:t>どこかに</a:t>
            </a:r>
            <a:r>
              <a:rPr kumimoji="1" lang="ja-JP" altLang="en-US" dirty="0"/>
              <a:t>置いてください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960BD5D-1A74-864E-A698-F6D08A07B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04864"/>
            <a:ext cx="1028700" cy="1428750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7452320" y="270892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7452320" y="306896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7452320" y="342900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7452320" y="378904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7452320" y="414908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8172400" y="4509120"/>
            <a:ext cx="0" cy="360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7452320" y="4509120"/>
            <a:ext cx="0" cy="360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8163125" y="126876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163125" y="161950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163125" y="198884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163125" y="233958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163125" y="270892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163125" y="305966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63125" y="342900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6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163125" y="377974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7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7452320" y="1268760"/>
            <a:ext cx="720080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dirty="0" smtClean="0">
                <a:solidFill>
                  <a:schemeClr val="tx1"/>
                </a:solidFill>
              </a:rPr>
              <a:t>1</a:t>
            </a:r>
            <a:endParaRPr kumimoji="1" lang="ja-JP" altLang="en-US" sz="8000" dirty="0">
              <a:solidFill>
                <a:schemeClr val="tx1"/>
              </a:solidFill>
            </a:endParaRP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4B8EADC3-1B33-E040-B95A-4EA60B96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3429000"/>
            <a:ext cx="1174370" cy="1240532"/>
          </a:xfrm>
          <a:prstGeom prst="rect">
            <a:avLst/>
          </a:prstGeom>
        </p:spPr>
      </p:pic>
      <p:sp>
        <p:nvSpPr>
          <p:cNvPr id="27" name="1 つの角を切り取った四角形 26">
            <a:extLst>
              <a:ext uri="{FF2B5EF4-FFF2-40B4-BE49-F238E27FC236}">
                <a16:creationId xmlns:a16="http://schemas.microsoft.com/office/drawing/2014/main" id="{3A7A9F9D-EF21-FB45-AE2C-683CA2DCB754}"/>
              </a:ext>
            </a:extLst>
          </p:cNvPr>
          <p:cNvSpPr/>
          <p:nvPr/>
        </p:nvSpPr>
        <p:spPr>
          <a:xfrm>
            <a:off x="6300192" y="1340768"/>
            <a:ext cx="864096" cy="288032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a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1622A4B8-E122-2844-89B0-FB744648C60B}"/>
              </a:ext>
            </a:extLst>
          </p:cNvPr>
          <p:cNvCxnSpPr>
            <a:stCxn id="27" idx="0"/>
          </p:cNvCxnSpPr>
          <p:nvPr/>
        </p:nvCxnSpPr>
        <p:spPr>
          <a:xfrm>
            <a:off x="7164288" y="148478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角丸四角形吹き出し 29">
            <a:extLst>
              <a:ext uri="{FF2B5EF4-FFF2-40B4-BE49-F238E27FC236}">
                <a16:creationId xmlns:a16="http://schemas.microsoft.com/office/drawing/2014/main" id="{462DD4B6-6323-614C-BC9E-B6C03C356412}"/>
              </a:ext>
            </a:extLst>
          </p:cNvPr>
          <p:cNvSpPr/>
          <p:nvPr/>
        </p:nvSpPr>
        <p:spPr>
          <a:xfrm>
            <a:off x="3275856" y="5013176"/>
            <a:ext cx="2592289" cy="720080"/>
          </a:xfrm>
          <a:prstGeom prst="wedgeRoundRectCallout">
            <a:avLst>
              <a:gd name="adj1" fmla="val -3778"/>
              <a:gd name="adj2" fmla="val -92662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2CF3058-2B16-AB4E-B098-C3BE450C1DE7}"/>
              </a:ext>
            </a:extLst>
          </p:cNvPr>
          <p:cNvSpPr txBox="1"/>
          <p:nvPr/>
        </p:nvSpPr>
        <p:spPr>
          <a:xfrm>
            <a:off x="3275857" y="508518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番地まで埋まっているから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番地に置こう</a:t>
            </a:r>
            <a:endParaRPr kumimoji="1" lang="ja-JP" altLang="en-US" dirty="0"/>
          </a:p>
        </p:txBody>
      </p:sp>
      <p:sp>
        <p:nvSpPr>
          <p:cNvPr id="36" name="右矢印 35"/>
          <p:cNvSpPr/>
          <p:nvPr/>
        </p:nvSpPr>
        <p:spPr>
          <a:xfrm rot="1707503">
            <a:off x="3131795" y="3643294"/>
            <a:ext cx="720080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8" name="グループ化 37"/>
          <p:cNvGrpSpPr/>
          <p:nvPr/>
        </p:nvGrpSpPr>
        <p:grpSpPr>
          <a:xfrm>
            <a:off x="4860032" y="2708920"/>
            <a:ext cx="1872208" cy="1440160"/>
            <a:chOff x="1979712" y="1988840"/>
            <a:chExt cx="1872208" cy="1440160"/>
          </a:xfrm>
        </p:grpSpPr>
        <p:sp>
          <p:nvSpPr>
            <p:cNvPr id="39" name="1 つの角を切り取った四角形 38">
              <a:extLst>
                <a:ext uri="{FF2B5EF4-FFF2-40B4-BE49-F238E27FC236}">
                  <a16:creationId xmlns:a16="http://schemas.microsoft.com/office/drawing/2014/main" id="{3A7A9F9D-EF21-FB45-AE2C-683CA2DCB754}"/>
                </a:ext>
              </a:extLst>
            </p:cNvPr>
            <p:cNvSpPr/>
            <p:nvPr/>
          </p:nvSpPr>
          <p:spPr>
            <a:xfrm>
              <a:off x="1979712" y="2060848"/>
              <a:ext cx="864096" cy="288032"/>
            </a:xfrm>
            <a:prstGeom prst="snip1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b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1622A4B8-E122-2844-89B0-FB744648C60B}"/>
                </a:ext>
              </a:extLst>
            </p:cNvPr>
            <p:cNvCxnSpPr>
              <a:stCxn id="39" idx="0"/>
            </p:cNvCxnSpPr>
            <p:nvPr/>
          </p:nvCxnSpPr>
          <p:spPr>
            <a:xfrm>
              <a:off x="2843808" y="2204864"/>
              <a:ext cx="28803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>
              <a:off x="3131840" y="1988840"/>
              <a:ext cx="720080" cy="1440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0" dirty="0">
                  <a:solidFill>
                    <a:schemeClr val="tx1"/>
                  </a:solidFill>
                </a:rPr>
                <a:t>2</a:t>
              </a:r>
              <a:endParaRPr kumimoji="1" lang="ja-JP" altLang="en-US" sz="8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カギ線コネクタ 43"/>
          <p:cNvCxnSpPr>
            <a:stCxn id="42" idx="0"/>
            <a:endCxn id="10" idx="1"/>
          </p:cNvCxnSpPr>
          <p:nvPr/>
        </p:nvCxnSpPr>
        <p:spPr>
          <a:xfrm rot="16200000" flipH="1">
            <a:off x="6822250" y="2258870"/>
            <a:ext cx="180020" cy="1080120"/>
          </a:xfrm>
          <a:prstGeom prst="bentConnector4">
            <a:avLst>
              <a:gd name="adj1" fmla="val -126986"/>
              <a:gd name="adj2" fmla="val 666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直線コネクタ 64"/>
          <p:cNvCxnSpPr/>
          <p:nvPr/>
        </p:nvCxnSpPr>
        <p:spPr>
          <a:xfrm>
            <a:off x="1691680" y="1628800"/>
            <a:ext cx="0" cy="360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2411760" y="1628800"/>
            <a:ext cx="0" cy="360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1691680" y="54868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1691680" y="90872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1691680" y="126876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1 つの角を切り取った四角形 70">
            <a:extLst>
              <a:ext uri="{FF2B5EF4-FFF2-40B4-BE49-F238E27FC236}">
                <a16:creationId xmlns:a16="http://schemas.microsoft.com/office/drawing/2014/main" id="{3A7A9F9D-EF21-FB45-AE2C-683CA2DCB754}"/>
              </a:ext>
            </a:extLst>
          </p:cNvPr>
          <p:cNvSpPr/>
          <p:nvPr/>
        </p:nvSpPr>
        <p:spPr>
          <a:xfrm>
            <a:off x="467544" y="548680"/>
            <a:ext cx="864096" cy="288032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a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1622A4B8-E122-2844-89B0-FB744648C60B}"/>
              </a:ext>
            </a:extLst>
          </p:cNvPr>
          <p:cNvCxnSpPr>
            <a:stCxn id="71" idx="0"/>
          </p:cNvCxnSpPr>
          <p:nvPr/>
        </p:nvCxnSpPr>
        <p:spPr>
          <a:xfrm>
            <a:off x="1331640" y="692696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2411760" y="548680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0x10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2411760" y="89942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0x14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2411760" y="1268760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0x18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/>
        </p:nvSpPr>
        <p:spPr>
          <a:xfrm>
            <a:off x="827584" y="2247255"/>
            <a:ext cx="1883849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2400" dirty="0">
                <a:solidFill>
                  <a:srgbClr val="0991B6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236EBF"/>
                </a:solidFill>
                <a:latin typeface="Consolas" panose="020B0609020204030204" pitchFamily="49" charset="0"/>
              </a:rPr>
              <a:t> a </a:t>
            </a:r>
            <a:r>
              <a:rPr lang="en-US" altLang="ja-JP" sz="2400" dirty="0">
                <a:solidFill>
                  <a:srgbClr val="7B30D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2400" dirty="0">
                <a:solidFill>
                  <a:srgbClr val="174781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>
                <a:solidFill>
                  <a:srgbClr val="236EBF"/>
                </a:solidFill>
                <a:latin typeface="Consolas" panose="020B0609020204030204" pitchFamily="49" charset="0"/>
              </a:rPr>
              <a:t>;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5477164" y="2247255"/>
            <a:ext cx="2223686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2400" dirty="0">
                <a:solidFill>
                  <a:srgbClr val="0991B6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2400" dirty="0">
                <a:solidFill>
                  <a:srgbClr val="7B30D0"/>
                </a:solidFill>
                <a:latin typeface="Consolas" panose="020B0609020204030204" pitchFamily="49" charset="0"/>
              </a:rPr>
              <a:t>*</a:t>
            </a:r>
            <a:r>
              <a:rPr lang="en-US" altLang="ja-JP" sz="2400" dirty="0">
                <a:solidFill>
                  <a:srgbClr val="236EBF"/>
                </a:solidFill>
                <a:latin typeface="Consolas" panose="020B0609020204030204" pitchFamily="49" charset="0"/>
              </a:rPr>
              <a:t>p </a:t>
            </a:r>
            <a:r>
              <a:rPr lang="en-US" altLang="ja-JP" sz="2400" dirty="0">
                <a:solidFill>
                  <a:srgbClr val="7B30D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2400" dirty="0">
                <a:solidFill>
                  <a:srgbClr val="7B30D0"/>
                </a:solidFill>
                <a:latin typeface="Consolas" panose="020B0609020204030204" pitchFamily="49" charset="0"/>
              </a:rPr>
              <a:t>&amp;</a:t>
            </a:r>
            <a:r>
              <a:rPr lang="en-US" altLang="ja-JP" sz="2400" dirty="0">
                <a:solidFill>
                  <a:srgbClr val="236EBF"/>
                </a:solidFill>
                <a:latin typeface="Consolas" panose="020B0609020204030204" pitchFamily="49" charset="0"/>
              </a:rPr>
              <a:t>a;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3" name="直線コネクタ 82"/>
          <p:cNvCxnSpPr/>
          <p:nvPr/>
        </p:nvCxnSpPr>
        <p:spPr>
          <a:xfrm>
            <a:off x="6197244" y="1628800"/>
            <a:ext cx="0" cy="360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>
            <a:off x="6917324" y="1628800"/>
            <a:ext cx="0" cy="360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正方形/長方形 84"/>
          <p:cNvSpPr/>
          <p:nvPr/>
        </p:nvSpPr>
        <p:spPr>
          <a:xfrm>
            <a:off x="6197244" y="54868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6197244" y="90872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1 つの角を切り取った四角形 87">
            <a:extLst>
              <a:ext uri="{FF2B5EF4-FFF2-40B4-BE49-F238E27FC236}">
                <a16:creationId xmlns:a16="http://schemas.microsoft.com/office/drawing/2014/main" id="{3A7A9F9D-EF21-FB45-AE2C-683CA2DCB754}"/>
              </a:ext>
            </a:extLst>
          </p:cNvPr>
          <p:cNvSpPr/>
          <p:nvPr/>
        </p:nvSpPr>
        <p:spPr>
          <a:xfrm>
            <a:off x="4973108" y="548680"/>
            <a:ext cx="864096" cy="288032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a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1622A4B8-E122-2844-89B0-FB744648C60B}"/>
              </a:ext>
            </a:extLst>
          </p:cNvPr>
          <p:cNvCxnSpPr>
            <a:stCxn id="88" idx="0"/>
          </p:cNvCxnSpPr>
          <p:nvPr/>
        </p:nvCxnSpPr>
        <p:spPr>
          <a:xfrm>
            <a:off x="5837204" y="692696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1 つの角を切り取った四角形 92">
            <a:extLst>
              <a:ext uri="{FF2B5EF4-FFF2-40B4-BE49-F238E27FC236}">
                <a16:creationId xmlns:a16="http://schemas.microsoft.com/office/drawing/2014/main" id="{3A7A9F9D-EF21-FB45-AE2C-683CA2DCB754}"/>
              </a:ext>
            </a:extLst>
          </p:cNvPr>
          <p:cNvSpPr/>
          <p:nvPr/>
        </p:nvSpPr>
        <p:spPr>
          <a:xfrm>
            <a:off x="4973108" y="936428"/>
            <a:ext cx="864096" cy="288032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p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1622A4B8-E122-2844-89B0-FB744648C60B}"/>
              </a:ext>
            </a:extLst>
          </p:cNvPr>
          <p:cNvCxnSpPr>
            <a:stCxn id="93" idx="0"/>
          </p:cNvCxnSpPr>
          <p:nvPr/>
        </p:nvCxnSpPr>
        <p:spPr>
          <a:xfrm>
            <a:off x="5837204" y="10804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カギ線コネクタ 95"/>
          <p:cNvCxnSpPr>
            <a:stCxn id="86" idx="3"/>
            <a:endCxn id="85" idx="3"/>
          </p:cNvCxnSpPr>
          <p:nvPr/>
        </p:nvCxnSpPr>
        <p:spPr>
          <a:xfrm flipV="1">
            <a:off x="6917324" y="728700"/>
            <a:ext cx="12700" cy="540060"/>
          </a:xfrm>
          <a:prstGeom prst="bentConnector3">
            <a:avLst>
              <a:gd name="adj1" fmla="val 478181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/>
          <p:cNvSpPr txBox="1"/>
          <p:nvPr/>
        </p:nvSpPr>
        <p:spPr>
          <a:xfrm>
            <a:off x="6234188" y="96225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0x10</a:t>
            </a:r>
          </a:p>
          <a:p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100" name="右矢印 99"/>
          <p:cNvSpPr/>
          <p:nvPr/>
        </p:nvSpPr>
        <p:spPr>
          <a:xfrm>
            <a:off x="3925455" y="1108827"/>
            <a:ext cx="618836" cy="55371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78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/>
          <p:nvPr/>
        </p:nvSpPr>
        <p:spPr>
          <a:xfrm>
            <a:off x="1331640" y="548680"/>
            <a:ext cx="170431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0991B6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*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pi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=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174781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;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61156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97160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133164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169168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205172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241176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277180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/>
          <p:cNvCxnSpPr/>
          <p:nvPr/>
        </p:nvCxnSpPr>
        <p:spPr>
          <a:xfrm>
            <a:off x="3131840" y="1988840"/>
            <a:ext cx="36004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3131840" y="2708920"/>
            <a:ext cx="36004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539552" y="1196752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pi</a:t>
            </a:r>
            <a:endParaRPr lang="ja-JP" altLang="en-US" dirty="0"/>
          </a:p>
        </p:txBody>
      </p:sp>
      <p:sp>
        <p:nvSpPr>
          <p:cNvPr id="42" name="角丸四角形 41"/>
          <p:cNvSpPr/>
          <p:nvPr/>
        </p:nvSpPr>
        <p:spPr>
          <a:xfrm>
            <a:off x="323528" y="1196752"/>
            <a:ext cx="936104" cy="4103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矢印コネクタ 43"/>
          <p:cNvCxnSpPr>
            <a:stCxn id="42" idx="2"/>
            <a:endCxn id="28" idx="0"/>
          </p:cNvCxnSpPr>
          <p:nvPr/>
        </p:nvCxnSpPr>
        <p:spPr>
          <a:xfrm>
            <a:off x="791580" y="160709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角丸四角形 48"/>
          <p:cNvSpPr/>
          <p:nvPr/>
        </p:nvSpPr>
        <p:spPr>
          <a:xfrm>
            <a:off x="1763688" y="1196752"/>
            <a:ext cx="936104" cy="4103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/>
          <p:cNvCxnSpPr>
            <a:stCxn id="49" idx="2"/>
          </p:cNvCxnSpPr>
          <p:nvPr/>
        </p:nvCxnSpPr>
        <p:spPr>
          <a:xfrm>
            <a:off x="2231740" y="160709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763688" y="1196752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pi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+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174781"/>
                </a:solidFill>
                <a:latin typeface="Consolas" panose="020B0609020204030204" pitchFamily="49" charset="0"/>
              </a:rPr>
              <a:t>1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3" name="直線矢印コネクタ 52"/>
          <p:cNvCxnSpPr/>
          <p:nvPr/>
        </p:nvCxnSpPr>
        <p:spPr>
          <a:xfrm>
            <a:off x="611560" y="2852936"/>
            <a:ext cx="144016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755576" y="2987660"/>
            <a:ext cx="11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int </a:t>
            </a:r>
            <a:r>
              <a:rPr kumimoji="1" lang="ja-JP" altLang="en-US" dirty="0" smtClean="0"/>
              <a:t>一つ分</a:t>
            </a:r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457200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/>
          <p:cNvCxnSpPr/>
          <p:nvPr/>
        </p:nvCxnSpPr>
        <p:spPr>
          <a:xfrm>
            <a:off x="7812360" y="1988840"/>
            <a:ext cx="36004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7812360" y="2708920"/>
            <a:ext cx="36004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4499992" y="120604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236EBF"/>
                </a:solidFill>
                <a:latin typeface="Consolas" panose="020B0609020204030204" pitchFamily="49" charset="0"/>
              </a:rPr>
              <a:t>pd</a:t>
            </a:r>
            <a:endParaRPr lang="ja-JP" altLang="en-US" dirty="0"/>
          </a:p>
        </p:txBody>
      </p:sp>
      <p:sp>
        <p:nvSpPr>
          <p:cNvPr id="68" name="角丸四角形 67"/>
          <p:cNvSpPr/>
          <p:nvPr/>
        </p:nvSpPr>
        <p:spPr>
          <a:xfrm>
            <a:off x="4283968" y="1206044"/>
            <a:ext cx="936104" cy="4103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9" name="直線矢印コネクタ 68"/>
          <p:cNvCxnSpPr>
            <a:stCxn id="68" idx="2"/>
            <a:endCxn id="57" idx="0"/>
          </p:cNvCxnSpPr>
          <p:nvPr/>
        </p:nvCxnSpPr>
        <p:spPr>
          <a:xfrm>
            <a:off x="4752020" y="1616388"/>
            <a:ext cx="0" cy="3724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角丸四角形 69"/>
          <p:cNvSpPr/>
          <p:nvPr/>
        </p:nvSpPr>
        <p:spPr>
          <a:xfrm>
            <a:off x="7155903" y="1206044"/>
            <a:ext cx="936104" cy="4103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矢印コネクタ 70"/>
          <p:cNvCxnSpPr>
            <a:stCxn id="70" idx="2"/>
          </p:cNvCxnSpPr>
          <p:nvPr/>
        </p:nvCxnSpPr>
        <p:spPr>
          <a:xfrm>
            <a:off x="7623955" y="161638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7155903" y="1206044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236EBF"/>
                </a:solidFill>
                <a:latin typeface="Consolas" panose="020B0609020204030204" pitchFamily="49" charset="0"/>
              </a:rPr>
              <a:t>pd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+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174781"/>
                </a:solidFill>
                <a:latin typeface="Consolas" panose="020B0609020204030204" pitchFamily="49" charset="0"/>
              </a:rPr>
              <a:t>1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3" name="直線矢印コネクタ 72"/>
          <p:cNvCxnSpPr/>
          <p:nvPr/>
        </p:nvCxnSpPr>
        <p:spPr>
          <a:xfrm>
            <a:off x="4572000" y="2862228"/>
            <a:ext cx="288032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237666" y="2996952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double  </a:t>
            </a:r>
            <a:r>
              <a:rPr kumimoji="1" lang="ja-JP" altLang="en-US" dirty="0" smtClean="0"/>
              <a:t>一つ分</a:t>
            </a:r>
            <a:endParaRPr kumimoji="1" lang="ja-JP" altLang="en-US" dirty="0"/>
          </a:p>
        </p:txBody>
      </p:sp>
      <p:sp>
        <p:nvSpPr>
          <p:cNvPr id="75" name="正方形/長方形 74"/>
          <p:cNvSpPr/>
          <p:nvPr/>
        </p:nvSpPr>
        <p:spPr>
          <a:xfrm>
            <a:off x="5152071" y="548680"/>
            <a:ext cx="208422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0991B6"/>
                </a:solidFill>
                <a:latin typeface="Consolas" panose="020B0609020204030204" pitchFamily="49" charset="0"/>
              </a:rPr>
              <a:t>double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*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pd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=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174781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;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493204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529208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565212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601216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637220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/>
          <p:cNvSpPr/>
          <p:nvPr/>
        </p:nvSpPr>
        <p:spPr>
          <a:xfrm>
            <a:off x="673224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709228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745232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915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1156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97160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33164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69168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05172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41176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93204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>
            <a:off x="5292080" y="1988840"/>
            <a:ext cx="36004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5292080" y="2708920"/>
            <a:ext cx="36004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660296" y="119675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236EBF"/>
                </a:solidFill>
                <a:latin typeface="Consolas" panose="020B0609020204030204" pitchFamily="49" charset="0"/>
              </a:rPr>
              <a:t>p</a:t>
            </a:r>
            <a:endParaRPr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323528" y="1196752"/>
            <a:ext cx="936104" cy="4103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>
            <a:stCxn id="12" idx="2"/>
            <a:endCxn id="2" idx="0"/>
          </p:cNvCxnSpPr>
          <p:nvPr/>
        </p:nvCxnSpPr>
        <p:spPr>
          <a:xfrm>
            <a:off x="791580" y="160709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1763688" y="1196752"/>
            <a:ext cx="936104" cy="4103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>
            <a:stCxn id="14" idx="2"/>
          </p:cNvCxnSpPr>
          <p:nvPr/>
        </p:nvCxnSpPr>
        <p:spPr>
          <a:xfrm>
            <a:off x="2231740" y="160709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1835696" y="1196752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236EBF"/>
                </a:solidFill>
                <a:latin typeface="Consolas" panose="020B0609020204030204" pitchFamily="49" charset="0"/>
              </a:rPr>
              <a:t>p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+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174781"/>
                </a:solidFill>
                <a:latin typeface="Consolas" panose="020B0609020204030204" pitchFamily="49" charset="0"/>
              </a:rPr>
              <a:t>1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611560" y="2852936"/>
            <a:ext cx="144016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277180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13184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971600" y="2924944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2F86D2"/>
                </a:solidFill>
                <a:latin typeface="Consolas" panose="020B0609020204030204" pitchFamily="49" charset="0"/>
              </a:rPr>
              <a:t>a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>
                <a:solidFill>
                  <a:srgbClr val="174781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]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2051720" y="2852936"/>
            <a:ext cx="144016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2440625" y="2924944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2F86D2"/>
                </a:solidFill>
                <a:latin typeface="Consolas" panose="020B0609020204030204" pitchFamily="49" charset="0"/>
              </a:rPr>
              <a:t>a</a:t>
            </a:r>
            <a:r>
              <a:rPr lang="en-US" altLang="ja-JP" dirty="0" smtClean="0">
                <a:solidFill>
                  <a:srgbClr val="236EBF"/>
                </a:solidFill>
                <a:latin typeface="Consolas" panose="020B0609020204030204" pitchFamily="49" charset="0"/>
              </a:rPr>
              <a:t>[1]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49188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385192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421196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57200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3491880" y="2852936"/>
            <a:ext cx="144016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3880785" y="2924944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2F86D2"/>
                </a:solidFill>
                <a:latin typeface="Consolas" panose="020B0609020204030204" pitchFamily="49" charset="0"/>
              </a:rPr>
              <a:t>a</a:t>
            </a:r>
            <a:r>
              <a:rPr lang="en-US" altLang="ja-JP" dirty="0" smtClean="0">
                <a:solidFill>
                  <a:srgbClr val="236EBF"/>
                </a:solidFill>
                <a:latin typeface="Consolas" panose="020B0609020204030204" pitchFamily="49" charset="0"/>
              </a:rPr>
              <a:t>[2]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907704" y="332656"/>
            <a:ext cx="252028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 </a:t>
            </a:r>
            <a:r>
              <a:rPr lang="en-US" altLang="ja-JP" dirty="0">
                <a:solidFill>
                  <a:srgbClr val="0991B6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2F86D2"/>
                </a:solidFill>
                <a:latin typeface="Consolas" panose="020B0609020204030204" pitchFamily="49" charset="0"/>
              </a:rPr>
              <a:t>a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>
                <a:solidFill>
                  <a:srgbClr val="174781"/>
                </a:solidFill>
                <a:latin typeface="Consolas" panose="020B0609020204030204" pitchFamily="49" charset="0"/>
              </a:rPr>
              <a:t>10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 </a:t>
            </a:r>
            <a:r>
              <a:rPr lang="en-US" altLang="ja-JP" dirty="0">
                <a:solidFill>
                  <a:srgbClr val="0991B6"/>
                </a:solidFill>
                <a:latin typeface="Consolas" panose="020B0609020204030204" pitchFamily="49" charset="0"/>
              </a:rPr>
              <a:t>double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*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p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=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a;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3203848" y="1196752"/>
            <a:ext cx="936104" cy="4103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/>
          <p:cNvCxnSpPr>
            <a:stCxn id="31" idx="2"/>
          </p:cNvCxnSpPr>
          <p:nvPr/>
        </p:nvCxnSpPr>
        <p:spPr>
          <a:xfrm>
            <a:off x="3671900" y="160709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3275856" y="1196752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236EBF"/>
                </a:solidFill>
                <a:latin typeface="Consolas" panose="020B0609020204030204" pitchFamily="49" charset="0"/>
              </a:rPr>
              <a:t>p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+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smtClean="0">
                <a:solidFill>
                  <a:srgbClr val="174781"/>
                </a:solidFill>
                <a:latin typeface="Consolas" panose="020B0609020204030204" pitchFamily="49" charset="0"/>
              </a:rPr>
              <a:t>2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080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グループ化 49"/>
          <p:cNvGrpSpPr/>
          <p:nvPr/>
        </p:nvGrpSpPr>
        <p:grpSpPr>
          <a:xfrm>
            <a:off x="2110923" y="1340768"/>
            <a:ext cx="1368152" cy="1296144"/>
            <a:chOff x="1763688" y="3573016"/>
            <a:chExt cx="1368152" cy="1296144"/>
          </a:xfrm>
        </p:grpSpPr>
        <p:cxnSp>
          <p:nvCxnSpPr>
            <p:cNvPr id="44" name="直線コネクタ 43"/>
            <p:cNvCxnSpPr/>
            <p:nvPr/>
          </p:nvCxnSpPr>
          <p:spPr>
            <a:xfrm>
              <a:off x="1763688" y="3573016"/>
              <a:ext cx="1368152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>
              <a:off x="1763688" y="4221088"/>
              <a:ext cx="1368152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>
              <a:off x="1763688" y="4869160"/>
              <a:ext cx="1368152" cy="0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 flipH="1">
              <a:off x="1763688" y="3573016"/>
              <a:ext cx="1368152" cy="64807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 flipH="1">
              <a:off x="1763688" y="4221088"/>
              <a:ext cx="1368152" cy="64807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1403648" y="980728"/>
                <a:ext cx="2939523" cy="1626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ja-JP" altLang="en-US" sz="4000" dirty="0"/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ja-JP" altLang="en-US" sz="4000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ja-JP" altLang="en-US" sz="4000" dirty="0"/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40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ja-JP" altLang="en-US" sz="4000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40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ja-JP" altLang="en-US" sz="4000" dirty="0"/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40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ja-JP" altLang="en-US" sz="4000" dirty="0"/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980728"/>
                <a:ext cx="2939523" cy="16263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グループ化 63"/>
          <p:cNvGrpSpPr/>
          <p:nvPr/>
        </p:nvGrpSpPr>
        <p:grpSpPr>
          <a:xfrm>
            <a:off x="5940152" y="1268760"/>
            <a:ext cx="1368152" cy="1296144"/>
            <a:chOff x="5292080" y="3429000"/>
            <a:chExt cx="1368152" cy="1296144"/>
          </a:xfrm>
        </p:grpSpPr>
        <p:cxnSp>
          <p:nvCxnSpPr>
            <p:cNvPr id="59" name="直線コネクタ 58"/>
            <p:cNvCxnSpPr/>
            <p:nvPr/>
          </p:nvCxnSpPr>
          <p:spPr>
            <a:xfrm>
              <a:off x="5292080" y="3429000"/>
              <a:ext cx="0" cy="129614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6660232" y="3429000"/>
              <a:ext cx="0" cy="1296144"/>
            </a:xfrm>
            <a:prstGeom prst="line">
              <a:avLst/>
            </a:prstGeom>
            <a:ln w="571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 flipV="1">
              <a:off x="5292080" y="3429000"/>
              <a:ext cx="1368152" cy="129614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4872837" y="980728"/>
                <a:ext cx="2939523" cy="1626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ja-JP" altLang="en-US" sz="4000" dirty="0"/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ja-JP" altLang="en-US" sz="4000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ja-JP" altLang="en-US" sz="4000" dirty="0"/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40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ja-JP" altLang="en-US" sz="4000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40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ja-JP" altLang="en-US" sz="4000" dirty="0"/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40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ja-JP" altLang="en-US" sz="4000" dirty="0"/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837" y="980728"/>
                <a:ext cx="2939523" cy="16263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グループ化 88"/>
          <p:cNvGrpSpPr/>
          <p:nvPr/>
        </p:nvGrpSpPr>
        <p:grpSpPr>
          <a:xfrm>
            <a:off x="1043608" y="3021862"/>
            <a:ext cx="3392143" cy="551153"/>
            <a:chOff x="971600" y="2708920"/>
            <a:chExt cx="4431824" cy="72008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正方形/長方形 64"/>
                <p:cNvSpPr/>
                <p:nvPr/>
              </p:nvSpPr>
              <p:spPr>
                <a:xfrm>
                  <a:off x="1001235" y="2833772"/>
                  <a:ext cx="793997" cy="5227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>
            <p:sp>
              <p:nvSpPr>
                <p:cNvPr id="65" name="正方形/長方形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235" y="2833772"/>
                  <a:ext cx="793997" cy="5227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正方形/長方形 65"/>
            <p:cNvSpPr/>
            <p:nvPr/>
          </p:nvSpPr>
          <p:spPr>
            <a:xfrm>
              <a:off x="971600" y="2708920"/>
              <a:ext cx="720080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正方形/長方形 66"/>
                <p:cNvSpPr/>
                <p:nvPr/>
              </p:nvSpPr>
              <p:spPr>
                <a:xfrm>
                  <a:off x="1721315" y="2833772"/>
                  <a:ext cx="793997" cy="5227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>
            <p:sp>
              <p:nvSpPr>
                <p:cNvPr id="67" name="正方形/長方形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1315" y="2833772"/>
                  <a:ext cx="793997" cy="5227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正方形/長方形 67"/>
            <p:cNvSpPr/>
            <p:nvPr/>
          </p:nvSpPr>
          <p:spPr>
            <a:xfrm>
              <a:off x="1691680" y="2708920"/>
              <a:ext cx="720080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正方形/長方形 68"/>
                <p:cNvSpPr/>
                <p:nvPr/>
              </p:nvSpPr>
              <p:spPr>
                <a:xfrm>
                  <a:off x="2441394" y="2833772"/>
                  <a:ext cx="801789" cy="5227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>
            <p:sp>
              <p:nvSpPr>
                <p:cNvPr id="69" name="正方形/長方形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1394" y="2833772"/>
                  <a:ext cx="801789" cy="5227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正方形/長方形 69"/>
            <p:cNvSpPr/>
            <p:nvPr/>
          </p:nvSpPr>
          <p:spPr>
            <a:xfrm>
              <a:off x="2411760" y="2708920"/>
              <a:ext cx="720080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正方形/長方形 70"/>
                <p:cNvSpPr/>
                <p:nvPr/>
              </p:nvSpPr>
              <p:spPr>
                <a:xfrm>
                  <a:off x="3161475" y="2833772"/>
                  <a:ext cx="801789" cy="5227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>
            <p:sp>
              <p:nvSpPr>
                <p:cNvPr id="71" name="正方形/長方形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1475" y="2833772"/>
                  <a:ext cx="801789" cy="5227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正方形/長方形 71"/>
            <p:cNvSpPr/>
            <p:nvPr/>
          </p:nvSpPr>
          <p:spPr>
            <a:xfrm>
              <a:off x="3131840" y="2708920"/>
              <a:ext cx="720080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正方形/長方形 72"/>
                <p:cNvSpPr/>
                <p:nvPr/>
              </p:nvSpPr>
              <p:spPr>
                <a:xfrm>
                  <a:off x="3881555" y="2833772"/>
                  <a:ext cx="801789" cy="5227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>
            <p:sp>
              <p:nvSpPr>
                <p:cNvPr id="73" name="正方形/長方形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1555" y="2833772"/>
                  <a:ext cx="801789" cy="5227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正方形/長方形 73"/>
            <p:cNvSpPr/>
            <p:nvPr/>
          </p:nvSpPr>
          <p:spPr>
            <a:xfrm>
              <a:off x="3851920" y="2708920"/>
              <a:ext cx="720080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正方形/長方形 74"/>
                <p:cNvSpPr/>
                <p:nvPr/>
              </p:nvSpPr>
              <p:spPr>
                <a:xfrm>
                  <a:off x="4601635" y="2833772"/>
                  <a:ext cx="801789" cy="5227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>
            <p:sp>
              <p:nvSpPr>
                <p:cNvPr id="75" name="正方形/長方形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1635" y="2833772"/>
                  <a:ext cx="801789" cy="52274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正方形/長方形 75"/>
            <p:cNvSpPr/>
            <p:nvPr/>
          </p:nvSpPr>
          <p:spPr>
            <a:xfrm>
              <a:off x="4572000" y="2708920"/>
              <a:ext cx="720080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</p:grpSp>
      <p:grpSp>
        <p:nvGrpSpPr>
          <p:cNvPr id="90" name="グループ化 89"/>
          <p:cNvGrpSpPr/>
          <p:nvPr/>
        </p:nvGrpSpPr>
        <p:grpSpPr>
          <a:xfrm>
            <a:off x="4860032" y="3021863"/>
            <a:ext cx="3392143" cy="551153"/>
            <a:chOff x="971600" y="4149080"/>
            <a:chExt cx="4431824" cy="72008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正方形/長方形 76"/>
                <p:cNvSpPr/>
                <p:nvPr/>
              </p:nvSpPr>
              <p:spPr>
                <a:xfrm>
                  <a:off x="1001235" y="4273932"/>
                  <a:ext cx="793997" cy="5227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>
            <p:sp>
              <p:nvSpPr>
                <p:cNvPr id="77" name="正方形/長方形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235" y="4273932"/>
                  <a:ext cx="793997" cy="52274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正方形/長方形 77"/>
            <p:cNvSpPr/>
            <p:nvPr/>
          </p:nvSpPr>
          <p:spPr>
            <a:xfrm>
              <a:off x="971600" y="4149080"/>
              <a:ext cx="720080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正方形/長方形 78"/>
                <p:cNvSpPr/>
                <p:nvPr/>
              </p:nvSpPr>
              <p:spPr>
                <a:xfrm>
                  <a:off x="1721315" y="4273932"/>
                  <a:ext cx="801789" cy="5227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>
            <p:sp>
              <p:nvSpPr>
                <p:cNvPr id="79" name="正方形/長方形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1315" y="4273932"/>
                  <a:ext cx="801789" cy="52274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正方形/長方形 79"/>
            <p:cNvSpPr/>
            <p:nvPr/>
          </p:nvSpPr>
          <p:spPr>
            <a:xfrm>
              <a:off x="1691680" y="4149080"/>
              <a:ext cx="720080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正方形/長方形 80"/>
                <p:cNvSpPr/>
                <p:nvPr/>
              </p:nvSpPr>
              <p:spPr>
                <a:xfrm>
                  <a:off x="2441394" y="4273932"/>
                  <a:ext cx="801789" cy="5227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>
            <p:sp>
              <p:nvSpPr>
                <p:cNvPr id="81" name="正方形/長方形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1394" y="4273932"/>
                  <a:ext cx="801789" cy="52274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正方形/長方形 81"/>
            <p:cNvSpPr/>
            <p:nvPr/>
          </p:nvSpPr>
          <p:spPr>
            <a:xfrm>
              <a:off x="2411760" y="4149080"/>
              <a:ext cx="720080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正方形/長方形 82"/>
                <p:cNvSpPr/>
                <p:nvPr/>
              </p:nvSpPr>
              <p:spPr>
                <a:xfrm>
                  <a:off x="3161475" y="4273932"/>
                  <a:ext cx="793997" cy="5227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>
            <p:sp>
              <p:nvSpPr>
                <p:cNvPr id="83" name="正方形/長方形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1475" y="4273932"/>
                  <a:ext cx="793997" cy="52274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正方形/長方形 83"/>
            <p:cNvSpPr/>
            <p:nvPr/>
          </p:nvSpPr>
          <p:spPr>
            <a:xfrm>
              <a:off x="3131840" y="4149080"/>
              <a:ext cx="720080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正方形/長方形 84"/>
                <p:cNvSpPr/>
                <p:nvPr/>
              </p:nvSpPr>
              <p:spPr>
                <a:xfrm>
                  <a:off x="3881555" y="4273932"/>
                  <a:ext cx="801789" cy="5227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>
            <p:sp>
              <p:nvSpPr>
                <p:cNvPr id="85" name="正方形/長方形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1555" y="4273932"/>
                  <a:ext cx="801789" cy="52274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正方形/長方形 85"/>
            <p:cNvSpPr/>
            <p:nvPr/>
          </p:nvSpPr>
          <p:spPr>
            <a:xfrm>
              <a:off x="3851920" y="4149080"/>
              <a:ext cx="720080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正方形/長方形 86"/>
                <p:cNvSpPr/>
                <p:nvPr/>
              </p:nvSpPr>
              <p:spPr>
                <a:xfrm>
                  <a:off x="4601635" y="4273932"/>
                  <a:ext cx="801789" cy="5227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>
            <p:sp>
              <p:nvSpPr>
                <p:cNvPr id="87" name="正方形/長方形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1635" y="4273932"/>
                  <a:ext cx="801789" cy="52274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正方形/長方形 87"/>
            <p:cNvSpPr/>
            <p:nvPr/>
          </p:nvSpPr>
          <p:spPr>
            <a:xfrm>
              <a:off x="4572000" y="4149080"/>
              <a:ext cx="720080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</p:grpSp>
      <p:sp>
        <p:nvSpPr>
          <p:cNvPr id="91" name="テキスト ボックス 90"/>
          <p:cNvSpPr txBox="1"/>
          <p:nvPr/>
        </p:nvSpPr>
        <p:spPr>
          <a:xfrm>
            <a:off x="1848997" y="260648"/>
            <a:ext cx="1786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Row-major</a:t>
            </a:r>
            <a:endParaRPr kumimoji="1" lang="ja-JP" altLang="en-US" sz="2800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5170926" y="260648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Column-major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190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835696" y="2720426"/>
            <a:ext cx="2117089" cy="564557"/>
          </a:xfrm>
          <a:prstGeom prst="roundRect">
            <a:avLst>
              <a:gd name="adj" fmla="val 27197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475656" y="1556792"/>
                <a:ext cx="2939523" cy="1626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ja-JP" altLang="en-US" sz="4000" dirty="0"/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ja-JP" altLang="en-US" sz="4000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ja-JP" altLang="en-US" sz="4000" dirty="0"/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40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ja-JP" altLang="en-US" sz="4000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40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ja-JP" altLang="en-US" sz="4000" dirty="0"/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40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ja-JP" altLang="en-US" sz="4000" dirty="0"/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556792"/>
                <a:ext cx="2939523" cy="16263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755576" y="220486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kumimoji="1" lang="ja-JP" altLang="en-US" dirty="0" smtClean="0"/>
              <a:t>行目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5576" y="278092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行目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55576" y="162880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行目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1835696" y="2108358"/>
            <a:ext cx="2117089" cy="564557"/>
          </a:xfrm>
          <a:prstGeom prst="roundRect">
            <a:avLst>
              <a:gd name="adj" fmla="val 27197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1835696" y="1496290"/>
            <a:ext cx="2117089" cy="564557"/>
          </a:xfrm>
          <a:prstGeom prst="roundRect">
            <a:avLst>
              <a:gd name="adj" fmla="val 27197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9552" y="260648"/>
            <a:ext cx="3548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行</a:t>
            </a:r>
            <a:r>
              <a:rPr kumimoji="1" lang="en-US" altLang="ja-JP" sz="2800" dirty="0" smtClean="0"/>
              <a:t>(Row)</a:t>
            </a:r>
            <a:r>
              <a:rPr lang="ja-JP" altLang="en-US" sz="2800" dirty="0" smtClean="0"/>
              <a:t>が増える方向</a:t>
            </a:r>
            <a:endParaRPr kumimoji="1" lang="ja-JP" altLang="en-US" sz="2800" dirty="0"/>
          </a:p>
        </p:txBody>
      </p:sp>
      <p:sp>
        <p:nvSpPr>
          <p:cNvPr id="10" name="下矢印 9"/>
          <p:cNvSpPr/>
          <p:nvPr/>
        </p:nvSpPr>
        <p:spPr>
          <a:xfrm>
            <a:off x="251520" y="1628800"/>
            <a:ext cx="504056" cy="151216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5436096" y="1556792"/>
                <a:ext cx="2939523" cy="1626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ja-JP" altLang="en-US" sz="4000" dirty="0"/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ja-JP" altLang="en-US" sz="4000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ja-JP" altLang="en-US" sz="4000" dirty="0"/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40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ja-JP" altLang="en-US" sz="4000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40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ja-JP" altLang="en-US" sz="4000" dirty="0"/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40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ja-JP" altLang="en-US" sz="4000" dirty="0"/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1556792"/>
                <a:ext cx="2939523" cy="16263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右矢印 12"/>
          <p:cNvSpPr/>
          <p:nvPr/>
        </p:nvSpPr>
        <p:spPr>
          <a:xfrm>
            <a:off x="5868144" y="764704"/>
            <a:ext cx="1944216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88024" y="241484"/>
            <a:ext cx="4043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列</a:t>
            </a:r>
            <a:r>
              <a:rPr kumimoji="1" lang="en-US" altLang="ja-JP" sz="2800" dirty="0" smtClean="0"/>
              <a:t>(Column)</a:t>
            </a:r>
            <a:r>
              <a:rPr lang="ja-JP" altLang="en-US" sz="2800" dirty="0" smtClean="0"/>
              <a:t>が増える方向</a:t>
            </a:r>
            <a:endParaRPr kumimoji="1" lang="ja-JP" altLang="en-US" sz="28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796136" y="119675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r>
              <a:rPr lang="ja-JP" altLang="en-US" dirty="0" smtClean="0"/>
              <a:t>列</a:t>
            </a:r>
            <a:r>
              <a:rPr kumimoji="1" lang="ja-JP" altLang="en-US" dirty="0" smtClean="0"/>
              <a:t>目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092280" y="119675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r>
              <a:rPr lang="ja-JP" altLang="en-US" dirty="0" smtClean="0"/>
              <a:t>列</a:t>
            </a:r>
            <a:r>
              <a:rPr kumimoji="1" lang="ja-JP" altLang="en-US" dirty="0" smtClean="0"/>
              <a:t>目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5770309" y="1556792"/>
            <a:ext cx="804812" cy="1728192"/>
          </a:xfrm>
          <a:prstGeom prst="roundRect">
            <a:avLst>
              <a:gd name="adj" fmla="val 27197"/>
            </a:avLst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7138461" y="1556792"/>
            <a:ext cx="804812" cy="1728192"/>
          </a:xfrm>
          <a:prstGeom prst="roundRect">
            <a:avLst>
              <a:gd name="adj" fmla="val 27197"/>
            </a:avLst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7580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</TotalTime>
  <Words>185</Words>
  <Application>Microsoft Office PowerPoint</Application>
  <PresentationFormat>画面に合わせる (4:3)</PresentationFormat>
  <Paragraphs>96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游ゴシック</vt:lpstr>
      <vt:lpstr>Arial</vt:lpstr>
      <vt:lpstr>Calibri</vt:lpstr>
      <vt:lpstr>Cambria Math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56</cp:revision>
  <dcterms:created xsi:type="dcterms:W3CDTF">2019-01-02T05:23:01Z</dcterms:created>
  <dcterms:modified xsi:type="dcterms:W3CDTF">2020-06-28T11:35:35Z</dcterms:modified>
</cp:coreProperties>
</file>