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数学模型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王刚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83721"/>
              </p:ext>
            </p:extLst>
          </p:nvPr>
        </p:nvGraphicFramePr>
        <p:xfrm>
          <a:off x="1403648" y="4509120"/>
          <a:ext cx="6552728" cy="18822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1865"/>
                <a:gridCol w="1091865"/>
                <a:gridCol w="1091865"/>
                <a:gridCol w="1091865"/>
                <a:gridCol w="1092634"/>
                <a:gridCol w="1092634"/>
              </a:tblGrid>
              <a:tr h="941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41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603537" y="1556792"/>
                <a:ext cx="7848872" cy="2655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  <a:tabLst>
                    <a:tab pos="1057275" algn="l"/>
                  </a:tabLst>
                </a:pPr>
                <a:r>
                  <a:rPr lang="en-US" altLang="zh-CN" sz="2400" b="1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kumimoji="0" lang="zh-CN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一天文学家要确定一棵小行星的运动轨道，他在其轨道内建立了以太阳为原点的直角坐标系，并在坐标轴上取天文测量单位（</a:t>
                </a:r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天文单位为地球到太阳的平均距离：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7030A0"/>
                        </a:solidFill>
                        <a:latin typeface="Cambria Math"/>
                      </a:rPr>
                      <m:t>9500×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>
                            <a:solidFill>
                              <a:srgbClr val="7030A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Km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），且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在不同的时刻测得轨道上的点坐标（天文单位）如下表所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示由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开普勒第一定律知小行星的运动轨道为一椭圆，试确定行星的运动轨道。</a:t>
                </a:r>
                <a:endParaRPr lang="zh-CN" altLang="en-US" sz="2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37" y="1556792"/>
                <a:ext cx="7848872" cy="2655599"/>
              </a:xfrm>
              <a:prstGeom prst="rect">
                <a:avLst/>
              </a:prstGeom>
              <a:blipFill rotWithShape="1">
                <a:blip r:embed="rId3"/>
                <a:stretch>
                  <a:fillRect l="-1165" t="-1376" r="-11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65142"/>
              </p:ext>
            </p:extLst>
          </p:nvPr>
        </p:nvGraphicFramePr>
        <p:xfrm>
          <a:off x="1907704" y="486916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228600" imgH="241200" progId="Equation.DSMT4">
                  <p:embed/>
                </p:oleObj>
              </mc:Choice>
              <mc:Fallback>
                <p:oleObj name="Equation" r:id="rId4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4869160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92612"/>
              </p:ext>
            </p:extLst>
          </p:nvPr>
        </p:nvGraphicFramePr>
        <p:xfrm>
          <a:off x="1907704" y="5805264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253800" imgH="317160" progId="Equation.DSMT4">
                  <p:embed/>
                </p:oleObj>
              </mc:Choice>
              <mc:Fallback>
                <p:oleObj name="Equation" r:id="rId6" imgW="253800" imgH="3171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05264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2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2908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无阻数据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，用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椭圆的直角坐标系方程将有六个系数待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</a:t>
            </a:r>
            <a:r>
              <a:rPr lang="zh-CN" altLang="en-US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一般来说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五个点不足以确定一条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圆锥曲线</a:t>
            </a:r>
            <a:r>
              <a:rPr lang="zh-CN" altLang="en-US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得到的</a:t>
            </a:r>
            <a:r>
              <a:rPr lang="zh-CN" altLang="en-US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所代表的曲线不一定就是要求的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曲线</a:t>
            </a:r>
            <a:r>
              <a:rPr lang="zh-CN" altLang="en-US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曲线是否是以太阳为焦点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否则违反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定律</a:t>
            </a:r>
            <a:r>
              <a:rPr lang="zh-CN" altLang="en-US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1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极坐标方程很好的保证了焦点就是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原点</a:t>
            </a:r>
            <a:endParaRPr lang="en-US" altLang="zh-CN" sz="24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个代定系数用五组数据拟合将得到很好的效果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27584" y="4653136"/>
                <a:ext cx="568296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 smtClean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极坐标旋转一个角度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7030A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,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𝑥𝑖𝑡𝑎</m:t>
                    </m:r>
                    <m:r>
                      <a:rPr lang="zh-CN" altLang="en-US" sz="2400" b="0" i="1" dirty="0" smtClean="0">
                        <a:solidFill>
                          <a:srgbClr val="7030A0"/>
                        </a:solidFill>
                        <a:latin typeface="Cambria Math"/>
                        <a:ea typeface="楷体" panose="02010609060101010101" pitchFamily="49" charset="-122"/>
                      </a:rPr>
                      <m:t>是</m:t>
                    </m:r>
                    <m:r>
                      <a:rPr lang="zh-CN" altLang="en-US" sz="2400" i="1" dirty="0">
                        <a:solidFill>
                          <a:srgbClr val="7030A0"/>
                        </a:solidFill>
                        <a:latin typeface="Cambria Math"/>
                        <a:ea typeface="楷体" panose="02010609060101010101" pitchFamily="49" charset="-122"/>
                      </a:rPr>
                      <m:t>反正切</m:t>
                    </m:r>
                    <m:r>
                      <a:rPr lang="zh-CN" altLang="en-US" sz="2400" b="0" i="1" dirty="0" smtClean="0">
                        <a:solidFill>
                          <a:srgbClr val="7030A0"/>
                        </a:solidFill>
                        <a:latin typeface="Cambria Math"/>
                        <a:ea typeface="楷体" panose="02010609060101010101" pitchFamily="49" charset="-122"/>
                      </a:rPr>
                      <m:t>值。</m:t>
                    </m:r>
                  </m:oMath>
                </a14:m>
                <a:endParaRPr lang="en-US" altLang="zh-CN" sz="2400" b="0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 -------</a:t>
                </a:r>
                <a:r>
                  <a:rPr lang="zh-CN" alt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可求参数</a:t>
                </a:r>
                <a:endPara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:r>
                  <a:rPr lang="en-US" altLang="zh-CN" sz="2400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-------</a:t>
                </a:r>
                <a:r>
                  <a:rPr lang="zh-CN" alt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待求解</a:t>
                </a:r>
                <a:r>
                  <a:rPr lang="zh-CN" alt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参数</a:t>
                </a:r>
                <a:endPara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53136"/>
                <a:ext cx="568296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717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79919"/>
              </p:ext>
            </p:extLst>
          </p:nvPr>
        </p:nvGraphicFramePr>
        <p:xfrm>
          <a:off x="2849563" y="3141663"/>
          <a:ext cx="285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2857320" imgH="698400" progId="Equation.DSMT4">
                  <p:embed/>
                </p:oleObj>
              </mc:Choice>
              <mc:Fallback>
                <p:oleObj name="Equation" r:id="rId4" imgW="28573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9563" y="3141663"/>
                        <a:ext cx="2857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45010"/>
              </p:ext>
            </p:extLst>
          </p:nvPr>
        </p:nvGraphicFramePr>
        <p:xfrm>
          <a:off x="1004888" y="5114925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888840" imgH="368280" progId="Equation.DSMT4">
                  <p:embed/>
                </p:oleObj>
              </mc:Choice>
              <mc:Fallback>
                <p:oleObj name="Equation" r:id="rId6" imgW="888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4888" y="5114925"/>
                        <a:ext cx="889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42607"/>
              </p:ext>
            </p:extLst>
          </p:nvPr>
        </p:nvGraphicFramePr>
        <p:xfrm>
          <a:off x="1043608" y="5463383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812520" imgH="406080" progId="Equation.DSMT4">
                  <p:embed/>
                </p:oleObj>
              </mc:Choice>
              <mc:Fallback>
                <p:oleObj name="Equation" r:id="rId8" imgW="812520" imgH="4060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463383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8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33305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3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42689" cy="40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1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234767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行星问题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50713"/>
              </p:ext>
            </p:extLst>
          </p:nvPr>
        </p:nvGraphicFramePr>
        <p:xfrm>
          <a:off x="2195736" y="2852936"/>
          <a:ext cx="455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4559040" imgH="736560" progId="Equation.DSMT4">
                  <p:embed/>
                </p:oleObj>
              </mc:Choice>
              <mc:Fallback>
                <p:oleObj name="Equation" r:id="rId3" imgW="4559040" imgH="7365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52936"/>
                        <a:ext cx="455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39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232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Equation</vt:lpstr>
      <vt:lpstr>MathType 6.0 Equation</vt:lpstr>
      <vt:lpstr>数学模型</vt:lpstr>
      <vt:lpstr>行星问题</vt:lpstr>
      <vt:lpstr>行星问题</vt:lpstr>
      <vt:lpstr>行星问题</vt:lpstr>
      <vt:lpstr>行星问题</vt:lpstr>
      <vt:lpstr>行星问题</vt:lpstr>
      <vt:lpstr>行星问题</vt:lpstr>
      <vt:lpstr>行星问题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王刚</dc:creator>
  <cp:lastModifiedBy>王刚</cp:lastModifiedBy>
  <cp:revision>12</cp:revision>
  <dcterms:created xsi:type="dcterms:W3CDTF">2014-05-21T15:43:59Z</dcterms:created>
  <dcterms:modified xsi:type="dcterms:W3CDTF">2014-05-22T07:18:53Z</dcterms:modified>
</cp:coreProperties>
</file>