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3" r:id="rId6"/>
    <p:sldId id="265" r:id="rId7"/>
    <p:sldId id="266" r:id="rId8"/>
    <p:sldId id="269" r:id="rId9"/>
    <p:sldId id="270" r:id="rId10"/>
    <p:sldId id="271"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7.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6.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0.wmf"/><Relationship Id="rId4" Type="http://schemas.openxmlformats.org/officeDocument/2006/relationships/oleObject" Target="../embeddings/oleObject35.bin"/></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rgbClr val="FF0000"/>
                </a:solidFill>
                <a:latin typeface="楷体" panose="02010609060101010101" pitchFamily="49" charset="-122"/>
                <a:ea typeface="楷体" panose="02010609060101010101" pitchFamily="49" charset="-122"/>
              </a:rPr>
              <a:t>人工神经网络</a:t>
            </a:r>
            <a:endParaRPr lang="zh-CN" altLang="en-US" dirty="0">
              <a:solidFill>
                <a:srgbClr val="FF0000"/>
              </a:solidFill>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p:txBody>
          <a:bodyPr/>
          <a:lstStyle/>
          <a:p>
            <a:r>
              <a:rPr lang="zh-CN" altLang="en-US" dirty="0" smtClean="0">
                <a:solidFill>
                  <a:srgbClr val="0070C0"/>
                </a:solidFill>
                <a:latin typeface="华文行楷" panose="02010800040101010101" pitchFamily="2" charset="-122"/>
                <a:ea typeface="华文行楷" panose="02010800040101010101" pitchFamily="2" charset="-122"/>
              </a:rPr>
              <a:t>王刚</a:t>
            </a:r>
            <a:endParaRPr lang="zh-CN" altLang="en-US" dirty="0">
              <a:solidFill>
                <a:srgbClr val="0070C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97226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3705275"/>
          </a:xfrm>
        </p:spPr>
        <p:txBody>
          <a:bodyPr>
            <a:normAutofit/>
          </a:bodyPr>
          <a:lstStyle/>
          <a:p>
            <a:pPr marL="0" indent="0">
              <a:buNone/>
            </a:pPr>
            <a:r>
              <a:rPr lang="zh-CN" altLang="en-US" sz="2400" dirty="0" smtClean="0">
                <a:solidFill>
                  <a:srgbClr val="00B050"/>
                </a:solidFill>
                <a:latin typeface="楷体" panose="02010609060101010101" pitchFamily="49" charset="-122"/>
                <a:ea typeface="楷体" panose="02010609060101010101" pitchFamily="49" charset="-122"/>
              </a:rPr>
              <a:t>使用单层感知器的目的就是让其对外部输入             进行识别分类，单层感知器可将外部输入分为两类   和   。</a:t>
            </a:r>
            <a:endParaRPr lang="en-US" altLang="zh-CN" sz="2400" dirty="0" smtClean="0">
              <a:solidFill>
                <a:srgbClr val="00B050"/>
              </a:solidFill>
              <a:latin typeface="楷体" panose="02010609060101010101" pitchFamily="49" charset="-122"/>
              <a:ea typeface="楷体" panose="02010609060101010101" pitchFamily="49" charset="-122"/>
            </a:endParaRPr>
          </a:p>
          <a:p>
            <a:pPr marL="0" indent="0">
              <a:buNone/>
            </a:pPr>
            <a:r>
              <a:rPr lang="zh-CN" altLang="en-US" sz="2400" dirty="0" smtClean="0">
                <a:solidFill>
                  <a:srgbClr val="00B050"/>
                </a:solidFill>
                <a:latin typeface="楷体" panose="02010609060101010101" pitchFamily="49" charset="-122"/>
                <a:ea typeface="楷体" panose="02010609060101010101" pitchFamily="49" charset="-122"/>
              </a:rPr>
              <a:t>当感知器的输出为</a:t>
            </a:r>
            <a:r>
              <a:rPr lang="en-US" altLang="zh-CN" sz="2400" dirty="0" smtClean="0">
                <a:solidFill>
                  <a:srgbClr val="00B050"/>
                </a:solidFill>
                <a:latin typeface="楷体" panose="02010609060101010101" pitchFamily="49" charset="-122"/>
                <a:ea typeface="楷体" panose="02010609060101010101" pitchFamily="49" charset="-122"/>
              </a:rPr>
              <a:t>1</a:t>
            </a:r>
            <a:r>
              <a:rPr lang="zh-CN" altLang="en-US" sz="2400" dirty="0" smtClean="0">
                <a:solidFill>
                  <a:srgbClr val="00B050"/>
                </a:solidFill>
                <a:latin typeface="楷体" panose="02010609060101010101" pitchFamily="49" charset="-122"/>
                <a:ea typeface="楷体" panose="02010609060101010101" pitchFamily="49" charset="-122"/>
              </a:rPr>
              <a:t>时，我们认为输入             属于   类，当感知器的输出为</a:t>
            </a:r>
            <a:r>
              <a:rPr lang="en-US" altLang="zh-CN" sz="2400" dirty="0" smtClean="0">
                <a:solidFill>
                  <a:srgbClr val="00B050"/>
                </a:solidFill>
                <a:latin typeface="楷体" panose="02010609060101010101" pitchFamily="49" charset="-122"/>
                <a:ea typeface="楷体" panose="02010609060101010101" pitchFamily="49" charset="-122"/>
              </a:rPr>
              <a:t>-1</a:t>
            </a:r>
            <a:r>
              <a:rPr lang="zh-CN" altLang="en-US" sz="2400" dirty="0" smtClean="0">
                <a:solidFill>
                  <a:srgbClr val="00B050"/>
                </a:solidFill>
                <a:latin typeface="楷体" panose="02010609060101010101" pitchFamily="49" charset="-122"/>
                <a:ea typeface="楷体" panose="02010609060101010101" pitchFamily="49" charset="-122"/>
              </a:rPr>
              <a:t>时，认为输入             属于</a:t>
            </a:r>
            <a:endParaRPr lang="en-US" altLang="zh-CN" sz="2400" dirty="0" smtClean="0">
              <a:solidFill>
                <a:srgbClr val="00B050"/>
              </a:solidFill>
              <a:latin typeface="楷体" panose="02010609060101010101" pitchFamily="49" charset="-122"/>
              <a:ea typeface="楷体" panose="02010609060101010101" pitchFamily="49" charset="-122"/>
            </a:endParaRPr>
          </a:p>
          <a:p>
            <a:pPr marL="0" indent="0">
              <a:buNone/>
            </a:pPr>
            <a:r>
              <a:rPr lang="en-US" altLang="zh-CN" sz="2400" dirty="0">
                <a:solidFill>
                  <a:srgbClr val="00B050"/>
                </a:solidFill>
                <a:latin typeface="楷体" panose="02010609060101010101" pitchFamily="49" charset="-122"/>
                <a:ea typeface="楷体" panose="02010609060101010101" pitchFamily="49" charset="-122"/>
              </a:rPr>
              <a:t> </a:t>
            </a:r>
            <a:r>
              <a:rPr lang="en-US" altLang="zh-CN" sz="2400" dirty="0" smtClean="0">
                <a:solidFill>
                  <a:srgbClr val="00B050"/>
                </a:solidFill>
                <a:latin typeface="楷体" panose="02010609060101010101" pitchFamily="49" charset="-122"/>
                <a:ea typeface="楷体" panose="02010609060101010101" pitchFamily="49" charset="-122"/>
              </a:rPr>
              <a:t>   </a:t>
            </a:r>
            <a:r>
              <a:rPr lang="zh-CN" altLang="en-US" sz="2400" dirty="0" smtClean="0">
                <a:solidFill>
                  <a:srgbClr val="00B050"/>
                </a:solidFill>
                <a:latin typeface="楷体" panose="02010609060101010101" pitchFamily="49" charset="-122"/>
                <a:ea typeface="楷体" panose="02010609060101010101" pitchFamily="49" charset="-122"/>
              </a:rPr>
              <a:t>类，从而实现目标的识别。在</a:t>
            </a:r>
            <a:r>
              <a:rPr lang="en-US" altLang="zh-CN" sz="2400" i="1" dirty="0" smtClean="0">
                <a:solidFill>
                  <a:srgbClr val="FF0000"/>
                </a:solidFill>
                <a:latin typeface="楷体" panose="02010609060101010101" pitchFamily="49" charset="-122"/>
                <a:ea typeface="楷体" panose="02010609060101010101" pitchFamily="49" charset="-122"/>
              </a:rPr>
              <a:t>r</a:t>
            </a:r>
            <a:r>
              <a:rPr lang="zh-CN" altLang="en-US" sz="2400" dirty="0" smtClean="0">
                <a:solidFill>
                  <a:srgbClr val="00B050"/>
                </a:solidFill>
                <a:latin typeface="楷体" panose="02010609060101010101" pitchFamily="49" charset="-122"/>
                <a:ea typeface="楷体" panose="02010609060101010101" pitchFamily="49" charset="-122"/>
              </a:rPr>
              <a:t>维空间，单层感知器进行模式识别的判决超平面由下式决定：</a:t>
            </a:r>
            <a:endParaRPr lang="en-US" altLang="zh-CN" sz="2400" dirty="0" smtClean="0">
              <a:solidFill>
                <a:srgbClr val="00B050"/>
              </a:solidFill>
              <a:latin typeface="楷体" panose="02010609060101010101" pitchFamily="49" charset="-122"/>
              <a:ea typeface="楷体" panose="02010609060101010101" pitchFamily="49" charset="-122"/>
            </a:endParaRPr>
          </a:p>
          <a:p>
            <a:pPr marL="0" indent="0">
              <a:buNone/>
            </a:pPr>
            <a:endParaRPr lang="en-US" altLang="zh-CN" sz="2400" dirty="0">
              <a:solidFill>
                <a:srgbClr val="00B050"/>
              </a:solidFill>
              <a:latin typeface="楷体" panose="02010609060101010101" pitchFamily="49" charset="-122"/>
              <a:ea typeface="楷体" panose="02010609060101010101" pitchFamily="49" charset="-122"/>
            </a:endParaRPr>
          </a:p>
          <a:p>
            <a:pPr marL="0" indent="0">
              <a:buNone/>
            </a:pPr>
            <a:endParaRPr lang="zh-CN" altLang="en-US" sz="2400" dirty="0">
              <a:solidFill>
                <a:srgbClr val="00B050"/>
              </a:solidFill>
              <a:latin typeface="楷体" panose="02010609060101010101" pitchFamily="49" charset="-122"/>
              <a:ea typeface="楷体" panose="02010609060101010101"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153434571"/>
              </p:ext>
            </p:extLst>
          </p:nvPr>
        </p:nvGraphicFramePr>
        <p:xfrm>
          <a:off x="6300192" y="404664"/>
          <a:ext cx="1954758" cy="617292"/>
        </p:xfrm>
        <a:graphic>
          <a:graphicData uri="http://schemas.openxmlformats.org/presentationml/2006/ole">
            <mc:AlternateContent xmlns:mc="http://schemas.openxmlformats.org/markup-compatibility/2006">
              <mc:Choice xmlns:v="urn:schemas-microsoft-com:vml" Requires="v">
                <p:oleObj spid="_x0000_s6487" name="Equation" r:id="rId3" imgW="723600" imgH="228600" progId="Equation.DSMT4">
                  <p:embed/>
                </p:oleObj>
              </mc:Choice>
              <mc:Fallback>
                <p:oleObj name="Equation" r:id="rId3" imgW="723600" imgH="228600" progId="Equation.DSMT4">
                  <p:embed/>
                  <p:pic>
                    <p:nvPicPr>
                      <p:cNvPr id="0" name=""/>
                      <p:cNvPicPr/>
                      <p:nvPr/>
                    </p:nvPicPr>
                    <p:blipFill>
                      <a:blip r:embed="rId4"/>
                      <a:stretch>
                        <a:fillRect/>
                      </a:stretch>
                    </p:blipFill>
                    <p:spPr>
                      <a:xfrm>
                        <a:off x="6300192" y="404664"/>
                        <a:ext cx="1954758" cy="61729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977670"/>
              </p:ext>
            </p:extLst>
          </p:nvPr>
        </p:nvGraphicFramePr>
        <p:xfrm>
          <a:off x="7236296" y="836712"/>
          <a:ext cx="574675" cy="517525"/>
        </p:xfrm>
        <a:graphic>
          <a:graphicData uri="http://schemas.openxmlformats.org/presentationml/2006/ole">
            <mc:AlternateContent xmlns:mc="http://schemas.openxmlformats.org/markup-compatibility/2006">
              <mc:Choice xmlns:v="urn:schemas-microsoft-com:vml" Requires="v">
                <p:oleObj spid="_x0000_s6488" name="Equation" r:id="rId5" imgW="114120" imgH="228600" progId="Equation.DSMT4">
                  <p:embed/>
                </p:oleObj>
              </mc:Choice>
              <mc:Fallback>
                <p:oleObj name="Equation" r:id="rId5" imgW="114120" imgH="228600" progId="Equation.DSMT4">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6296" y="836712"/>
                        <a:ext cx="574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67579594"/>
              </p:ext>
            </p:extLst>
          </p:nvPr>
        </p:nvGraphicFramePr>
        <p:xfrm>
          <a:off x="7996238" y="837084"/>
          <a:ext cx="638175" cy="517525"/>
        </p:xfrm>
        <a:graphic>
          <a:graphicData uri="http://schemas.openxmlformats.org/presentationml/2006/ole">
            <mc:AlternateContent xmlns:mc="http://schemas.openxmlformats.org/markup-compatibility/2006">
              <mc:Choice xmlns:v="urn:schemas-microsoft-com:vml" Requires="v">
                <p:oleObj spid="_x0000_s6489" name="Equation" r:id="rId7" imgW="126720" imgH="228600" progId="Equation.DSMT4">
                  <p:embed/>
                </p:oleObj>
              </mc:Choice>
              <mc:Fallback>
                <p:oleObj name="Equation" r:id="rId7" imgW="126720" imgH="228600" progId="Equation.DSMT4">
                  <p:embed/>
                  <p:pic>
                    <p:nvPicPr>
                      <p:cNvPr id="0" name="对象 13"/>
                      <p:cNvPicPr>
                        <a:picLocks noChangeAspect="1" noChangeArrowheads="1"/>
                      </p:cNvPicPr>
                      <p:nvPr/>
                    </p:nvPicPr>
                    <p:blipFill>
                      <a:blip r:embed="rId8"/>
                      <a:srcRect/>
                      <a:stretch>
                        <a:fillRect/>
                      </a:stretch>
                    </p:blipFill>
                    <p:spPr bwMode="auto">
                      <a:xfrm>
                        <a:off x="7996238" y="837084"/>
                        <a:ext cx="638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50531607"/>
              </p:ext>
            </p:extLst>
          </p:nvPr>
        </p:nvGraphicFramePr>
        <p:xfrm>
          <a:off x="5570116" y="1228874"/>
          <a:ext cx="1954212" cy="615950"/>
        </p:xfrm>
        <a:graphic>
          <a:graphicData uri="http://schemas.openxmlformats.org/presentationml/2006/ole">
            <mc:AlternateContent xmlns:mc="http://schemas.openxmlformats.org/markup-compatibility/2006">
              <mc:Choice xmlns:v="urn:schemas-microsoft-com:vml" Requires="v">
                <p:oleObj spid="_x0000_s6490" name="Equation" r:id="rId9" imgW="723600" imgH="228600" progId="Equation.DSMT4">
                  <p:embed/>
                </p:oleObj>
              </mc:Choice>
              <mc:Fallback>
                <p:oleObj name="Equation" r:id="rId9" imgW="723600" imgH="2286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0116" y="1228874"/>
                        <a:ext cx="19542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032189"/>
              </p:ext>
            </p:extLst>
          </p:nvPr>
        </p:nvGraphicFramePr>
        <p:xfrm>
          <a:off x="8172400" y="1327299"/>
          <a:ext cx="574675" cy="517525"/>
        </p:xfrm>
        <a:graphic>
          <a:graphicData uri="http://schemas.openxmlformats.org/presentationml/2006/ole">
            <mc:AlternateContent xmlns:mc="http://schemas.openxmlformats.org/markup-compatibility/2006">
              <mc:Choice xmlns:v="urn:schemas-microsoft-com:vml" Requires="v">
                <p:oleObj spid="_x0000_s6491" name="Equation" r:id="rId11" imgW="114250" imgH="228501" progId="Equation.DSMT4">
                  <p:embed/>
                </p:oleObj>
              </mc:Choice>
              <mc:Fallback>
                <p:oleObj name="Equation" r:id="rId11" imgW="114250" imgH="228501"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00" y="1327299"/>
                        <a:ext cx="5746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71605290"/>
              </p:ext>
            </p:extLst>
          </p:nvPr>
        </p:nvGraphicFramePr>
        <p:xfrm>
          <a:off x="5722938" y="1588914"/>
          <a:ext cx="1954212" cy="615950"/>
        </p:xfrm>
        <a:graphic>
          <a:graphicData uri="http://schemas.openxmlformats.org/presentationml/2006/ole">
            <mc:AlternateContent xmlns:mc="http://schemas.openxmlformats.org/markup-compatibility/2006">
              <mc:Choice xmlns:v="urn:schemas-microsoft-com:vml" Requires="v">
                <p:oleObj spid="_x0000_s6492" name="Equation" r:id="rId12" imgW="723586" imgH="228501" progId="Equation.DSMT4">
                  <p:embed/>
                </p:oleObj>
              </mc:Choice>
              <mc:Fallback>
                <p:oleObj name="Equation" r:id="rId12" imgW="723586" imgH="228501"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2938" y="1588914"/>
                        <a:ext cx="19542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54632501"/>
              </p:ext>
            </p:extLst>
          </p:nvPr>
        </p:nvGraphicFramePr>
        <p:xfrm>
          <a:off x="581025" y="2046759"/>
          <a:ext cx="638175" cy="517525"/>
        </p:xfrm>
        <a:graphic>
          <a:graphicData uri="http://schemas.openxmlformats.org/presentationml/2006/ole">
            <mc:AlternateContent xmlns:mc="http://schemas.openxmlformats.org/markup-compatibility/2006">
              <mc:Choice xmlns:v="urn:schemas-microsoft-com:vml" Requires="v">
                <p:oleObj spid="_x0000_s6493" name="Equation" r:id="rId13" imgW="126720" imgH="228600" progId="Equation.DSMT4">
                  <p:embed/>
                </p:oleObj>
              </mc:Choice>
              <mc:Fallback>
                <p:oleObj name="Equation" r:id="rId13" imgW="126720" imgH="228600" progId="Equation.DSMT4">
                  <p:embed/>
                  <p:pic>
                    <p:nvPicPr>
                      <p:cNvPr id="0" name="对象 7"/>
                      <p:cNvPicPr>
                        <a:picLocks noChangeAspect="1" noChangeArrowheads="1"/>
                      </p:cNvPicPr>
                      <p:nvPr/>
                    </p:nvPicPr>
                    <p:blipFill>
                      <a:blip r:embed="rId14"/>
                      <a:srcRect/>
                      <a:stretch>
                        <a:fillRect/>
                      </a:stretch>
                    </p:blipFill>
                    <p:spPr bwMode="auto">
                      <a:xfrm>
                        <a:off x="581025" y="2046759"/>
                        <a:ext cx="638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43697761"/>
              </p:ext>
            </p:extLst>
          </p:nvPr>
        </p:nvGraphicFramePr>
        <p:xfrm>
          <a:off x="3131840" y="3645024"/>
          <a:ext cx="2676525" cy="1152525"/>
        </p:xfrm>
        <a:graphic>
          <a:graphicData uri="http://schemas.openxmlformats.org/presentationml/2006/ole">
            <mc:AlternateContent xmlns:mc="http://schemas.openxmlformats.org/markup-compatibility/2006">
              <mc:Choice xmlns:v="urn:schemas-microsoft-com:vml" Requires="v">
                <p:oleObj spid="_x0000_s6494" name="Equation" r:id="rId15" imgW="1002960" imgH="431640" progId="Equation.DSMT4">
                  <p:embed/>
                </p:oleObj>
              </mc:Choice>
              <mc:Fallback>
                <p:oleObj name="Equation" r:id="rId15" imgW="1002960" imgH="431640" progId="Equation.DSMT4">
                  <p:embed/>
                  <p:pic>
                    <p:nvPicPr>
                      <p:cNvPr id="0" name="对象 3"/>
                      <p:cNvPicPr>
                        <a:picLocks noChangeAspect="1" noChangeArrowheads="1"/>
                      </p:cNvPicPr>
                      <p:nvPr/>
                    </p:nvPicPr>
                    <p:blipFill>
                      <a:blip r:embed="rId16"/>
                      <a:srcRect/>
                      <a:stretch>
                        <a:fillRect/>
                      </a:stretch>
                    </p:blipFill>
                    <p:spPr bwMode="auto">
                      <a:xfrm>
                        <a:off x="3131840" y="3645024"/>
                        <a:ext cx="2676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663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64704"/>
            <a:ext cx="7729187"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735" y="5213573"/>
            <a:ext cx="23336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2584679928"/>
              </p:ext>
            </p:extLst>
          </p:nvPr>
        </p:nvGraphicFramePr>
        <p:xfrm>
          <a:off x="5135835" y="4861147"/>
          <a:ext cx="2676525" cy="1152525"/>
        </p:xfrm>
        <a:graphic>
          <a:graphicData uri="http://schemas.openxmlformats.org/presentationml/2006/ole">
            <mc:AlternateContent xmlns:mc="http://schemas.openxmlformats.org/markup-compatibility/2006">
              <mc:Choice xmlns:v="urn:schemas-microsoft-com:vml" Requires="v">
                <p:oleObj spid="_x0000_s7211" name="Equation" r:id="rId5" imgW="1002960" imgH="431640" progId="Equation.DSMT4">
                  <p:embed/>
                </p:oleObj>
              </mc:Choice>
              <mc:Fallback>
                <p:oleObj name="Equation" r:id="rId5" imgW="1002960" imgH="43164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5835" y="4861147"/>
                        <a:ext cx="2676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029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5</a:t>
            </a:r>
            <a:r>
              <a:rPr lang="zh-CN" altLang="en-US" sz="3600" dirty="0" smtClean="0">
                <a:solidFill>
                  <a:srgbClr val="7030A0"/>
                </a:solidFill>
                <a:latin typeface="楷体" panose="02010609060101010101" pitchFamily="49" charset="-122"/>
                <a:ea typeface="楷体" panose="02010609060101010101" pitchFamily="49" charset="-122"/>
              </a:rPr>
              <a:t>、算法实现</a:t>
            </a:r>
            <a:endParaRPr lang="zh-CN" altLang="en-US" sz="3600" dirty="0">
              <a:solidFill>
                <a:srgbClr val="7030A0"/>
              </a:solidFill>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61369058"/>
              </p:ext>
            </p:extLst>
          </p:nvPr>
        </p:nvGraphicFramePr>
        <p:xfrm>
          <a:off x="1936750" y="1268413"/>
          <a:ext cx="5053013" cy="1520825"/>
        </p:xfrm>
        <a:graphic>
          <a:graphicData uri="http://schemas.openxmlformats.org/presentationml/2006/ole">
            <mc:AlternateContent xmlns:mc="http://schemas.openxmlformats.org/markup-compatibility/2006">
              <mc:Choice xmlns:v="urn:schemas-microsoft-com:vml" Requires="v">
                <p:oleObj spid="_x0000_s8364" name="Equation" r:id="rId3" imgW="2197080" imgH="660240" progId="Equation.DSMT4">
                  <p:embed/>
                </p:oleObj>
              </mc:Choice>
              <mc:Fallback>
                <p:oleObj name="Equation" r:id="rId3" imgW="2197080" imgH="660240" progId="Equation.DSMT4">
                  <p:embed/>
                  <p:pic>
                    <p:nvPicPr>
                      <p:cNvPr id="0" name="对象 11"/>
                      <p:cNvPicPr>
                        <a:picLocks noChangeAspect="1" noChangeArrowheads="1"/>
                      </p:cNvPicPr>
                      <p:nvPr/>
                    </p:nvPicPr>
                    <p:blipFill>
                      <a:blip r:embed="rId4"/>
                      <a:srcRect/>
                      <a:stretch>
                        <a:fillRect/>
                      </a:stretch>
                    </p:blipFill>
                    <p:spPr bwMode="auto">
                      <a:xfrm>
                        <a:off x="1936750" y="1268413"/>
                        <a:ext cx="5053013" cy="1520825"/>
                      </a:xfrm>
                      <a:prstGeom prst="rect">
                        <a:avLst/>
                      </a:prstGeom>
                      <a:noFill/>
                      <a:ln>
                        <a:noFill/>
                      </a:ln>
                    </p:spPr>
                  </p:pic>
                </p:oleObj>
              </mc:Fallback>
            </mc:AlternateContent>
          </a:graphicData>
        </a:graphic>
      </p:graphicFrame>
      <p:sp>
        <p:nvSpPr>
          <p:cNvPr id="6" name="TextBox 5"/>
          <p:cNvSpPr txBox="1"/>
          <p:nvPr/>
        </p:nvSpPr>
        <p:spPr>
          <a:xfrm>
            <a:off x="539552" y="1412776"/>
            <a:ext cx="1008112"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由于：</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7" name="TextBox 6"/>
          <p:cNvSpPr txBox="1"/>
          <p:nvPr/>
        </p:nvSpPr>
        <p:spPr>
          <a:xfrm>
            <a:off x="611560" y="2925365"/>
            <a:ext cx="1008112" cy="461665"/>
          </a:xfrm>
          <a:prstGeom prst="rect">
            <a:avLst/>
          </a:prstGeom>
          <a:noFill/>
        </p:spPr>
        <p:txBody>
          <a:bodyPr wrap="square" rtlCol="0">
            <a:spAutoFit/>
          </a:bodyPr>
          <a:lstStyle/>
          <a:p>
            <a:r>
              <a:rPr lang="zh-CN" altLang="en-US" sz="2400" b="1" dirty="0">
                <a:solidFill>
                  <a:srgbClr val="00B050"/>
                </a:solidFill>
                <a:latin typeface="楷体" panose="02010609060101010101" pitchFamily="49" charset="-122"/>
                <a:ea typeface="楷体" panose="02010609060101010101" pitchFamily="49" charset="-122"/>
              </a:rPr>
              <a:t>假设</a:t>
            </a:r>
            <a:r>
              <a:rPr lang="zh-CN" altLang="en-US" sz="2400" b="1" dirty="0" smtClean="0">
                <a:solidFill>
                  <a:srgbClr val="00B050"/>
                </a:solidFill>
                <a:latin typeface="楷体" panose="02010609060101010101" pitchFamily="49" charset="-122"/>
                <a:ea typeface="楷体" panose="02010609060101010101" pitchFamily="49" charset="-122"/>
              </a:rPr>
              <a:t>：</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8" name="TextBox 7"/>
          <p:cNvSpPr txBox="1"/>
          <p:nvPr/>
        </p:nvSpPr>
        <p:spPr>
          <a:xfrm>
            <a:off x="611560" y="4149501"/>
            <a:ext cx="1008112"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得到：</a:t>
            </a:r>
            <a:endParaRPr lang="zh-CN" altLang="en-US" sz="2400" b="1" dirty="0">
              <a:solidFill>
                <a:srgbClr val="00B050"/>
              </a:solidFill>
              <a:latin typeface="楷体" panose="02010609060101010101" pitchFamily="49" charset="-122"/>
              <a:ea typeface="楷体"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25921948"/>
              </p:ext>
            </p:extLst>
          </p:nvPr>
        </p:nvGraphicFramePr>
        <p:xfrm>
          <a:off x="1922463" y="2924944"/>
          <a:ext cx="3140075" cy="538162"/>
        </p:xfrm>
        <a:graphic>
          <a:graphicData uri="http://schemas.openxmlformats.org/presentationml/2006/ole">
            <mc:AlternateContent xmlns:mc="http://schemas.openxmlformats.org/markup-compatibility/2006">
              <mc:Choice xmlns:v="urn:schemas-microsoft-com:vml" Requires="v">
                <p:oleObj spid="_x0000_s8365" name="Equation" r:id="rId5" imgW="1409400" imgH="241200" progId="Equation.DSMT4">
                  <p:embed/>
                </p:oleObj>
              </mc:Choice>
              <mc:Fallback>
                <p:oleObj name="Equation" r:id="rId5" imgW="1409400" imgH="241200" progId="Equation.DSMT4">
                  <p:embed/>
                  <p:pic>
                    <p:nvPicPr>
                      <p:cNvPr id="0" name="对象 4"/>
                      <p:cNvPicPr>
                        <a:picLocks noChangeAspect="1" noChangeArrowheads="1"/>
                      </p:cNvPicPr>
                      <p:nvPr/>
                    </p:nvPicPr>
                    <p:blipFill>
                      <a:blip r:embed="rId6"/>
                      <a:srcRect/>
                      <a:stretch>
                        <a:fillRect/>
                      </a:stretch>
                    </p:blipFill>
                    <p:spPr bwMode="auto">
                      <a:xfrm>
                        <a:off x="1922463" y="2924944"/>
                        <a:ext cx="3140075" cy="538162"/>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97735860"/>
              </p:ext>
            </p:extLst>
          </p:nvPr>
        </p:nvGraphicFramePr>
        <p:xfrm>
          <a:off x="1884363" y="3610744"/>
          <a:ext cx="3394075" cy="538162"/>
        </p:xfrm>
        <a:graphic>
          <a:graphicData uri="http://schemas.openxmlformats.org/presentationml/2006/ole">
            <mc:AlternateContent xmlns:mc="http://schemas.openxmlformats.org/markup-compatibility/2006">
              <mc:Choice xmlns:v="urn:schemas-microsoft-com:vml" Requires="v">
                <p:oleObj spid="_x0000_s8366" name="Equation" r:id="rId7" imgW="1523880" imgH="241200" progId="Equation.DSMT4">
                  <p:embed/>
                </p:oleObj>
              </mc:Choice>
              <mc:Fallback>
                <p:oleObj name="Equation" r:id="rId7" imgW="1523880" imgH="241200" progId="Equation.DSMT4">
                  <p:embed/>
                  <p:pic>
                    <p:nvPicPr>
                      <p:cNvPr id="0" name="对象 8"/>
                      <p:cNvPicPr>
                        <a:picLocks noChangeAspect="1" noChangeArrowheads="1"/>
                      </p:cNvPicPr>
                      <p:nvPr/>
                    </p:nvPicPr>
                    <p:blipFill>
                      <a:blip r:embed="rId8"/>
                      <a:srcRect/>
                      <a:stretch>
                        <a:fillRect/>
                      </a:stretch>
                    </p:blipFill>
                    <p:spPr bwMode="auto">
                      <a:xfrm>
                        <a:off x="1884363" y="3610744"/>
                        <a:ext cx="33940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3327027"/>
              </p:ext>
            </p:extLst>
          </p:nvPr>
        </p:nvGraphicFramePr>
        <p:xfrm>
          <a:off x="1840795" y="4377010"/>
          <a:ext cx="1606550" cy="468312"/>
        </p:xfrm>
        <a:graphic>
          <a:graphicData uri="http://schemas.openxmlformats.org/presentationml/2006/ole">
            <mc:AlternateContent xmlns:mc="http://schemas.openxmlformats.org/markup-compatibility/2006">
              <mc:Choice xmlns:v="urn:schemas-microsoft-com:vml" Requires="v">
                <p:oleObj spid="_x0000_s8367" name="Equation" r:id="rId9" imgW="698400" imgH="203040" progId="Equation.DSMT4">
                  <p:embed/>
                </p:oleObj>
              </mc:Choice>
              <mc:Fallback>
                <p:oleObj name="Equation" r:id="rId9" imgW="698400" imgH="203040" progId="Equation.DSMT4">
                  <p:embed/>
                  <p:pic>
                    <p:nvPicPr>
                      <p:cNvPr id="0" name="对象 4"/>
                      <p:cNvPicPr>
                        <a:picLocks noChangeAspect="1" noChangeArrowheads="1"/>
                      </p:cNvPicPr>
                      <p:nvPr/>
                    </p:nvPicPr>
                    <p:blipFill>
                      <a:blip r:embed="rId10"/>
                      <a:srcRect/>
                      <a:stretch>
                        <a:fillRect/>
                      </a:stretch>
                    </p:blipFill>
                    <p:spPr bwMode="auto">
                      <a:xfrm>
                        <a:off x="1840795" y="4377010"/>
                        <a:ext cx="16065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611560" y="5301208"/>
            <a:ext cx="2808312" cy="461665"/>
          </a:xfrm>
          <a:prstGeom prst="rect">
            <a:avLst/>
          </a:prstGeom>
          <a:noFill/>
        </p:spPr>
        <p:txBody>
          <a:bodyPr wrap="square" rtlCol="0">
            <a:spAutoFit/>
          </a:bodyPr>
          <a:lstStyle/>
          <a:p>
            <a:r>
              <a:rPr lang="zh-CN" altLang="en-US" sz="2400" b="1" dirty="0" smtClean="0">
                <a:solidFill>
                  <a:schemeClr val="accent6">
                    <a:lumMod val="75000"/>
                  </a:schemeClr>
                </a:solidFill>
                <a:latin typeface="楷体" panose="02010609060101010101" pitchFamily="49" charset="-122"/>
                <a:ea typeface="楷体" panose="02010609060101010101" pitchFamily="49" charset="-122"/>
              </a:rPr>
              <a:t>超平面方程为：</a:t>
            </a:r>
            <a:endParaRPr lang="zh-CN" altLang="en-US" sz="2400" b="1" dirty="0">
              <a:solidFill>
                <a:schemeClr val="accent6">
                  <a:lumMod val="75000"/>
                </a:schemeClr>
              </a:solidFill>
              <a:latin typeface="楷体" panose="02010609060101010101" pitchFamily="49" charset="-122"/>
              <a:ea typeface="楷体" panose="02010609060101010101"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2419680788"/>
              </p:ext>
            </p:extLst>
          </p:nvPr>
        </p:nvGraphicFramePr>
        <p:xfrm>
          <a:off x="3157538" y="5301208"/>
          <a:ext cx="2132012" cy="468312"/>
        </p:xfrm>
        <a:graphic>
          <a:graphicData uri="http://schemas.openxmlformats.org/presentationml/2006/ole">
            <mc:AlternateContent xmlns:mc="http://schemas.openxmlformats.org/markup-compatibility/2006">
              <mc:Choice xmlns:v="urn:schemas-microsoft-com:vml" Requires="v">
                <p:oleObj spid="_x0000_s8368" name="Equation" r:id="rId11" imgW="927000" imgH="203040" progId="Equation.DSMT4">
                  <p:embed/>
                </p:oleObj>
              </mc:Choice>
              <mc:Fallback>
                <p:oleObj name="Equation" r:id="rId11" imgW="927000" imgH="203040" progId="Equation.DSMT4">
                  <p:embed/>
                  <p:pic>
                    <p:nvPicPr>
                      <p:cNvPr id="0" name="对象 10"/>
                      <p:cNvPicPr>
                        <a:picLocks noChangeAspect="1" noChangeArrowheads="1"/>
                      </p:cNvPicPr>
                      <p:nvPr/>
                    </p:nvPicPr>
                    <p:blipFill>
                      <a:blip r:embed="rId12"/>
                      <a:srcRect/>
                      <a:stretch>
                        <a:fillRect/>
                      </a:stretch>
                    </p:blipFill>
                    <p:spPr bwMode="auto">
                      <a:xfrm>
                        <a:off x="3157538" y="5301208"/>
                        <a:ext cx="21320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77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5</a:t>
            </a:r>
            <a:r>
              <a:rPr lang="zh-CN" altLang="en-US" sz="3600" dirty="0" smtClean="0">
                <a:solidFill>
                  <a:srgbClr val="7030A0"/>
                </a:solidFill>
                <a:latin typeface="楷体" panose="02010609060101010101" pitchFamily="49" charset="-122"/>
                <a:ea typeface="楷体" panose="02010609060101010101" pitchFamily="49" charset="-122"/>
              </a:rPr>
              <a:t>、算法流程</a:t>
            </a:r>
            <a:endParaRPr lang="zh-CN" altLang="en-US" sz="3600" dirty="0">
              <a:solidFill>
                <a:srgbClr val="7030A0"/>
              </a:solidFill>
              <a:latin typeface="楷体" panose="02010609060101010101" pitchFamily="49" charset="-122"/>
              <a:ea typeface="楷体"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95197865"/>
              </p:ext>
            </p:extLst>
          </p:nvPr>
        </p:nvGraphicFramePr>
        <p:xfrm>
          <a:off x="2647950" y="4545013"/>
          <a:ext cx="4905375" cy="468312"/>
        </p:xfrm>
        <a:graphic>
          <a:graphicData uri="http://schemas.openxmlformats.org/presentationml/2006/ole">
            <mc:AlternateContent xmlns:mc="http://schemas.openxmlformats.org/markup-compatibility/2006">
              <mc:Choice xmlns:v="urn:schemas-microsoft-com:vml" Requires="v">
                <p:oleObj spid="_x0000_s9336" name="Equation" r:id="rId3" imgW="2133360" imgH="203040" progId="Equation.DSMT4">
                  <p:embed/>
                </p:oleObj>
              </mc:Choice>
              <mc:Fallback>
                <p:oleObj name="Equation" r:id="rId3" imgW="2133360" imgH="203040" progId="Equation.DSMT4">
                  <p:embed/>
                  <p:pic>
                    <p:nvPicPr>
                      <p:cNvPr id="0" name="对象 12"/>
                      <p:cNvPicPr>
                        <a:picLocks noChangeAspect="1" noChangeArrowheads="1"/>
                      </p:cNvPicPr>
                      <p:nvPr/>
                    </p:nvPicPr>
                    <p:blipFill>
                      <a:blip r:embed="rId4"/>
                      <a:srcRect/>
                      <a:stretch>
                        <a:fillRect/>
                      </a:stretch>
                    </p:blipFill>
                    <p:spPr bwMode="auto">
                      <a:xfrm>
                        <a:off x="2647950" y="4545013"/>
                        <a:ext cx="49053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539552" y="1844824"/>
            <a:ext cx="2736304" cy="461665"/>
          </a:xfrm>
          <a:prstGeom prst="rect">
            <a:avLst/>
          </a:prstGeom>
          <a:noFill/>
        </p:spPr>
        <p:txBody>
          <a:bodyPr wrap="squar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Step1</a:t>
            </a:r>
            <a:r>
              <a:rPr lang="zh-CN" altLang="en-US" sz="2400" b="1" dirty="0" smtClean="0">
                <a:solidFill>
                  <a:srgbClr val="00B050"/>
                </a:solidFill>
                <a:latin typeface="楷体" panose="02010609060101010101" pitchFamily="49" charset="-122"/>
                <a:ea typeface="楷体" panose="02010609060101010101" pitchFamily="49" charset="-122"/>
              </a:rPr>
              <a:t>：初始化</a:t>
            </a:r>
            <a:endParaRPr lang="zh-CN" altLang="en-US" sz="2400" b="1" dirty="0">
              <a:solidFill>
                <a:srgbClr val="00B050"/>
              </a:solidFill>
              <a:latin typeface="楷体" panose="02010609060101010101" pitchFamily="49" charset="-122"/>
              <a:ea typeface="楷体"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971693891"/>
              </p:ext>
            </p:extLst>
          </p:nvPr>
        </p:nvGraphicFramePr>
        <p:xfrm>
          <a:off x="2843808" y="1486545"/>
          <a:ext cx="4935537" cy="1639888"/>
        </p:xfrm>
        <a:graphic>
          <a:graphicData uri="http://schemas.openxmlformats.org/presentationml/2006/ole">
            <mc:AlternateContent xmlns:mc="http://schemas.openxmlformats.org/markup-compatibility/2006">
              <mc:Choice xmlns:v="urn:schemas-microsoft-com:vml" Requires="v">
                <p:oleObj spid="_x0000_s9337" name="Equation" r:id="rId5" imgW="2145960" imgH="711000" progId="Equation.DSMT4">
                  <p:embed/>
                </p:oleObj>
              </mc:Choice>
              <mc:Fallback>
                <p:oleObj name="Equation" r:id="rId5" imgW="2145960" imgH="711000" progId="Equation.DSMT4">
                  <p:embed/>
                  <p:pic>
                    <p:nvPicPr>
                      <p:cNvPr id="0" name="对象 5"/>
                      <p:cNvPicPr>
                        <a:picLocks noChangeAspect="1" noChangeArrowheads="1"/>
                      </p:cNvPicPr>
                      <p:nvPr/>
                    </p:nvPicPr>
                    <p:blipFill>
                      <a:blip r:embed="rId6"/>
                      <a:srcRect/>
                      <a:stretch>
                        <a:fillRect/>
                      </a:stretch>
                    </p:blipFill>
                    <p:spPr bwMode="auto">
                      <a:xfrm>
                        <a:off x="2843808" y="1486545"/>
                        <a:ext cx="4935537"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539552" y="3327375"/>
            <a:ext cx="3024336" cy="461665"/>
          </a:xfrm>
          <a:prstGeom prst="rect">
            <a:avLst/>
          </a:prstGeom>
          <a:noFill/>
        </p:spPr>
        <p:txBody>
          <a:bodyPr wrap="squar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Step2</a:t>
            </a:r>
            <a:r>
              <a:rPr lang="zh-CN" altLang="en-US" sz="2400" b="1" dirty="0" smtClean="0">
                <a:solidFill>
                  <a:srgbClr val="00B050"/>
                </a:solidFill>
                <a:latin typeface="楷体" panose="02010609060101010101" pitchFamily="49" charset="-122"/>
                <a:ea typeface="楷体" panose="02010609060101010101" pitchFamily="49" charset="-122"/>
              </a:rPr>
              <a:t>：计算输出</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1" name="TextBox 10"/>
          <p:cNvSpPr txBox="1"/>
          <p:nvPr/>
        </p:nvSpPr>
        <p:spPr>
          <a:xfrm>
            <a:off x="539552" y="4005064"/>
            <a:ext cx="3456384" cy="461665"/>
          </a:xfrm>
          <a:prstGeom prst="rect">
            <a:avLst/>
          </a:prstGeom>
          <a:noFill/>
        </p:spPr>
        <p:txBody>
          <a:bodyPr wrap="squar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Step3</a:t>
            </a:r>
            <a:r>
              <a:rPr lang="zh-CN" altLang="en-US" sz="2400" b="1" dirty="0" smtClean="0">
                <a:solidFill>
                  <a:srgbClr val="00B050"/>
                </a:solidFill>
                <a:latin typeface="楷体" panose="02010609060101010101" pitchFamily="49" charset="-122"/>
                <a:ea typeface="楷体" panose="02010609060101010101" pitchFamily="49" charset="-122"/>
              </a:rPr>
              <a:t>：迭代调整权值</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12" name="TextBox 11"/>
          <p:cNvSpPr txBox="1"/>
          <p:nvPr/>
        </p:nvSpPr>
        <p:spPr>
          <a:xfrm>
            <a:off x="539552" y="5085184"/>
            <a:ext cx="4608512" cy="461665"/>
          </a:xfrm>
          <a:prstGeom prst="rect">
            <a:avLst/>
          </a:prstGeom>
          <a:noFill/>
        </p:spPr>
        <p:txBody>
          <a:bodyPr wrap="square" rtlCol="0">
            <a:spAutoFit/>
          </a:bodyPr>
          <a:lstStyle/>
          <a:p>
            <a:r>
              <a:rPr lang="en-US" altLang="zh-CN" sz="2400" b="1" dirty="0" smtClean="0">
                <a:solidFill>
                  <a:srgbClr val="00B050"/>
                </a:solidFill>
                <a:latin typeface="楷体" panose="02010609060101010101" pitchFamily="49" charset="-122"/>
                <a:ea typeface="楷体" panose="02010609060101010101" pitchFamily="49" charset="-122"/>
              </a:rPr>
              <a:t>Step4</a:t>
            </a:r>
            <a:r>
              <a:rPr lang="zh-CN" altLang="en-US" sz="2400" b="1" dirty="0" smtClean="0">
                <a:solidFill>
                  <a:srgbClr val="00B050"/>
                </a:solidFill>
                <a:latin typeface="楷体" panose="02010609060101010101" pitchFamily="49" charset="-122"/>
                <a:ea typeface="楷体" panose="02010609060101010101" pitchFamily="49" charset="-122"/>
              </a:rPr>
              <a:t>：是否达到终止条件</a:t>
            </a:r>
            <a:endParaRPr lang="zh-CN" altLang="en-US" sz="2400" b="1" dirty="0">
              <a:solidFill>
                <a:srgbClr val="00B050"/>
              </a:solidFill>
              <a:latin typeface="楷体" panose="02010609060101010101" pitchFamily="49" charset="-122"/>
              <a:ea typeface="楷体" panose="02010609060101010101" pitchFamily="49"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813282094"/>
              </p:ext>
            </p:extLst>
          </p:nvPr>
        </p:nvGraphicFramePr>
        <p:xfrm>
          <a:off x="3243263" y="3309938"/>
          <a:ext cx="3211512" cy="527050"/>
        </p:xfrm>
        <a:graphic>
          <a:graphicData uri="http://schemas.openxmlformats.org/presentationml/2006/ole">
            <mc:AlternateContent xmlns:mc="http://schemas.openxmlformats.org/markup-compatibility/2006">
              <mc:Choice xmlns:v="urn:schemas-microsoft-com:vml" Requires="v">
                <p:oleObj spid="_x0000_s9338" name="Equation" r:id="rId7" imgW="1396800" imgH="228600" progId="Equation.DSMT4">
                  <p:embed/>
                </p:oleObj>
              </mc:Choice>
              <mc:Fallback>
                <p:oleObj name="Equation" r:id="rId7" imgW="1396800" imgH="228600" progId="Equation.DSMT4">
                  <p:embed/>
                  <p:pic>
                    <p:nvPicPr>
                      <p:cNvPr id="0" name="对象 5"/>
                      <p:cNvPicPr>
                        <a:picLocks noChangeAspect="1" noChangeArrowheads="1"/>
                      </p:cNvPicPr>
                      <p:nvPr/>
                    </p:nvPicPr>
                    <p:blipFill>
                      <a:blip r:embed="rId8"/>
                      <a:srcRect/>
                      <a:stretch>
                        <a:fillRect/>
                      </a:stretch>
                    </p:blipFill>
                    <p:spPr bwMode="auto">
                      <a:xfrm>
                        <a:off x="3243263" y="3309938"/>
                        <a:ext cx="321151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161012217"/>
              </p:ext>
            </p:extLst>
          </p:nvPr>
        </p:nvGraphicFramePr>
        <p:xfrm>
          <a:off x="2976563" y="5662613"/>
          <a:ext cx="3211512" cy="1054100"/>
        </p:xfrm>
        <a:graphic>
          <a:graphicData uri="http://schemas.openxmlformats.org/presentationml/2006/ole">
            <mc:AlternateContent xmlns:mc="http://schemas.openxmlformats.org/markup-compatibility/2006">
              <mc:Choice xmlns:v="urn:schemas-microsoft-com:vml" Requires="v">
                <p:oleObj spid="_x0000_s9339" name="Equation" r:id="rId9" imgW="1396800" imgH="457200" progId="Equation.DSMT4">
                  <p:embed/>
                </p:oleObj>
              </mc:Choice>
              <mc:Fallback>
                <p:oleObj name="Equation" r:id="rId9" imgW="1396800" imgH="457200" progId="Equation.DSMT4">
                  <p:embed/>
                  <p:pic>
                    <p:nvPicPr>
                      <p:cNvPr id="0" name="对象 12"/>
                      <p:cNvPicPr>
                        <a:picLocks noChangeAspect="1" noChangeArrowheads="1"/>
                      </p:cNvPicPr>
                      <p:nvPr/>
                    </p:nvPicPr>
                    <p:blipFill>
                      <a:blip r:embed="rId10"/>
                      <a:srcRect/>
                      <a:stretch>
                        <a:fillRect/>
                      </a:stretch>
                    </p:blipFill>
                    <p:spPr bwMode="auto">
                      <a:xfrm>
                        <a:off x="2976563" y="5662613"/>
                        <a:ext cx="32115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109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6</a:t>
            </a:r>
            <a:r>
              <a:rPr lang="zh-CN" altLang="en-US" sz="36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6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LMS</a:t>
            </a:r>
            <a:r>
              <a:rPr lang="zh-CN" altLang="en-US" sz="3600" dirty="0" smtClean="0">
                <a:solidFill>
                  <a:srgbClr val="7030A0"/>
                </a:solidFill>
                <a:latin typeface="楷体" panose="02010609060101010101" pitchFamily="49" charset="-122"/>
                <a:ea typeface="楷体" panose="02010609060101010101" pitchFamily="49" charset="-122"/>
              </a:rPr>
              <a:t>原理</a:t>
            </a:r>
            <a:endParaRPr lang="zh-CN" altLang="en-US" sz="3600" dirty="0">
              <a:solidFill>
                <a:srgbClr val="7030A0"/>
              </a:solidFill>
              <a:latin typeface="楷体" panose="02010609060101010101" pitchFamily="49" charset="-122"/>
              <a:ea typeface="楷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717914"/>
              </p:ext>
            </p:extLst>
          </p:nvPr>
        </p:nvGraphicFramePr>
        <p:xfrm>
          <a:off x="1411808" y="1988840"/>
          <a:ext cx="6832600" cy="527050"/>
        </p:xfrm>
        <a:graphic>
          <a:graphicData uri="http://schemas.openxmlformats.org/presentationml/2006/ole">
            <mc:AlternateContent xmlns:mc="http://schemas.openxmlformats.org/markup-compatibility/2006">
              <mc:Choice xmlns:v="urn:schemas-microsoft-com:vml" Requires="v">
                <p:oleObj spid="_x0000_s10343" name="Equation" r:id="rId3" imgW="2971800" imgH="228600" progId="Equation.DSMT4">
                  <p:embed/>
                </p:oleObj>
              </mc:Choice>
              <mc:Fallback>
                <p:oleObj name="Equation" r:id="rId3" imgW="2971800" imgH="228600" progId="Equation.DSMT4">
                  <p:embed/>
                  <p:pic>
                    <p:nvPicPr>
                      <p:cNvPr id="0" name="对象 12"/>
                      <p:cNvPicPr>
                        <a:picLocks noChangeAspect="1" noChangeArrowheads="1"/>
                      </p:cNvPicPr>
                      <p:nvPr/>
                    </p:nvPicPr>
                    <p:blipFill>
                      <a:blip r:embed="rId4"/>
                      <a:srcRect/>
                      <a:stretch>
                        <a:fillRect/>
                      </a:stretch>
                    </p:blipFill>
                    <p:spPr bwMode="auto">
                      <a:xfrm>
                        <a:off x="1411808" y="1988840"/>
                        <a:ext cx="6832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504032" y="1383159"/>
            <a:ext cx="2736304"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每次迭代误差：</a:t>
            </a:r>
            <a:endParaRPr lang="zh-CN" altLang="en-US" sz="2400" b="1" dirty="0">
              <a:solidFill>
                <a:srgbClr val="00B050"/>
              </a:solidFill>
              <a:latin typeface="楷体" panose="02010609060101010101" pitchFamily="49" charset="-122"/>
              <a:ea typeface="楷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131579225"/>
              </p:ext>
            </p:extLst>
          </p:nvPr>
        </p:nvGraphicFramePr>
        <p:xfrm>
          <a:off x="3779912" y="2564904"/>
          <a:ext cx="2919413" cy="1874838"/>
        </p:xfrm>
        <a:graphic>
          <a:graphicData uri="http://schemas.openxmlformats.org/presentationml/2006/ole">
            <mc:AlternateContent xmlns:mc="http://schemas.openxmlformats.org/markup-compatibility/2006">
              <mc:Choice xmlns:v="urn:schemas-microsoft-com:vml" Requires="v">
                <p:oleObj spid="_x0000_s10344" name="Equation" r:id="rId5" imgW="1269720" imgH="812520" progId="Equation.DSMT4">
                  <p:embed/>
                </p:oleObj>
              </mc:Choice>
              <mc:Fallback>
                <p:oleObj name="Equation" r:id="rId5" imgW="1269720" imgH="812520" progId="Equation.DSMT4">
                  <p:embed/>
                  <p:pic>
                    <p:nvPicPr>
                      <p:cNvPr id="0" name="对象 1"/>
                      <p:cNvPicPr>
                        <a:picLocks noChangeAspect="1" noChangeArrowheads="1"/>
                      </p:cNvPicPr>
                      <p:nvPr/>
                    </p:nvPicPr>
                    <p:blipFill>
                      <a:blip r:embed="rId6"/>
                      <a:srcRect/>
                      <a:stretch>
                        <a:fillRect/>
                      </a:stretch>
                    </p:blipFill>
                    <p:spPr bwMode="auto">
                      <a:xfrm>
                        <a:off x="3779912" y="2564904"/>
                        <a:ext cx="2919413"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467544" y="2679303"/>
            <a:ext cx="3024336"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均方误差及其导数：</a:t>
            </a:r>
            <a:endParaRPr lang="zh-CN" altLang="en-US" sz="2400" b="1" dirty="0">
              <a:solidFill>
                <a:srgbClr val="00B050"/>
              </a:solidFill>
              <a:latin typeface="楷体" panose="02010609060101010101" pitchFamily="49" charset="-122"/>
              <a:ea typeface="楷体"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503013343"/>
              </p:ext>
            </p:extLst>
          </p:nvPr>
        </p:nvGraphicFramePr>
        <p:xfrm>
          <a:off x="2987824" y="5445224"/>
          <a:ext cx="2743200" cy="908050"/>
        </p:xfrm>
        <a:graphic>
          <a:graphicData uri="http://schemas.openxmlformats.org/presentationml/2006/ole">
            <mc:AlternateContent xmlns:mc="http://schemas.openxmlformats.org/markup-compatibility/2006">
              <mc:Choice xmlns:v="urn:schemas-microsoft-com:vml" Requires="v">
                <p:oleObj spid="_x0000_s10345" name="Equation" r:id="rId7" imgW="1193760" imgH="393480" progId="Equation.DSMT4">
                  <p:embed/>
                </p:oleObj>
              </mc:Choice>
              <mc:Fallback>
                <p:oleObj name="Equation" r:id="rId7" imgW="1193760" imgH="393480" progId="Equation.DSMT4">
                  <p:embed/>
                  <p:pic>
                    <p:nvPicPr>
                      <p:cNvPr id="0" name="对象 7"/>
                      <p:cNvPicPr>
                        <a:picLocks noChangeAspect="1" noChangeArrowheads="1"/>
                      </p:cNvPicPr>
                      <p:nvPr/>
                    </p:nvPicPr>
                    <p:blipFill>
                      <a:blip r:embed="rId8"/>
                      <a:srcRect/>
                      <a:stretch>
                        <a:fillRect/>
                      </a:stretch>
                    </p:blipFill>
                    <p:spPr bwMode="auto">
                      <a:xfrm>
                        <a:off x="2987824" y="5445224"/>
                        <a:ext cx="2743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467544" y="4365104"/>
            <a:ext cx="1800200" cy="461665"/>
          </a:xfrm>
          <a:prstGeom prst="rect">
            <a:avLst/>
          </a:prstGeom>
          <a:noFill/>
        </p:spPr>
        <p:txBody>
          <a:bodyPr wrap="square" rtlCol="0">
            <a:spAutoFit/>
          </a:bodyPr>
          <a:lstStyle/>
          <a:p>
            <a:r>
              <a:rPr lang="zh-CN" altLang="en-US" sz="2400" b="1" dirty="0" smtClean="0">
                <a:solidFill>
                  <a:schemeClr val="accent6">
                    <a:lumMod val="75000"/>
                  </a:schemeClr>
                </a:solidFill>
                <a:latin typeface="楷体" panose="02010609060101010101" pitchFamily="49" charset="-122"/>
                <a:ea typeface="楷体" panose="02010609060101010101" pitchFamily="49" charset="-122"/>
              </a:rPr>
              <a:t>其中：</a:t>
            </a:r>
            <a:endParaRPr lang="zh-CN" altLang="en-US" sz="2400" b="1" dirty="0">
              <a:solidFill>
                <a:schemeClr val="accent6">
                  <a:lumMod val="75000"/>
                </a:schemeClr>
              </a:solidFill>
              <a:latin typeface="楷体" panose="02010609060101010101" pitchFamily="49" charset="-122"/>
              <a:ea typeface="楷体" panose="02010609060101010101" pitchFamily="49"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414969481"/>
              </p:ext>
            </p:extLst>
          </p:nvPr>
        </p:nvGraphicFramePr>
        <p:xfrm>
          <a:off x="1547664" y="4365104"/>
          <a:ext cx="1779587" cy="908050"/>
        </p:xfrm>
        <a:graphic>
          <a:graphicData uri="http://schemas.openxmlformats.org/presentationml/2006/ole">
            <mc:AlternateContent xmlns:mc="http://schemas.openxmlformats.org/markup-compatibility/2006">
              <mc:Choice xmlns:v="urn:schemas-microsoft-com:vml" Requires="v">
                <p:oleObj spid="_x0000_s10346" name="Equation" r:id="rId9" imgW="774360" imgH="393480" progId="Equation.DSMT4">
                  <p:embed/>
                </p:oleObj>
              </mc:Choice>
              <mc:Fallback>
                <p:oleObj name="Equation" r:id="rId9" imgW="774360" imgH="393480" progId="Equation.DSMT4">
                  <p:embed/>
                  <p:pic>
                    <p:nvPicPr>
                      <p:cNvPr id="0" name="对象 16"/>
                      <p:cNvPicPr>
                        <a:picLocks noChangeAspect="1" noChangeArrowheads="1"/>
                      </p:cNvPicPr>
                      <p:nvPr/>
                    </p:nvPicPr>
                    <p:blipFill>
                      <a:blip r:embed="rId10"/>
                      <a:srcRect/>
                      <a:stretch>
                        <a:fillRect/>
                      </a:stretch>
                    </p:blipFill>
                    <p:spPr bwMode="auto">
                      <a:xfrm>
                        <a:off x="1547664" y="4365104"/>
                        <a:ext cx="177958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19"/>
          <p:cNvSpPr txBox="1"/>
          <p:nvPr/>
        </p:nvSpPr>
        <p:spPr>
          <a:xfrm>
            <a:off x="467544" y="5589240"/>
            <a:ext cx="3024336"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均方误差导数：</a:t>
            </a:r>
            <a:endParaRPr lang="zh-CN" altLang="en-US" sz="2400" b="1" dirty="0">
              <a:solidFill>
                <a:srgbClr val="00B05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350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6</a:t>
            </a:r>
            <a:r>
              <a:rPr lang="zh-CN" altLang="en-US" sz="36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6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LMS</a:t>
            </a:r>
            <a:r>
              <a:rPr lang="zh-CN" altLang="en-US" sz="3600" dirty="0" smtClean="0">
                <a:solidFill>
                  <a:srgbClr val="7030A0"/>
                </a:solidFill>
                <a:latin typeface="楷体" panose="02010609060101010101" pitchFamily="49" charset="-122"/>
                <a:ea typeface="楷体" panose="02010609060101010101" pitchFamily="49" charset="-122"/>
              </a:rPr>
              <a:t>原理</a:t>
            </a:r>
            <a:endParaRPr lang="zh-CN" altLang="en-US" sz="3600" dirty="0">
              <a:solidFill>
                <a:srgbClr val="7030A0"/>
              </a:solidFill>
              <a:latin typeface="楷体" panose="02010609060101010101" pitchFamily="49" charset="-122"/>
              <a:ea typeface="楷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66493775"/>
              </p:ext>
            </p:extLst>
          </p:nvPr>
        </p:nvGraphicFramePr>
        <p:xfrm>
          <a:off x="1495425" y="3881438"/>
          <a:ext cx="6073775" cy="1611312"/>
        </p:xfrm>
        <a:graphic>
          <a:graphicData uri="http://schemas.openxmlformats.org/presentationml/2006/ole">
            <mc:AlternateContent xmlns:mc="http://schemas.openxmlformats.org/markup-compatibility/2006">
              <mc:Choice xmlns:v="urn:schemas-microsoft-com:vml" Requires="v">
                <p:oleObj spid="_x0000_s11309" name="Equation" r:id="rId3" imgW="2641320" imgH="698400" progId="Equation.DSMT4">
                  <p:embed/>
                </p:oleObj>
              </mc:Choice>
              <mc:Fallback>
                <p:oleObj name="Equation" r:id="rId3" imgW="2641320" imgH="698400" progId="Equation.DSMT4">
                  <p:embed/>
                  <p:pic>
                    <p:nvPicPr>
                      <p:cNvPr id="0" name=""/>
                      <p:cNvPicPr>
                        <a:picLocks noChangeAspect="1" noChangeArrowheads="1"/>
                      </p:cNvPicPr>
                      <p:nvPr/>
                    </p:nvPicPr>
                    <p:blipFill>
                      <a:blip r:embed="rId4"/>
                      <a:srcRect/>
                      <a:stretch>
                        <a:fillRect/>
                      </a:stretch>
                    </p:blipFill>
                    <p:spPr bwMode="auto">
                      <a:xfrm>
                        <a:off x="1495425" y="3881438"/>
                        <a:ext cx="607377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504032" y="1383159"/>
            <a:ext cx="8244432"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为了使误差尽快减小，令权值沿着误差函数负梯度方向改变：</a:t>
            </a:r>
            <a:endParaRPr lang="zh-CN" altLang="en-US" sz="2400" b="1" dirty="0">
              <a:solidFill>
                <a:srgbClr val="00B050"/>
              </a:solidFill>
              <a:latin typeface="楷体" panose="02010609060101010101" pitchFamily="49" charset="-122"/>
              <a:ea typeface="楷体" panose="02010609060101010101" pitchFamily="49" charset="-122"/>
            </a:endParaRPr>
          </a:p>
        </p:txBody>
      </p:sp>
      <p:sp>
        <p:nvSpPr>
          <p:cNvPr id="6" name="TextBox 5"/>
          <p:cNvSpPr txBox="1"/>
          <p:nvPr/>
        </p:nvSpPr>
        <p:spPr>
          <a:xfrm>
            <a:off x="539552" y="3039343"/>
            <a:ext cx="3384376"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得到权值迭代方程：</a:t>
            </a:r>
            <a:endParaRPr lang="zh-CN" altLang="en-US" sz="2400" b="1" dirty="0">
              <a:solidFill>
                <a:srgbClr val="00B050"/>
              </a:solidFill>
              <a:latin typeface="楷体" panose="02010609060101010101" pitchFamily="49" charset="-122"/>
              <a:ea typeface="楷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183307904"/>
              </p:ext>
            </p:extLst>
          </p:nvPr>
        </p:nvGraphicFramePr>
        <p:xfrm>
          <a:off x="2483768" y="1988840"/>
          <a:ext cx="4233863" cy="906463"/>
        </p:xfrm>
        <a:graphic>
          <a:graphicData uri="http://schemas.openxmlformats.org/presentationml/2006/ole">
            <mc:AlternateContent xmlns:mc="http://schemas.openxmlformats.org/markup-compatibility/2006">
              <mc:Choice xmlns:v="urn:schemas-microsoft-com:vml" Requires="v">
                <p:oleObj spid="_x0000_s11310" name="Equation" r:id="rId5" imgW="1841400" imgH="393480" progId="Equation.DSMT4">
                  <p:embed/>
                </p:oleObj>
              </mc:Choice>
              <mc:Fallback>
                <p:oleObj name="Equation" r:id="rId5" imgW="1841400" imgH="393480" progId="Equation.DSMT4">
                  <p:embed/>
                  <p:pic>
                    <p:nvPicPr>
                      <p:cNvPr id="0" name="对象 1"/>
                      <p:cNvPicPr>
                        <a:picLocks noChangeAspect="1" noChangeArrowheads="1"/>
                      </p:cNvPicPr>
                      <p:nvPr/>
                    </p:nvPicPr>
                    <p:blipFill>
                      <a:blip r:embed="rId6"/>
                      <a:srcRect/>
                      <a:stretch>
                        <a:fillRect/>
                      </a:stretch>
                    </p:blipFill>
                    <p:spPr bwMode="auto">
                      <a:xfrm>
                        <a:off x="2483768" y="1988840"/>
                        <a:ext cx="423386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8375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155" y="-315"/>
            <a:ext cx="6220290" cy="45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02565" y="4505035"/>
            <a:ext cx="2986421" cy="369332"/>
          </a:xfrm>
          <a:prstGeom prst="rect">
            <a:avLst/>
          </a:prstGeom>
          <a:noFill/>
        </p:spPr>
        <p:txBody>
          <a:bodyPr wrap="square" rtlCol="0">
            <a:spAutoFit/>
          </a:bodyPr>
          <a:lstStyle/>
          <a:p>
            <a:r>
              <a:rPr lang="en-US" altLang="zh-CN" dirty="0" smtClean="0">
                <a:solidFill>
                  <a:schemeClr val="accent6">
                    <a:lumMod val="75000"/>
                  </a:schemeClr>
                </a:solidFill>
              </a:rPr>
              <a:t>LMS</a:t>
            </a:r>
            <a:r>
              <a:rPr lang="zh-CN" altLang="en-US" dirty="0" smtClean="0">
                <a:solidFill>
                  <a:schemeClr val="accent6">
                    <a:lumMod val="75000"/>
                  </a:schemeClr>
                </a:solidFill>
              </a:rPr>
              <a:t>算法的理想学习曲线</a:t>
            </a:r>
            <a:endParaRPr lang="zh-CN" altLang="en-US" dirty="0">
              <a:solidFill>
                <a:schemeClr val="accent6">
                  <a:lumMod val="75000"/>
                </a:schemeClr>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29665428"/>
              </p:ext>
            </p:extLst>
          </p:nvPr>
        </p:nvGraphicFramePr>
        <p:xfrm>
          <a:off x="3921993" y="5042817"/>
          <a:ext cx="2162175" cy="906463"/>
        </p:xfrm>
        <a:graphic>
          <a:graphicData uri="http://schemas.openxmlformats.org/presentationml/2006/ole">
            <mc:AlternateContent xmlns:mc="http://schemas.openxmlformats.org/markup-compatibility/2006">
              <mc:Choice xmlns:v="urn:schemas-microsoft-com:vml" Requires="v">
                <p:oleObj spid="_x0000_s12309" name="Equation" r:id="rId4" imgW="939600" imgH="393480" progId="Equation.DSMT4">
                  <p:embed/>
                </p:oleObj>
              </mc:Choice>
              <mc:Fallback>
                <p:oleObj name="Equation" r:id="rId4" imgW="939600" imgH="393480" progId="Equation.DSMT4">
                  <p:embed/>
                  <p:pic>
                    <p:nvPicPr>
                      <p:cNvPr id="0" name="对象 2"/>
                      <p:cNvPicPr>
                        <a:picLocks noChangeAspect="1" noChangeArrowheads="1"/>
                      </p:cNvPicPr>
                      <p:nvPr/>
                    </p:nvPicPr>
                    <p:blipFill>
                      <a:blip r:embed="rId5"/>
                      <a:srcRect/>
                      <a:stretch>
                        <a:fillRect/>
                      </a:stretch>
                    </p:blipFill>
                    <p:spPr bwMode="auto">
                      <a:xfrm>
                        <a:off x="3921993" y="5042817"/>
                        <a:ext cx="21621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827584" y="5271591"/>
            <a:ext cx="3384376"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学习速率退火策略：</a:t>
            </a:r>
            <a:endParaRPr lang="zh-CN" altLang="en-US" sz="2400" b="1" dirty="0">
              <a:solidFill>
                <a:srgbClr val="00B05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7205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1143000"/>
          </a:xfrm>
        </p:spPr>
        <p:txBody>
          <a:bodyPr>
            <a:normAutofit/>
          </a:bodyPr>
          <a:lstStyle/>
          <a:p>
            <a:r>
              <a:rPr lang="en-US" altLang="zh-CN" sz="3600" dirty="0">
                <a:solidFill>
                  <a:srgbClr val="7030A0"/>
                </a:solidFill>
                <a:latin typeface="楷体" panose="02010609060101010101" pitchFamily="49" charset="-122"/>
                <a:ea typeface="楷体" panose="02010609060101010101" pitchFamily="49" charset="-122"/>
              </a:rPr>
              <a:t>7</a:t>
            </a:r>
            <a:r>
              <a:rPr lang="zh-CN" altLang="en-US" sz="36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、编程示例</a:t>
            </a:r>
            <a:endParaRPr lang="zh-CN" altLang="en-US" sz="3600" dirty="0">
              <a:solidFill>
                <a:srgbClr val="7030A0"/>
              </a:solidFill>
              <a:latin typeface="楷体" panose="02010609060101010101" pitchFamily="49" charset="-122"/>
              <a:ea typeface="楷体" panose="02010609060101010101" pitchFamily="49" charset="-122"/>
            </a:endParaRPr>
          </a:p>
        </p:txBody>
      </p:sp>
      <p:sp>
        <p:nvSpPr>
          <p:cNvPr id="7" name="TextBox 6"/>
          <p:cNvSpPr txBox="1"/>
          <p:nvPr/>
        </p:nvSpPr>
        <p:spPr>
          <a:xfrm>
            <a:off x="827584" y="1556792"/>
            <a:ext cx="3384376" cy="461665"/>
          </a:xfrm>
          <a:prstGeom prst="rect">
            <a:avLst/>
          </a:prstGeom>
          <a:noFill/>
        </p:spPr>
        <p:txBody>
          <a:bodyPr wrap="square" rtlCol="0">
            <a:spAutoFit/>
          </a:bodyPr>
          <a:lstStyle/>
          <a:p>
            <a:r>
              <a:rPr lang="zh-CN" altLang="en-US" sz="2400" b="1" dirty="0" smtClean="0">
                <a:solidFill>
                  <a:srgbClr val="00B050"/>
                </a:solidFill>
                <a:latin typeface="楷体" panose="02010609060101010101" pitchFamily="49" charset="-122"/>
                <a:ea typeface="楷体" panose="02010609060101010101" pitchFamily="49" charset="-122"/>
              </a:rPr>
              <a:t>语音信号识别：</a:t>
            </a:r>
            <a:endParaRPr lang="zh-CN" altLang="en-US" sz="2400" b="1" dirty="0">
              <a:solidFill>
                <a:srgbClr val="00B050"/>
              </a:solidFill>
              <a:latin typeface="楷体" panose="02010609060101010101" pitchFamily="49" charset="-122"/>
              <a:ea typeface="楷体" panose="02010609060101010101" pitchFamily="49" charset="-122"/>
            </a:endParaRP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48" y="2132856"/>
            <a:ext cx="8884329"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62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1</a:t>
            </a:r>
            <a:r>
              <a:rPr lang="zh-CN" altLang="en-US" sz="3600" dirty="0" smtClean="0">
                <a:solidFill>
                  <a:srgbClr val="7030A0"/>
                </a:solidFill>
                <a:latin typeface="楷体" panose="02010609060101010101" pitchFamily="49" charset="-122"/>
                <a:ea typeface="楷体" panose="02010609060101010101" pitchFamily="49" charset="-122"/>
              </a:rPr>
              <a:t>、基本概念</a:t>
            </a:r>
            <a:endParaRPr lang="zh-CN" altLang="en-US" sz="3600" dirty="0">
              <a:solidFill>
                <a:srgbClr val="7030A0"/>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pPr marL="0" indent="0" algn="just">
              <a:buNone/>
            </a:pPr>
            <a:r>
              <a:rPr lang="zh-CN" altLang="en-US" sz="2400" dirty="0" smtClean="0">
                <a:solidFill>
                  <a:schemeClr val="accent6">
                    <a:lumMod val="75000"/>
                  </a:schemeClr>
                </a:solidFill>
                <a:latin typeface="楷体" panose="02010609060101010101" pitchFamily="49" charset="-122"/>
                <a:ea typeface="楷体" panose="02010609060101010101" pitchFamily="49" charset="-122"/>
              </a:rPr>
              <a:t>    人工神经网络</a:t>
            </a:r>
            <a:r>
              <a:rPr lang="zh-CN" altLang="en-US" sz="2400" dirty="0">
                <a:solidFill>
                  <a:schemeClr val="accent6">
                    <a:lumMod val="75000"/>
                  </a:schemeClr>
                </a:solidFill>
                <a:latin typeface="楷体" panose="02010609060101010101" pitchFamily="49" charset="-122"/>
                <a:ea typeface="楷体" panose="02010609060101010101" pitchFamily="49" charset="-122"/>
              </a:rPr>
              <a:t>（</a:t>
            </a:r>
            <a:r>
              <a:rPr lang="en-US" altLang="zh-CN" sz="2400" dirty="0" err="1">
                <a:solidFill>
                  <a:schemeClr val="accent6">
                    <a:lumMod val="75000"/>
                  </a:schemeClr>
                </a:solidFill>
                <a:latin typeface="Times New Roman" panose="02020603050405020304" pitchFamily="18" charset="0"/>
                <a:ea typeface="楷体" panose="02010609060101010101" pitchFamily="49" charset="-122"/>
                <a:cs typeface="Times New Roman" panose="02020603050405020304" pitchFamily="18" charset="0"/>
              </a:rPr>
              <a:t>Artifical</a:t>
            </a:r>
            <a:r>
              <a:rPr lang="en-US" altLang="zh-CN" sz="2400" dirty="0">
                <a:solidFill>
                  <a:schemeClr val="accent6">
                    <a:lumMod val="75000"/>
                  </a:schemeClr>
                </a:solidFill>
                <a:latin typeface="Times New Roman" panose="02020603050405020304" pitchFamily="18" charset="0"/>
                <a:ea typeface="楷体" panose="02010609060101010101" pitchFamily="49" charset="-122"/>
                <a:cs typeface="Times New Roman" panose="02020603050405020304" pitchFamily="18" charset="0"/>
              </a:rPr>
              <a:t> Neural Network</a:t>
            </a:r>
            <a:r>
              <a:rPr lang="zh-CN" altLang="en-US" sz="2400" dirty="0">
                <a:solidFill>
                  <a:schemeClr val="accent6">
                    <a:lumMod val="75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accent6">
                    <a:lumMod val="75000"/>
                  </a:schemeClr>
                </a:solidFill>
                <a:latin typeface="Times New Roman" panose="02020603050405020304" pitchFamily="18" charset="0"/>
                <a:ea typeface="楷体" panose="02010609060101010101" pitchFamily="49" charset="-122"/>
                <a:cs typeface="Times New Roman" panose="02020603050405020304" pitchFamily="18" charset="0"/>
              </a:rPr>
              <a:t>ANN</a:t>
            </a:r>
            <a:r>
              <a:rPr lang="zh-CN" altLang="en-US" sz="2400" dirty="0">
                <a:solidFill>
                  <a:schemeClr val="accent6">
                    <a:lumMod val="75000"/>
                  </a:schemeClr>
                </a:solidFill>
                <a:latin typeface="楷体" panose="02010609060101010101" pitchFamily="49" charset="-122"/>
                <a:ea typeface="楷体" panose="02010609060101010101" pitchFamily="49" charset="-122"/>
              </a:rPr>
              <a:t>），是由大量处理单元（神经元</a:t>
            </a:r>
            <a:r>
              <a:rPr lang="en-US" altLang="zh-CN" sz="2400" dirty="0">
                <a:solidFill>
                  <a:schemeClr val="accent6">
                    <a:lumMod val="75000"/>
                  </a:schemeClr>
                </a:solidFill>
                <a:latin typeface="楷体" panose="02010609060101010101" pitchFamily="49" charset="-122"/>
                <a:ea typeface="楷体" panose="02010609060101010101" pitchFamily="49" charset="-122"/>
              </a:rPr>
              <a:t>Neurons</a:t>
            </a:r>
            <a:r>
              <a:rPr lang="zh-CN" altLang="en-US" sz="2400" dirty="0">
                <a:solidFill>
                  <a:schemeClr val="accent6">
                    <a:lumMod val="75000"/>
                  </a:schemeClr>
                </a:solidFill>
                <a:latin typeface="楷体" panose="02010609060101010101" pitchFamily="49" charset="-122"/>
                <a:ea typeface="楷体" panose="02010609060101010101" pitchFamily="49" charset="-122"/>
              </a:rPr>
              <a:t>）广泛互连而成的网络，</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是对</a:t>
            </a:r>
            <a:r>
              <a:rPr lang="zh-CN" altLang="en-US" sz="2400" dirty="0">
                <a:solidFill>
                  <a:schemeClr val="accent6">
                    <a:lumMod val="75000"/>
                  </a:schemeClr>
                </a:solidFill>
                <a:latin typeface="楷体" panose="02010609060101010101" pitchFamily="49" charset="-122"/>
                <a:ea typeface="楷体" panose="02010609060101010101" pitchFamily="49" charset="-122"/>
              </a:rPr>
              <a:t>人脑的抽象、简化和模拟，反映人脑的基本特性</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a:t>
            </a:r>
            <a:endParaRPr lang="en-US" altLang="zh-CN" sz="2400" dirty="0" smtClean="0">
              <a:solidFill>
                <a:schemeClr val="accent6">
                  <a:lumMod val="75000"/>
                </a:schemeClr>
              </a:solidFill>
              <a:latin typeface="楷体" panose="02010609060101010101" pitchFamily="49" charset="-122"/>
              <a:ea typeface="楷体" panose="02010609060101010101" pitchFamily="49" charset="-122"/>
            </a:endParaRPr>
          </a:p>
          <a:p>
            <a:pPr marL="0" indent="0" algn="just">
              <a:buNone/>
            </a:pPr>
            <a:endParaRPr lang="en-US" altLang="zh-CN" sz="2400" dirty="0" smtClean="0">
              <a:solidFill>
                <a:schemeClr val="accent6">
                  <a:lumMod val="75000"/>
                </a:schemeClr>
              </a:solidFill>
              <a:latin typeface="楷体" panose="02010609060101010101" pitchFamily="49" charset="-122"/>
              <a:ea typeface="楷体" panose="02010609060101010101" pitchFamily="49" charset="-122"/>
            </a:endParaRPr>
          </a:p>
          <a:p>
            <a:pPr marL="0" indent="0" algn="just">
              <a:buNone/>
            </a:pPr>
            <a:r>
              <a:rPr lang="en-US" altLang="zh-CN" sz="2400" dirty="0">
                <a:solidFill>
                  <a:schemeClr val="accent6">
                    <a:lumMod val="75000"/>
                  </a:schemeClr>
                </a:solidFill>
                <a:latin typeface="楷体" panose="02010609060101010101" pitchFamily="49" charset="-122"/>
                <a:ea typeface="楷体" panose="02010609060101010101" pitchFamily="49" charset="-122"/>
              </a:rPr>
              <a:t> </a:t>
            </a:r>
            <a:r>
              <a:rPr lang="en-US" altLang="zh-CN" sz="2400" dirty="0" smtClean="0">
                <a:solidFill>
                  <a:schemeClr val="accent6">
                    <a:lumMod val="75000"/>
                  </a:schemeClr>
                </a:solidFill>
                <a:latin typeface="楷体" panose="02010609060101010101" pitchFamily="49" charset="-122"/>
                <a:ea typeface="楷体" panose="02010609060101010101" pitchFamily="49" charset="-122"/>
              </a:rPr>
              <a:t>   </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人工神经网络</a:t>
            </a:r>
            <a:r>
              <a:rPr lang="zh-CN" altLang="en-US" sz="2400" dirty="0">
                <a:solidFill>
                  <a:schemeClr val="accent6">
                    <a:lumMod val="75000"/>
                  </a:schemeClr>
                </a:solidFill>
                <a:latin typeface="楷体" panose="02010609060101010101" pitchFamily="49" charset="-122"/>
                <a:ea typeface="楷体" panose="02010609060101010101" pitchFamily="49" charset="-122"/>
              </a:rPr>
              <a:t>是由简单的处理单元所组成的大量并行分布的处理机，这种处理机具有存储和应用经验知识的</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自然特性，</a:t>
            </a:r>
            <a:r>
              <a:rPr lang="zh-CN" altLang="en-US" sz="2400" dirty="0">
                <a:solidFill>
                  <a:schemeClr val="accent6">
                    <a:lumMod val="75000"/>
                  </a:schemeClr>
                </a:solidFill>
                <a:latin typeface="楷体" panose="02010609060101010101" pitchFamily="49" charset="-122"/>
                <a:ea typeface="楷体" panose="02010609060101010101" pitchFamily="49" charset="-122"/>
              </a:rPr>
              <a:t>它与人脑的相似之处概括为两方面</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a:t>
            </a:r>
            <a:endParaRPr lang="en-US" altLang="zh-CN" sz="2400" dirty="0" smtClean="0">
              <a:solidFill>
                <a:schemeClr val="accent6">
                  <a:lumMod val="75000"/>
                </a:schemeClr>
              </a:solidFill>
              <a:latin typeface="楷体" panose="02010609060101010101" pitchFamily="49" charset="-122"/>
              <a:ea typeface="楷体" panose="02010609060101010101" pitchFamily="49" charset="-122"/>
            </a:endParaRPr>
          </a:p>
          <a:p>
            <a:pPr marL="0" indent="0" algn="just">
              <a:buNone/>
            </a:pPr>
            <a:endParaRPr lang="en-US" altLang="zh-CN" sz="2400" dirty="0" smtClean="0">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zh-CN" altLang="en-US" sz="2400" dirty="0" smtClean="0">
                <a:solidFill>
                  <a:srgbClr val="00B050"/>
                </a:solidFill>
                <a:latin typeface="楷体" panose="02010609060101010101" pitchFamily="49" charset="-122"/>
                <a:ea typeface="楷体" panose="02010609060101010101" pitchFamily="49" charset="-122"/>
              </a:rPr>
              <a:t> 通过</a:t>
            </a:r>
            <a:r>
              <a:rPr lang="zh-CN" altLang="en-US" sz="2400" dirty="0">
                <a:solidFill>
                  <a:srgbClr val="00B050"/>
                </a:solidFill>
                <a:latin typeface="楷体" panose="02010609060101010101" pitchFamily="49" charset="-122"/>
                <a:ea typeface="楷体" panose="02010609060101010101" pitchFamily="49" charset="-122"/>
              </a:rPr>
              <a:t>学习过程利用神经网络从外部环境中获取</a:t>
            </a:r>
            <a:r>
              <a:rPr lang="zh-CN" altLang="en-US" sz="2400" dirty="0" smtClean="0">
                <a:solidFill>
                  <a:srgbClr val="00B050"/>
                </a:solidFill>
                <a:latin typeface="楷体" panose="02010609060101010101" pitchFamily="49" charset="-122"/>
                <a:ea typeface="楷体" panose="02010609060101010101" pitchFamily="49" charset="-122"/>
              </a:rPr>
              <a:t>知识</a:t>
            </a:r>
            <a:r>
              <a:rPr lang="zh-CN" altLang="en-US" sz="2400" dirty="0">
                <a:solidFill>
                  <a:srgbClr val="00B050"/>
                </a:solidFill>
                <a:latin typeface="楷体" panose="02010609060101010101" pitchFamily="49" charset="-122"/>
                <a:ea typeface="楷体" panose="02010609060101010101" pitchFamily="49" charset="-122"/>
              </a:rPr>
              <a:t>。</a:t>
            </a:r>
            <a:endParaRPr lang="en-US" altLang="zh-CN" sz="2400" dirty="0">
              <a:solidFill>
                <a:srgbClr val="00B050"/>
              </a:solidFill>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en-US" altLang="zh-CN" sz="2400" dirty="0" smtClean="0">
                <a:solidFill>
                  <a:srgbClr val="00B050"/>
                </a:solidFill>
                <a:latin typeface="楷体" panose="02010609060101010101" pitchFamily="49" charset="-122"/>
                <a:ea typeface="楷体" panose="02010609060101010101" pitchFamily="49" charset="-122"/>
              </a:rPr>
              <a:t> </a:t>
            </a:r>
            <a:r>
              <a:rPr lang="zh-CN" altLang="en-US" sz="2400" dirty="0" smtClean="0">
                <a:solidFill>
                  <a:srgbClr val="00B050"/>
                </a:solidFill>
                <a:latin typeface="楷体" panose="02010609060101010101" pitchFamily="49" charset="-122"/>
                <a:ea typeface="楷体" panose="02010609060101010101" pitchFamily="49" charset="-122"/>
              </a:rPr>
              <a:t>内部</a:t>
            </a:r>
            <a:r>
              <a:rPr lang="zh-CN" altLang="en-US" sz="2400" dirty="0">
                <a:solidFill>
                  <a:srgbClr val="00B050"/>
                </a:solidFill>
                <a:latin typeface="楷体" panose="02010609060101010101" pitchFamily="49" charset="-122"/>
                <a:ea typeface="楷体" panose="02010609060101010101" pitchFamily="49" charset="-122"/>
              </a:rPr>
              <a:t>神经元（突触权值）用来存储获取的知识信息。</a:t>
            </a:r>
          </a:p>
        </p:txBody>
      </p:sp>
    </p:spTree>
    <p:extLst>
      <p:ext uri="{BB962C8B-B14F-4D97-AF65-F5344CB8AC3E}">
        <p14:creationId xmlns:p14="http://schemas.microsoft.com/office/powerpoint/2010/main" val="259633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2</a:t>
            </a:r>
            <a:r>
              <a:rPr lang="zh-CN" altLang="en-US" sz="3600" dirty="0" smtClean="0">
                <a:solidFill>
                  <a:srgbClr val="7030A0"/>
                </a:solidFill>
                <a:latin typeface="楷体" panose="02010609060101010101" pitchFamily="49" charset="-122"/>
                <a:ea typeface="楷体" panose="02010609060101010101" pitchFamily="49" charset="-122"/>
              </a:rPr>
              <a:t>、高效计算</a:t>
            </a:r>
            <a:endParaRPr lang="zh-CN" altLang="en-US" sz="3600" dirty="0">
              <a:solidFill>
                <a:srgbClr val="7030A0"/>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457200" y="1600200"/>
            <a:ext cx="8229600" cy="5069160"/>
          </a:xfrm>
        </p:spPr>
        <p:txBody>
          <a:bodyPr>
            <a:normAutofit lnSpcReduction="10000"/>
          </a:bodyPr>
          <a:lstStyle/>
          <a:p>
            <a:pPr marL="0" indent="0" algn="just">
              <a:buNone/>
            </a:pPr>
            <a:r>
              <a:rPr lang="zh-CN" altLang="en-US" sz="2400" dirty="0" smtClean="0">
                <a:solidFill>
                  <a:schemeClr val="accent6">
                    <a:lumMod val="75000"/>
                  </a:schemeClr>
                </a:solidFill>
                <a:latin typeface="楷体" panose="02010609060101010101" pitchFamily="49" charset="-122"/>
                <a:ea typeface="楷体" panose="02010609060101010101" pitchFamily="49" charset="-122"/>
              </a:rPr>
              <a:t>    </a:t>
            </a:r>
            <a:r>
              <a:rPr lang="en-US" altLang="zh-CN" sz="2400" dirty="0" smtClean="0">
                <a:solidFill>
                  <a:schemeClr val="accent6">
                    <a:lumMod val="75000"/>
                  </a:schemeClr>
                </a:solidFill>
                <a:latin typeface="楷体" panose="02010609060101010101" pitchFamily="49" charset="-122"/>
                <a:ea typeface="楷体" panose="02010609060101010101" pitchFamily="49" charset="-122"/>
              </a:rPr>
              <a:t>ANN</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也</a:t>
            </a:r>
            <a:r>
              <a:rPr lang="zh-CN" altLang="en-US" sz="2400" dirty="0">
                <a:solidFill>
                  <a:schemeClr val="accent6">
                    <a:lumMod val="75000"/>
                  </a:schemeClr>
                </a:solidFill>
                <a:latin typeface="楷体" panose="02010609060101010101" pitchFamily="49" charset="-122"/>
                <a:ea typeface="楷体" panose="02010609060101010101" pitchFamily="49" charset="-122"/>
              </a:rPr>
              <a:t>经常被称为神经计算机（</a:t>
            </a:r>
            <a:r>
              <a:rPr lang="en-US" altLang="zh-CN" sz="2400" dirty="0" err="1">
                <a:solidFill>
                  <a:schemeClr val="accent6">
                    <a:lumMod val="75000"/>
                  </a:schemeClr>
                </a:solidFill>
                <a:latin typeface="Times New Roman" panose="02020603050405020304" pitchFamily="18" charset="0"/>
                <a:ea typeface="楷体" panose="02010609060101010101" pitchFamily="49" charset="-122"/>
                <a:cs typeface="Times New Roman" panose="02020603050405020304" pitchFamily="18" charset="0"/>
              </a:rPr>
              <a:t>Neurocomputer</a:t>
            </a:r>
            <a:r>
              <a:rPr lang="zh-CN" altLang="en-US" sz="2400" dirty="0">
                <a:solidFill>
                  <a:schemeClr val="accent6">
                    <a:lumMod val="75000"/>
                  </a:schemeClr>
                </a:solidFill>
                <a:latin typeface="楷体" panose="02010609060101010101" pitchFamily="49" charset="-122"/>
                <a:ea typeface="楷体" panose="02010609060101010101" pitchFamily="49" charset="-122"/>
              </a:rPr>
              <a:t>），但它与现代数字计算机的不同之处主要变现在一下几个方面</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a:t>
            </a:r>
            <a:endParaRPr lang="en-US" altLang="zh-CN" sz="2400" dirty="0" smtClean="0">
              <a:solidFill>
                <a:schemeClr val="accent6">
                  <a:lumMod val="75000"/>
                </a:schemeClr>
              </a:solidFill>
              <a:latin typeface="楷体" panose="02010609060101010101" pitchFamily="49" charset="-122"/>
              <a:ea typeface="楷体" panose="02010609060101010101" pitchFamily="49" charset="-122"/>
            </a:endParaRPr>
          </a:p>
          <a:p>
            <a:pPr marL="0" indent="0" algn="just">
              <a:buNone/>
            </a:pPr>
            <a:endParaRPr lang="en-US" altLang="zh-CN" sz="2400" dirty="0" smtClean="0">
              <a:solidFill>
                <a:schemeClr val="accent6">
                  <a:lumMod val="75000"/>
                </a:schemeClr>
              </a:solidFill>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zh-CN" altLang="en-US" sz="2400" dirty="0" smtClean="0">
                <a:solidFill>
                  <a:srgbClr val="00B050"/>
                </a:solidFill>
                <a:latin typeface="楷体" panose="02010609060101010101" pitchFamily="49" charset="-122"/>
                <a:ea typeface="楷体" panose="02010609060101010101" pitchFamily="49" charset="-122"/>
              </a:rPr>
              <a:t>信息</a:t>
            </a:r>
            <a:r>
              <a:rPr lang="zh-CN" altLang="en-US" sz="2400" dirty="0">
                <a:solidFill>
                  <a:srgbClr val="00B050"/>
                </a:solidFill>
                <a:latin typeface="楷体" panose="02010609060101010101" pitchFamily="49" charset="-122"/>
                <a:ea typeface="楷体" panose="02010609060101010101" pitchFamily="49" charset="-122"/>
              </a:rPr>
              <a:t>存储与处理是合二为一</a:t>
            </a:r>
            <a:r>
              <a:rPr lang="zh-CN" altLang="en-US" sz="2400" dirty="0" smtClean="0">
                <a:solidFill>
                  <a:srgbClr val="00B050"/>
                </a:solidFill>
                <a:latin typeface="楷体" panose="02010609060101010101" pitchFamily="49" charset="-122"/>
                <a:ea typeface="楷体" panose="02010609060101010101" pitchFamily="49" charset="-122"/>
              </a:rPr>
              <a:t>的；</a:t>
            </a:r>
            <a:r>
              <a:rPr lang="zh-CN" altLang="en-US" sz="2400" dirty="0">
                <a:solidFill>
                  <a:srgbClr val="00B050"/>
                </a:solidFill>
                <a:latin typeface="楷体" panose="02010609060101010101" pitchFamily="49" charset="-122"/>
                <a:ea typeface="楷体" panose="02010609060101010101" pitchFamily="49" charset="-122"/>
              </a:rPr>
              <a:t>传统计算机的存储与计算</a:t>
            </a:r>
            <a:r>
              <a:rPr lang="zh-CN" altLang="en-US" sz="2400" dirty="0" smtClean="0">
                <a:solidFill>
                  <a:srgbClr val="00B050"/>
                </a:solidFill>
                <a:latin typeface="楷体" panose="02010609060101010101" pitchFamily="49" charset="-122"/>
                <a:ea typeface="楷体" panose="02010609060101010101" pitchFamily="49" charset="-122"/>
              </a:rPr>
              <a:t>时独立的</a:t>
            </a:r>
            <a:r>
              <a:rPr lang="zh-CN" altLang="en-US" sz="2400" dirty="0">
                <a:solidFill>
                  <a:srgbClr val="00B050"/>
                </a:solidFill>
                <a:latin typeface="楷体" panose="02010609060101010101" pitchFamily="49" charset="-122"/>
                <a:ea typeface="楷体" panose="02010609060101010101" pitchFamily="49" charset="-122"/>
              </a:rPr>
              <a:t>，因而在存储与计算之间存在的瓶颈</a:t>
            </a:r>
            <a:r>
              <a:rPr lang="zh-CN" altLang="en-US" sz="2400" dirty="0" smtClean="0">
                <a:solidFill>
                  <a:srgbClr val="00B050"/>
                </a:solidFill>
                <a:latin typeface="楷体" panose="02010609060101010101" pitchFamily="49" charset="-122"/>
                <a:ea typeface="楷体" panose="02010609060101010101" pitchFamily="49" charset="-122"/>
              </a:rPr>
              <a:t>。</a:t>
            </a:r>
            <a:endParaRPr lang="en-US" altLang="zh-CN" sz="2400" dirty="0" smtClean="0">
              <a:solidFill>
                <a:srgbClr val="00B050"/>
              </a:solidFill>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zh-CN" altLang="en-US" sz="2400" dirty="0" smtClean="0">
                <a:solidFill>
                  <a:srgbClr val="00B050"/>
                </a:solidFill>
                <a:latin typeface="楷体" panose="02010609060101010101" pitchFamily="49" charset="-122"/>
                <a:ea typeface="楷体" panose="02010609060101010101" pitchFamily="49" charset="-122"/>
              </a:rPr>
              <a:t>以</a:t>
            </a:r>
            <a:r>
              <a:rPr lang="zh-CN" altLang="en-US" sz="2400" dirty="0">
                <a:solidFill>
                  <a:srgbClr val="00B050"/>
                </a:solidFill>
                <a:latin typeface="楷体" panose="02010609060101010101" pitchFamily="49" charset="-122"/>
                <a:ea typeface="楷体" panose="02010609060101010101" pitchFamily="49" charset="-122"/>
              </a:rPr>
              <a:t>大规模模拟计算为主；数字计算机是以串行离散符号处理</a:t>
            </a:r>
            <a:r>
              <a:rPr lang="zh-CN" altLang="en-US" sz="2400" dirty="0" smtClean="0">
                <a:solidFill>
                  <a:srgbClr val="00B050"/>
                </a:solidFill>
                <a:latin typeface="楷体" panose="02010609060101010101" pitchFamily="49" charset="-122"/>
                <a:ea typeface="楷体" panose="02010609060101010101" pitchFamily="49" charset="-122"/>
              </a:rPr>
              <a:t>为主。</a:t>
            </a:r>
            <a:endParaRPr lang="en-US" altLang="zh-CN" sz="2400" dirty="0" smtClean="0">
              <a:solidFill>
                <a:srgbClr val="00B050"/>
              </a:solidFill>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zh-CN" altLang="en-US" sz="2400" dirty="0" smtClean="0">
                <a:solidFill>
                  <a:srgbClr val="00B050"/>
                </a:solidFill>
                <a:latin typeface="楷体" panose="02010609060101010101" pitchFamily="49" charset="-122"/>
                <a:ea typeface="楷体" panose="02010609060101010101" pitchFamily="49" charset="-122"/>
              </a:rPr>
              <a:t>具有</a:t>
            </a:r>
            <a:r>
              <a:rPr lang="zh-CN" altLang="en-US" sz="2400" dirty="0">
                <a:solidFill>
                  <a:srgbClr val="00B050"/>
                </a:solidFill>
                <a:latin typeface="楷体" panose="02010609060101010101" pitchFamily="49" charset="-122"/>
                <a:ea typeface="楷体" panose="02010609060101010101" pitchFamily="49" charset="-122"/>
              </a:rPr>
              <a:t>很强的鲁棒性和容错性，善于联想、概括、类比和推广，任何局部的损伤不会影响整理</a:t>
            </a:r>
            <a:r>
              <a:rPr lang="zh-CN" altLang="en-US" sz="2400" dirty="0" smtClean="0">
                <a:solidFill>
                  <a:srgbClr val="00B050"/>
                </a:solidFill>
                <a:latin typeface="楷体" panose="02010609060101010101" pitchFamily="49" charset="-122"/>
                <a:ea typeface="楷体" panose="02010609060101010101" pitchFamily="49" charset="-122"/>
              </a:rPr>
              <a:t>结果。</a:t>
            </a:r>
            <a:endParaRPr lang="en-US" altLang="zh-CN" sz="2400" dirty="0" smtClean="0">
              <a:solidFill>
                <a:srgbClr val="00B050"/>
              </a:solidFill>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zh-CN" altLang="en-US" sz="2400" dirty="0" smtClean="0">
                <a:solidFill>
                  <a:srgbClr val="00B050"/>
                </a:solidFill>
                <a:latin typeface="楷体" panose="02010609060101010101" pitchFamily="49" charset="-122"/>
                <a:ea typeface="楷体" panose="02010609060101010101" pitchFamily="49" charset="-122"/>
              </a:rPr>
              <a:t>具有</a:t>
            </a:r>
            <a:r>
              <a:rPr lang="zh-CN" altLang="en-US" sz="2400" dirty="0">
                <a:solidFill>
                  <a:srgbClr val="00B050"/>
                </a:solidFill>
                <a:latin typeface="楷体" panose="02010609060101010101" pitchFamily="49" charset="-122"/>
                <a:ea typeface="楷体" panose="02010609060101010101" pitchFamily="49" charset="-122"/>
              </a:rPr>
              <a:t>很强的自学习能力，能为新的输入产生合理的输出，可在学习过程之中不断完善自己，具有创新</a:t>
            </a:r>
            <a:r>
              <a:rPr lang="zh-CN" altLang="en-US" sz="2400" dirty="0" smtClean="0">
                <a:solidFill>
                  <a:srgbClr val="00B050"/>
                </a:solidFill>
                <a:latin typeface="楷体" panose="02010609060101010101" pitchFamily="49" charset="-122"/>
                <a:ea typeface="楷体" panose="02010609060101010101" pitchFamily="49" charset="-122"/>
              </a:rPr>
              <a:t>特点。</a:t>
            </a:r>
            <a:endParaRPr lang="en-US" altLang="zh-CN" sz="2400" dirty="0" smtClean="0">
              <a:solidFill>
                <a:srgbClr val="00B050"/>
              </a:solidFill>
              <a:latin typeface="楷体" panose="02010609060101010101" pitchFamily="49" charset="-122"/>
              <a:ea typeface="楷体" panose="02010609060101010101" pitchFamily="49" charset="-122"/>
            </a:endParaRPr>
          </a:p>
          <a:p>
            <a:pPr algn="just">
              <a:buFont typeface="Wingdings" panose="05000000000000000000" pitchFamily="2" charset="2"/>
              <a:buChar char="Ø"/>
            </a:pPr>
            <a:r>
              <a:rPr lang="zh-CN" altLang="en-US" sz="2400" dirty="0" smtClean="0">
                <a:solidFill>
                  <a:srgbClr val="00B050"/>
                </a:solidFill>
                <a:latin typeface="楷体" panose="02010609060101010101" pitchFamily="49" charset="-122"/>
                <a:ea typeface="楷体" panose="02010609060101010101" pitchFamily="49" charset="-122"/>
              </a:rPr>
              <a:t>是</a:t>
            </a:r>
            <a:r>
              <a:rPr lang="zh-CN" altLang="en-US" sz="2400" dirty="0">
                <a:solidFill>
                  <a:srgbClr val="00B050"/>
                </a:solidFill>
                <a:latin typeface="楷体" panose="02010609060101010101" pitchFamily="49" charset="-122"/>
                <a:ea typeface="楷体" panose="02010609060101010101" pitchFamily="49" charset="-122"/>
              </a:rPr>
              <a:t>一大规模自适应非线性动力系统，具有集体运算能力；这与本质上是线性系统的现代数字计算机</a:t>
            </a:r>
            <a:r>
              <a:rPr lang="zh-CN" altLang="en-US" sz="2400" dirty="0" smtClean="0">
                <a:solidFill>
                  <a:srgbClr val="00B050"/>
                </a:solidFill>
                <a:latin typeface="楷体" panose="02010609060101010101" pitchFamily="49" charset="-122"/>
                <a:ea typeface="楷体" panose="02010609060101010101" pitchFamily="49" charset="-122"/>
              </a:rPr>
              <a:t>迥然不同</a:t>
            </a:r>
            <a:r>
              <a:rPr lang="zh-CN" altLang="en-US" sz="2400" dirty="0">
                <a:solidFill>
                  <a:srgbClr val="00B050"/>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23323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duzhai.net/edu/UploadPic/2006-12/2006121412301934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44306"/>
            <a:ext cx="6696744" cy="4704463"/>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39552" y="692696"/>
            <a:ext cx="1723549" cy="461665"/>
          </a:xfrm>
          <a:prstGeom prst="rect">
            <a:avLst/>
          </a:prstGeom>
        </p:spPr>
        <p:txBody>
          <a:bodyPr wrap="none">
            <a:spAutoFit/>
          </a:bodyPr>
          <a:lstStyle/>
          <a:p>
            <a:r>
              <a:rPr lang="zh-CN" altLang="en-US" sz="2400" dirty="0" smtClean="0">
                <a:solidFill>
                  <a:srgbClr val="FF0000"/>
                </a:solidFill>
                <a:latin typeface="楷体" panose="02010609060101010101" pitchFamily="49" charset="-122"/>
                <a:ea typeface="楷体" panose="02010609060101010101" pitchFamily="49" charset="-122"/>
              </a:rPr>
              <a:t>层级模型：</a:t>
            </a:r>
            <a:endParaRPr lang="en-US" altLang="zh-CN" sz="24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191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3</a:t>
            </a:r>
            <a:r>
              <a:rPr lang="zh-CN" altLang="en-US" sz="3600" dirty="0" smtClean="0">
                <a:solidFill>
                  <a:srgbClr val="7030A0"/>
                </a:solidFill>
                <a:latin typeface="楷体" panose="02010609060101010101" pitchFamily="49" charset="-122"/>
                <a:ea typeface="楷体" panose="02010609060101010101" pitchFamily="49" charset="-122"/>
              </a:rPr>
              <a:t>、基本原理</a:t>
            </a:r>
            <a:endParaRPr lang="zh-CN" altLang="en-US" sz="3600" dirty="0">
              <a:solidFill>
                <a:srgbClr val="7030A0"/>
              </a:solidFill>
              <a:latin typeface="楷体" panose="02010609060101010101" pitchFamily="49" charset="-122"/>
              <a:ea typeface="楷体" panose="02010609060101010101" pitchFamily="49" charset="-122"/>
            </a:endParaRPr>
          </a:p>
        </p:txBody>
      </p:sp>
      <p:pic>
        <p:nvPicPr>
          <p:cNvPr id="1028" name="Picture 4" descr="http://www.jlck.cn/upimages/2011/19.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21" y="1412776"/>
            <a:ext cx="8867775" cy="3419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对象 26"/>
          <p:cNvGraphicFramePr>
            <a:graphicFrameLocks noChangeAspect="1"/>
          </p:cNvGraphicFramePr>
          <p:nvPr>
            <p:extLst>
              <p:ext uri="{D42A27DB-BD31-4B8C-83A1-F6EECF244321}">
                <p14:modId xmlns:p14="http://schemas.microsoft.com/office/powerpoint/2010/main" val="1121220923"/>
              </p:ext>
            </p:extLst>
          </p:nvPr>
        </p:nvGraphicFramePr>
        <p:xfrm>
          <a:off x="2987824" y="5013176"/>
          <a:ext cx="3456384" cy="1219900"/>
        </p:xfrm>
        <a:graphic>
          <a:graphicData uri="http://schemas.openxmlformats.org/presentationml/2006/ole">
            <mc:AlternateContent xmlns:mc="http://schemas.openxmlformats.org/markup-compatibility/2006">
              <mc:Choice xmlns:v="urn:schemas-microsoft-com:vml" Requires="v">
                <p:oleObj spid="_x0000_s1110" name="Equation" r:id="rId4" imgW="1295280" imgH="457200" progId="Equation.DSMT4">
                  <p:embed/>
                </p:oleObj>
              </mc:Choice>
              <mc:Fallback>
                <p:oleObj name="Equation" r:id="rId4" imgW="1295280" imgH="457200" progId="Equation.DSMT4">
                  <p:embed/>
                  <p:pic>
                    <p:nvPicPr>
                      <p:cNvPr id="0" name=""/>
                      <p:cNvPicPr/>
                      <p:nvPr/>
                    </p:nvPicPr>
                    <p:blipFill>
                      <a:blip r:embed="rId5"/>
                      <a:stretch>
                        <a:fillRect/>
                      </a:stretch>
                    </p:blipFill>
                    <p:spPr>
                      <a:xfrm>
                        <a:off x="2987824" y="5013176"/>
                        <a:ext cx="3456384" cy="1219900"/>
                      </a:xfrm>
                      <a:prstGeom prst="rect">
                        <a:avLst/>
                      </a:prstGeom>
                    </p:spPr>
                  </p:pic>
                </p:oleObj>
              </mc:Fallback>
            </mc:AlternateContent>
          </a:graphicData>
        </a:graphic>
      </p:graphicFrame>
      <p:sp>
        <p:nvSpPr>
          <p:cNvPr id="28" name="TextBox 27"/>
          <p:cNvSpPr txBox="1"/>
          <p:nvPr/>
        </p:nvSpPr>
        <p:spPr>
          <a:xfrm>
            <a:off x="1619672" y="5373216"/>
            <a:ext cx="1296144" cy="461665"/>
          </a:xfrm>
          <a:prstGeom prst="rect">
            <a:avLst/>
          </a:prstGeom>
          <a:noFill/>
        </p:spPr>
        <p:txBody>
          <a:bodyPr wrap="square" rtlCol="0">
            <a:spAutoFit/>
          </a:bodyPr>
          <a:lstStyle/>
          <a:p>
            <a:r>
              <a:rPr lang="zh-CN" altLang="en-US" sz="2400" b="1" dirty="0" smtClean="0">
                <a:solidFill>
                  <a:srgbClr val="FF0000"/>
                </a:solidFill>
                <a:latin typeface="楷体" panose="02010609060101010101" pitchFamily="49" charset="-122"/>
                <a:ea typeface="楷体" panose="02010609060101010101" pitchFamily="49" charset="-122"/>
              </a:rPr>
              <a:t>输出：</a:t>
            </a:r>
            <a:endParaRPr lang="zh-CN" altLang="en-US" sz="24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975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dirty="0" smtClean="0">
                <a:solidFill>
                  <a:srgbClr val="00B050"/>
                </a:solidFill>
                <a:latin typeface="楷体" panose="02010609060101010101" pitchFamily="49" charset="-122"/>
                <a:ea typeface="楷体" panose="02010609060101010101" pitchFamily="49" charset="-122"/>
              </a:rPr>
              <a:t>   基本激励函数：</a:t>
            </a:r>
            <a:endParaRPr lang="en-US" altLang="zh-CN" sz="2400" dirty="0">
              <a:solidFill>
                <a:srgbClr val="00B050"/>
              </a:solidFill>
              <a:latin typeface="楷体" panose="02010609060101010101" pitchFamily="49" charset="-122"/>
              <a:ea typeface="楷体" panose="02010609060101010101" pitchFamily="49" charset="-122"/>
            </a:endParaRPr>
          </a:p>
          <a:p>
            <a:pPr>
              <a:buFont typeface="Wingdings" panose="05000000000000000000" pitchFamily="2" charset="2"/>
              <a:buChar char="p"/>
            </a:pPr>
            <a:r>
              <a:rPr lang="en-US" altLang="zh-CN" sz="2400" dirty="0" smtClean="0">
                <a:solidFill>
                  <a:srgbClr val="0070C0"/>
                </a:solidFill>
                <a:latin typeface="楷体" panose="02010609060101010101" pitchFamily="49" charset="-122"/>
                <a:ea typeface="楷体" panose="02010609060101010101" pitchFamily="49" charset="-122"/>
              </a:rPr>
              <a:t> </a:t>
            </a:r>
            <a:r>
              <a:rPr lang="zh-CN" altLang="en-US" sz="2400" dirty="0" smtClean="0">
                <a:solidFill>
                  <a:srgbClr val="0070C0"/>
                </a:solidFill>
                <a:latin typeface="楷体" panose="02010609060101010101" pitchFamily="49" charset="-122"/>
                <a:ea typeface="楷体" panose="02010609060101010101" pitchFamily="49" charset="-122"/>
              </a:rPr>
              <a:t>阈值函数</a:t>
            </a:r>
            <a:endParaRPr lang="en-US" altLang="zh-CN" sz="2400" dirty="0">
              <a:solidFill>
                <a:srgbClr val="00B050"/>
              </a:solidFill>
              <a:latin typeface="楷体" panose="02010609060101010101" pitchFamily="49" charset="-122"/>
              <a:ea typeface="楷体" panose="02010609060101010101" pitchFamily="49" charset="-122"/>
            </a:endParaRPr>
          </a:p>
          <a:p>
            <a:pPr marL="0" indent="0">
              <a:buNone/>
            </a:pPr>
            <a:endParaRPr lang="en-US" altLang="zh-CN" sz="2400" dirty="0" smtClean="0">
              <a:solidFill>
                <a:srgbClr val="00B050"/>
              </a:solidFill>
              <a:latin typeface="楷体" panose="02010609060101010101" pitchFamily="49" charset="-122"/>
              <a:ea typeface="楷体" panose="02010609060101010101" pitchFamily="49" charset="-122"/>
            </a:endParaRPr>
          </a:p>
          <a:p>
            <a:pPr marL="0" indent="0">
              <a:buNone/>
            </a:pPr>
            <a:endParaRPr lang="en-US" altLang="zh-CN" sz="2400" dirty="0" smtClean="0">
              <a:solidFill>
                <a:srgbClr val="00B050"/>
              </a:solidFill>
              <a:latin typeface="楷体" panose="02010609060101010101" pitchFamily="49" charset="-122"/>
              <a:ea typeface="楷体" panose="02010609060101010101" pitchFamily="49" charset="-122"/>
            </a:endParaRPr>
          </a:p>
          <a:p>
            <a:pPr>
              <a:buFont typeface="Wingdings" panose="05000000000000000000" pitchFamily="2" charset="2"/>
              <a:buChar char="p"/>
            </a:pPr>
            <a:r>
              <a:rPr lang="en-US" altLang="zh-CN" sz="2400" dirty="0">
                <a:solidFill>
                  <a:srgbClr val="0070C0"/>
                </a:solidFill>
                <a:latin typeface="楷体" panose="02010609060101010101" pitchFamily="49" charset="-122"/>
                <a:ea typeface="楷体" panose="02010609060101010101" pitchFamily="49" charset="-122"/>
              </a:rPr>
              <a:t> </a:t>
            </a:r>
            <a:r>
              <a:rPr lang="zh-CN" altLang="en-US" sz="2400" dirty="0" smtClean="0">
                <a:solidFill>
                  <a:srgbClr val="0070C0"/>
                </a:solidFill>
                <a:latin typeface="楷体" panose="02010609060101010101" pitchFamily="49" charset="-122"/>
                <a:ea typeface="楷体" panose="02010609060101010101" pitchFamily="49" charset="-122"/>
              </a:rPr>
              <a:t>分段线性函数</a:t>
            </a:r>
            <a:endParaRPr lang="en-US" altLang="zh-CN" sz="2400" dirty="0" smtClean="0">
              <a:solidFill>
                <a:srgbClr val="0070C0"/>
              </a:solidFill>
              <a:latin typeface="楷体" panose="02010609060101010101" pitchFamily="49" charset="-122"/>
              <a:ea typeface="楷体" panose="02010609060101010101" pitchFamily="49" charset="-122"/>
            </a:endParaRPr>
          </a:p>
          <a:p>
            <a:pPr marL="0" indent="0">
              <a:buNone/>
            </a:pPr>
            <a:endParaRPr lang="en-US" altLang="zh-CN" sz="2400" dirty="0" smtClean="0">
              <a:solidFill>
                <a:srgbClr val="00B050"/>
              </a:solidFill>
              <a:latin typeface="楷体" panose="02010609060101010101" pitchFamily="49" charset="-122"/>
              <a:ea typeface="楷体" panose="02010609060101010101" pitchFamily="49" charset="-122"/>
            </a:endParaRPr>
          </a:p>
          <a:p>
            <a:pPr marL="0" indent="0">
              <a:buNone/>
            </a:pPr>
            <a:endParaRPr lang="en-US" altLang="zh-CN" sz="2400" dirty="0" smtClean="0">
              <a:solidFill>
                <a:srgbClr val="00B050"/>
              </a:solidFill>
              <a:latin typeface="楷体" panose="02010609060101010101" pitchFamily="49" charset="-122"/>
              <a:ea typeface="楷体" panose="02010609060101010101" pitchFamily="49" charset="-122"/>
            </a:endParaRPr>
          </a:p>
          <a:p>
            <a:pPr>
              <a:buFont typeface="Wingdings" panose="05000000000000000000" pitchFamily="2" charset="2"/>
              <a:buChar char="p"/>
            </a:pPr>
            <a:r>
              <a:rPr lang="en-US" altLang="zh-CN" sz="2400" dirty="0">
                <a:solidFill>
                  <a:srgbClr val="0070C0"/>
                </a:solidFill>
                <a:latin typeface="楷体" panose="02010609060101010101" pitchFamily="49" charset="-122"/>
                <a:ea typeface="楷体" panose="02010609060101010101" pitchFamily="49" charset="-122"/>
              </a:rPr>
              <a:t> </a:t>
            </a:r>
            <a:r>
              <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Sigmoid</a:t>
            </a:r>
            <a:r>
              <a:rPr lang="zh-CN" altLang="en-US"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函数</a:t>
            </a:r>
            <a:endPar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a:spLocks/>
          </p:cNvSpPr>
          <p:nvPr/>
        </p:nvSpPr>
        <p:spPr>
          <a:xfrm>
            <a:off x="395536"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solidFill>
                  <a:srgbClr val="7030A0"/>
                </a:solidFill>
                <a:latin typeface="楷体" panose="02010609060101010101" pitchFamily="49" charset="-122"/>
                <a:ea typeface="楷体" panose="02010609060101010101" pitchFamily="49" charset="-122"/>
              </a:rPr>
              <a:t>3</a:t>
            </a:r>
            <a:r>
              <a:rPr lang="zh-CN" altLang="en-US" sz="3600" dirty="0" smtClean="0">
                <a:solidFill>
                  <a:srgbClr val="7030A0"/>
                </a:solidFill>
                <a:latin typeface="楷体" panose="02010609060101010101" pitchFamily="49" charset="-122"/>
                <a:ea typeface="楷体" panose="02010609060101010101" pitchFamily="49" charset="-122"/>
              </a:rPr>
              <a:t>、基本原理</a:t>
            </a:r>
            <a:endParaRPr lang="zh-CN" altLang="en-US" sz="3600" dirty="0">
              <a:solidFill>
                <a:srgbClr val="7030A0"/>
              </a:solidFill>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09703795"/>
              </p:ext>
            </p:extLst>
          </p:nvPr>
        </p:nvGraphicFramePr>
        <p:xfrm>
          <a:off x="2915815" y="2420888"/>
          <a:ext cx="2688299" cy="864096"/>
        </p:xfrm>
        <a:graphic>
          <a:graphicData uri="http://schemas.openxmlformats.org/presentationml/2006/ole">
            <mc:AlternateContent xmlns:mc="http://schemas.openxmlformats.org/markup-compatibility/2006">
              <mc:Choice xmlns:v="urn:schemas-microsoft-com:vml" Requires="v">
                <p:oleObj spid="_x0000_s3265" name="Equation" r:id="rId3" imgW="1422360" imgH="457200" progId="Equation.DSMT4">
                  <p:embed/>
                </p:oleObj>
              </mc:Choice>
              <mc:Fallback>
                <p:oleObj name="Equation" r:id="rId3" imgW="1422360" imgH="457200" progId="Equation.DSMT4">
                  <p:embed/>
                  <p:pic>
                    <p:nvPicPr>
                      <p:cNvPr id="0" name=""/>
                      <p:cNvPicPr/>
                      <p:nvPr/>
                    </p:nvPicPr>
                    <p:blipFill>
                      <a:blip r:embed="rId4"/>
                      <a:stretch>
                        <a:fillRect/>
                      </a:stretch>
                    </p:blipFill>
                    <p:spPr>
                      <a:xfrm>
                        <a:off x="2915815" y="2420888"/>
                        <a:ext cx="2688299" cy="86409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59779964"/>
              </p:ext>
            </p:extLst>
          </p:nvPr>
        </p:nvGraphicFramePr>
        <p:xfrm>
          <a:off x="2869481" y="3621088"/>
          <a:ext cx="3214687" cy="1343025"/>
        </p:xfrm>
        <a:graphic>
          <a:graphicData uri="http://schemas.openxmlformats.org/presentationml/2006/ole">
            <mc:AlternateContent xmlns:mc="http://schemas.openxmlformats.org/markup-compatibility/2006">
              <mc:Choice xmlns:v="urn:schemas-microsoft-com:vml" Requires="v">
                <p:oleObj spid="_x0000_s3266" name="Equation" r:id="rId5" imgW="1701720" imgH="711000" progId="Equation.DSMT4">
                  <p:embed/>
                </p:oleObj>
              </mc:Choice>
              <mc:Fallback>
                <p:oleObj name="Equation" r:id="rId5" imgW="1701720" imgH="711000" progId="Equation.DSMT4">
                  <p:embed/>
                  <p:pic>
                    <p:nvPicPr>
                      <p:cNvPr id="0" name="对象 4"/>
                      <p:cNvPicPr>
                        <a:picLocks noChangeAspect="1" noChangeArrowheads="1"/>
                      </p:cNvPicPr>
                      <p:nvPr/>
                    </p:nvPicPr>
                    <p:blipFill>
                      <a:blip r:embed="rId6"/>
                      <a:srcRect/>
                      <a:stretch>
                        <a:fillRect/>
                      </a:stretch>
                    </p:blipFill>
                    <p:spPr bwMode="auto">
                      <a:xfrm>
                        <a:off x="2869481" y="3621088"/>
                        <a:ext cx="3214687"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75620130"/>
              </p:ext>
            </p:extLst>
          </p:nvPr>
        </p:nvGraphicFramePr>
        <p:xfrm>
          <a:off x="2915816" y="5373216"/>
          <a:ext cx="1800225" cy="742950"/>
        </p:xfrm>
        <a:graphic>
          <a:graphicData uri="http://schemas.openxmlformats.org/presentationml/2006/ole">
            <mc:AlternateContent xmlns:mc="http://schemas.openxmlformats.org/markup-compatibility/2006">
              <mc:Choice xmlns:v="urn:schemas-microsoft-com:vml" Requires="v">
                <p:oleObj spid="_x0000_s3267" name="Equation" r:id="rId7" imgW="952200" imgH="393480" progId="Equation.DSMT4">
                  <p:embed/>
                </p:oleObj>
              </mc:Choice>
              <mc:Fallback>
                <p:oleObj name="Equation" r:id="rId7" imgW="952200" imgH="393480" progId="Equation.DSMT4">
                  <p:embed/>
                  <p:pic>
                    <p:nvPicPr>
                      <p:cNvPr id="0" name="对象 4"/>
                      <p:cNvPicPr>
                        <a:picLocks noChangeAspect="1" noChangeArrowheads="1"/>
                      </p:cNvPicPr>
                      <p:nvPr/>
                    </p:nvPicPr>
                    <p:blipFill>
                      <a:blip r:embed="rId8"/>
                      <a:srcRect/>
                      <a:stretch>
                        <a:fillRect/>
                      </a:stretch>
                    </p:blipFill>
                    <p:spPr bwMode="auto">
                      <a:xfrm>
                        <a:off x="2915816" y="5373216"/>
                        <a:ext cx="180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9976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073"/>
            <a:ext cx="6031505"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170" y="1844824"/>
            <a:ext cx="3562697" cy="2177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7544" y="748865"/>
            <a:ext cx="1723549" cy="461665"/>
          </a:xfrm>
          <a:prstGeom prst="rect">
            <a:avLst/>
          </a:prstGeom>
        </p:spPr>
        <p:txBody>
          <a:bodyPr wrap="none">
            <a:spAutoFit/>
          </a:bodyPr>
          <a:lstStyle/>
          <a:p>
            <a:r>
              <a:rPr lang="zh-CN" altLang="en-US" sz="2400" dirty="0">
                <a:solidFill>
                  <a:srgbClr val="FF0000"/>
                </a:solidFill>
                <a:latin typeface="楷体" panose="02010609060101010101" pitchFamily="49" charset="-122"/>
                <a:ea typeface="楷体" panose="02010609060101010101" pitchFamily="49" charset="-122"/>
              </a:rPr>
              <a:t>阈值</a:t>
            </a:r>
            <a:r>
              <a:rPr lang="zh-CN" altLang="en-US" sz="2400" dirty="0" smtClean="0">
                <a:solidFill>
                  <a:srgbClr val="FF0000"/>
                </a:solidFill>
                <a:latin typeface="楷体" panose="02010609060101010101" pitchFamily="49" charset="-122"/>
                <a:ea typeface="楷体" panose="02010609060101010101" pitchFamily="49" charset="-122"/>
              </a:rPr>
              <a:t>函数：</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7" name="矩形 6"/>
          <p:cNvSpPr/>
          <p:nvPr/>
        </p:nvSpPr>
        <p:spPr>
          <a:xfrm>
            <a:off x="539552" y="2564904"/>
            <a:ext cx="2339102" cy="461665"/>
          </a:xfrm>
          <a:prstGeom prst="rect">
            <a:avLst/>
          </a:prstGeom>
        </p:spPr>
        <p:txBody>
          <a:bodyPr wrap="none">
            <a:spAutoFit/>
          </a:bodyPr>
          <a:lstStyle/>
          <a:p>
            <a:r>
              <a:rPr lang="zh-CN" altLang="en-US" sz="2400" dirty="0" smtClean="0">
                <a:solidFill>
                  <a:srgbClr val="FF0000"/>
                </a:solidFill>
                <a:latin typeface="楷体" panose="02010609060101010101" pitchFamily="49" charset="-122"/>
                <a:ea typeface="楷体" panose="02010609060101010101" pitchFamily="49" charset="-122"/>
              </a:rPr>
              <a:t>分段线性函数：</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8" name="矩形 7"/>
          <p:cNvSpPr/>
          <p:nvPr/>
        </p:nvSpPr>
        <p:spPr>
          <a:xfrm>
            <a:off x="544195" y="5157192"/>
            <a:ext cx="218521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Sigmoid</a:t>
            </a:r>
            <a:r>
              <a:rPr lang="zh-CN" altLang="en-US" sz="2400" dirty="0" smtClean="0">
                <a:solidFill>
                  <a:srgbClr val="FF0000"/>
                </a:solidFill>
                <a:latin typeface="楷体" panose="02010609060101010101" pitchFamily="49" charset="-122"/>
                <a:ea typeface="楷体" panose="02010609060101010101" pitchFamily="49" charset="-122"/>
              </a:rPr>
              <a:t>函数：</a:t>
            </a:r>
            <a:endParaRPr lang="en-US" altLang="zh-CN" sz="2400" dirty="0">
              <a:solidFill>
                <a:srgbClr val="FF0000"/>
              </a:solidFill>
              <a:latin typeface="楷体" panose="02010609060101010101" pitchFamily="49" charset="-122"/>
              <a:ea typeface="楷体" panose="02010609060101010101" pitchFamily="49" charset="-122"/>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654" y="3814992"/>
            <a:ext cx="5415408" cy="3051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85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solidFill>
                  <a:srgbClr val="7030A0"/>
                </a:solidFill>
                <a:latin typeface="楷体" panose="02010609060101010101" pitchFamily="49" charset="-122"/>
                <a:ea typeface="楷体" panose="02010609060101010101" pitchFamily="49" charset="-122"/>
              </a:rPr>
              <a:t>4</a:t>
            </a:r>
            <a:r>
              <a:rPr lang="zh-CN" altLang="en-US" sz="3600" dirty="0" smtClean="0">
                <a:solidFill>
                  <a:srgbClr val="7030A0"/>
                </a:solidFill>
                <a:latin typeface="楷体" panose="02010609060101010101" pitchFamily="49" charset="-122"/>
                <a:ea typeface="楷体" panose="02010609060101010101" pitchFamily="49" charset="-122"/>
              </a:rPr>
              <a:t>、单层前向网络</a:t>
            </a:r>
            <a:endParaRPr lang="zh-CN" altLang="en-US" sz="3600" dirty="0">
              <a:solidFill>
                <a:srgbClr val="7030A0"/>
              </a:solidFill>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457200" y="1600200"/>
            <a:ext cx="8229600" cy="5069160"/>
          </a:xfrm>
        </p:spPr>
        <p:txBody>
          <a:bodyPr>
            <a:normAutofit/>
          </a:bodyPr>
          <a:lstStyle/>
          <a:p>
            <a:pPr marL="0" indent="0" algn="just">
              <a:buNone/>
            </a:pPr>
            <a:r>
              <a:rPr lang="zh-CN" altLang="en-US" sz="2400" dirty="0" smtClean="0">
                <a:solidFill>
                  <a:schemeClr val="accent6">
                    <a:lumMod val="75000"/>
                  </a:schemeClr>
                </a:solidFill>
                <a:latin typeface="楷体" panose="02010609060101010101" pitchFamily="49" charset="-122"/>
                <a:ea typeface="楷体" panose="02010609060101010101" pitchFamily="49" charset="-122"/>
              </a:rPr>
              <a:t>    在</a:t>
            </a:r>
            <a:r>
              <a:rPr lang="zh-CN" altLang="en-US" sz="2400" dirty="0">
                <a:solidFill>
                  <a:schemeClr val="accent6">
                    <a:lumMod val="75000"/>
                  </a:schemeClr>
                </a:solidFill>
                <a:latin typeface="楷体" panose="02010609060101010101" pitchFamily="49" charset="-122"/>
                <a:ea typeface="楷体" panose="02010609060101010101" pitchFamily="49" charset="-122"/>
              </a:rPr>
              <a:t>众多人工神经网络模型中，最为简单的就是所谓的单层前向网络，它是指拥有的计算节点（神经元）是“单层”</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的。</a:t>
            </a:r>
            <a:r>
              <a:rPr lang="zh-CN" altLang="en-US" sz="2400" dirty="0">
                <a:solidFill>
                  <a:schemeClr val="accent6">
                    <a:lumMod val="75000"/>
                  </a:schemeClr>
                </a:solidFill>
                <a:latin typeface="楷体" panose="02010609060101010101" pitchFamily="49" charset="-122"/>
                <a:ea typeface="楷体" panose="02010609060101010101" pitchFamily="49" charset="-122"/>
              </a:rPr>
              <a:t>这里主要介绍的单层感知器和自适应线性元件模型均属于典型单层前向网络。</a:t>
            </a:r>
          </a:p>
          <a:p>
            <a:pPr marL="0" indent="0" algn="just">
              <a:buNone/>
            </a:pPr>
            <a:r>
              <a:rPr lang="zh-CN" altLang="en-US" sz="2400" dirty="0" smtClean="0">
                <a:solidFill>
                  <a:schemeClr val="accent6">
                    <a:lumMod val="75000"/>
                  </a:schemeClr>
                </a:solidFill>
                <a:latin typeface="楷体" panose="02010609060101010101" pitchFamily="49" charset="-122"/>
                <a:ea typeface="楷体" panose="02010609060101010101" pitchFamily="49" charset="-122"/>
              </a:rPr>
              <a:t>    感知</a:t>
            </a:r>
            <a:r>
              <a:rPr lang="zh-CN" altLang="en-US" sz="2400" dirty="0">
                <a:solidFill>
                  <a:schemeClr val="accent6">
                    <a:lumMod val="75000"/>
                  </a:schemeClr>
                </a:solidFill>
                <a:latin typeface="楷体" panose="02010609060101010101" pitchFamily="49" charset="-122"/>
                <a:ea typeface="楷体" panose="02010609060101010101" pitchFamily="49" charset="-122"/>
              </a:rPr>
              <a:t>器是神经网络用来进行模式识别的一种最简单模型，但是由单个神经元组成的单层感知器只能用来实现线性可分</a:t>
            </a:r>
          </a:p>
          <a:p>
            <a:pPr marL="0" indent="0" algn="just">
              <a:buNone/>
            </a:pPr>
            <a:r>
              <a:rPr lang="zh-CN" altLang="en-US" sz="2400" dirty="0" smtClean="0">
                <a:solidFill>
                  <a:schemeClr val="accent6">
                    <a:lumMod val="75000"/>
                  </a:schemeClr>
                </a:solidFill>
                <a:latin typeface="楷体" panose="02010609060101010101" pitchFamily="49" charset="-122"/>
                <a:ea typeface="楷体" panose="02010609060101010101" pitchFamily="49" charset="-122"/>
              </a:rPr>
              <a:t>的</a:t>
            </a:r>
            <a:r>
              <a:rPr lang="zh-CN" altLang="en-US" sz="2400" dirty="0">
                <a:solidFill>
                  <a:schemeClr val="accent6">
                    <a:lumMod val="75000"/>
                  </a:schemeClr>
                </a:solidFill>
                <a:latin typeface="楷体" panose="02010609060101010101" pitchFamily="49" charset="-122"/>
                <a:ea typeface="楷体" panose="02010609060101010101" pitchFamily="49" charset="-122"/>
              </a:rPr>
              <a:t>两类模式的识别。</a:t>
            </a:r>
          </a:p>
          <a:p>
            <a:pPr marL="0" indent="0" algn="just">
              <a:buNone/>
            </a:pPr>
            <a:r>
              <a:rPr lang="zh-CN" altLang="en-US" sz="2400" dirty="0" smtClean="0">
                <a:solidFill>
                  <a:schemeClr val="accent6">
                    <a:lumMod val="75000"/>
                  </a:schemeClr>
                </a:solidFill>
                <a:latin typeface="楷体" panose="02010609060101010101" pitchFamily="49" charset="-122"/>
                <a:ea typeface="楷体" panose="02010609060101010101" pitchFamily="49" charset="-122"/>
              </a:rPr>
              <a:t>    在</a:t>
            </a:r>
            <a:r>
              <a:rPr lang="zh-CN" altLang="en-US" sz="2400" dirty="0">
                <a:solidFill>
                  <a:schemeClr val="accent6">
                    <a:lumMod val="75000"/>
                  </a:schemeClr>
                </a:solidFill>
                <a:latin typeface="楷体" panose="02010609060101010101" pitchFamily="49" charset="-122"/>
                <a:ea typeface="楷体" panose="02010609060101010101" pitchFamily="49" charset="-122"/>
              </a:rPr>
              <a:t>信号处理领域，单个神经元也用来作为自适应线性元件进行自适应滤波，</a:t>
            </a:r>
            <a:r>
              <a:rPr lang="en-US" altLang="zh-CN" sz="2400" dirty="0" err="1">
                <a:solidFill>
                  <a:schemeClr val="accent6">
                    <a:lumMod val="75000"/>
                  </a:schemeClr>
                </a:solidFill>
                <a:latin typeface="楷体" panose="02010609060101010101" pitchFamily="49" charset="-122"/>
                <a:ea typeface="楷体" panose="02010609060101010101" pitchFamily="49" charset="-122"/>
              </a:rPr>
              <a:t>Widrow</a:t>
            </a:r>
            <a:r>
              <a:rPr lang="zh-CN" altLang="en-US" sz="2400" dirty="0">
                <a:solidFill>
                  <a:schemeClr val="accent6">
                    <a:lumMod val="75000"/>
                  </a:schemeClr>
                </a:solidFill>
                <a:latin typeface="楷体" panose="02010609060101010101" pitchFamily="49" charset="-122"/>
                <a:ea typeface="楷体" panose="02010609060101010101" pitchFamily="49" charset="-122"/>
              </a:rPr>
              <a:t>和</a:t>
            </a:r>
            <a:r>
              <a:rPr lang="en-US" altLang="zh-CN" sz="2400" dirty="0">
                <a:solidFill>
                  <a:schemeClr val="accent6">
                    <a:lumMod val="75000"/>
                  </a:schemeClr>
                </a:solidFill>
                <a:latin typeface="楷体" panose="02010609060101010101" pitchFamily="49" charset="-122"/>
                <a:ea typeface="楷体" panose="02010609060101010101" pitchFamily="49" charset="-122"/>
              </a:rPr>
              <a:t>Hoff</a:t>
            </a:r>
            <a:r>
              <a:rPr lang="zh-CN" altLang="en-US" sz="2400" dirty="0">
                <a:solidFill>
                  <a:schemeClr val="accent6">
                    <a:lumMod val="75000"/>
                  </a:schemeClr>
                </a:solidFill>
                <a:latin typeface="楷体" panose="02010609060101010101" pitchFamily="49" charset="-122"/>
                <a:ea typeface="楷体" panose="02010609060101010101" pitchFamily="49" charset="-122"/>
              </a:rPr>
              <a:t>在</a:t>
            </a:r>
            <a:r>
              <a:rPr lang="en-US" altLang="zh-CN" sz="2400" dirty="0">
                <a:solidFill>
                  <a:schemeClr val="accent6">
                    <a:lumMod val="75000"/>
                  </a:schemeClr>
                </a:solidFill>
                <a:latin typeface="楷体" panose="02010609060101010101" pitchFamily="49" charset="-122"/>
                <a:ea typeface="楷体" panose="02010609060101010101" pitchFamily="49" charset="-122"/>
              </a:rPr>
              <a:t>1960</a:t>
            </a:r>
            <a:r>
              <a:rPr lang="zh-CN" altLang="en-US" sz="2400" dirty="0">
                <a:solidFill>
                  <a:schemeClr val="accent6">
                    <a:lumMod val="75000"/>
                  </a:schemeClr>
                </a:solidFill>
                <a:latin typeface="楷体" panose="02010609060101010101" pitchFamily="49" charset="-122"/>
                <a:ea typeface="楷体" panose="02010609060101010101" pitchFamily="49" charset="-122"/>
              </a:rPr>
              <a:t>年提出了易实现但</a:t>
            </a:r>
            <a:r>
              <a:rPr lang="zh-CN" altLang="en-US" sz="2400" dirty="0" smtClean="0">
                <a:solidFill>
                  <a:schemeClr val="accent6">
                    <a:lumMod val="75000"/>
                  </a:schemeClr>
                </a:solidFill>
                <a:latin typeface="楷体" panose="02010609060101010101" pitchFamily="49" charset="-122"/>
                <a:ea typeface="楷体" panose="02010609060101010101" pitchFamily="49" charset="-122"/>
              </a:rPr>
              <a:t>效率</a:t>
            </a:r>
            <a:r>
              <a:rPr lang="zh-CN" altLang="en-US" sz="2400" dirty="0">
                <a:solidFill>
                  <a:schemeClr val="accent6">
                    <a:lumMod val="75000"/>
                  </a:schemeClr>
                </a:solidFill>
                <a:latin typeface="楷体" panose="02010609060101010101" pitchFamily="49" charset="-122"/>
                <a:ea typeface="楷体" panose="02010609060101010101" pitchFamily="49" charset="-122"/>
              </a:rPr>
              <a:t>高的自适应滤波的</a:t>
            </a:r>
            <a:r>
              <a:rPr lang="en-US" altLang="zh-CN" sz="2400" dirty="0">
                <a:solidFill>
                  <a:schemeClr val="accent6">
                    <a:lumMod val="75000"/>
                  </a:schemeClr>
                </a:solidFill>
                <a:latin typeface="楷体" panose="02010609060101010101" pitchFamily="49" charset="-122"/>
                <a:ea typeface="楷体" panose="02010609060101010101" pitchFamily="49" charset="-122"/>
              </a:rPr>
              <a:t>LMS</a:t>
            </a:r>
            <a:r>
              <a:rPr lang="zh-CN" altLang="en-US" sz="2400" dirty="0">
                <a:solidFill>
                  <a:schemeClr val="accent6">
                    <a:lumMod val="75000"/>
                  </a:schemeClr>
                </a:solidFill>
                <a:latin typeface="楷体" panose="02010609060101010101" pitchFamily="49" charset="-122"/>
                <a:ea typeface="楷体" panose="02010609060101010101" pitchFamily="49" charset="-122"/>
              </a:rPr>
              <a:t>算法（</a:t>
            </a:r>
            <a:r>
              <a:rPr lang="en-US" altLang="zh-CN" sz="2400" dirty="0">
                <a:solidFill>
                  <a:schemeClr val="accent6">
                    <a:lumMod val="75000"/>
                  </a:schemeClr>
                </a:solidFill>
                <a:latin typeface="楷体" panose="02010609060101010101" pitchFamily="49" charset="-122"/>
                <a:ea typeface="楷体" panose="02010609060101010101" pitchFamily="49" charset="-122"/>
              </a:rPr>
              <a:t>Least Mean Square algorithm</a:t>
            </a:r>
            <a:r>
              <a:rPr lang="zh-CN" altLang="en-US" sz="2400" dirty="0">
                <a:solidFill>
                  <a:schemeClr val="accent6">
                    <a:lumMod val="75000"/>
                  </a:schemeClr>
                </a:solidFill>
                <a:latin typeface="楷体" panose="02010609060101010101" pitchFamily="49" charset="-122"/>
                <a:ea typeface="楷体" panose="02010609060101010101" pitchFamily="49" charset="-122"/>
              </a:rPr>
              <a:t>），可以称之为最小均方误差或梯度算法。</a:t>
            </a:r>
            <a:endParaRPr lang="zh-CN" altLang="en-US" sz="2400" dirty="0">
              <a:solidFill>
                <a:srgbClr val="00B05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4547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3034525657"/>
              </p:ext>
            </p:extLst>
          </p:nvPr>
        </p:nvGraphicFramePr>
        <p:xfrm>
          <a:off x="2987824" y="1340768"/>
          <a:ext cx="3455988" cy="1219200"/>
        </p:xfrm>
        <a:graphic>
          <a:graphicData uri="http://schemas.openxmlformats.org/presentationml/2006/ole">
            <mc:AlternateContent xmlns:mc="http://schemas.openxmlformats.org/markup-compatibility/2006">
              <mc:Choice xmlns:v="urn:schemas-microsoft-com:vml" Requires="v">
                <p:oleObj spid="_x0000_s5406" name="Equation" r:id="rId3" imgW="1295280" imgH="457200" progId="Equation.DSMT4">
                  <p:embed/>
                </p:oleObj>
              </mc:Choice>
              <mc:Fallback>
                <p:oleObj name="Equation" r:id="rId3" imgW="1295280" imgH="457200" progId="Equation.DSMT4">
                  <p:embed/>
                  <p:pic>
                    <p:nvPicPr>
                      <p:cNvPr id="0" name="对象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340768"/>
                        <a:ext cx="34559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20701919"/>
              </p:ext>
            </p:extLst>
          </p:nvPr>
        </p:nvGraphicFramePr>
        <p:xfrm>
          <a:off x="2352675" y="2708275"/>
          <a:ext cx="4511675" cy="1041400"/>
        </p:xfrm>
        <a:graphic>
          <a:graphicData uri="http://schemas.openxmlformats.org/presentationml/2006/ole">
            <mc:AlternateContent xmlns:mc="http://schemas.openxmlformats.org/markup-compatibility/2006">
              <mc:Choice xmlns:v="urn:schemas-microsoft-com:vml" Requires="v">
                <p:oleObj spid="_x0000_s5407" name="Equation" r:id="rId5" imgW="1981080" imgH="457200" progId="Equation.DSMT4">
                  <p:embed/>
                </p:oleObj>
              </mc:Choice>
              <mc:Fallback>
                <p:oleObj name="Equation" r:id="rId5" imgW="1981080" imgH="457200" progId="Equation.DSMT4">
                  <p:embed/>
                  <p:pic>
                    <p:nvPicPr>
                      <p:cNvPr id="0" name="对象 4"/>
                      <p:cNvPicPr>
                        <a:picLocks noChangeAspect="1" noChangeArrowheads="1"/>
                      </p:cNvPicPr>
                      <p:nvPr/>
                    </p:nvPicPr>
                    <p:blipFill>
                      <a:blip r:embed="rId6"/>
                      <a:srcRect/>
                      <a:stretch>
                        <a:fillRect/>
                      </a:stretch>
                    </p:blipFill>
                    <p:spPr bwMode="auto">
                      <a:xfrm>
                        <a:off x="2352675" y="2708275"/>
                        <a:ext cx="4511675" cy="1041400"/>
                      </a:xfrm>
                      <a:prstGeom prst="rect">
                        <a:avLst/>
                      </a:prstGeom>
                      <a:noFill/>
                      <a:ln>
                        <a:noFill/>
                      </a:ln>
                    </p:spPr>
                  </p:pic>
                </p:oleObj>
              </mc:Fallback>
            </mc:AlternateContent>
          </a:graphicData>
        </a:graphic>
      </p:graphicFrame>
      <p:sp>
        <p:nvSpPr>
          <p:cNvPr id="6" name="TextBox 5"/>
          <p:cNvSpPr txBox="1"/>
          <p:nvPr/>
        </p:nvSpPr>
        <p:spPr>
          <a:xfrm>
            <a:off x="827584" y="692696"/>
            <a:ext cx="2880320" cy="461665"/>
          </a:xfrm>
          <a:prstGeom prst="rect">
            <a:avLst/>
          </a:prstGeom>
          <a:noFill/>
        </p:spPr>
        <p:txBody>
          <a:bodyPr wrap="square" rtlCol="0">
            <a:spAutoFit/>
          </a:bodyPr>
          <a:lstStyle/>
          <a:p>
            <a:r>
              <a:rPr lang="zh-CN" altLang="en-US" sz="2400" dirty="0" smtClean="0">
                <a:solidFill>
                  <a:srgbClr val="FF0000"/>
                </a:solidFill>
                <a:latin typeface="楷体" panose="02010609060101010101" pitchFamily="49" charset="-122"/>
                <a:ea typeface="楷体" panose="02010609060101010101" pitchFamily="49" charset="-122"/>
              </a:rPr>
              <a:t>单层感知器模型：</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7" name="TextBox 6"/>
          <p:cNvSpPr txBox="1"/>
          <p:nvPr/>
        </p:nvSpPr>
        <p:spPr>
          <a:xfrm>
            <a:off x="1691680" y="2958035"/>
            <a:ext cx="1296144" cy="461665"/>
          </a:xfrm>
          <a:prstGeom prst="rect">
            <a:avLst/>
          </a:prstGeom>
          <a:noFill/>
        </p:spPr>
        <p:txBody>
          <a:bodyPr wrap="square" rtlCol="0">
            <a:spAutoFit/>
          </a:bodyPr>
          <a:lstStyle/>
          <a:p>
            <a:r>
              <a:rPr lang="zh-CN" altLang="en-US" sz="2400" dirty="0" smtClean="0">
                <a:solidFill>
                  <a:srgbClr val="0070C0"/>
                </a:solidFill>
                <a:latin typeface="楷体" panose="02010609060101010101" pitchFamily="49" charset="-122"/>
                <a:ea typeface="楷体" panose="02010609060101010101" pitchFamily="49" charset="-122"/>
              </a:rPr>
              <a:t>其中：</a:t>
            </a:r>
            <a:endParaRPr lang="zh-CN" altLang="en-US" sz="2400" dirty="0">
              <a:solidFill>
                <a:srgbClr val="0070C0"/>
              </a:solidFill>
              <a:latin typeface="楷体" panose="02010609060101010101" pitchFamily="49" charset="-122"/>
              <a:ea typeface="楷体" panose="02010609060101010101"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95323524"/>
              </p:ext>
            </p:extLst>
          </p:nvPr>
        </p:nvGraphicFramePr>
        <p:xfrm>
          <a:off x="2987824" y="3966743"/>
          <a:ext cx="407987" cy="609600"/>
        </p:xfrm>
        <a:graphic>
          <a:graphicData uri="http://schemas.openxmlformats.org/presentationml/2006/ole">
            <mc:AlternateContent xmlns:mc="http://schemas.openxmlformats.org/markup-compatibility/2006">
              <mc:Choice xmlns:v="urn:schemas-microsoft-com:vml" Requires="v">
                <p:oleObj spid="_x0000_s5408" name="Equation" r:id="rId7" imgW="152280" imgH="228600" progId="Equation.DSMT4">
                  <p:embed/>
                </p:oleObj>
              </mc:Choice>
              <mc:Fallback>
                <p:oleObj name="Equation" r:id="rId7" imgW="152280" imgH="228600" progId="Equation.DSMT4">
                  <p:embed/>
                  <p:pic>
                    <p:nvPicPr>
                      <p:cNvPr id="0" name="对象 3"/>
                      <p:cNvPicPr>
                        <a:picLocks noChangeAspect="1" noChangeArrowheads="1"/>
                      </p:cNvPicPr>
                      <p:nvPr/>
                    </p:nvPicPr>
                    <p:blipFill>
                      <a:blip r:embed="rId8"/>
                      <a:srcRect/>
                      <a:stretch>
                        <a:fillRect/>
                      </a:stretch>
                    </p:blipFill>
                    <p:spPr bwMode="auto">
                      <a:xfrm>
                        <a:off x="2987824" y="3966743"/>
                        <a:ext cx="4079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1315190"/>
              </p:ext>
            </p:extLst>
          </p:nvPr>
        </p:nvGraphicFramePr>
        <p:xfrm>
          <a:off x="2987824" y="4698580"/>
          <a:ext cx="373063" cy="441325"/>
        </p:xfrm>
        <a:graphic>
          <a:graphicData uri="http://schemas.openxmlformats.org/presentationml/2006/ole">
            <mc:AlternateContent xmlns:mc="http://schemas.openxmlformats.org/markup-compatibility/2006">
              <mc:Choice xmlns:v="urn:schemas-microsoft-com:vml" Requires="v">
                <p:oleObj spid="_x0000_s5409" name="Equation" r:id="rId9" imgW="139680" imgH="164880" progId="Equation.DSMT4">
                  <p:embed/>
                </p:oleObj>
              </mc:Choice>
              <mc:Fallback>
                <p:oleObj name="Equation" r:id="rId9" imgW="139680" imgH="164880" progId="Equation.DSMT4">
                  <p:embed/>
                  <p:pic>
                    <p:nvPicPr>
                      <p:cNvPr id="0" name="对象 8"/>
                      <p:cNvPicPr>
                        <a:picLocks noChangeAspect="1" noChangeArrowheads="1"/>
                      </p:cNvPicPr>
                      <p:nvPr/>
                    </p:nvPicPr>
                    <p:blipFill>
                      <a:blip r:embed="rId10"/>
                      <a:srcRect/>
                      <a:stretch>
                        <a:fillRect/>
                      </a:stretch>
                    </p:blipFill>
                    <p:spPr bwMode="auto">
                      <a:xfrm>
                        <a:off x="2987824" y="4698580"/>
                        <a:ext cx="3730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3491880" y="4038155"/>
            <a:ext cx="2232248" cy="461665"/>
          </a:xfrm>
          <a:prstGeom prst="rect">
            <a:avLst/>
          </a:prstGeom>
          <a:noFill/>
        </p:spPr>
        <p:txBody>
          <a:bodyPr wrap="square" rtlCol="0">
            <a:spAutoFit/>
          </a:bodyPr>
          <a:lstStyle/>
          <a:p>
            <a:r>
              <a:rPr lang="zh-CN" altLang="en-US" sz="2400" dirty="0" smtClean="0">
                <a:solidFill>
                  <a:srgbClr val="7030A0"/>
                </a:solidFill>
                <a:latin typeface="楷体" panose="02010609060101010101" pitchFamily="49" charset="-122"/>
                <a:ea typeface="楷体" panose="02010609060101010101" pitchFamily="49" charset="-122"/>
              </a:rPr>
              <a:t>：输入数据</a:t>
            </a:r>
            <a:endParaRPr lang="zh-CN" altLang="en-US" sz="2400" dirty="0">
              <a:solidFill>
                <a:srgbClr val="7030A0"/>
              </a:solidFill>
              <a:latin typeface="楷体" panose="02010609060101010101" pitchFamily="49" charset="-122"/>
              <a:ea typeface="楷体" panose="02010609060101010101" pitchFamily="49" charset="-122"/>
            </a:endParaRPr>
          </a:p>
        </p:txBody>
      </p:sp>
      <p:sp>
        <p:nvSpPr>
          <p:cNvPr id="12" name="TextBox 11"/>
          <p:cNvSpPr txBox="1"/>
          <p:nvPr/>
        </p:nvSpPr>
        <p:spPr>
          <a:xfrm>
            <a:off x="3491880" y="4614219"/>
            <a:ext cx="2232248" cy="461665"/>
          </a:xfrm>
          <a:prstGeom prst="rect">
            <a:avLst/>
          </a:prstGeom>
          <a:noFill/>
        </p:spPr>
        <p:txBody>
          <a:bodyPr wrap="square" rtlCol="0">
            <a:spAutoFit/>
          </a:bodyPr>
          <a:lstStyle/>
          <a:p>
            <a:r>
              <a:rPr lang="zh-CN" altLang="en-US" sz="2400" dirty="0" smtClean="0">
                <a:solidFill>
                  <a:srgbClr val="7030A0"/>
                </a:solidFill>
                <a:latin typeface="楷体" panose="02010609060101010101" pitchFamily="49" charset="-122"/>
                <a:ea typeface="楷体" panose="02010609060101010101" pitchFamily="49" charset="-122"/>
              </a:rPr>
              <a:t>：输出数据</a:t>
            </a:r>
            <a:endParaRPr lang="zh-CN" altLang="en-US" sz="2400" dirty="0">
              <a:solidFill>
                <a:srgbClr val="7030A0"/>
              </a:solidFill>
              <a:latin typeface="楷体" panose="02010609060101010101" pitchFamily="49" charset="-122"/>
              <a:ea typeface="楷体" panose="02010609060101010101" pitchFamily="49" charset="-122"/>
            </a:endParaRPr>
          </a:p>
        </p:txBody>
      </p:sp>
      <p:sp>
        <p:nvSpPr>
          <p:cNvPr id="13" name="TextBox 12"/>
          <p:cNvSpPr txBox="1"/>
          <p:nvPr/>
        </p:nvSpPr>
        <p:spPr>
          <a:xfrm>
            <a:off x="827584" y="5373216"/>
            <a:ext cx="7992888" cy="830997"/>
          </a:xfrm>
          <a:prstGeom prst="rect">
            <a:avLst/>
          </a:prstGeom>
          <a:noFill/>
        </p:spPr>
        <p:txBody>
          <a:bodyPr wrap="square" rtlCol="0">
            <a:spAutoFit/>
          </a:bodyPr>
          <a:lstStyle/>
          <a:p>
            <a:r>
              <a:rPr lang="zh-CN" altLang="en-US" sz="2400" dirty="0">
                <a:solidFill>
                  <a:srgbClr val="7030A0"/>
                </a:solidFill>
                <a:latin typeface="楷体" panose="02010609060101010101" pitchFamily="49" charset="-122"/>
                <a:ea typeface="楷体" panose="02010609060101010101" pitchFamily="49" charset="-122"/>
              </a:rPr>
              <a:t>这</a:t>
            </a:r>
            <a:r>
              <a:rPr lang="zh-CN" altLang="en-US" sz="2400" dirty="0" smtClean="0">
                <a:solidFill>
                  <a:srgbClr val="7030A0"/>
                </a:solidFill>
                <a:latin typeface="楷体" panose="02010609060101010101" pitchFamily="49" charset="-122"/>
                <a:ea typeface="楷体" panose="02010609060101010101" pitchFamily="49" charset="-122"/>
              </a:rPr>
              <a:t>是一个而分类问题，我们假设输出为</a:t>
            </a:r>
            <a:r>
              <a:rPr lang="en-US" altLang="zh-CN" sz="2400" dirty="0" smtClean="0">
                <a:solidFill>
                  <a:srgbClr val="7030A0"/>
                </a:solidFill>
                <a:latin typeface="楷体" panose="02010609060101010101" pitchFamily="49" charset="-122"/>
                <a:ea typeface="楷体" panose="02010609060101010101" pitchFamily="49" charset="-122"/>
              </a:rPr>
              <a:t>1</a:t>
            </a:r>
            <a:r>
              <a:rPr lang="zh-CN" altLang="en-US" sz="2400" dirty="0" smtClean="0">
                <a:solidFill>
                  <a:srgbClr val="7030A0"/>
                </a:solidFill>
                <a:latin typeface="楷体" panose="02010609060101010101" pitchFamily="49" charset="-122"/>
                <a:ea typeface="楷体" panose="02010609060101010101" pitchFamily="49" charset="-122"/>
              </a:rPr>
              <a:t>的对应类别为   </a:t>
            </a:r>
            <a:r>
              <a:rPr lang="en-US" altLang="zh-CN" sz="2400" dirty="0" smtClean="0">
                <a:solidFill>
                  <a:srgbClr val="7030A0"/>
                </a:solidFill>
                <a:latin typeface="楷体" panose="02010609060101010101" pitchFamily="49" charset="-122"/>
                <a:ea typeface="楷体" panose="02010609060101010101" pitchFamily="49" charset="-122"/>
              </a:rPr>
              <a:t>,</a:t>
            </a:r>
          </a:p>
          <a:p>
            <a:r>
              <a:rPr lang="zh-CN" altLang="en-US" sz="2400" dirty="0" smtClean="0">
                <a:solidFill>
                  <a:srgbClr val="7030A0"/>
                </a:solidFill>
                <a:latin typeface="楷体" panose="02010609060101010101" pitchFamily="49" charset="-122"/>
                <a:ea typeface="楷体" panose="02010609060101010101" pitchFamily="49" charset="-122"/>
              </a:rPr>
              <a:t>输出为</a:t>
            </a:r>
            <a:r>
              <a:rPr lang="en-US" altLang="zh-CN" sz="2400" dirty="0" smtClean="0">
                <a:solidFill>
                  <a:srgbClr val="7030A0"/>
                </a:solidFill>
                <a:latin typeface="楷体" panose="02010609060101010101" pitchFamily="49" charset="-122"/>
                <a:ea typeface="楷体" panose="02010609060101010101" pitchFamily="49" charset="-122"/>
              </a:rPr>
              <a:t>-1</a:t>
            </a:r>
            <a:r>
              <a:rPr lang="zh-CN" altLang="en-US" sz="2400" dirty="0" smtClean="0">
                <a:solidFill>
                  <a:srgbClr val="7030A0"/>
                </a:solidFill>
                <a:latin typeface="楷体" panose="02010609060101010101" pitchFamily="49" charset="-122"/>
                <a:ea typeface="楷体" panose="02010609060101010101" pitchFamily="49" charset="-122"/>
              </a:rPr>
              <a:t>的对应类别为   。   </a:t>
            </a:r>
            <a:endParaRPr lang="zh-CN" altLang="en-US" sz="2400" dirty="0">
              <a:solidFill>
                <a:srgbClr val="7030A0"/>
              </a:solidFill>
              <a:latin typeface="楷体" panose="02010609060101010101" pitchFamily="49" charset="-122"/>
              <a:ea typeface="楷体" panose="02010609060101010101"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693238283"/>
              </p:ext>
            </p:extLst>
          </p:nvPr>
        </p:nvGraphicFramePr>
        <p:xfrm>
          <a:off x="8100392" y="5373216"/>
          <a:ext cx="576064" cy="518066"/>
        </p:xfrm>
        <a:graphic>
          <a:graphicData uri="http://schemas.openxmlformats.org/presentationml/2006/ole">
            <mc:AlternateContent xmlns:mc="http://schemas.openxmlformats.org/markup-compatibility/2006">
              <mc:Choice xmlns:v="urn:schemas-microsoft-com:vml" Requires="v">
                <p:oleObj spid="_x0000_s5410" name="Equation" r:id="rId11" imgW="114120" imgH="228600" progId="Equation.DSMT4">
                  <p:embed/>
                </p:oleObj>
              </mc:Choice>
              <mc:Fallback>
                <p:oleObj name="Equation" r:id="rId11" imgW="114120" imgH="228600" progId="Equation.DSMT4">
                  <p:embed/>
                  <p:pic>
                    <p:nvPicPr>
                      <p:cNvPr id="0" name=""/>
                      <p:cNvPicPr/>
                      <p:nvPr/>
                    </p:nvPicPr>
                    <p:blipFill>
                      <a:blip r:embed="rId12"/>
                      <a:stretch>
                        <a:fillRect/>
                      </a:stretch>
                    </p:blipFill>
                    <p:spPr>
                      <a:xfrm>
                        <a:off x="8100392" y="5373216"/>
                        <a:ext cx="576064" cy="51806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26532512"/>
              </p:ext>
            </p:extLst>
          </p:nvPr>
        </p:nvGraphicFramePr>
        <p:xfrm>
          <a:off x="4004245" y="5788025"/>
          <a:ext cx="639763" cy="519113"/>
        </p:xfrm>
        <a:graphic>
          <a:graphicData uri="http://schemas.openxmlformats.org/presentationml/2006/ole">
            <mc:AlternateContent xmlns:mc="http://schemas.openxmlformats.org/markup-compatibility/2006">
              <mc:Choice xmlns:v="urn:schemas-microsoft-com:vml" Requires="v">
                <p:oleObj spid="_x0000_s5411" name="Equation" r:id="rId13" imgW="126720" imgH="228600" progId="Equation.DSMT4">
                  <p:embed/>
                </p:oleObj>
              </mc:Choice>
              <mc:Fallback>
                <p:oleObj name="Equation" r:id="rId13" imgW="126720" imgH="228600" progId="Equation.DSMT4">
                  <p:embed/>
                  <p:pic>
                    <p:nvPicPr>
                      <p:cNvPr id="0" name="对象 13"/>
                      <p:cNvPicPr>
                        <a:picLocks noChangeAspect="1" noChangeArrowheads="1"/>
                      </p:cNvPicPr>
                      <p:nvPr/>
                    </p:nvPicPr>
                    <p:blipFill>
                      <a:blip r:embed="rId14"/>
                      <a:srcRect/>
                      <a:stretch>
                        <a:fillRect/>
                      </a:stretch>
                    </p:blipFill>
                    <p:spPr bwMode="auto">
                      <a:xfrm>
                        <a:off x="4004245" y="5788025"/>
                        <a:ext cx="63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1817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668</Words>
  <Application>Microsoft Office PowerPoint</Application>
  <PresentationFormat>全屏显示(4:3)</PresentationFormat>
  <Paragraphs>69</Paragraphs>
  <Slides>17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Office 主题</vt:lpstr>
      <vt:lpstr>MathType 6.0 Equation</vt:lpstr>
      <vt:lpstr>人工神经网络</vt:lpstr>
      <vt:lpstr>1、基本概念</vt:lpstr>
      <vt:lpstr>2、高效计算</vt:lpstr>
      <vt:lpstr>PowerPoint 演示文稿</vt:lpstr>
      <vt:lpstr>3、基本原理</vt:lpstr>
      <vt:lpstr>PowerPoint 演示文稿</vt:lpstr>
      <vt:lpstr>PowerPoint 演示文稿</vt:lpstr>
      <vt:lpstr>4、单层前向网络</vt:lpstr>
      <vt:lpstr>PowerPoint 演示文稿</vt:lpstr>
      <vt:lpstr>PowerPoint 演示文稿</vt:lpstr>
      <vt:lpstr>PowerPoint 演示文稿</vt:lpstr>
      <vt:lpstr>5、算法实现</vt:lpstr>
      <vt:lpstr>5、算法流程</vt:lpstr>
      <vt:lpstr>6、LMS原理</vt:lpstr>
      <vt:lpstr>6、LMS原理</vt:lpstr>
      <vt:lpstr>PowerPoint 演示文稿</vt:lpstr>
      <vt:lpstr>7、编程示例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人工神经网络</dc:title>
  <dc:creator>王刚</dc:creator>
  <cp:lastModifiedBy>王刚</cp:lastModifiedBy>
  <cp:revision>75</cp:revision>
  <dcterms:created xsi:type="dcterms:W3CDTF">2014-05-29T06:05:53Z</dcterms:created>
  <dcterms:modified xsi:type="dcterms:W3CDTF">2014-05-29T09:20:10Z</dcterms:modified>
</cp:coreProperties>
</file>