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3" r:id="rId3"/>
    <p:sldId id="271" r:id="rId4"/>
    <p:sldId id="272" r:id="rId5"/>
    <p:sldId id="273" r:id="rId6"/>
    <p:sldId id="274" r:id="rId7"/>
    <p:sldId id="275" r:id="rId8"/>
    <p:sldId id="276" r:id="rId9"/>
    <p:sldId id="277" r:id="rId10"/>
    <p:sldId id="302" r:id="rId11"/>
    <p:sldId id="278" r:id="rId12"/>
    <p:sldId id="279" r:id="rId13"/>
    <p:sldId id="280" r:id="rId14"/>
    <p:sldId id="304" r:id="rId15"/>
    <p:sldId id="305" r:id="rId16"/>
    <p:sldId id="306" r:id="rId17"/>
    <p:sldId id="281" r:id="rId18"/>
    <p:sldId id="282" r:id="rId19"/>
    <p:sldId id="283" r:id="rId20"/>
    <p:sldId id="307" r:id="rId21"/>
    <p:sldId id="308" r:id="rId22"/>
    <p:sldId id="309" r:id="rId23"/>
    <p:sldId id="284" r:id="rId24"/>
    <p:sldId id="285" r:id="rId25"/>
    <p:sldId id="310"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11" r:id="rId43"/>
    <p:sldId id="312" r:id="rId44"/>
    <p:sldId id="270"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7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descr="PPT0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70AF30D-CDDB-4FC3-AE22-ECF64D97EBD1}" type="datetimeFigureOut">
              <a:rPr lang="zh-CN" altLang="en-US"/>
              <a:pPr>
                <a:defRPr/>
              </a:pPr>
              <a:t>2012/7/20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06695C9-8699-4234-946B-A6666D1A273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DBD7F6D-FFF3-446C-B3F6-8EFE9F37615F}" type="datetimeFigureOut">
              <a:rPr lang="zh-CN" altLang="en-US"/>
              <a:pPr>
                <a:defRPr/>
              </a:pPr>
              <a:t>2012/7/20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6C93D5-A83B-41FC-8300-4B85D51615B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03F7358-BACD-499B-922C-65F6345AD014}" type="datetimeFigureOut">
              <a:rPr lang="zh-CN" altLang="en-US"/>
              <a:pPr>
                <a:defRPr/>
              </a:pPr>
              <a:t>2012/7/20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C3D1616-2D03-4F72-96AF-29628537669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3" name="图片 8" descr="PPT03.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a:xfrm>
            <a:off x="539552" y="2924944"/>
            <a:ext cx="8229600" cy="1143000"/>
          </a:xfrm>
        </p:spPr>
        <p:txBody>
          <a:bodyPr/>
          <a:lstStyle>
            <a:lvl1pPr>
              <a:defRPr/>
            </a:lvl1pPr>
          </a:lstStyle>
          <a:p>
            <a:r>
              <a:rPr lang="zh-CN" altLang="en-US" smtClean="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EBFF0FA5-991A-43B2-A4E5-C3AAA475057A}" type="datetimeFigureOut">
              <a:rPr lang="zh-CN" altLang="en-US"/>
              <a:pPr>
                <a:defRPr/>
              </a:pPr>
              <a:t>2012/7/20</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12F62D1A-AD5D-400D-AEA5-75FD8C7793A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ECDF9D9-08D6-4064-BDAB-702F7997EDD1}" type="datetimeFigureOut">
              <a:rPr lang="zh-CN" altLang="en-US"/>
              <a:pPr>
                <a:defRPr/>
              </a:pPr>
              <a:t>2012/7/20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686D0F-A483-4862-9B19-022328BC3C7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1AA23B2-5174-4F3B-98D7-BDCCF6A2C9AD}" type="datetimeFigureOut">
              <a:rPr lang="zh-CN" altLang="en-US"/>
              <a:pPr>
                <a:defRPr/>
              </a:pPr>
              <a:t>2012/7/20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A7DDC29-B794-4D0A-B19F-4BD50245ECD7}"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750392F-5A1D-4098-997C-323D5ABBA9A2}" type="datetimeFigureOut">
              <a:rPr lang="zh-CN" altLang="en-US"/>
              <a:pPr>
                <a:defRPr/>
              </a:pPr>
              <a:t>2012/7/20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B4CD34-10D1-4106-8F94-FD4D01E2E28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FDDF90E-A776-49F4-99CE-FF4D6B8F1E01}" type="datetimeFigureOut">
              <a:rPr lang="zh-CN" altLang="en-US"/>
              <a:pPr>
                <a:defRPr/>
              </a:pPr>
              <a:t>2012/7/20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275DB60-57DB-495C-ACC1-6C19D0B4932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AAEA9BD-F93E-4F6F-9ECC-E7EBC3864B56}" type="datetimeFigureOut">
              <a:rPr lang="zh-CN" altLang="en-US"/>
              <a:pPr>
                <a:defRPr/>
              </a:pPr>
              <a:t>2012/7/20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C960AED-2229-4C65-B1A2-CC45222E54E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614D68D-41D4-47AA-88EB-90234EABFAFB}" type="datetimeFigureOut">
              <a:rPr lang="zh-CN" altLang="en-US"/>
              <a:pPr>
                <a:defRPr/>
              </a:pPr>
              <a:t>2012/7/20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28FDCBD-6FBB-4D77-8EA4-2CCA4EEE635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8B8BCD-2F23-4227-9875-D3295A30AC59}" type="datetimeFigureOut">
              <a:rPr lang="zh-CN" altLang="en-US"/>
              <a:pPr>
                <a:defRPr/>
              </a:pPr>
              <a:t>2012/7/20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1DB272-0455-4811-BAB0-D93610B1691E}"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56E237C-D351-43B3-8A86-D387EA222CD0}" type="datetimeFigureOut">
              <a:rPr lang="zh-CN" altLang="en-US"/>
              <a:pPr>
                <a:defRPr/>
              </a:pPr>
              <a:t>2012/7/20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B34B211-7F29-46E3-A20D-296BB2A7EB5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7" descr="PPT02.jpg"/>
          <p:cNvPicPr>
            <a:picLocks noChangeAspect="1"/>
          </p:cNvPicPr>
          <p:nvPr/>
        </p:nvPicPr>
        <p:blipFill>
          <a:blip r:embed="rId14" cstate="print"/>
          <a:srcRect/>
          <a:stretch>
            <a:fillRect/>
          </a:stretch>
        </p:blipFill>
        <p:spPr bwMode="auto">
          <a:xfrm>
            <a:off x="0" y="0"/>
            <a:ext cx="9144000" cy="6858000"/>
          </a:xfrm>
          <a:prstGeom prst="rect">
            <a:avLst/>
          </a:prstGeom>
          <a:noFill/>
          <a:ln w="9525">
            <a:noFill/>
            <a:miter lim="800000"/>
            <a:headEnd/>
            <a:tailEnd/>
          </a:ln>
        </p:spPr>
      </p:pic>
      <p:sp>
        <p:nvSpPr>
          <p:cNvPr id="10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9CF11E6E-9640-44BF-80CD-3B1B6BFC19AA}" type="datetimeFigureOut">
              <a:rPr lang="zh-CN" altLang="en-US"/>
              <a:pPr>
                <a:defRPr/>
              </a:pPr>
              <a:t>2012/7/20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2A8B499-DF10-4FE6-A824-BD10D7436BE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1"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2"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5800" y="2130425"/>
            <a:ext cx="7772400" cy="2727335"/>
          </a:xfrm>
        </p:spPr>
        <p:txBody>
          <a:bodyPr/>
          <a:lstStyle/>
          <a:p>
            <a:r>
              <a:rPr lang="en-US" altLang="zh-CN" dirty="0" smtClean="0"/>
              <a:t>Linux</a:t>
            </a:r>
            <a:r>
              <a:rPr lang="zh-CN" altLang="en-US" dirty="0" smtClean="0"/>
              <a:t>基础知识</a:t>
            </a:r>
            <a:r>
              <a:rPr lang="en-US" altLang="zh-CN" dirty="0" smtClean="0"/>
              <a:t/>
            </a:r>
            <a:br>
              <a:rPr lang="en-US" altLang="zh-CN" dirty="0" smtClean="0"/>
            </a:br>
            <a:r>
              <a:rPr lang="en-US" altLang="zh-CN" sz="2000" dirty="0" smtClean="0">
                <a:latin typeface="+mn-ea"/>
                <a:ea typeface="+mn-ea"/>
              </a:rPr>
              <a:t>Linux</a:t>
            </a:r>
            <a:r>
              <a:rPr lang="zh-CN" altLang="en-US" sz="2000" dirty="0" smtClean="0">
                <a:latin typeface="+mn-ea"/>
                <a:ea typeface="+mn-ea"/>
              </a:rPr>
              <a:t>各发行版简介</a:t>
            </a:r>
            <a:r>
              <a:rPr lang="en-US" altLang="zh-CN" sz="2000" dirty="0" smtClean="0">
                <a:latin typeface="+mn-ea"/>
                <a:ea typeface="+mn-ea"/>
              </a:rPr>
              <a:t/>
            </a:r>
            <a:br>
              <a:rPr lang="en-US" altLang="zh-CN" sz="2000" dirty="0" smtClean="0">
                <a:latin typeface="+mn-ea"/>
                <a:ea typeface="+mn-ea"/>
              </a:rPr>
            </a:br>
            <a:r>
              <a:rPr lang="zh-CN" altLang="en-US" sz="2000" dirty="0" smtClean="0">
                <a:latin typeface="+mn-ea"/>
                <a:ea typeface="+mn-ea"/>
              </a:rPr>
              <a:t>桌面系统简介</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grub</a:t>
            </a:r>
            <a:br>
              <a:rPr lang="en-US" altLang="zh-CN" sz="2000" dirty="0" smtClean="0">
                <a:latin typeface="+mn-ea"/>
                <a:ea typeface="+mn-ea"/>
              </a:rPr>
            </a:br>
            <a:r>
              <a:rPr lang="en-US" altLang="zh-CN" sz="2000" dirty="0" smtClean="0">
                <a:latin typeface="+mn-ea"/>
                <a:ea typeface="+mn-ea"/>
              </a:rPr>
              <a:t>Linux</a:t>
            </a:r>
            <a:r>
              <a:rPr lang="zh-CN" altLang="en-US" sz="2000" dirty="0" smtClean="0">
                <a:latin typeface="+mn-ea"/>
                <a:ea typeface="+mn-ea"/>
              </a:rPr>
              <a:t>启动流程</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Linux</a:t>
            </a:r>
            <a:r>
              <a:rPr lang="zh-CN" altLang="en-US" sz="2000" dirty="0" smtClean="0">
                <a:latin typeface="+mn-ea"/>
                <a:ea typeface="+mn-ea"/>
              </a:rPr>
              <a:t>目录结构</a:t>
            </a:r>
            <a:r>
              <a:rPr lang="en-US" altLang="zh-CN" sz="2000" dirty="0" smtClean="0">
                <a:latin typeface="+mn-ea"/>
                <a:ea typeface="+mn-ea"/>
              </a:rPr>
              <a:t/>
            </a:r>
            <a:br>
              <a:rPr lang="en-US" altLang="zh-CN" sz="2000" dirty="0" smtClean="0">
                <a:latin typeface="+mn-ea"/>
                <a:ea typeface="+mn-ea"/>
              </a:rPr>
            </a:br>
            <a:r>
              <a:rPr lang="zh-CN" altLang="en-US" sz="2000" dirty="0" smtClean="0">
                <a:latin typeface="+mn-ea"/>
                <a:ea typeface="+mn-ea"/>
              </a:rPr>
              <a:t>硬盘安装</a:t>
            </a:r>
            <a:r>
              <a:rPr lang="en-US" altLang="zh-CN" sz="2000" dirty="0" err="1" smtClean="0">
                <a:latin typeface="+mn-ea"/>
                <a:ea typeface="+mn-ea"/>
              </a:rPr>
              <a:t>linux</a:t>
            </a:r>
            <a:endParaRPr lang="zh-CN" altLang="en-US" sz="2000" dirty="0" smtClean="0">
              <a:latin typeface="+mn-ea"/>
              <a:ea typeface="+mn-ea"/>
            </a:endParaRPr>
          </a:p>
        </p:txBody>
      </p:sp>
      <p:sp>
        <p:nvSpPr>
          <p:cNvPr id="4099" name="副标题 2"/>
          <p:cNvSpPr>
            <a:spLocks noGrp="1"/>
          </p:cNvSpPr>
          <p:nvPr>
            <p:ph type="subTitle" idx="1"/>
          </p:nvPr>
        </p:nvSpPr>
        <p:spPr>
          <a:xfrm>
            <a:off x="3404201" y="5286388"/>
            <a:ext cx="5739799" cy="1571612"/>
          </a:xfrm>
        </p:spPr>
        <p:txBody>
          <a:bodyPr/>
          <a:lstStyle/>
          <a:p>
            <a:r>
              <a:rPr lang="zh-CN" altLang="en-US" dirty="0" smtClean="0"/>
              <a:t>演讲：张文浩</a:t>
            </a:r>
            <a:endParaRPr lang="en-US" altLang="zh-CN" dirty="0" smtClean="0"/>
          </a:p>
          <a:p>
            <a:r>
              <a:rPr lang="zh-CN" altLang="en-US" dirty="0" smtClean="0"/>
              <a:t>邮箱：</a:t>
            </a:r>
            <a:r>
              <a:rPr lang="en-US" altLang="zh-CN" dirty="0" smtClean="0"/>
              <a:t>wenhaoz100@gmail.com</a:t>
            </a:r>
            <a:endParaRPr lang="zh-CN" alt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二、</a:t>
            </a:r>
            <a:r>
              <a:rPr lang="en-US" altLang="zh-CN" dirty="0" err="1" smtClean="0"/>
              <a:t>linux</a:t>
            </a:r>
            <a:r>
              <a:rPr lang="zh-CN" altLang="en-US" dirty="0" smtClean="0">
                <a:latin typeface="+mn-ea"/>
              </a:rPr>
              <a:t>桌面系统简介</a:t>
            </a:r>
            <a:r>
              <a:rPr lang="zh-CN" altLang="en-US" dirty="0" smtClean="0"/>
              <a:t>简介</a:t>
            </a:r>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KDE</a:t>
            </a:r>
            <a:endParaRPr lang="zh-CN" altLang="en-US" dirty="0"/>
          </a:p>
        </p:txBody>
      </p:sp>
      <p:sp>
        <p:nvSpPr>
          <p:cNvPr id="3" name="内容占位符 2"/>
          <p:cNvSpPr>
            <a:spLocks noGrp="1"/>
          </p:cNvSpPr>
          <p:nvPr>
            <p:ph idx="1"/>
          </p:nvPr>
        </p:nvSpPr>
        <p:spPr/>
        <p:txBody>
          <a:bodyPr>
            <a:normAutofit/>
          </a:bodyPr>
          <a:lstStyle/>
          <a:p>
            <a:r>
              <a:rPr lang="zh-CN" altLang="en-US" dirty="0" smtClean="0"/>
              <a:t>　　</a:t>
            </a:r>
            <a:r>
              <a:rPr lang="en-US" altLang="zh-CN" dirty="0" smtClean="0"/>
              <a:t>KDE(</a:t>
            </a:r>
            <a:r>
              <a:rPr lang="en-US" altLang="zh-CN" dirty="0" err="1" smtClean="0"/>
              <a:t>Kool</a:t>
            </a:r>
            <a:r>
              <a:rPr lang="en-US" altLang="zh-CN" dirty="0" smtClean="0"/>
              <a:t> Desktop Environment)</a:t>
            </a:r>
            <a:r>
              <a:rPr lang="zh-CN" altLang="en-US" dirty="0" smtClean="0"/>
              <a:t>项目始建于</a:t>
            </a:r>
            <a:r>
              <a:rPr lang="en-US" altLang="zh-CN" dirty="0" smtClean="0"/>
              <a:t>1996</a:t>
            </a:r>
            <a:r>
              <a:rPr lang="zh-CN" altLang="en-US" dirty="0" smtClean="0"/>
              <a:t>年</a:t>
            </a:r>
            <a:r>
              <a:rPr lang="en-US" altLang="zh-CN" dirty="0" smtClean="0"/>
              <a:t>10</a:t>
            </a:r>
            <a:r>
              <a:rPr lang="zh-CN" altLang="en-US" dirty="0" smtClean="0"/>
              <a:t>月，相对于</a:t>
            </a:r>
            <a:r>
              <a:rPr lang="en-US" altLang="zh-CN" dirty="0" smtClean="0"/>
              <a:t>GNOME</a:t>
            </a:r>
            <a:r>
              <a:rPr lang="zh-CN" altLang="en-US" dirty="0" smtClean="0"/>
              <a:t>还要早一些</a:t>
            </a:r>
            <a:r>
              <a:rPr lang="zh-CN" altLang="en-US" dirty="0" smtClean="0"/>
              <a:t>。</a:t>
            </a:r>
            <a:endParaRPr lang="en-US" altLang="zh-CN" dirty="0" smtClean="0"/>
          </a:p>
          <a:p>
            <a:r>
              <a:rPr lang="zh-CN" altLang="en-US" dirty="0" smtClean="0"/>
              <a:t>　</a:t>
            </a:r>
            <a:r>
              <a:rPr lang="zh-CN" altLang="en-US" dirty="0" smtClean="0"/>
              <a:t>　</a:t>
            </a:r>
            <a:r>
              <a:rPr lang="en-US" altLang="zh-CN" dirty="0" smtClean="0"/>
              <a:t>KDE</a:t>
            </a:r>
            <a:r>
              <a:rPr lang="zh-CN" altLang="en-US" dirty="0" smtClean="0"/>
              <a:t>的操作习惯越来越与</a:t>
            </a:r>
            <a:r>
              <a:rPr lang="en-US" altLang="zh-CN" dirty="0" smtClean="0"/>
              <a:t>Win9x</a:t>
            </a:r>
            <a:r>
              <a:rPr lang="zh-CN" altLang="en-US" dirty="0" smtClean="0"/>
              <a:t>有很多相似之处，支持鼠标拖放、类似快捷方式，即使你是一个刚接触</a:t>
            </a:r>
            <a:r>
              <a:rPr lang="en-US" altLang="zh-CN" dirty="0" smtClean="0"/>
              <a:t>Linux</a:t>
            </a:r>
            <a:r>
              <a:rPr lang="zh-CN" altLang="en-US" dirty="0" smtClean="0"/>
              <a:t>的新手，也能很快上手。</a:t>
            </a:r>
          </a:p>
          <a:p>
            <a:pPr>
              <a:buNone/>
            </a:pP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img201008191536104.png"/>
          <p:cNvPicPr>
            <a:picLocks noGrp="1" noChangeAspect="1"/>
          </p:cNvPicPr>
          <p:nvPr>
            <p:ph idx="1"/>
          </p:nvPr>
        </p:nvPicPr>
        <p:blipFill>
          <a:blip r:embed="rId2" cstate="print"/>
          <a:stretch>
            <a:fillRect/>
          </a:stretch>
        </p:blipFill>
        <p:spPr>
          <a:xfrm>
            <a:off x="-14654" y="685800"/>
            <a:ext cx="9158654" cy="5715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GNOME</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　　</a:t>
            </a:r>
            <a:r>
              <a:rPr lang="en-US" altLang="zh-CN" dirty="0"/>
              <a:t>GNOME</a:t>
            </a:r>
            <a:r>
              <a:rPr lang="zh-CN" altLang="en-US" dirty="0"/>
              <a:t>计划发起于</a:t>
            </a:r>
            <a:r>
              <a:rPr lang="en-US" altLang="zh-CN" dirty="0"/>
              <a:t>1997</a:t>
            </a:r>
            <a:r>
              <a:rPr lang="zh-CN" altLang="en-US" dirty="0"/>
              <a:t>年</a:t>
            </a:r>
            <a:r>
              <a:rPr lang="en-US" altLang="zh-CN" dirty="0"/>
              <a:t>8</a:t>
            </a:r>
            <a:r>
              <a:rPr lang="zh-CN" altLang="en-US" dirty="0"/>
              <a:t>月，所以，你可以在</a:t>
            </a:r>
            <a:r>
              <a:rPr lang="en-US" altLang="zh-CN" dirty="0"/>
              <a:t>GNOME</a:t>
            </a:r>
            <a:r>
              <a:rPr lang="zh-CN" altLang="en-US" dirty="0"/>
              <a:t>的</a:t>
            </a:r>
            <a:r>
              <a:rPr lang="en-US" altLang="zh-CN" dirty="0"/>
              <a:t>LOGO</a:t>
            </a:r>
            <a:r>
              <a:rPr lang="zh-CN" altLang="en-US" dirty="0"/>
              <a:t>上见到</a:t>
            </a:r>
            <a:r>
              <a:rPr lang="en-US" altLang="zh-CN" dirty="0"/>
              <a:t>1997</a:t>
            </a:r>
            <a:r>
              <a:rPr lang="zh-CN" altLang="en-US" dirty="0"/>
              <a:t>的字样。发起人是</a:t>
            </a:r>
            <a:r>
              <a:rPr lang="en-US" altLang="zh-CN" dirty="0"/>
              <a:t>Miguel de </a:t>
            </a:r>
            <a:r>
              <a:rPr lang="en-US" altLang="zh-CN" dirty="0" err="1"/>
              <a:t>Icaza</a:t>
            </a:r>
            <a:r>
              <a:rPr lang="zh-CN" altLang="en-US" dirty="0"/>
              <a:t>和</a:t>
            </a:r>
            <a:r>
              <a:rPr lang="en-US" altLang="zh-CN" dirty="0"/>
              <a:t>Federico Mena</a:t>
            </a:r>
            <a:r>
              <a:rPr lang="zh-CN" altLang="en-US" dirty="0"/>
              <a:t>，</a:t>
            </a:r>
            <a:r>
              <a:rPr lang="en-US" altLang="zh-CN" dirty="0"/>
              <a:t>GNOME</a:t>
            </a:r>
            <a:r>
              <a:rPr lang="zh-CN" altLang="en-US" dirty="0"/>
              <a:t>计划当初的目标就是完全基于自由软件，构造那种功能完善、操作简单以及界面友好的桌面环境，希望走国际化道路，尽可能多地为各种国家的人所使用。目前，</a:t>
            </a:r>
            <a:r>
              <a:rPr lang="en-US" altLang="zh-CN" dirty="0"/>
              <a:t>GNOME</a:t>
            </a:r>
            <a:r>
              <a:rPr lang="zh-CN" altLang="en-US" dirty="0"/>
              <a:t>已经基本上可以成为</a:t>
            </a:r>
            <a:r>
              <a:rPr lang="en-US" altLang="zh-CN" dirty="0"/>
              <a:t>KDE</a:t>
            </a:r>
            <a:r>
              <a:rPr lang="zh-CN" altLang="en-US" dirty="0"/>
              <a:t>的替代品</a:t>
            </a:r>
            <a:r>
              <a:rPr lang="zh-CN" altLang="en-US" dirty="0" smtClean="0"/>
              <a:t>。</a:t>
            </a:r>
            <a:endParaRPr lang="en-US" altLang="zh-CN" dirty="0" smtClean="0"/>
          </a:p>
          <a:p>
            <a:r>
              <a:rPr lang="zh-CN" altLang="en-US" dirty="0"/>
              <a:t>　　同时，</a:t>
            </a:r>
            <a:r>
              <a:rPr lang="en-US" altLang="zh-CN" dirty="0"/>
              <a:t>GNOME</a:t>
            </a:r>
            <a:r>
              <a:rPr lang="zh-CN" altLang="en-US" dirty="0"/>
              <a:t>还集成了软件更新和管理工具，基于</a:t>
            </a:r>
            <a:r>
              <a:rPr lang="en-US" altLang="zh-CN" dirty="0"/>
              <a:t>Web</a:t>
            </a:r>
            <a:r>
              <a:rPr lang="zh-CN" altLang="en-US" dirty="0"/>
              <a:t>的软件发布和自动升级工具，可平滑、安全地运行最新的开放资源和下载最新的补丁</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默认配置的</a:t>
            </a:r>
            <a:r>
              <a:rPr lang="en-US" altLang="zh-CN" dirty="0" smtClean="0"/>
              <a:t>gnome</a:t>
            </a:r>
            <a:r>
              <a:rPr lang="zh-CN" altLang="en-US" dirty="0" smtClean="0"/>
              <a:t>界面</a:t>
            </a:r>
            <a:endParaRPr lang="zh-CN" altLang="en-US" dirty="0"/>
          </a:p>
        </p:txBody>
      </p:sp>
      <p:pic>
        <p:nvPicPr>
          <p:cNvPr id="4" name="内容占位符 3" descr="rnintroduction-screenshot.png"/>
          <p:cNvPicPr>
            <a:picLocks noGrp="1" noChangeAspect="1"/>
          </p:cNvPicPr>
          <p:nvPr>
            <p:ph idx="1"/>
          </p:nvPr>
        </p:nvPicPr>
        <p:blipFill>
          <a:blip r:embed="rId2" cstate="print"/>
          <a:stretch>
            <a:fillRect/>
          </a:stretch>
        </p:blipFill>
        <p:spPr>
          <a:xfrm>
            <a:off x="1259632" y="1340768"/>
            <a:ext cx="6748454" cy="45259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高度定制后的</a:t>
            </a:r>
            <a:r>
              <a:rPr lang="en-US" altLang="zh-CN" dirty="0" smtClean="0"/>
              <a:t>gnome</a:t>
            </a:r>
            <a:endParaRPr lang="zh-CN" altLang="en-US" dirty="0"/>
          </a:p>
        </p:txBody>
      </p:sp>
      <p:pic>
        <p:nvPicPr>
          <p:cNvPr id="4" name="内容占位符 3" descr="080313_edu_gnome-2.2201.jpg"/>
          <p:cNvPicPr>
            <a:picLocks noGrp="1" noChangeAspect="1"/>
          </p:cNvPicPr>
          <p:nvPr>
            <p:ph idx="1"/>
          </p:nvPr>
        </p:nvPicPr>
        <p:blipFill>
          <a:blip r:embed="rId2" cstate="print"/>
          <a:stretch>
            <a:fillRect/>
          </a:stretch>
        </p:blipFill>
        <p:spPr>
          <a:xfrm>
            <a:off x="1763688" y="1412776"/>
            <a:ext cx="5638800" cy="45212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定制性更强的</a:t>
            </a:r>
            <a:r>
              <a:rPr lang="en-US" altLang="zh-CN" dirty="0" smtClean="0"/>
              <a:t>gnome3</a:t>
            </a:r>
            <a:endParaRPr lang="zh-CN" altLang="en-US" dirty="0"/>
          </a:p>
        </p:txBody>
      </p:sp>
      <p:pic>
        <p:nvPicPr>
          <p:cNvPr id="4" name="内容占位符 3" descr="gnome-mockup-12.jpg"/>
          <p:cNvPicPr>
            <a:picLocks noGrp="1" noChangeAspect="1"/>
          </p:cNvPicPr>
          <p:nvPr>
            <p:ph idx="1"/>
          </p:nvPr>
        </p:nvPicPr>
        <p:blipFill>
          <a:blip r:embed="rId2" cstate="print"/>
          <a:stretch>
            <a:fillRect/>
          </a:stretch>
        </p:blipFill>
        <p:spPr>
          <a:xfrm>
            <a:off x="1735553" y="1600200"/>
            <a:ext cx="5672893" cy="4525963"/>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XFCE</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　　</a:t>
            </a:r>
            <a:r>
              <a:rPr lang="en-US" altLang="zh-CN" dirty="0" err="1"/>
              <a:t>Xfce</a:t>
            </a:r>
            <a:r>
              <a:rPr lang="en-US" altLang="zh-CN" dirty="0"/>
              <a:t>(</a:t>
            </a:r>
            <a:r>
              <a:rPr lang="en-US" altLang="zh-CN" dirty="0" err="1"/>
              <a:t>XForms</a:t>
            </a:r>
            <a:r>
              <a:rPr lang="en-US" altLang="zh-CN" dirty="0"/>
              <a:t> Common Environment)</a:t>
            </a:r>
            <a:r>
              <a:rPr lang="zh-CN" altLang="en-US" dirty="0"/>
              <a:t>创建于</a:t>
            </a:r>
            <a:r>
              <a:rPr lang="en-US" altLang="zh-CN" dirty="0"/>
              <a:t>2007</a:t>
            </a:r>
            <a:r>
              <a:rPr lang="zh-CN" altLang="en-US" dirty="0"/>
              <a:t>年</a:t>
            </a:r>
            <a:r>
              <a:rPr lang="en-US" altLang="zh-CN" dirty="0"/>
              <a:t>7</a:t>
            </a:r>
            <a:r>
              <a:rPr lang="zh-CN" altLang="en-US" dirty="0"/>
              <a:t>月，类似于商业图形环境</a:t>
            </a:r>
            <a:r>
              <a:rPr lang="en-US" altLang="zh-CN" dirty="0"/>
              <a:t>CDE</a:t>
            </a:r>
            <a:r>
              <a:rPr lang="zh-CN" altLang="en-US" dirty="0"/>
              <a:t>，是一个运行在各类</a:t>
            </a:r>
            <a:r>
              <a:rPr lang="en-US" altLang="zh-CN" dirty="0"/>
              <a:t>Unix</a:t>
            </a:r>
            <a:r>
              <a:rPr lang="zh-CN" altLang="en-US" dirty="0"/>
              <a:t>下的轻量级桌面环境。原作者</a:t>
            </a:r>
            <a:r>
              <a:rPr lang="en-US" altLang="zh-CN" dirty="0"/>
              <a:t>Olivier </a:t>
            </a:r>
            <a:r>
              <a:rPr lang="en-US" altLang="zh-CN" dirty="0" err="1"/>
              <a:t>Fourdan</a:t>
            </a:r>
            <a:r>
              <a:rPr lang="zh-CN" altLang="en-US" dirty="0"/>
              <a:t>最先设计</a:t>
            </a:r>
            <a:r>
              <a:rPr lang="en-US" altLang="zh-CN" dirty="0" err="1"/>
              <a:t>XFce</a:t>
            </a:r>
            <a:r>
              <a:rPr lang="zh-CN" altLang="en-US" dirty="0"/>
              <a:t>是基于</a:t>
            </a:r>
            <a:r>
              <a:rPr lang="en-US" altLang="zh-CN" dirty="0" err="1"/>
              <a:t>XForms</a:t>
            </a:r>
            <a:r>
              <a:rPr lang="zh-CN" altLang="en-US" dirty="0"/>
              <a:t>三维图形库。</a:t>
            </a:r>
            <a:r>
              <a:rPr lang="en-US" altLang="zh-CN" dirty="0" err="1"/>
              <a:t>Xfce</a:t>
            </a:r>
            <a:r>
              <a:rPr lang="zh-CN" altLang="en-US" dirty="0"/>
              <a:t>设计目的是用来提高系统的效率，在节省系统资源的同时，能够快速加载和执行应用程序。</a:t>
            </a:r>
          </a:p>
          <a:p>
            <a:r>
              <a:rPr lang="zh-CN" altLang="en-US" dirty="0"/>
              <a:t>　　</a:t>
            </a:r>
          </a:p>
          <a:p>
            <a:r>
              <a:rPr lang="zh-CN" altLang="en-US" dirty="0"/>
              <a:t>　　</a:t>
            </a:r>
            <a:r>
              <a:rPr lang="en-US" altLang="zh-CN" dirty="0" err="1"/>
              <a:t>Xfce</a:t>
            </a:r>
            <a:r>
              <a:rPr lang="zh-CN" altLang="en-US" dirty="0"/>
              <a:t>的</a:t>
            </a:r>
            <a:r>
              <a:rPr lang="en-US" altLang="zh-CN" dirty="0"/>
              <a:t>LOGO</a:t>
            </a:r>
          </a:p>
          <a:p>
            <a:r>
              <a:rPr lang="zh-CN" altLang="en-US" dirty="0"/>
              <a:t>　　</a:t>
            </a:r>
            <a:r>
              <a:rPr lang="en-US" altLang="zh-CN" dirty="0" err="1"/>
              <a:t>XFce</a:t>
            </a:r>
            <a:r>
              <a:rPr lang="zh-CN" altLang="en-US" dirty="0"/>
              <a:t>最主要的特色是容易配置，整个过程都可以使用鼠标来完成，而不需要修改配置文件的代码。最新版本的</a:t>
            </a:r>
            <a:r>
              <a:rPr lang="en-US" altLang="zh-CN" dirty="0" err="1"/>
              <a:t>XFce</a:t>
            </a:r>
            <a:r>
              <a:rPr lang="zh-CN" altLang="en-US" dirty="0"/>
              <a:t>还支持鼠标拖放、系统任务管理、多字节在内的多国语言以及其它特征。</a:t>
            </a:r>
          </a:p>
          <a:p>
            <a:r>
              <a:rPr lang="zh-CN" altLang="en-US" dirty="0"/>
              <a:t>　　</a:t>
            </a:r>
          </a:p>
          <a:p>
            <a:r>
              <a:rPr lang="zh-CN" altLang="en-US" dirty="0"/>
              <a:t>　　</a:t>
            </a:r>
            <a:r>
              <a:rPr lang="en-US" altLang="zh-CN" dirty="0"/>
              <a:t>Mint</a:t>
            </a:r>
            <a:r>
              <a:rPr lang="zh-CN" altLang="en-US" dirty="0"/>
              <a:t>的界面</a:t>
            </a:r>
          </a:p>
          <a:p>
            <a:r>
              <a:rPr lang="zh-CN" altLang="en-US" dirty="0"/>
              <a:t>　　同时，</a:t>
            </a:r>
            <a:r>
              <a:rPr lang="en-US" altLang="zh-CN" dirty="0" err="1"/>
              <a:t>XFce</a:t>
            </a:r>
            <a:r>
              <a:rPr lang="zh-CN" altLang="en-US" dirty="0"/>
              <a:t>桌面环境的结构包括：一个叫</a:t>
            </a:r>
            <a:r>
              <a:rPr lang="en-US" altLang="zh-CN" dirty="0" err="1"/>
              <a:t>XFwm</a:t>
            </a:r>
            <a:r>
              <a:rPr lang="zh-CN" altLang="en-US" dirty="0"/>
              <a:t>的窗口管理器、主面板、文件管理器、背景管理器、声音管理器以及</a:t>
            </a:r>
            <a:r>
              <a:rPr lang="en-US" altLang="zh-CN" dirty="0"/>
              <a:t>GNOME</a:t>
            </a:r>
            <a:r>
              <a:rPr lang="zh-CN" altLang="en-US" dirty="0"/>
              <a:t>兼容模块等。另外，还有很多第三方的应用程序：文字编辑器、文件管理器、日历程序、</a:t>
            </a:r>
            <a:r>
              <a:rPr lang="en-US" altLang="zh-CN" dirty="0"/>
              <a:t>CD </a:t>
            </a:r>
            <a:r>
              <a:rPr lang="zh-CN" altLang="en-US" dirty="0"/>
              <a:t>和 </a:t>
            </a:r>
            <a:r>
              <a:rPr lang="en-US" altLang="zh-CN" dirty="0"/>
              <a:t>DVD </a:t>
            </a:r>
            <a:r>
              <a:rPr lang="zh-CN" altLang="en-US" dirty="0"/>
              <a:t>烧录程序、媒体播放器、浏览器等。</a:t>
            </a:r>
          </a:p>
          <a:p>
            <a:r>
              <a:rPr lang="zh-CN" altLang="en-US" dirty="0"/>
              <a:t>　　从体验过程来看，虽然，没有</a:t>
            </a:r>
            <a:r>
              <a:rPr lang="en-US" altLang="zh-CN" dirty="0"/>
              <a:t>GNOME</a:t>
            </a:r>
            <a:r>
              <a:rPr lang="zh-CN" altLang="en-US" dirty="0"/>
              <a:t>和</a:t>
            </a:r>
            <a:r>
              <a:rPr lang="en-US" altLang="zh-CN" dirty="0"/>
              <a:t>KDE</a:t>
            </a:r>
            <a:r>
              <a:rPr lang="zh-CN" altLang="en-US" dirty="0"/>
              <a:t>的应用程度那么高，但是</a:t>
            </a:r>
            <a:r>
              <a:rPr lang="en-US" altLang="zh-CN" dirty="0" err="1"/>
              <a:t>Xfce</a:t>
            </a:r>
            <a:r>
              <a:rPr lang="zh-CN" altLang="en-US" dirty="0"/>
              <a:t>简单高效的特点，仍然为其赢得了非常多的用户青睐。目前，</a:t>
            </a:r>
            <a:r>
              <a:rPr lang="en-US" altLang="zh-CN" dirty="0" err="1"/>
              <a:t>Xfce</a:t>
            </a:r>
            <a:r>
              <a:rPr lang="zh-CN" altLang="en-US" dirty="0"/>
              <a:t>最新版本是</a:t>
            </a:r>
            <a:r>
              <a:rPr lang="en-US" altLang="zh-CN" dirty="0"/>
              <a:t>4.6.2</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内容占位符 7" descr="xfce-fedora-desktop.jpg"/>
          <p:cNvPicPr>
            <a:picLocks noGrp="1" noChangeAspect="1"/>
          </p:cNvPicPr>
          <p:nvPr>
            <p:ph idx="1"/>
          </p:nvPr>
        </p:nvPicPr>
        <p:blipFill>
          <a:blip r:embed="rId2" cstate="print"/>
          <a:stretch>
            <a:fillRect/>
          </a:stretch>
        </p:blipFill>
        <p:spPr>
          <a:xfrm>
            <a:off x="1547664" y="1340768"/>
            <a:ext cx="6034617" cy="4525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LXDE</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　　</a:t>
            </a:r>
            <a:r>
              <a:rPr lang="en-US" altLang="zh-CN" dirty="0"/>
              <a:t>LXDE(Lightweight X11 Desktop Environment)</a:t>
            </a:r>
            <a:r>
              <a:rPr lang="zh-CN" altLang="en-US" dirty="0"/>
              <a:t>创建于</a:t>
            </a:r>
            <a:r>
              <a:rPr lang="en-US" altLang="zh-CN" dirty="0"/>
              <a:t>2006</a:t>
            </a:r>
            <a:r>
              <a:rPr lang="zh-CN" altLang="en-US" dirty="0"/>
              <a:t>年，主要为</a:t>
            </a:r>
            <a:r>
              <a:rPr lang="en-US" altLang="zh-CN" dirty="0"/>
              <a:t>Unix</a:t>
            </a:r>
            <a:r>
              <a:rPr lang="zh-CN" altLang="en-US" dirty="0"/>
              <a:t>以及如</a:t>
            </a:r>
            <a:r>
              <a:rPr lang="en-US" altLang="zh-CN" dirty="0"/>
              <a:t>Linux</a:t>
            </a:r>
            <a:r>
              <a:rPr lang="zh-CN" altLang="en-US" dirty="0"/>
              <a:t>、</a:t>
            </a:r>
            <a:r>
              <a:rPr lang="en-US" altLang="zh-CN" dirty="0"/>
              <a:t>BSD</a:t>
            </a:r>
            <a:r>
              <a:rPr lang="zh-CN" altLang="en-US" dirty="0"/>
              <a:t>等</a:t>
            </a:r>
            <a:r>
              <a:rPr lang="en-US" altLang="zh-CN" dirty="0"/>
              <a:t>POSIX</a:t>
            </a:r>
            <a:r>
              <a:rPr lang="zh-CN" altLang="en-US" dirty="0"/>
              <a:t>相容平台上提供一个轻量、快速的桌面环境。开发者主要是为</a:t>
            </a:r>
            <a:r>
              <a:rPr lang="en-US" altLang="zh-CN" dirty="0"/>
              <a:t>Open </a:t>
            </a:r>
            <a:r>
              <a:rPr lang="en-US" altLang="zh-CN" dirty="0" err="1"/>
              <a:t>PCMan</a:t>
            </a:r>
            <a:r>
              <a:rPr lang="zh-CN" altLang="en-US" dirty="0"/>
              <a:t>的著名台湾开放源代码程式设计者洪任谕</a:t>
            </a:r>
            <a:r>
              <a:rPr lang="en-US" altLang="zh-CN" dirty="0"/>
              <a:t>(</a:t>
            </a:r>
            <a:r>
              <a:rPr lang="en-US" altLang="zh-CN" dirty="0" err="1"/>
              <a:t>PCMan</a:t>
            </a:r>
            <a:r>
              <a:rPr lang="en-US" altLang="zh-CN" dirty="0"/>
              <a:t>)</a:t>
            </a:r>
            <a:r>
              <a:rPr lang="zh-CN" altLang="en-US" dirty="0"/>
              <a:t>、钱逢祥</a:t>
            </a:r>
            <a:r>
              <a:rPr lang="en-US" altLang="zh-CN" dirty="0"/>
              <a:t>(Fred </a:t>
            </a:r>
            <a:r>
              <a:rPr lang="en-US" altLang="zh-CN" dirty="0" err="1"/>
              <a:t>Chien</a:t>
            </a:r>
            <a:r>
              <a:rPr lang="en-US" altLang="zh-CN" dirty="0"/>
              <a:t>)</a:t>
            </a:r>
            <a:r>
              <a:rPr lang="zh-CN" altLang="en-US" dirty="0"/>
              <a:t>，以及其他活跃开发者刘颖骏</a:t>
            </a:r>
            <a:r>
              <a:rPr lang="en-US" altLang="zh-CN" dirty="0"/>
              <a:t>(Paul Liu)</a:t>
            </a:r>
            <a:r>
              <a:rPr lang="zh-CN" altLang="en-US" dirty="0"/>
              <a:t>、李健秋</a:t>
            </a:r>
            <a:r>
              <a:rPr lang="en-US" altLang="zh-CN" dirty="0"/>
              <a:t>(Andrew Lee)</a:t>
            </a:r>
            <a:r>
              <a:rPr lang="zh-CN" altLang="en-US" dirty="0"/>
              <a:t>及黄敬群</a:t>
            </a:r>
            <a:r>
              <a:rPr lang="en-US" altLang="zh-CN" dirty="0"/>
              <a:t>(</a:t>
            </a:r>
            <a:r>
              <a:rPr lang="en-US" altLang="zh-CN" dirty="0" err="1"/>
              <a:t>jserv</a:t>
            </a:r>
            <a:r>
              <a:rPr lang="en-US" altLang="zh-CN" dirty="0"/>
              <a:t>)</a:t>
            </a:r>
            <a:r>
              <a:rPr lang="zh-CN" altLang="en-US" dirty="0"/>
              <a:t>等</a:t>
            </a:r>
            <a:r>
              <a:rPr lang="zh-CN" altLang="en-US" dirty="0" smtClean="0"/>
              <a:t>。</a:t>
            </a:r>
            <a:endParaRPr lang="zh-CN" altLang="en-US" dirty="0"/>
          </a:p>
          <a:p>
            <a:r>
              <a:rPr lang="zh-CN" altLang="en-US" dirty="0"/>
              <a:t>　　</a:t>
            </a:r>
            <a:r>
              <a:rPr lang="en-US" altLang="zh-CN" dirty="0"/>
              <a:t>LXDE</a:t>
            </a:r>
            <a:r>
              <a:rPr lang="zh-CN" altLang="en-US" dirty="0"/>
              <a:t>的</a:t>
            </a:r>
            <a:r>
              <a:rPr lang="en-US" altLang="zh-CN" dirty="0"/>
              <a:t>LOGO</a:t>
            </a:r>
          </a:p>
          <a:p>
            <a:r>
              <a:rPr lang="zh-CN" altLang="en-US" dirty="0"/>
              <a:t>　　相对于</a:t>
            </a:r>
            <a:r>
              <a:rPr lang="en-US" altLang="zh-CN" dirty="0"/>
              <a:t>GNOME</a:t>
            </a:r>
            <a:r>
              <a:rPr lang="zh-CN" altLang="en-US" dirty="0"/>
              <a:t>和</a:t>
            </a:r>
            <a:r>
              <a:rPr lang="en-US" altLang="zh-CN" dirty="0"/>
              <a:t>KDE</a:t>
            </a:r>
            <a:r>
              <a:rPr lang="zh-CN" altLang="en-US" dirty="0"/>
              <a:t>这些桌面环境，</a:t>
            </a:r>
            <a:r>
              <a:rPr lang="en-US" altLang="zh-CN" dirty="0"/>
              <a:t>LXDE</a:t>
            </a:r>
            <a:r>
              <a:rPr lang="zh-CN" altLang="en-US" dirty="0"/>
              <a:t>属于小巧玲珑类型的。</a:t>
            </a:r>
            <a:r>
              <a:rPr lang="en-US" altLang="zh-CN" dirty="0"/>
              <a:t>LXDE</a:t>
            </a:r>
            <a:r>
              <a:rPr lang="zh-CN" altLang="en-US" dirty="0"/>
              <a:t>更加注重于实用性和轻巧性，并且尽力降低其所耗系统资源。不同于其它桌面环境，其元件相依性极少。取而代之的是各元件可以独立运作，大多数的元件都不须倚赖其它套件而可以独自执行。</a:t>
            </a:r>
          </a:p>
          <a:p>
            <a:r>
              <a:rPr lang="zh-CN" altLang="en-US" dirty="0"/>
              <a:t>　　</a:t>
            </a:r>
            <a:r>
              <a:rPr lang="en-US" altLang="zh-CN" dirty="0"/>
              <a:t>LXDE</a:t>
            </a:r>
            <a:r>
              <a:rPr lang="zh-CN" altLang="en-US" dirty="0"/>
              <a:t>使用</a:t>
            </a:r>
            <a:r>
              <a:rPr lang="en-US" altLang="zh-CN" dirty="0" err="1"/>
              <a:t>Openbox</a:t>
            </a:r>
            <a:r>
              <a:rPr lang="zh-CN" altLang="en-US" dirty="0"/>
              <a:t>为其默认窗口管理器，并且希望能够提供一个建立在互相独立套件上的轻量级快速的桌面。另外，</a:t>
            </a:r>
            <a:r>
              <a:rPr lang="en-US" altLang="zh-CN" dirty="0"/>
              <a:t>LXDE</a:t>
            </a:r>
            <a:r>
              <a:rPr lang="zh-CN" altLang="en-US" dirty="0"/>
              <a:t>也集成了一些应用程序和工具：图片浏览器，外观、字型、布景主题管理工具、音乐播放器、屏幕设定工具、面板管理工具、编辑工具、系统资源监控以及工作管理员和轻巧的档案及桌面管理程式等。</a:t>
            </a:r>
          </a:p>
          <a:p>
            <a:r>
              <a:rPr lang="zh-CN" altLang="en-US" dirty="0"/>
              <a:t>　　从体验过程来看，</a:t>
            </a:r>
            <a:r>
              <a:rPr lang="en-US" altLang="zh-CN" dirty="0"/>
              <a:t>LXDE</a:t>
            </a:r>
            <a:r>
              <a:rPr lang="zh-CN" altLang="en-US" dirty="0"/>
              <a:t>确实对系统硬件要求比较低，甚至</a:t>
            </a:r>
            <a:r>
              <a:rPr lang="en-US" altLang="zh-CN" dirty="0"/>
              <a:t>1999</a:t>
            </a:r>
            <a:r>
              <a:rPr lang="zh-CN" altLang="en-US" dirty="0"/>
              <a:t>年出产的计算机都可以正常执行。所以，如果你有一台即将淘汰的计算机安装</a:t>
            </a:r>
            <a:r>
              <a:rPr lang="en-US" altLang="zh-CN" dirty="0"/>
              <a:t>Linux</a:t>
            </a:r>
            <a:r>
              <a:rPr lang="zh-CN" altLang="en-US" dirty="0"/>
              <a:t>系统，那么</a:t>
            </a:r>
            <a:r>
              <a:rPr lang="en-US" altLang="zh-CN" dirty="0"/>
              <a:t>LXDE</a:t>
            </a:r>
            <a:r>
              <a:rPr lang="zh-CN" altLang="en-US" dirty="0"/>
              <a:t>必将是你不错的选择</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a:t>
            </a:r>
            <a:r>
              <a:rPr lang="en-US" altLang="zh-CN" dirty="0" err="1" smtClean="0"/>
              <a:t>linux</a:t>
            </a:r>
            <a:r>
              <a:rPr lang="zh-CN" altLang="en-US" dirty="0" smtClean="0"/>
              <a:t>各发行版简介</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descr="lxde.jpeg"/>
          <p:cNvPicPr>
            <a:picLocks noGrp="1" noChangeAspect="1"/>
          </p:cNvPicPr>
          <p:nvPr>
            <p:ph idx="1"/>
          </p:nvPr>
        </p:nvPicPr>
        <p:blipFill>
          <a:blip r:embed="rId2" cstate="print"/>
          <a:stretch>
            <a:fillRect/>
          </a:stretch>
        </p:blipFill>
        <p:spPr>
          <a:xfrm>
            <a:off x="1554691" y="1600200"/>
            <a:ext cx="6034617" cy="4525963"/>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Openbox</a:t>
            </a:r>
            <a:r>
              <a:rPr lang="en-US" altLang="zh-CN" dirty="0" smtClean="0"/>
              <a:t> </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窗口管理器与桌面环境的</a:t>
            </a:r>
            <a:r>
              <a:rPr lang="zh-CN" altLang="en-US" dirty="0" smtClean="0"/>
              <a:t>区别</a:t>
            </a:r>
            <a:endParaRPr lang="zh-CN" altLang="en-US" dirty="0" smtClean="0"/>
          </a:p>
          <a:p>
            <a:r>
              <a:rPr lang="zh-CN" altLang="en-US" dirty="0" smtClean="0"/>
              <a:t>窗口</a:t>
            </a:r>
            <a:r>
              <a:rPr lang="zh-CN" altLang="en-US" dirty="0" smtClean="0"/>
              <a:t>管理器控制着程序边框的工作、外观和行为。它决定窗口的装饰并给你一个移动、隐藏、调整大小、最小化和关闭窗口的方法。管理按下键或按钮要做的事。</a:t>
            </a:r>
          </a:p>
          <a:p>
            <a:r>
              <a:rPr lang="zh-CN" altLang="en-US" dirty="0" smtClean="0"/>
              <a:t>另一方面，桌面环境注重整个桌面。它提供任务栏，系统托盘，登录管理器，附加菜单亦或屏幕保护和桌面图标。它也可能包含文件管理器，字档编辑器或其他辅助程序。</a:t>
            </a:r>
          </a:p>
          <a:p>
            <a:r>
              <a:rPr lang="en-US" altLang="zh-CN" dirty="0" err="1" smtClean="0"/>
              <a:t>Openbox</a:t>
            </a:r>
            <a:r>
              <a:rPr lang="zh-CN" altLang="en-US" dirty="0" smtClean="0"/>
              <a:t>是一个窗口管理器，而非一个桌面环境。</a:t>
            </a:r>
            <a:r>
              <a:rPr lang="en-US" altLang="zh-CN" dirty="0" err="1" smtClean="0"/>
              <a:t>Openbox</a:t>
            </a:r>
            <a:r>
              <a:rPr lang="zh-CN" altLang="en-US" dirty="0" smtClean="0"/>
              <a:t>只负责维持屏幕上打开的窗口</a:t>
            </a:r>
            <a:r>
              <a:rPr lang="en-US" altLang="zh-CN" dirty="0" smtClean="0"/>
              <a:t>——</a:t>
            </a:r>
            <a:r>
              <a:rPr lang="zh-CN" altLang="en-US" dirty="0" smtClean="0"/>
              <a:t>没有别的。那意味着安装</a:t>
            </a:r>
            <a:r>
              <a:rPr lang="en-US" altLang="zh-CN" dirty="0" err="1" smtClean="0"/>
              <a:t>Openbox</a:t>
            </a:r>
            <a:r>
              <a:rPr lang="zh-CN" altLang="en-US" dirty="0" smtClean="0"/>
              <a:t>不会给你方便的菜单去访问壁纸选项、任务栏或系统面板，还有其他众多的</a:t>
            </a:r>
            <a:r>
              <a:rPr lang="en-US" altLang="zh-CN" dirty="0" smtClean="0"/>
              <a:t>doo-dads</a:t>
            </a:r>
            <a:r>
              <a:rPr lang="zh-CN" altLang="en-US" dirty="0" smtClean="0"/>
              <a:t>。然而，它给你一个框架去吸收构建做那些事情的程序</a:t>
            </a:r>
            <a:r>
              <a:rPr lang="en-US" altLang="zh-CN" dirty="0" smtClean="0"/>
              <a:t>——</a:t>
            </a:r>
            <a:r>
              <a:rPr lang="zh-CN" altLang="en-US" dirty="0" smtClean="0"/>
              <a:t>并通常在界面和风格上有更大的自由</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Openbox+tint2</a:t>
            </a:r>
            <a:endParaRPr lang="zh-CN" altLang="en-US" dirty="0"/>
          </a:p>
        </p:txBody>
      </p:sp>
      <p:pic>
        <p:nvPicPr>
          <p:cNvPr id="4" name="内容占位符 3" descr="3060446271_90dba79ddd.jpg"/>
          <p:cNvPicPr>
            <a:picLocks noGrp="1" noChangeAspect="1"/>
          </p:cNvPicPr>
          <p:nvPr>
            <p:ph idx="1"/>
          </p:nvPr>
        </p:nvPicPr>
        <p:blipFill>
          <a:blip r:embed="rId2" cstate="print"/>
          <a:stretch>
            <a:fillRect/>
          </a:stretch>
        </p:blipFill>
        <p:spPr>
          <a:xfrm>
            <a:off x="1554691" y="1600200"/>
            <a:ext cx="6034617" cy="45259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nvPr>
        </p:nvGraphicFramePr>
        <p:xfrm>
          <a:off x="395536" y="1196752"/>
          <a:ext cx="8388424" cy="4992218"/>
        </p:xfrm>
        <a:graphic>
          <a:graphicData uri="http://schemas.openxmlformats.org/drawingml/2006/table">
            <a:tbl>
              <a:tblPr/>
              <a:tblGrid>
                <a:gridCol w="3945878"/>
                <a:gridCol w="848576"/>
                <a:gridCol w="2296147"/>
                <a:gridCol w="1297823"/>
              </a:tblGrid>
              <a:tr h="249093">
                <a:tc>
                  <a:txBody>
                    <a:bodyPr/>
                    <a:lstStyle/>
                    <a:p>
                      <a:pPr algn="l" fontAlgn="t"/>
                      <a:r>
                        <a:rPr lang="en-US" sz="800" b="0" i="0" u="none" strike="noStrike" dirty="0">
                          <a:solidFill>
                            <a:srgbClr val="000000"/>
                          </a:solidFill>
                          <a:latin typeface="Arial"/>
                        </a:rPr>
                        <a:t> </a:t>
                      </a:r>
                      <a:r>
                        <a:rPr lang="en-US" sz="800" b="1" i="0" u="none" strike="noStrike" dirty="0">
                          <a:solidFill>
                            <a:srgbClr val="000000"/>
                          </a:solidFill>
                          <a:latin typeface="Arial"/>
                        </a:rPr>
                        <a:t>Name of </a:t>
                      </a:r>
                      <a:r>
                        <a:rPr lang="en-US" sz="1100" b="1" i="0" u="none" strike="noStrike" dirty="0">
                          <a:solidFill>
                            <a:srgbClr val="000000"/>
                          </a:solidFill>
                          <a:latin typeface="Arial"/>
                        </a:rPr>
                        <a:t>Desktop Environment / Window Manager </a:t>
                      </a:r>
                      <a:endParaRPr lang="en-US" sz="800" b="0" i="0" u="none" strike="noStrike" dirty="0">
                        <a:solidFill>
                          <a:srgbClr val="000000"/>
                        </a:solidFill>
                        <a:latin typeface="Arial"/>
                      </a:endParaRP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888888"/>
                      </a:solidFill>
                      <a:prstDash val="solid"/>
                      <a:round/>
                      <a:headEnd type="none" w="med" len="med"/>
                      <a:tailEnd type="none" w="med" len="med"/>
                    </a:lnT>
                    <a:lnB>
                      <a:noFill/>
                    </a:lnB>
                  </a:tcPr>
                </a:tc>
                <a:tc rowSpan="3">
                  <a:txBody>
                    <a:bodyPr/>
                    <a:lstStyle/>
                    <a:p>
                      <a:pPr algn="ctr" fontAlgn="t"/>
                      <a:r>
                        <a:rPr lang="en-US" sz="800" b="0" i="0" u="none" strike="noStrike">
                          <a:solidFill>
                            <a:srgbClr val="000000"/>
                          </a:solidFill>
                          <a:latin typeface="Arial"/>
                        </a:rPr>
                        <a:t> </a:t>
                      </a:r>
                      <a:r>
                        <a:rPr lang="en-US" sz="1100" b="1" i="0" u="none" strike="noStrike">
                          <a:solidFill>
                            <a:srgbClr val="000000"/>
                          </a:solidFill>
                          <a:latin typeface="Arial"/>
                        </a:rPr>
                        <a:t>RAM used</a:t>
                      </a:r>
                      <a:endParaRPr lang="en-US" sz="800" b="0" i="0" u="none" strike="noStrike">
                        <a:solidFill>
                          <a:srgbClr val="000000"/>
                        </a:solidFill>
                        <a:latin typeface="Arial"/>
                      </a:endParaRP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88888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t"/>
                      <a:r>
                        <a:rPr lang="en-US" sz="800" b="0" i="0" u="none" strike="noStrike">
                          <a:solidFill>
                            <a:srgbClr val="000000"/>
                          </a:solidFill>
                          <a:latin typeface="Arial"/>
                        </a:rPr>
                        <a:t> </a:t>
                      </a:r>
                      <a:r>
                        <a:rPr lang="en-US" sz="1100" b="1" i="0" u="none" strike="noStrike">
                          <a:solidFill>
                            <a:srgbClr val="000000"/>
                          </a:solidFill>
                          <a:latin typeface="Arial"/>
                        </a:rPr>
                        <a:t>% of CPU (2.6 GHz total) used</a:t>
                      </a:r>
                      <a:endParaRPr lang="en-US" sz="800" b="0" i="0" u="none" strike="noStrike">
                        <a:solidFill>
                          <a:srgbClr val="000000"/>
                        </a:solidFill>
                        <a:latin typeface="Arial"/>
                      </a:endParaRP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88888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t"/>
                      <a:r>
                        <a:rPr lang="en-US" sz="800" b="0" i="0" u="none" strike="noStrike">
                          <a:solidFill>
                            <a:srgbClr val="000000"/>
                          </a:solidFill>
                          <a:latin typeface="Arial"/>
                        </a:rPr>
                        <a:t> </a:t>
                      </a:r>
                      <a:r>
                        <a:rPr lang="en-US" sz="800" b="1" i="0" u="none" strike="noStrike">
                          <a:solidFill>
                            <a:srgbClr val="000000"/>
                          </a:solidFill>
                          <a:latin typeface="Arial"/>
                        </a:rPr>
                        <a:t>Type</a:t>
                      </a:r>
                      <a:endParaRPr lang="en-US" sz="800" b="0" i="0" u="none" strike="noStrike">
                        <a:solidFill>
                          <a:srgbClr val="000000"/>
                        </a:solidFill>
                        <a:latin typeface="Arial"/>
                      </a:endParaRP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12700" cap="flat" cmpd="sng" algn="ctr">
                      <a:solidFill>
                        <a:srgbClr val="88888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093">
                <a:tc>
                  <a:txBody>
                    <a:bodyPr/>
                    <a:lstStyle/>
                    <a:p>
                      <a:pPr algn="l" fontAlgn="t"/>
                      <a:r>
                        <a:rPr lang="zh-CN" altLang="en-US" sz="1100" b="1" i="0" u="none" strike="noStrike">
                          <a:solidFill>
                            <a:srgbClr val="000000"/>
                          </a:solidFill>
                          <a:latin typeface="Arial"/>
                        </a:rPr>
                        <a:t>　</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49093">
                <a:tc>
                  <a:txBody>
                    <a:bodyPr/>
                    <a:lstStyle/>
                    <a:p>
                      <a:pPr algn="l" fontAlgn="t"/>
                      <a:r>
                        <a:rPr lang="en-US" sz="1100" b="1" i="0" u="none" strike="noStrike">
                          <a:solidFill>
                            <a:srgbClr val="000000"/>
                          </a:solidFill>
                          <a:latin typeface="Arial"/>
                        </a:rPr>
                        <a:t>In Parenthesis: Operating System Used for Testing</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9439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GNOME 3.x shell</a:t>
                      </a:r>
                      <a:r>
                        <a:rPr lang="en-US" sz="800" b="0" i="0" u="none" strike="noStrike">
                          <a:solidFill>
                            <a:srgbClr val="000000"/>
                          </a:solidFill>
                          <a:latin typeface="Arial"/>
                        </a:rPr>
                        <a:t> (Fedora 17)</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248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1-2 %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desktop shell (GNOME 3.x-based)</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9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Unity</a:t>
                      </a:r>
                      <a:r>
                        <a:rPr lang="en-US" sz="800" b="0" i="0" u="none" strike="noStrike">
                          <a:solidFill>
                            <a:srgbClr val="000000"/>
                          </a:solidFill>
                          <a:latin typeface="Arial"/>
                        </a:rPr>
                        <a:t> (Ubuntu 12.04 LTS)</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218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1-4 %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desktop shell (GNOME 3.x-based)</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9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MATE</a:t>
                      </a:r>
                      <a:r>
                        <a:rPr lang="en-US" sz="800" b="0" i="0" u="none" strike="noStrike">
                          <a:solidFill>
                            <a:srgbClr val="000000"/>
                          </a:solidFill>
                          <a:latin typeface="Arial"/>
                        </a:rPr>
                        <a:t> (Linux Mint 13)</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205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800" b="0" i="0" u="none" strike="noStrike">
                          <a:solidFill>
                            <a:srgbClr val="000000"/>
                          </a:solidFill>
                          <a:latin typeface="Arial"/>
                        </a:rPr>
                        <a:t>9-10 %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desktop shell (GNOME 2.x-based) </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96">
                <a:tc>
                  <a:txBody>
                    <a:bodyPr/>
                    <a:lstStyle/>
                    <a:p>
                      <a:pPr algn="l" fontAlgn="t"/>
                      <a:r>
                        <a:rPr lang="en-US" sz="800" b="0" i="0" u="none" strike="noStrike" dirty="0">
                          <a:solidFill>
                            <a:srgbClr val="000000"/>
                          </a:solidFill>
                          <a:latin typeface="Arial"/>
                        </a:rPr>
                        <a:t> </a:t>
                      </a:r>
                      <a:r>
                        <a:rPr lang="en-US" sz="800" b="1" i="0" u="none" strike="noStrike" dirty="0">
                          <a:solidFill>
                            <a:srgbClr val="000000"/>
                          </a:solidFill>
                          <a:latin typeface="Arial"/>
                        </a:rPr>
                        <a:t>GNOME 2.x shell</a:t>
                      </a:r>
                      <a:r>
                        <a:rPr lang="en-US" sz="800" b="0" i="0" u="none" strike="noStrike" dirty="0">
                          <a:solidFill>
                            <a:srgbClr val="000000"/>
                          </a:solidFill>
                          <a:latin typeface="Arial"/>
                        </a:rPr>
                        <a:t> (</a:t>
                      </a:r>
                      <a:r>
                        <a:rPr lang="en-US" sz="800" b="0" i="0" u="none" strike="noStrike" dirty="0" err="1">
                          <a:solidFill>
                            <a:srgbClr val="000000"/>
                          </a:solidFill>
                          <a:latin typeface="Arial"/>
                        </a:rPr>
                        <a:t>Lubuntu</a:t>
                      </a:r>
                      <a:r>
                        <a:rPr lang="en-US" sz="800" b="0" i="0" u="none" strike="noStrike" dirty="0">
                          <a:solidFill>
                            <a:srgbClr val="000000"/>
                          </a:solidFill>
                          <a:latin typeface="Arial"/>
                        </a:rPr>
                        <a:t> 11.04)</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191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desktop shell (GNOME 2.x-based)</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9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Cinnamon</a:t>
                      </a:r>
                      <a:r>
                        <a:rPr lang="en-US" sz="800" b="0" i="0" u="none" strike="noStrike">
                          <a:solidFill>
                            <a:srgbClr val="000000"/>
                          </a:solidFill>
                          <a:latin typeface="Arial"/>
                        </a:rPr>
                        <a:t> (Linux Mint 13)</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175 MB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11-12 %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desktop shell (GNOME 3.x-based) </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9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GNOME 3.x Classic (Fallback Mode)</a:t>
                      </a:r>
                      <a:r>
                        <a:rPr lang="en-US" sz="800" b="0" i="0" u="none" strike="noStrike">
                          <a:solidFill>
                            <a:srgbClr val="000000"/>
                          </a:solidFill>
                          <a:latin typeface="Arial"/>
                        </a:rPr>
                        <a:t> (Lubuntu 12.04)        </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141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1-2 %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desktop shell (GNOME 3.x-based)</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57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KDE 4.8.2</a:t>
                      </a:r>
                      <a:r>
                        <a:rPr lang="en-US" sz="800" b="0" i="0" u="none" strike="noStrike">
                          <a:solidFill>
                            <a:srgbClr val="000000"/>
                          </a:solidFill>
                          <a:latin typeface="Arial"/>
                        </a:rPr>
                        <a:t> (Lubuntu 12.04)</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131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1-3 %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desktop environment</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57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Razor-qt</a:t>
                      </a:r>
                      <a:r>
                        <a:rPr lang="en-US" sz="800" b="0" i="0" u="none" strike="noStrike">
                          <a:solidFill>
                            <a:srgbClr val="000000"/>
                          </a:solidFill>
                          <a:latin typeface="Arial"/>
                        </a:rPr>
                        <a:t> (Lubuntu 12.04)</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117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1-2 %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desktop environment</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576">
                <a:tc>
                  <a:txBody>
                    <a:bodyPr/>
                    <a:lstStyle/>
                    <a:p>
                      <a:pPr algn="l" fontAlgn="t"/>
                      <a:r>
                        <a:rPr lang="en-US" sz="800" b="0" i="0" u="none" strike="noStrike">
                          <a:solidFill>
                            <a:srgbClr val="274E13"/>
                          </a:solidFill>
                          <a:latin typeface="Arial"/>
                        </a:rPr>
                        <a:t> </a:t>
                      </a:r>
                      <a:r>
                        <a:rPr lang="en-US" sz="800" b="1" i="0" u="none" strike="noStrike">
                          <a:solidFill>
                            <a:srgbClr val="000000"/>
                          </a:solidFill>
                          <a:latin typeface="Arial"/>
                        </a:rPr>
                        <a:t>Xfce 4.8</a:t>
                      </a:r>
                      <a:r>
                        <a:rPr lang="en-US" sz="800" b="0" i="0" u="none" strike="noStrike">
                          <a:solidFill>
                            <a:srgbClr val="000000"/>
                          </a:solidFill>
                          <a:latin typeface="Arial"/>
                        </a:rPr>
                        <a:t> (Lubuntu 12.04)</a:t>
                      </a:r>
                      <a:endParaRPr lang="en-US" sz="800" b="0" i="0" u="none" strike="noStrike">
                        <a:solidFill>
                          <a:srgbClr val="274E13"/>
                        </a:solidFill>
                        <a:latin typeface="Arial"/>
                      </a:endParaRP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FF"/>
                          </a:solidFill>
                          <a:latin typeface="Arial"/>
                        </a:rPr>
                        <a:t> </a:t>
                      </a:r>
                      <a:r>
                        <a:rPr lang="en-US" sz="800" b="0" i="0" u="none" strike="noStrike">
                          <a:solidFill>
                            <a:srgbClr val="000000"/>
                          </a:solidFill>
                          <a:latin typeface="Arial"/>
                        </a:rPr>
                        <a:t>106 MB</a:t>
                      </a:r>
                      <a:endParaRPr lang="en-US" sz="800" b="0" i="0" u="none" strike="noStrike">
                        <a:solidFill>
                          <a:srgbClr val="0000FF"/>
                        </a:solidFill>
                        <a:latin typeface="Arial"/>
                      </a:endParaRP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1-2 %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FF"/>
                          </a:solidFill>
                          <a:latin typeface="Arial"/>
                        </a:rPr>
                        <a:t> </a:t>
                      </a:r>
                      <a:r>
                        <a:rPr lang="en-US" sz="800" b="0" i="0" u="none" strike="noStrike">
                          <a:solidFill>
                            <a:srgbClr val="000000"/>
                          </a:solidFill>
                          <a:latin typeface="Arial"/>
                        </a:rPr>
                        <a:t>desktop environment</a:t>
                      </a:r>
                      <a:endParaRPr lang="en-US" sz="800" b="0" i="0" u="none" strike="noStrike">
                        <a:solidFill>
                          <a:srgbClr val="0000FF"/>
                        </a:solidFill>
                        <a:latin typeface="Arial"/>
                      </a:endParaRP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576">
                <a:tc>
                  <a:txBody>
                    <a:bodyPr/>
                    <a:lstStyle/>
                    <a:p>
                      <a:pPr algn="l" fontAlgn="t"/>
                      <a:r>
                        <a:rPr lang="en-US" sz="800" b="0" i="0" u="none" strike="noStrike">
                          <a:solidFill>
                            <a:srgbClr val="38761D"/>
                          </a:solidFill>
                          <a:latin typeface="Arial"/>
                        </a:rPr>
                        <a:t> </a:t>
                      </a:r>
                      <a:r>
                        <a:rPr lang="en-US" sz="800" b="1" i="0" u="none" strike="noStrike">
                          <a:solidFill>
                            <a:srgbClr val="000000"/>
                          </a:solidFill>
                          <a:latin typeface="Arial"/>
                        </a:rPr>
                        <a:t>LXDE</a:t>
                      </a:r>
                      <a:r>
                        <a:rPr lang="en-US" sz="800" b="0" i="0" u="none" strike="noStrike">
                          <a:solidFill>
                            <a:srgbClr val="000000"/>
                          </a:solidFill>
                          <a:latin typeface="Arial"/>
                        </a:rPr>
                        <a:t> (Lubuntu 12.04)</a:t>
                      </a:r>
                      <a:endParaRPr lang="en-US" sz="800" b="0" i="0" u="none" strike="noStrike">
                        <a:solidFill>
                          <a:srgbClr val="38761D"/>
                        </a:solidFill>
                        <a:latin typeface="Arial"/>
                      </a:endParaRP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FF"/>
                          </a:solidFill>
                          <a:latin typeface="Arial"/>
                        </a:rPr>
                        <a:t> </a:t>
                      </a:r>
                      <a:r>
                        <a:rPr lang="en-US" sz="800" b="0" i="0" u="none" strike="noStrike">
                          <a:solidFill>
                            <a:srgbClr val="000000"/>
                          </a:solidFill>
                          <a:latin typeface="Arial"/>
                        </a:rPr>
                        <a:t>82 MB</a:t>
                      </a:r>
                      <a:endParaRPr lang="en-US" sz="800" b="0" i="0" u="none" strike="noStrike">
                        <a:solidFill>
                          <a:srgbClr val="0000FF"/>
                        </a:solidFill>
                        <a:latin typeface="Arial"/>
                      </a:endParaRP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FF"/>
                          </a:solidFill>
                          <a:latin typeface="Arial"/>
                        </a:rPr>
                        <a:t> </a:t>
                      </a:r>
                      <a:r>
                        <a:rPr lang="en-US" altLang="zh-CN" sz="800" b="0" i="0" u="none" strike="noStrike">
                          <a:solidFill>
                            <a:srgbClr val="000000"/>
                          </a:solidFill>
                          <a:latin typeface="Arial"/>
                        </a:rPr>
                        <a:t>1-2 %</a:t>
                      </a:r>
                      <a:endParaRPr lang="zh-CN" altLang="en-US" sz="800" b="0" i="0" u="none" strike="noStrike">
                        <a:solidFill>
                          <a:srgbClr val="0000FF"/>
                        </a:solidFill>
                        <a:latin typeface="Arial"/>
                      </a:endParaRP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desktop environment</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57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OpenBox</a:t>
                      </a:r>
                      <a:r>
                        <a:rPr lang="en-US" sz="800" b="0" i="0" u="none" strike="noStrike">
                          <a:solidFill>
                            <a:srgbClr val="000000"/>
                          </a:solidFill>
                          <a:latin typeface="Arial"/>
                        </a:rPr>
                        <a:t> (Lubuntu 12.04)</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76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1-2 %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window manager</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57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Enlightenment (E17 Standard)</a:t>
                      </a:r>
                      <a:r>
                        <a:rPr lang="en-US" sz="800" b="0" i="0" u="none" strike="noStrike">
                          <a:solidFill>
                            <a:srgbClr val="000000"/>
                          </a:solidFill>
                          <a:latin typeface="Arial"/>
                        </a:rPr>
                        <a:t> (Lubuntu 12.04)</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72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1-14 %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desktop environment</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57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JWM</a:t>
                      </a:r>
                      <a:r>
                        <a:rPr lang="en-US" sz="800" b="0" i="0" u="none" strike="noStrike">
                          <a:solidFill>
                            <a:srgbClr val="000000"/>
                          </a:solidFill>
                          <a:latin typeface="Arial"/>
                        </a:rPr>
                        <a:t> (Lubuntu 11.04)</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58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window manager</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576">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Fluxbox</a:t>
                      </a:r>
                      <a:r>
                        <a:rPr lang="en-US" sz="800" b="0" i="0" u="none" strike="noStrike">
                          <a:solidFill>
                            <a:srgbClr val="000000"/>
                          </a:solidFill>
                          <a:latin typeface="Arial"/>
                        </a:rPr>
                        <a:t> (Lubuntu 12.04)</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55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1-3 %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window manager</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955">
                <a:tc>
                  <a:txBody>
                    <a:bodyPr/>
                    <a:lstStyle/>
                    <a:p>
                      <a:pPr algn="l" fontAlgn="t"/>
                      <a:r>
                        <a:rPr lang="en-US" sz="800" b="0" i="0" u="none" strike="noStrike">
                          <a:solidFill>
                            <a:srgbClr val="000000"/>
                          </a:solidFill>
                          <a:latin typeface="Arial"/>
                        </a:rPr>
                        <a:t> </a:t>
                      </a:r>
                      <a:r>
                        <a:rPr lang="en-US" sz="800" b="1" i="0" u="none" strike="noStrike">
                          <a:solidFill>
                            <a:srgbClr val="000000"/>
                          </a:solidFill>
                          <a:latin typeface="Arial"/>
                        </a:rPr>
                        <a:t>IceWM</a:t>
                      </a:r>
                      <a:r>
                        <a:rPr lang="en-US" sz="800" b="0" i="0" u="none" strike="noStrike">
                          <a:solidFill>
                            <a:srgbClr val="000000"/>
                          </a:solidFill>
                          <a:latin typeface="Arial"/>
                        </a:rPr>
                        <a:t> (Lubuntu 12.04)</a:t>
                      </a:r>
                    </a:p>
                  </a:txBody>
                  <a:tcPr marL="7348" marR="7348" marT="7348" marB="0">
                    <a:lnL w="12700" cap="flat" cmpd="sng" algn="ctr">
                      <a:solidFill>
                        <a:srgbClr val="88888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888888"/>
                      </a:solidFill>
                      <a:prstDash val="solid"/>
                      <a:round/>
                      <a:headEnd type="none" w="med" len="med"/>
                      <a:tailEnd type="none" w="med" len="med"/>
                    </a:lnB>
                  </a:tcPr>
                </a:tc>
                <a:tc>
                  <a:txBody>
                    <a:bodyPr/>
                    <a:lstStyle/>
                    <a:p>
                      <a:pPr algn="ctr" fontAlgn="t"/>
                      <a:r>
                        <a:rPr lang="en-US" sz="800" b="0" i="0" u="none" strike="noStrike">
                          <a:solidFill>
                            <a:srgbClr val="000000"/>
                          </a:solidFill>
                          <a:latin typeface="Arial"/>
                        </a:rPr>
                        <a:t> 53 MB</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888888"/>
                      </a:solidFill>
                      <a:prstDash val="solid"/>
                      <a:round/>
                      <a:headEnd type="none" w="med" len="med"/>
                      <a:tailEnd type="none" w="med" len="med"/>
                    </a:lnB>
                  </a:tcPr>
                </a:tc>
                <a:tc>
                  <a:txBody>
                    <a:bodyPr/>
                    <a:lstStyle/>
                    <a:p>
                      <a:pPr algn="ctr" fontAlgn="t"/>
                      <a:r>
                        <a:rPr lang="zh-CN" altLang="en-US" sz="800" b="0" i="0" u="none" strike="noStrike">
                          <a:solidFill>
                            <a:srgbClr val="000000"/>
                          </a:solidFill>
                          <a:latin typeface="Arial"/>
                        </a:rPr>
                        <a:t> </a:t>
                      </a:r>
                      <a:r>
                        <a:rPr lang="en-US" altLang="zh-CN" sz="800" b="0" i="0" u="none" strike="noStrike">
                          <a:solidFill>
                            <a:srgbClr val="000000"/>
                          </a:solidFill>
                          <a:latin typeface="Arial"/>
                        </a:rPr>
                        <a:t>3 %</a:t>
                      </a:r>
                    </a:p>
                  </a:txBody>
                  <a:tcPr marL="7348" marR="7348" marT="73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888888"/>
                      </a:solidFill>
                      <a:prstDash val="solid"/>
                      <a:round/>
                      <a:headEnd type="none" w="med" len="med"/>
                      <a:tailEnd type="none" w="med" len="med"/>
                    </a:lnB>
                  </a:tcPr>
                </a:tc>
                <a:tc>
                  <a:txBody>
                    <a:bodyPr/>
                    <a:lstStyle/>
                    <a:p>
                      <a:pPr algn="ctr" fontAlgn="t"/>
                      <a:r>
                        <a:rPr lang="en-US" sz="800" b="0" i="0" u="none" strike="noStrike" dirty="0">
                          <a:solidFill>
                            <a:srgbClr val="000000"/>
                          </a:solidFill>
                          <a:latin typeface="Arial"/>
                        </a:rPr>
                        <a:t> window manager</a:t>
                      </a:r>
                    </a:p>
                  </a:txBody>
                  <a:tcPr marL="7348" marR="7348" marT="7348" marB="0">
                    <a:lnL w="6350" cap="flat" cmpd="sng" algn="ctr">
                      <a:solidFill>
                        <a:srgbClr val="000000"/>
                      </a:solidFill>
                      <a:prstDash val="solid"/>
                      <a:round/>
                      <a:headEnd type="none" w="med" len="med"/>
                      <a:tailEnd type="none" w="med" len="med"/>
                    </a:lnL>
                    <a:lnR w="12700" cap="flat" cmpd="sng" algn="ctr">
                      <a:solidFill>
                        <a:srgbClr val="888888"/>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888888"/>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5897563"/>
          </a:xfrm>
        </p:spPr>
        <p:txBody>
          <a:bodyPr>
            <a:normAutofit lnSpcReduction="10000"/>
          </a:bodyPr>
          <a:lstStyle/>
          <a:p>
            <a:r>
              <a:rPr lang="zh-CN" altLang="en-US" dirty="0" smtClean="0"/>
              <a:t>大多数</a:t>
            </a:r>
            <a:r>
              <a:rPr lang="en-US" altLang="zh-CN" dirty="0" smtClean="0"/>
              <a:t>Linux</a:t>
            </a:r>
            <a:r>
              <a:rPr lang="zh-CN" altLang="en-US" dirty="0" smtClean="0"/>
              <a:t>的引导程序是</a:t>
            </a:r>
            <a:r>
              <a:rPr lang="en-US" altLang="zh-CN" dirty="0" smtClean="0"/>
              <a:t>grub</a:t>
            </a:r>
            <a:r>
              <a:rPr lang="zh-CN" altLang="en-US" dirty="0" smtClean="0"/>
              <a:t>，也就是说，要启动</a:t>
            </a:r>
            <a:r>
              <a:rPr lang="en-US" altLang="zh-CN" dirty="0" err="1" smtClean="0"/>
              <a:t>linux</a:t>
            </a:r>
            <a:r>
              <a:rPr lang="zh-CN" altLang="en-US" dirty="0" smtClean="0"/>
              <a:t>，首先得正确启动</a:t>
            </a:r>
            <a:r>
              <a:rPr lang="en-US" altLang="zh-CN" dirty="0" smtClean="0"/>
              <a:t>grub</a:t>
            </a:r>
            <a:r>
              <a:rPr lang="zh-CN" altLang="en-US" dirty="0" smtClean="0"/>
              <a:t>。</a:t>
            </a:r>
          </a:p>
          <a:p>
            <a:r>
              <a:rPr lang="en-US" altLang="zh-CN" dirty="0" err="1" smtClean="0"/>
              <a:t>gurb</a:t>
            </a:r>
            <a:r>
              <a:rPr lang="zh-CN" altLang="en-US" dirty="0" smtClean="0"/>
              <a:t>分区编号</a:t>
            </a:r>
          </a:p>
          <a:p>
            <a:r>
              <a:rPr lang="zh-CN" altLang="en-US" dirty="0" smtClean="0"/>
              <a:t>通常情况下，在使用</a:t>
            </a:r>
            <a:r>
              <a:rPr lang="en-US" altLang="zh-CN" dirty="0" smtClean="0"/>
              <a:t>MBR</a:t>
            </a:r>
            <a:r>
              <a:rPr lang="zh-CN" altLang="en-US" dirty="0" smtClean="0"/>
              <a:t>格式的分区表的电脑中，最多有四个主分区，其中一个可以是扩展分区，内含若干逻辑分区。装有</a:t>
            </a:r>
            <a:r>
              <a:rPr lang="en-US" altLang="zh-CN" dirty="0" smtClean="0"/>
              <a:t>Windows</a:t>
            </a:r>
            <a:r>
              <a:rPr lang="zh-CN" altLang="en-US" dirty="0" smtClean="0"/>
              <a:t>的硬盘中，通常</a:t>
            </a:r>
            <a:r>
              <a:rPr lang="en-US" altLang="zh-CN" dirty="0" smtClean="0"/>
              <a:t>C</a:t>
            </a:r>
            <a:r>
              <a:rPr lang="zh-CN" altLang="en-US" dirty="0" smtClean="0"/>
              <a:t>盘是主分区，其它盘是扩展分区下的逻辑分区。</a:t>
            </a:r>
          </a:p>
          <a:p>
            <a:r>
              <a:rPr lang="en-US" altLang="zh-CN" dirty="0" smtClean="0"/>
              <a:t>GNU GRUB </a:t>
            </a:r>
            <a:r>
              <a:rPr lang="zh-CN" altLang="en-US" dirty="0" smtClean="0"/>
              <a:t>从 </a:t>
            </a:r>
            <a:r>
              <a:rPr lang="en-US" altLang="zh-CN" dirty="0" smtClean="0"/>
              <a:t>0 </a:t>
            </a:r>
            <a:r>
              <a:rPr lang="zh-CN" altLang="en-US" dirty="0" smtClean="0"/>
              <a:t>开始，按照启动顺序排列硬盘。</a:t>
            </a:r>
          </a:p>
          <a:p>
            <a:r>
              <a:rPr lang="zh-CN" altLang="en-US" dirty="0" smtClean="0"/>
              <a:t>注意：不管硬盘上有几个主分区，第一个逻辑分区总是‘</a:t>
            </a:r>
            <a:r>
              <a:rPr lang="en-US" altLang="zh-CN" dirty="0" smtClean="0"/>
              <a:t>4’</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157192"/>
            <a:ext cx="8229600" cy="1143000"/>
          </a:xfrm>
        </p:spPr>
        <p:txBody>
          <a:bodyPr/>
          <a:lstStyle/>
          <a:p>
            <a:r>
              <a:rPr lang="zh-TW" altLang="en-US" dirty="0" smtClean="0"/>
              <a:t>磁碟分割表的作用示意圖</a:t>
            </a:r>
            <a:endParaRPr lang="zh-CN" altLang="en-US" dirty="0"/>
          </a:p>
        </p:txBody>
      </p:sp>
      <p:pic>
        <p:nvPicPr>
          <p:cNvPr id="4" name="内容占位符 3" descr="partition-2.png"/>
          <p:cNvPicPr>
            <a:picLocks noGrp="1" noChangeAspect="1"/>
          </p:cNvPicPr>
          <p:nvPr>
            <p:ph idx="1"/>
          </p:nvPr>
        </p:nvPicPr>
        <p:blipFill>
          <a:blip r:embed="rId2" cstate="print"/>
          <a:stretch>
            <a:fillRect/>
          </a:stretch>
        </p:blipFill>
        <p:spPr>
          <a:xfrm>
            <a:off x="1547664" y="620688"/>
            <a:ext cx="5944954" cy="4280875"/>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Grub</a:t>
            </a:r>
            <a:r>
              <a:rPr lang="zh-CN" altLang="en-US" dirty="0" smtClean="0"/>
              <a:t>启动程序</a:t>
            </a:r>
            <a:endParaRPr lang="zh-CN" altLang="en-US" dirty="0"/>
          </a:p>
        </p:txBody>
      </p:sp>
      <p:sp>
        <p:nvSpPr>
          <p:cNvPr id="3" name="内容占位符 2"/>
          <p:cNvSpPr>
            <a:spLocks noGrp="1"/>
          </p:cNvSpPr>
          <p:nvPr>
            <p:ph idx="1"/>
          </p:nvPr>
        </p:nvSpPr>
        <p:spPr/>
        <p:txBody>
          <a:bodyPr/>
          <a:lstStyle/>
          <a:p>
            <a:r>
              <a:rPr lang="en-US" altLang="zh-CN" dirty="0" smtClean="0"/>
              <a:t>title Install Linux Mint</a:t>
            </a:r>
          </a:p>
          <a:p>
            <a:r>
              <a:rPr lang="en-US" altLang="zh-CN" dirty="0" smtClean="0"/>
              <a:t>root (hd0,0)</a:t>
            </a:r>
          </a:p>
          <a:p>
            <a:r>
              <a:rPr lang="en-US" altLang="zh-CN" dirty="0" smtClean="0"/>
              <a:t>kernel /</a:t>
            </a:r>
            <a:r>
              <a:rPr lang="en-US" altLang="zh-CN" dirty="0" err="1" smtClean="0"/>
              <a:t>casper</a:t>
            </a:r>
            <a:r>
              <a:rPr lang="en-US" altLang="zh-CN" dirty="0" smtClean="0"/>
              <a:t>/</a:t>
            </a:r>
            <a:r>
              <a:rPr lang="en-US" altLang="zh-CN" dirty="0" err="1" smtClean="0"/>
              <a:t>vmlinuz</a:t>
            </a:r>
            <a:r>
              <a:rPr lang="en-US" altLang="zh-CN" dirty="0" smtClean="0"/>
              <a:t> boot=</a:t>
            </a:r>
            <a:r>
              <a:rPr lang="en-US" altLang="zh-CN" dirty="0" err="1" smtClean="0"/>
              <a:t>casper</a:t>
            </a:r>
            <a:r>
              <a:rPr lang="en-US" altLang="zh-CN" dirty="0" smtClean="0"/>
              <a:t> </a:t>
            </a:r>
            <a:r>
              <a:rPr lang="en-US" altLang="zh-CN" dirty="0" err="1" smtClean="0"/>
              <a:t>iso</a:t>
            </a:r>
            <a:r>
              <a:rPr lang="en-US" altLang="zh-CN" dirty="0" smtClean="0"/>
              <a:t>-scan/filename=/linuxmint-13-mate-dvd-32bit.iso </a:t>
            </a:r>
            <a:r>
              <a:rPr lang="en-US" altLang="zh-CN" dirty="0" err="1" smtClean="0"/>
              <a:t>ro</a:t>
            </a:r>
            <a:r>
              <a:rPr lang="en-US" altLang="zh-CN" dirty="0" smtClean="0"/>
              <a:t> quiet splash</a:t>
            </a:r>
          </a:p>
          <a:p>
            <a:r>
              <a:rPr lang="en-US" altLang="zh-CN" dirty="0" err="1" smtClean="0"/>
              <a:t>initrd</a:t>
            </a:r>
            <a:r>
              <a:rPr lang="en-US" altLang="zh-CN" dirty="0" smtClean="0"/>
              <a:t> /</a:t>
            </a:r>
            <a:r>
              <a:rPr lang="en-US" altLang="zh-CN" dirty="0" err="1" smtClean="0"/>
              <a:t>casper</a:t>
            </a:r>
            <a:r>
              <a:rPr lang="en-US" altLang="zh-CN" dirty="0" smtClean="0"/>
              <a:t>/</a:t>
            </a:r>
            <a:r>
              <a:rPr lang="en-US" altLang="zh-CN" dirty="0" err="1" smtClean="0"/>
              <a:t>initrd.lz</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Linux</a:t>
            </a:r>
            <a:r>
              <a:rPr lang="zh-CN" altLang="en-US" dirty="0" smtClean="0"/>
              <a:t>菜单项的各个命令含义</a:t>
            </a:r>
            <a:endParaRPr lang="zh-CN" altLang="en-US" dirty="0"/>
          </a:p>
        </p:txBody>
      </p:sp>
      <p:sp>
        <p:nvSpPr>
          <p:cNvPr id="3" name="内容占位符 2"/>
          <p:cNvSpPr>
            <a:spLocks noGrp="1"/>
          </p:cNvSpPr>
          <p:nvPr>
            <p:ph idx="1"/>
          </p:nvPr>
        </p:nvSpPr>
        <p:spPr>
          <a:xfrm>
            <a:off x="457200" y="1371600"/>
            <a:ext cx="8229600" cy="4525963"/>
          </a:xfrm>
        </p:spPr>
        <p:txBody>
          <a:bodyPr>
            <a:normAutofit fontScale="77500" lnSpcReduction="20000"/>
          </a:bodyPr>
          <a:lstStyle/>
          <a:p>
            <a:r>
              <a:rPr lang="zh-CN" altLang="en-US" dirty="0" smtClean="0"/>
              <a:t>    </a:t>
            </a:r>
            <a:r>
              <a:rPr lang="en-US" altLang="zh-CN" dirty="0" smtClean="0"/>
              <a:t>title</a:t>
            </a:r>
            <a:r>
              <a:rPr lang="zh-CN" altLang="en-US" dirty="0" smtClean="0"/>
              <a:t>：指定此菜单项的名称，既在</a:t>
            </a:r>
            <a:r>
              <a:rPr lang="en-US" altLang="zh-CN" dirty="0" smtClean="0"/>
              <a:t>grub</a:t>
            </a:r>
            <a:r>
              <a:rPr lang="zh-CN" altLang="en-US" dirty="0" smtClean="0"/>
              <a:t>列表里的名称</a:t>
            </a:r>
            <a:br>
              <a:rPr lang="zh-CN" altLang="en-US" dirty="0" smtClean="0"/>
            </a:br>
            <a:r>
              <a:rPr lang="zh-CN" altLang="en-US" dirty="0" smtClean="0"/>
              <a:t>    </a:t>
            </a:r>
            <a:r>
              <a:rPr lang="en-US" altLang="zh-CN" dirty="0" smtClean="0"/>
              <a:t>root</a:t>
            </a:r>
            <a:r>
              <a:rPr lang="zh-CN" altLang="en-US" dirty="0" smtClean="0"/>
              <a:t>：指定启动分区，注意编号从</a:t>
            </a:r>
            <a:r>
              <a:rPr lang="en-US" altLang="zh-CN" dirty="0" smtClean="0"/>
              <a:t>0</a:t>
            </a:r>
            <a:r>
              <a:rPr lang="zh-CN" altLang="en-US" dirty="0" smtClean="0"/>
              <a:t>开始，比如第一块硬盘的第一个分区应该是</a:t>
            </a:r>
            <a:r>
              <a:rPr lang="en-US" altLang="zh-CN" dirty="0" smtClean="0"/>
              <a:t>(hd0,0)</a:t>
            </a:r>
            <a:r>
              <a:rPr lang="zh-CN" altLang="en-US" dirty="0" smtClean="0"/>
              <a:t>。</a:t>
            </a:r>
            <a:r>
              <a:rPr lang="zh-CN" altLang="en-US" dirty="0" smtClean="0"/>
              <a:t/>
            </a:r>
            <a:br>
              <a:rPr lang="zh-CN" altLang="en-US" dirty="0" smtClean="0"/>
            </a:br>
            <a:r>
              <a:rPr lang="zh-CN" altLang="en-US" dirty="0" smtClean="0"/>
              <a:t>    </a:t>
            </a:r>
            <a:r>
              <a:rPr lang="en-US" altLang="zh-CN" dirty="0" smtClean="0"/>
              <a:t>kernel</a:t>
            </a:r>
            <a:r>
              <a:rPr lang="zh-CN" altLang="en-US" dirty="0" smtClean="0"/>
              <a:t>：指定启动的内核的绝对路径和名称，后面跟内核启动参数，一般来说</a:t>
            </a:r>
            <a:r>
              <a:rPr lang="en-US" altLang="zh-CN" dirty="0" smtClean="0"/>
              <a:t>root</a:t>
            </a:r>
            <a:r>
              <a:rPr lang="zh-CN" altLang="en-US" dirty="0" smtClean="0"/>
              <a:t>参数就是你的根文件系统，一定要有的，可以像范例中使用</a:t>
            </a:r>
            <a:r>
              <a:rPr lang="en-US" altLang="zh-CN" dirty="0" err="1" smtClean="0"/>
              <a:t>uuid</a:t>
            </a:r>
            <a:r>
              <a:rPr lang="zh-CN" altLang="en-US" dirty="0" smtClean="0"/>
              <a:t>表示，也可以直接使用</a:t>
            </a:r>
            <a:r>
              <a:rPr lang="en-US" altLang="zh-CN" dirty="0" smtClean="0"/>
              <a:t>/dev/sda2</a:t>
            </a:r>
            <a:r>
              <a:rPr lang="zh-CN" altLang="en-US" dirty="0" smtClean="0"/>
              <a:t>或者</a:t>
            </a:r>
            <a:r>
              <a:rPr lang="en-US" altLang="zh-CN" dirty="0" smtClean="0"/>
              <a:t>/dev/hda1</a:t>
            </a:r>
            <a:r>
              <a:rPr lang="zh-CN" altLang="en-US" dirty="0" smtClean="0"/>
              <a:t>这样的表示。其实有</a:t>
            </a:r>
            <a:r>
              <a:rPr lang="en-US" altLang="zh-CN" dirty="0" smtClean="0"/>
              <a:t>root</a:t>
            </a:r>
            <a:r>
              <a:rPr lang="zh-CN" altLang="en-US" dirty="0" smtClean="0"/>
              <a:t>和</a:t>
            </a:r>
            <a:r>
              <a:rPr lang="en-US" altLang="zh-CN" dirty="0" smtClean="0"/>
              <a:t>kernel</a:t>
            </a:r>
            <a:r>
              <a:rPr lang="zh-CN" altLang="en-US" dirty="0" smtClean="0"/>
              <a:t>两行就可以启动</a:t>
            </a:r>
            <a:r>
              <a:rPr lang="en-US" altLang="zh-CN" dirty="0" err="1" smtClean="0"/>
              <a:t>linux</a:t>
            </a:r>
            <a:r>
              <a:rPr lang="zh-CN" altLang="en-US" dirty="0" smtClean="0"/>
              <a:t>了。</a:t>
            </a:r>
            <a:br>
              <a:rPr lang="zh-CN" altLang="en-US" dirty="0" smtClean="0"/>
            </a:br>
            <a:r>
              <a:rPr lang="zh-CN" altLang="en-US" dirty="0" smtClean="0"/>
              <a:t>    </a:t>
            </a:r>
            <a:r>
              <a:rPr lang="en-US" altLang="zh-CN" dirty="0" err="1" smtClean="0"/>
              <a:t>initrd</a:t>
            </a:r>
            <a:r>
              <a:rPr lang="zh-CN" altLang="en-US" dirty="0" smtClean="0"/>
              <a:t>：指定在系统启动访问真正的根文件系统前，访问的</a:t>
            </a:r>
            <a:r>
              <a:rPr lang="en-US" altLang="zh-CN" dirty="0" err="1" smtClean="0"/>
              <a:t>ramdisk</a:t>
            </a:r>
            <a:r>
              <a:rPr lang="zh-CN" altLang="en-US" dirty="0" smtClean="0"/>
              <a:t>映象</a:t>
            </a:r>
            <a:r>
              <a:rPr lang="zh-CN" altLang="en-US" dirty="0" smtClean="0"/>
              <a:t>。</a:t>
            </a:r>
            <a:r>
              <a:rPr lang="zh-CN" altLang="en-US" dirty="0" smtClean="0"/>
              <a:t/>
            </a:r>
            <a:br>
              <a:rPr lang="zh-CN" altLang="en-US" dirty="0" smtClean="0"/>
            </a:br>
            <a:r>
              <a:rPr lang="zh-CN" altLang="en-US" dirty="0" smtClean="0"/>
              <a:t>    </a:t>
            </a:r>
            <a:r>
              <a:rPr lang="en-US" altLang="zh-CN" dirty="0" smtClean="0"/>
              <a:t>quiet</a:t>
            </a:r>
            <a:r>
              <a:rPr lang="zh-CN" altLang="en-US" dirty="0" smtClean="0"/>
              <a:t>：安静模式，即不显示启动过程中具体的</a:t>
            </a:r>
            <a:r>
              <a:rPr lang="zh-CN" altLang="en-US" dirty="0" smtClean="0"/>
              <a:t>信息</a:t>
            </a:r>
            <a:r>
              <a:rPr lang="zh-CN" altLang="en-US" dirty="0" smtClean="0"/>
              <a:t/>
            </a:r>
            <a:br>
              <a:rPr lang="zh-CN" altLang="en-US" dirty="0" smtClean="0"/>
            </a:br>
            <a:r>
              <a:rPr lang="zh-CN" altLang="en-US" dirty="0" smtClean="0"/>
              <a:t>    </a:t>
            </a:r>
            <a:r>
              <a:rPr lang="en-US" altLang="zh-CN" dirty="0" err="1" smtClean="0"/>
              <a:t>savedefault</a:t>
            </a:r>
            <a:r>
              <a:rPr lang="zh-CN" altLang="en-US" dirty="0" smtClean="0"/>
              <a:t>：如果选择了这个启动项，那么下次启动时就用此项作为默认项。在前面设置为</a:t>
            </a:r>
            <a:r>
              <a:rPr lang="en-US" altLang="zh-CN" dirty="0" smtClean="0"/>
              <a:t>default saved</a:t>
            </a:r>
            <a:r>
              <a:rPr lang="zh-CN" altLang="en-US" dirty="0" smtClean="0"/>
              <a:t>时有效。</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371600"/>
            <a:ext cx="8229600" cy="5821363"/>
          </a:xfrm>
        </p:spPr>
        <p:txBody>
          <a:bodyPr>
            <a:normAutofit fontScale="92500" lnSpcReduction="20000"/>
          </a:bodyPr>
          <a:lstStyle/>
          <a:p>
            <a:r>
              <a:rPr lang="zh-CN" altLang="en-US" dirty="0" smtClean="0"/>
              <a:t>    </a:t>
            </a:r>
            <a:r>
              <a:rPr lang="en-US" altLang="zh-CN" dirty="0" smtClean="0"/>
              <a:t>root:</a:t>
            </a:r>
            <a:r>
              <a:rPr lang="zh-CN" altLang="en-US" dirty="0" smtClean="0"/>
              <a:t>根文件系统的位置。</a:t>
            </a:r>
            <a:br>
              <a:rPr lang="zh-CN" altLang="en-US" dirty="0" smtClean="0"/>
            </a:br>
            <a:r>
              <a:rPr lang="zh-CN" altLang="en-US" dirty="0" smtClean="0"/>
              <a:t>    </a:t>
            </a:r>
            <a:r>
              <a:rPr lang="en-US" altLang="zh-CN" dirty="0" err="1" smtClean="0"/>
              <a:t>ro</a:t>
            </a:r>
            <a:r>
              <a:rPr lang="en-US" altLang="zh-CN" dirty="0" smtClean="0"/>
              <a:t>:</a:t>
            </a:r>
            <a:r>
              <a:rPr lang="zh-CN" altLang="en-US" dirty="0" smtClean="0"/>
              <a:t>可读写，当启动分区是</a:t>
            </a:r>
            <a:r>
              <a:rPr lang="en-US" altLang="zh-CN" dirty="0" smtClean="0"/>
              <a:t>JFS</a:t>
            </a:r>
            <a:r>
              <a:rPr lang="zh-CN" altLang="en-US" dirty="0" smtClean="0"/>
              <a:t>等格式时需要使用此参数使得系统可以在启动是存放日志。</a:t>
            </a:r>
            <a:br>
              <a:rPr lang="zh-CN" altLang="en-US" dirty="0" smtClean="0"/>
            </a:br>
            <a:r>
              <a:rPr lang="zh-CN" altLang="en-US" dirty="0" smtClean="0"/>
              <a:t>    </a:t>
            </a:r>
            <a:r>
              <a:rPr lang="en-US" altLang="zh-CN" dirty="0" smtClean="0"/>
              <a:t>quiet</a:t>
            </a:r>
            <a:r>
              <a:rPr lang="zh-CN" altLang="en-US" dirty="0" smtClean="0"/>
              <a:t>：安静模式，不显示启动详细信息。</a:t>
            </a:r>
            <a:br>
              <a:rPr lang="zh-CN" altLang="en-US" dirty="0" smtClean="0"/>
            </a:br>
            <a:r>
              <a:rPr lang="zh-CN" altLang="en-US" dirty="0" smtClean="0"/>
              <a:t>    </a:t>
            </a:r>
            <a:r>
              <a:rPr lang="en-US" altLang="zh-CN" dirty="0" smtClean="0"/>
              <a:t>splash:</a:t>
            </a:r>
            <a:r>
              <a:rPr lang="zh-CN" altLang="en-US" dirty="0" smtClean="0"/>
              <a:t>显示徽标。</a:t>
            </a:r>
            <a:br>
              <a:rPr lang="zh-CN" altLang="en-US" dirty="0" smtClean="0"/>
            </a:br>
            <a:r>
              <a:rPr lang="zh-CN" altLang="en-US" dirty="0" smtClean="0"/>
              <a:t>    </a:t>
            </a:r>
            <a:r>
              <a:rPr lang="en-US" altLang="zh-CN" dirty="0" smtClean="0"/>
              <a:t>locale:</a:t>
            </a:r>
            <a:r>
              <a:rPr lang="zh-CN" altLang="en-US" dirty="0" smtClean="0"/>
              <a:t>指定区域设置。</a:t>
            </a:r>
            <a:br>
              <a:rPr lang="zh-CN" altLang="en-US" dirty="0" smtClean="0"/>
            </a:br>
            <a:r>
              <a:rPr lang="zh-CN" altLang="en-US" dirty="0" smtClean="0"/>
              <a:t>    </a:t>
            </a:r>
            <a:r>
              <a:rPr lang="en-US" altLang="zh-CN" dirty="0" err="1" smtClean="0"/>
              <a:t>vga</a:t>
            </a:r>
            <a:r>
              <a:rPr lang="en-US" altLang="zh-CN" dirty="0" smtClean="0"/>
              <a:t>:</a:t>
            </a:r>
            <a:r>
              <a:rPr lang="zh-CN" altLang="en-US" dirty="0" smtClean="0"/>
              <a:t>指定</a:t>
            </a:r>
            <a:r>
              <a:rPr lang="en-US" altLang="zh-CN" dirty="0" err="1" smtClean="0"/>
              <a:t>framebuffer</a:t>
            </a:r>
            <a:r>
              <a:rPr lang="zh-CN" altLang="en-US" dirty="0" smtClean="0"/>
              <a:t>的显示模式。一般对应关系为：</a:t>
            </a:r>
            <a:br>
              <a:rPr lang="zh-CN" altLang="en-US" dirty="0" smtClean="0"/>
            </a:br>
            <a:r>
              <a:rPr lang="zh-CN" altLang="en-US" dirty="0" smtClean="0"/>
              <a:t>         </a:t>
            </a:r>
            <a:r>
              <a:rPr lang="en-US" altLang="zh-CN" dirty="0" smtClean="0"/>
              <a:t>640x480      800x600      1024x768      1280x1024</a:t>
            </a:r>
            <a:r>
              <a:rPr lang="zh-CN" altLang="en-US" dirty="0" smtClean="0"/>
              <a:t/>
            </a:r>
            <a:br>
              <a:rPr lang="zh-CN" altLang="en-US" dirty="0" smtClean="0"/>
            </a:br>
            <a:r>
              <a:rPr lang="en-US" altLang="zh-CN" dirty="0" smtClean="0"/>
              <a:t>256     0x301         0x303         0x305         0x307</a:t>
            </a:r>
            <a:r>
              <a:rPr lang="zh-CN" altLang="en-US" dirty="0" smtClean="0"/>
              <a:t/>
            </a:r>
            <a:br>
              <a:rPr lang="zh-CN" altLang="en-US" dirty="0" smtClean="0"/>
            </a:br>
            <a:r>
              <a:rPr lang="en-US" altLang="zh-CN" dirty="0" smtClean="0"/>
              <a:t>32k     0x310         0x313         0x316         0x319</a:t>
            </a:r>
            <a:r>
              <a:rPr lang="zh-CN" altLang="en-US" dirty="0" smtClean="0"/>
              <a:t/>
            </a:r>
            <a:br>
              <a:rPr lang="zh-CN" altLang="en-US" dirty="0" smtClean="0"/>
            </a:br>
            <a:r>
              <a:rPr lang="en-US" altLang="zh-CN" dirty="0" smtClean="0"/>
              <a:t>64k     0x311         0x314         0x317         0x31A</a:t>
            </a:r>
            <a:r>
              <a:rPr lang="zh-CN" altLang="en-US" dirty="0" smtClean="0"/>
              <a:t/>
            </a:r>
            <a:br>
              <a:rPr lang="zh-CN" altLang="en-US" dirty="0" smtClean="0"/>
            </a:br>
            <a:r>
              <a:rPr lang="en-US" altLang="zh-CN" dirty="0" smtClean="0"/>
              <a:t>16M     0x312         0x315         0x318        0x31B</a:t>
            </a:r>
            <a:endParaRPr lang="zh-CN" altLang="en-US" dirty="0"/>
          </a:p>
        </p:txBody>
      </p:sp>
      <p:sp>
        <p:nvSpPr>
          <p:cNvPr id="6" name="标题 1"/>
          <p:cNvSpPr>
            <a:spLocks noGrp="1"/>
          </p:cNvSpPr>
          <p:nvPr>
            <p:ph type="title"/>
          </p:nvPr>
        </p:nvSpPr>
        <p:spPr>
          <a:xfrm>
            <a:off x="457200" y="274638"/>
            <a:ext cx="8229600" cy="1143000"/>
          </a:xfrm>
        </p:spPr>
        <p:txBody>
          <a:bodyPr>
            <a:normAutofit/>
          </a:bodyPr>
          <a:lstStyle/>
          <a:p>
            <a:r>
              <a:rPr lang="en-US" altLang="zh-CN" dirty="0" smtClean="0"/>
              <a:t>Linux</a:t>
            </a:r>
            <a:r>
              <a:rPr lang="zh-CN" altLang="en-US" dirty="0" smtClean="0"/>
              <a:t>内核常用的启动参数：</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启动第一步－－加载</a:t>
            </a:r>
            <a:r>
              <a:rPr lang="en-US" altLang="zh-CN" b="1" dirty="0" smtClean="0"/>
              <a:t>BIOS</a:t>
            </a:r>
            <a:endParaRPr lang="zh-CN" altLang="en-US" dirty="0"/>
          </a:p>
        </p:txBody>
      </p:sp>
      <p:sp>
        <p:nvSpPr>
          <p:cNvPr id="3" name="内容占位符 2"/>
          <p:cNvSpPr>
            <a:spLocks noGrp="1"/>
          </p:cNvSpPr>
          <p:nvPr>
            <p:ph idx="1"/>
          </p:nvPr>
        </p:nvSpPr>
        <p:spPr/>
        <p:txBody>
          <a:bodyPr/>
          <a:lstStyle/>
          <a:p>
            <a:r>
              <a:rPr lang="zh-CN" altLang="en-US" dirty="0" smtClean="0"/>
              <a:t>当你打开计算机电源，计算机会首先加载</a:t>
            </a:r>
            <a:r>
              <a:rPr lang="en-US" altLang="zh-CN" dirty="0" smtClean="0"/>
              <a:t>BIOS</a:t>
            </a:r>
            <a:r>
              <a:rPr lang="zh-CN" altLang="en-US" dirty="0" smtClean="0"/>
              <a:t>信息，</a:t>
            </a:r>
            <a:r>
              <a:rPr lang="en-US" altLang="zh-CN" dirty="0" smtClean="0"/>
              <a:t>BIOS</a:t>
            </a:r>
            <a:r>
              <a:rPr lang="zh-CN" altLang="en-US" dirty="0" smtClean="0"/>
              <a:t>信息是如此的重要，以至于计算机必须在最开始就找到它。这是因为</a:t>
            </a:r>
            <a:r>
              <a:rPr lang="en-US" altLang="zh-CN" dirty="0" smtClean="0"/>
              <a:t>BIOS</a:t>
            </a:r>
            <a:r>
              <a:rPr lang="zh-CN" altLang="en-US" dirty="0" smtClean="0"/>
              <a:t>中包含了</a:t>
            </a:r>
            <a:r>
              <a:rPr lang="en-US" altLang="zh-CN" dirty="0" smtClean="0"/>
              <a:t>CPU</a:t>
            </a:r>
            <a:r>
              <a:rPr lang="zh-CN" altLang="en-US" dirty="0" smtClean="0"/>
              <a:t>的相关信息、设备启动顺序信息、硬盘信息、内存信息、时钟信息、</a:t>
            </a:r>
            <a:r>
              <a:rPr lang="en-US" altLang="zh-CN" dirty="0" smtClean="0"/>
              <a:t>PnP</a:t>
            </a:r>
            <a:r>
              <a:rPr lang="zh-CN" altLang="en-US" dirty="0" smtClean="0"/>
              <a:t>特性等等。在此之后，计算机心里就有谱了，知道应该去读取哪个硬件设备了。</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　　</a:t>
            </a:r>
            <a:r>
              <a:rPr lang="en-US" altLang="zh-CN" dirty="0"/>
              <a:t>Linux</a:t>
            </a:r>
            <a:r>
              <a:rPr lang="zh-CN" altLang="en-US" dirty="0"/>
              <a:t>是一套免费使用和自由传播的类</a:t>
            </a:r>
            <a:r>
              <a:rPr lang="en-US" altLang="zh-CN" dirty="0"/>
              <a:t>Unix</a:t>
            </a:r>
            <a:r>
              <a:rPr lang="zh-CN" altLang="en-US" dirty="0"/>
              <a:t>操作系统。我们通常所说的</a:t>
            </a:r>
            <a:r>
              <a:rPr lang="en-US" altLang="zh-CN" dirty="0"/>
              <a:t>Linux</a:t>
            </a:r>
            <a:r>
              <a:rPr lang="zh-CN" altLang="en-US" dirty="0"/>
              <a:t>，指的是</a:t>
            </a:r>
            <a:r>
              <a:rPr lang="en-US" altLang="zh-CN" dirty="0"/>
              <a:t>GNU/Linux </a:t>
            </a:r>
            <a:r>
              <a:rPr lang="zh-CN" altLang="en-US" dirty="0"/>
              <a:t>，即采用</a:t>
            </a:r>
            <a:r>
              <a:rPr lang="en-US" altLang="zh-CN" dirty="0"/>
              <a:t>Linux</a:t>
            </a:r>
            <a:r>
              <a:rPr lang="zh-CN" altLang="en-US" dirty="0"/>
              <a:t>内核的</a:t>
            </a:r>
            <a:r>
              <a:rPr lang="en-US" altLang="zh-CN" dirty="0"/>
              <a:t>GNU</a:t>
            </a:r>
            <a:r>
              <a:rPr lang="zh-CN" altLang="en-US" dirty="0"/>
              <a:t>操作系统。</a:t>
            </a:r>
            <a:r>
              <a:rPr lang="en-US" altLang="zh-CN" dirty="0"/>
              <a:t>GNU</a:t>
            </a:r>
            <a:r>
              <a:rPr lang="zh-CN" altLang="en-US" dirty="0"/>
              <a:t>代表</a:t>
            </a:r>
            <a:r>
              <a:rPr lang="en-US" altLang="zh-CN" dirty="0"/>
              <a:t>GNU’s Not Unix</a:t>
            </a:r>
            <a:r>
              <a:rPr lang="zh-CN" altLang="en-US" dirty="0"/>
              <a:t>。它既是一个操作系统，也是一种规范。</a:t>
            </a:r>
            <a:r>
              <a:rPr lang="en-US" altLang="zh-CN" dirty="0"/>
              <a:t>Linux</a:t>
            </a:r>
            <a:r>
              <a:rPr lang="zh-CN" altLang="en-US" dirty="0"/>
              <a:t>最早由</a:t>
            </a:r>
            <a:r>
              <a:rPr lang="en-US" altLang="zh-CN" dirty="0" err="1"/>
              <a:t>Linus</a:t>
            </a:r>
            <a:r>
              <a:rPr lang="en-US" altLang="zh-CN" dirty="0"/>
              <a:t> </a:t>
            </a:r>
            <a:r>
              <a:rPr lang="en-US" altLang="zh-CN" dirty="0" err="1"/>
              <a:t>Torvalds</a:t>
            </a:r>
            <a:r>
              <a:rPr lang="zh-CN" altLang="en-US" dirty="0"/>
              <a:t>在</a:t>
            </a:r>
            <a:r>
              <a:rPr lang="en-US" altLang="zh-CN" dirty="0"/>
              <a:t>1991</a:t>
            </a:r>
            <a:r>
              <a:rPr lang="zh-CN" altLang="en-US" dirty="0"/>
              <a:t>年开始编写</a:t>
            </a:r>
            <a:r>
              <a:rPr lang="zh-CN" altLang="en-US" dirty="0" smtClean="0"/>
              <a:t>。</a:t>
            </a:r>
            <a:r>
              <a:rPr lang="zh-CN" altLang="en-US" dirty="0"/>
              <a:t/>
            </a:r>
            <a:br>
              <a:rPr lang="zh-CN" altLang="en-US" dirty="0"/>
            </a:br>
            <a:r>
              <a:rPr lang="zh-CN" altLang="en-US" dirty="0"/>
              <a:t>　　</a:t>
            </a:r>
            <a:r>
              <a:rPr lang="en-US" altLang="zh-CN" dirty="0"/>
              <a:t>Linux</a:t>
            </a:r>
            <a:r>
              <a:rPr lang="zh-CN" altLang="en-US" dirty="0"/>
              <a:t>是一个内核。然而一个完整的操作系统不仅仅是内核而已。所以许多个人、组织和企业开发了基于</a:t>
            </a:r>
            <a:r>
              <a:rPr lang="en-US" altLang="zh-CN" dirty="0"/>
              <a:t>GNU/Linux</a:t>
            </a:r>
            <a:r>
              <a:rPr lang="zh-CN" altLang="en-US" dirty="0"/>
              <a:t>的</a:t>
            </a:r>
            <a:r>
              <a:rPr lang="en-US" altLang="zh-CN" dirty="0"/>
              <a:t>Linux</a:t>
            </a:r>
            <a:r>
              <a:rPr lang="zh-CN" altLang="en-US" dirty="0"/>
              <a:t>发行版。今天有不计其数的发行版可供人们选择使用，虽然不够统一的标准给不同版本的使用者在技术上的相互沟通带来了一定的麻烦，但归根结底“自由、开源、团结互助”的理念是</a:t>
            </a:r>
            <a:r>
              <a:rPr lang="en-US" altLang="zh-CN" dirty="0"/>
              <a:t>Linux</a:t>
            </a:r>
            <a:r>
              <a:rPr lang="zh-CN" altLang="en-US" dirty="0"/>
              <a:t>爱好者们共同的向往。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启动第二步－－读取</a:t>
            </a:r>
            <a:r>
              <a:rPr lang="en-US" altLang="zh-CN" b="1" dirty="0" smtClean="0"/>
              <a:t>MBR</a:t>
            </a:r>
            <a:endParaRPr lang="zh-CN" altLang="en-US" dirty="0"/>
          </a:p>
        </p:txBody>
      </p:sp>
      <p:sp>
        <p:nvSpPr>
          <p:cNvPr id="3" name="内容占位符 2"/>
          <p:cNvSpPr>
            <a:spLocks noGrp="1"/>
          </p:cNvSpPr>
          <p:nvPr>
            <p:ph idx="1"/>
          </p:nvPr>
        </p:nvSpPr>
        <p:spPr>
          <a:xfrm>
            <a:off x="457200" y="1600200"/>
            <a:ext cx="5842992" cy="4421088"/>
          </a:xfrm>
        </p:spPr>
        <p:txBody>
          <a:bodyPr>
            <a:normAutofit fontScale="85000" lnSpcReduction="20000"/>
          </a:bodyPr>
          <a:lstStyle/>
          <a:p>
            <a:pPr fontAlgn="base"/>
            <a:r>
              <a:rPr lang="zh-CN" altLang="en-US" dirty="0" smtClean="0"/>
              <a:t>众所周知，硬盘上第</a:t>
            </a:r>
            <a:r>
              <a:rPr lang="en-US" altLang="zh-CN" dirty="0" smtClean="0"/>
              <a:t>0</a:t>
            </a:r>
            <a:r>
              <a:rPr lang="zh-CN" altLang="en-US" dirty="0" smtClean="0"/>
              <a:t>磁道第一个扇区被称为</a:t>
            </a:r>
            <a:r>
              <a:rPr lang="en-US" altLang="zh-CN" dirty="0" smtClean="0"/>
              <a:t>MBR</a:t>
            </a:r>
            <a:r>
              <a:rPr lang="zh-CN" altLang="en-US" dirty="0" smtClean="0"/>
              <a:t>，也就是</a:t>
            </a:r>
            <a:r>
              <a:rPr lang="en-US" altLang="zh-CN" dirty="0" smtClean="0"/>
              <a:t>Master Boot Record</a:t>
            </a:r>
            <a:r>
              <a:rPr lang="zh-CN" altLang="en-US" dirty="0" smtClean="0"/>
              <a:t>，即主引导记录，它的大小是</a:t>
            </a:r>
            <a:r>
              <a:rPr lang="en-US" altLang="zh-CN" dirty="0" smtClean="0"/>
              <a:t>512</a:t>
            </a:r>
            <a:r>
              <a:rPr lang="zh-CN" altLang="en-US" dirty="0" smtClean="0"/>
              <a:t>字节，别看地方不大，可里面却存放了预启动信息、分区表信息。</a:t>
            </a:r>
          </a:p>
          <a:p>
            <a:pPr fontAlgn="base"/>
            <a:r>
              <a:rPr lang="zh-CN" altLang="en-US" dirty="0" smtClean="0"/>
              <a:t>系统找到</a:t>
            </a:r>
            <a:r>
              <a:rPr lang="en-US" altLang="zh-CN" dirty="0" smtClean="0"/>
              <a:t>BIOS</a:t>
            </a:r>
            <a:r>
              <a:rPr lang="zh-CN" altLang="en-US" dirty="0" smtClean="0"/>
              <a:t>所指定的硬盘的</a:t>
            </a:r>
            <a:r>
              <a:rPr lang="en-US" altLang="zh-CN" dirty="0" smtClean="0"/>
              <a:t>MBR</a:t>
            </a:r>
            <a:r>
              <a:rPr lang="zh-CN" altLang="en-US" dirty="0" smtClean="0"/>
              <a:t>后，就会将其复制到</a:t>
            </a:r>
            <a:r>
              <a:rPr lang="en-US" altLang="zh-CN" dirty="0" smtClean="0"/>
              <a:t>0x7c00</a:t>
            </a:r>
            <a:r>
              <a:rPr lang="zh-CN" altLang="en-US" dirty="0" smtClean="0"/>
              <a:t>地址所在的物理内存中。其实被复制到物理内存的内容就是</a:t>
            </a:r>
            <a:r>
              <a:rPr lang="en-US" altLang="zh-CN" dirty="0" smtClean="0"/>
              <a:t>Boot Loader</a:t>
            </a:r>
            <a:r>
              <a:rPr lang="zh-CN" altLang="en-US" dirty="0" smtClean="0"/>
              <a:t>，而具体到你的电脑，那就是</a:t>
            </a:r>
            <a:r>
              <a:rPr lang="en-US" altLang="zh-CN" dirty="0" err="1" smtClean="0"/>
              <a:t>lilo</a:t>
            </a:r>
            <a:r>
              <a:rPr lang="zh-CN" altLang="en-US" dirty="0" smtClean="0"/>
              <a:t>或者</a:t>
            </a:r>
            <a:r>
              <a:rPr lang="en-US" altLang="zh-CN" dirty="0" smtClean="0"/>
              <a:t>grub</a:t>
            </a:r>
            <a:r>
              <a:rPr lang="zh-CN" altLang="en-US" dirty="0" smtClean="0"/>
              <a:t>了。</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启动第三步－－</a:t>
            </a:r>
            <a:r>
              <a:rPr lang="en-US" altLang="zh-CN" b="1" dirty="0" smtClean="0"/>
              <a:t>Boot Loader</a:t>
            </a:r>
            <a:endParaRPr lang="zh-CN" altLang="en-US" dirty="0"/>
          </a:p>
        </p:txBody>
      </p:sp>
      <p:sp>
        <p:nvSpPr>
          <p:cNvPr id="3" name="内容占位符 2"/>
          <p:cNvSpPr>
            <a:spLocks noGrp="1"/>
          </p:cNvSpPr>
          <p:nvPr>
            <p:ph idx="1"/>
          </p:nvPr>
        </p:nvSpPr>
        <p:spPr/>
        <p:txBody>
          <a:bodyPr>
            <a:normAutofit fontScale="85000" lnSpcReduction="20000"/>
          </a:bodyPr>
          <a:lstStyle/>
          <a:p>
            <a:pPr fontAlgn="base"/>
            <a:r>
              <a:rPr lang="en-US" altLang="zh-CN" dirty="0" smtClean="0"/>
              <a:t>Boot Loader </a:t>
            </a:r>
            <a:r>
              <a:rPr lang="zh-CN" altLang="en-US" dirty="0" smtClean="0"/>
              <a:t>就是在操作系统内核运行之前运行的一段小程序。通过这段小程序，我们可以初始化硬件设备、建立内存空间的映射图，从而将系统的软硬件环境带到一个合适的状态，以便为最终调用操作系统内核做好一切准备。</a:t>
            </a:r>
          </a:p>
          <a:p>
            <a:pPr fontAlgn="base"/>
            <a:r>
              <a:rPr lang="en-US" altLang="zh-CN" dirty="0" smtClean="0"/>
              <a:t>Boot Loader</a:t>
            </a:r>
            <a:r>
              <a:rPr lang="zh-CN" altLang="en-US" dirty="0" smtClean="0"/>
              <a:t>有若干种，其中</a:t>
            </a:r>
            <a:r>
              <a:rPr lang="en-US" altLang="zh-CN" dirty="0" smtClean="0"/>
              <a:t>Grub</a:t>
            </a:r>
            <a:r>
              <a:rPr lang="zh-CN" altLang="en-US" dirty="0" smtClean="0"/>
              <a:t>、</a:t>
            </a:r>
            <a:r>
              <a:rPr lang="en-US" altLang="zh-CN" dirty="0" err="1" smtClean="0"/>
              <a:t>Lilo</a:t>
            </a:r>
            <a:r>
              <a:rPr lang="zh-CN" altLang="en-US" dirty="0" smtClean="0"/>
              <a:t>和</a:t>
            </a:r>
            <a:r>
              <a:rPr lang="en-US" altLang="zh-CN" dirty="0" err="1" smtClean="0"/>
              <a:t>spfdisk</a:t>
            </a:r>
            <a:r>
              <a:rPr lang="zh-CN" altLang="en-US" dirty="0" smtClean="0"/>
              <a:t>是常见的</a:t>
            </a:r>
            <a:r>
              <a:rPr lang="en-US" altLang="zh-CN" dirty="0" smtClean="0"/>
              <a:t>Loader</a:t>
            </a:r>
            <a:r>
              <a:rPr lang="zh-CN" altLang="en-US" dirty="0" smtClean="0"/>
              <a:t>。</a:t>
            </a:r>
          </a:p>
          <a:p>
            <a:pPr fontAlgn="base"/>
            <a:r>
              <a:rPr lang="zh-CN" altLang="en-US" dirty="0" smtClean="0"/>
              <a:t>我们以</a:t>
            </a:r>
            <a:r>
              <a:rPr lang="en-US" altLang="zh-CN" dirty="0" smtClean="0"/>
              <a:t>Grub</a:t>
            </a:r>
            <a:r>
              <a:rPr lang="zh-CN" altLang="en-US" dirty="0" smtClean="0"/>
              <a:t>为例来讲解吧，毕竟用</a:t>
            </a:r>
            <a:r>
              <a:rPr lang="en-US" altLang="zh-CN" dirty="0" err="1" smtClean="0"/>
              <a:t>lilo</a:t>
            </a:r>
            <a:r>
              <a:rPr lang="zh-CN" altLang="en-US" dirty="0" smtClean="0"/>
              <a:t>和</a:t>
            </a:r>
            <a:r>
              <a:rPr lang="en-US" altLang="zh-CN" dirty="0" err="1" smtClean="0"/>
              <a:t>spfdisk</a:t>
            </a:r>
            <a:r>
              <a:rPr lang="zh-CN" altLang="en-US" dirty="0" smtClean="0"/>
              <a:t>的人并不多。</a:t>
            </a:r>
          </a:p>
          <a:p>
            <a:pPr fontAlgn="base"/>
            <a:r>
              <a:rPr lang="zh-CN" altLang="en-US" dirty="0" smtClean="0"/>
              <a:t>系统读取内存中的</a:t>
            </a:r>
            <a:r>
              <a:rPr lang="en-US" altLang="zh-CN" dirty="0" smtClean="0"/>
              <a:t>grub</a:t>
            </a:r>
            <a:r>
              <a:rPr lang="zh-CN" altLang="en-US" dirty="0" smtClean="0"/>
              <a:t>配置信息（一般为</a:t>
            </a:r>
            <a:r>
              <a:rPr lang="en-US" altLang="zh-CN" dirty="0" smtClean="0"/>
              <a:t>menu.lst</a:t>
            </a:r>
            <a:r>
              <a:rPr lang="zh-CN" altLang="en-US" dirty="0" smtClean="0"/>
              <a:t>或</a:t>
            </a:r>
            <a:r>
              <a:rPr lang="en-US" altLang="zh-CN" dirty="0" smtClean="0"/>
              <a:t>grub.lst</a:t>
            </a:r>
            <a:r>
              <a:rPr lang="zh-CN" altLang="en-US" dirty="0" smtClean="0"/>
              <a:t>），并依照此配置信息来启动不同的操作系统。</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启动第四步－－加载内核</a:t>
            </a:r>
            <a:endParaRPr lang="zh-CN" altLang="en-US" dirty="0"/>
          </a:p>
        </p:txBody>
      </p:sp>
      <p:sp>
        <p:nvSpPr>
          <p:cNvPr id="3" name="内容占位符 2"/>
          <p:cNvSpPr>
            <a:spLocks noGrp="1"/>
          </p:cNvSpPr>
          <p:nvPr>
            <p:ph idx="1"/>
          </p:nvPr>
        </p:nvSpPr>
        <p:spPr/>
        <p:txBody>
          <a:bodyPr>
            <a:normAutofit fontScale="92500" lnSpcReduction="10000"/>
          </a:bodyPr>
          <a:lstStyle/>
          <a:p>
            <a:pPr fontAlgn="base"/>
            <a:r>
              <a:rPr lang="zh-CN" altLang="en-US" dirty="0" smtClean="0"/>
              <a:t>根据</a:t>
            </a:r>
            <a:r>
              <a:rPr lang="en-US" altLang="zh-CN" dirty="0" smtClean="0"/>
              <a:t>grub</a:t>
            </a:r>
            <a:r>
              <a:rPr lang="zh-CN" altLang="en-US" dirty="0" smtClean="0"/>
              <a:t>设定的内核映像所在路径，系统读取内存映像，并进行解压缩操作。此时，屏幕一般会输出“</a:t>
            </a:r>
            <a:r>
              <a:rPr lang="en-US" altLang="zh-CN" dirty="0" smtClean="0"/>
              <a:t>Uncompressing Linux”</a:t>
            </a:r>
            <a:r>
              <a:rPr lang="zh-CN" altLang="en-US" dirty="0" smtClean="0"/>
              <a:t>的提示。当解压缩内核完成后，屏幕输出“</a:t>
            </a:r>
            <a:r>
              <a:rPr lang="en-US" altLang="zh-CN" dirty="0" smtClean="0"/>
              <a:t>OK, booting the kernel”</a:t>
            </a:r>
            <a:r>
              <a:rPr lang="zh-CN" altLang="en-US" dirty="0" smtClean="0"/>
              <a:t>。</a:t>
            </a:r>
          </a:p>
          <a:p>
            <a:pPr fontAlgn="base"/>
            <a:r>
              <a:rPr lang="zh-CN" altLang="en-US" dirty="0" smtClean="0"/>
              <a:t>系统将解压后的内核放置在内存之中，并调用</a:t>
            </a:r>
            <a:r>
              <a:rPr lang="en-US" altLang="zh-CN" dirty="0" err="1" smtClean="0"/>
              <a:t>start_kernel</a:t>
            </a:r>
            <a:r>
              <a:rPr lang="en-US" altLang="zh-CN" dirty="0" smtClean="0"/>
              <a:t>()</a:t>
            </a:r>
            <a:r>
              <a:rPr lang="zh-CN" altLang="en-US" dirty="0" smtClean="0"/>
              <a:t>函数来启动一系列的初始化函数并初始化各种设备，完成</a:t>
            </a:r>
            <a:r>
              <a:rPr lang="en-US" altLang="zh-CN" dirty="0" smtClean="0"/>
              <a:t>Linux</a:t>
            </a:r>
            <a:r>
              <a:rPr lang="zh-CN" altLang="en-US" dirty="0" smtClean="0"/>
              <a:t>核心环境的建立。至此，</a:t>
            </a:r>
            <a:r>
              <a:rPr lang="en-US" altLang="zh-CN" dirty="0" smtClean="0"/>
              <a:t>Linux</a:t>
            </a:r>
            <a:r>
              <a:rPr lang="zh-CN" altLang="en-US" dirty="0" smtClean="0"/>
              <a:t>内核已经建立起来了，基于</a:t>
            </a:r>
            <a:r>
              <a:rPr lang="en-US" altLang="zh-CN" dirty="0" smtClean="0"/>
              <a:t>Linux</a:t>
            </a:r>
            <a:r>
              <a:rPr lang="zh-CN" altLang="en-US" dirty="0" smtClean="0"/>
              <a:t>的程序应该可以正常运行了。</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normAutofit fontScale="90000"/>
          </a:bodyPr>
          <a:lstStyle/>
          <a:p>
            <a:r>
              <a:rPr lang="zh-CN" altLang="en-US" b="1" dirty="0" smtClean="0"/>
              <a:t>启动第五步－－用户层</a:t>
            </a:r>
            <a:r>
              <a:rPr lang="en-US" altLang="zh-CN" b="1" dirty="0" smtClean="0"/>
              <a:t>init</a:t>
            </a:r>
            <a:r>
              <a:rPr lang="zh-CN" altLang="en-US" b="1" dirty="0" smtClean="0"/>
              <a:t>依据</a:t>
            </a:r>
            <a:r>
              <a:rPr lang="en-US" altLang="zh-CN" b="1" dirty="0" err="1" smtClean="0"/>
              <a:t>inittab</a:t>
            </a:r>
            <a:r>
              <a:rPr lang="zh-CN" altLang="en-US" b="1" dirty="0" smtClean="0"/>
              <a:t>文件来设定运行等级</a:t>
            </a:r>
            <a:endParaRPr lang="zh-CN" altLang="en-US" dirty="0"/>
          </a:p>
        </p:txBody>
      </p:sp>
      <p:sp>
        <p:nvSpPr>
          <p:cNvPr id="3" name="内容占位符 2"/>
          <p:cNvSpPr>
            <a:spLocks noGrp="1"/>
          </p:cNvSpPr>
          <p:nvPr>
            <p:ph idx="1"/>
          </p:nvPr>
        </p:nvSpPr>
        <p:spPr>
          <a:xfrm>
            <a:off x="467544" y="1700808"/>
            <a:ext cx="8229600" cy="4525963"/>
          </a:xfrm>
        </p:spPr>
        <p:txBody>
          <a:bodyPr>
            <a:normAutofit fontScale="70000" lnSpcReduction="20000"/>
          </a:bodyPr>
          <a:lstStyle/>
          <a:p>
            <a:pPr fontAlgn="base"/>
            <a:r>
              <a:rPr lang="zh-CN" altLang="en-US" dirty="0" smtClean="0"/>
              <a:t>内核被加载后，第一个运行的程序便是</a:t>
            </a:r>
            <a:r>
              <a:rPr lang="en-US" altLang="zh-CN" dirty="0" smtClean="0"/>
              <a:t>/</a:t>
            </a:r>
            <a:r>
              <a:rPr lang="en-US" altLang="zh-CN" dirty="0" err="1" smtClean="0"/>
              <a:t>sbin</a:t>
            </a:r>
            <a:r>
              <a:rPr lang="en-US" altLang="zh-CN" dirty="0" smtClean="0"/>
              <a:t>/init</a:t>
            </a:r>
            <a:r>
              <a:rPr lang="zh-CN" altLang="en-US" dirty="0" smtClean="0"/>
              <a:t>，该文件会读取</a:t>
            </a:r>
            <a:r>
              <a:rPr lang="en-US" altLang="zh-CN" dirty="0" smtClean="0"/>
              <a:t>/etc/</a:t>
            </a:r>
            <a:r>
              <a:rPr lang="en-US" altLang="zh-CN" dirty="0" err="1" smtClean="0"/>
              <a:t>inittab</a:t>
            </a:r>
            <a:r>
              <a:rPr lang="zh-CN" altLang="en-US" dirty="0" smtClean="0"/>
              <a:t>文件，并依据此文件来进行初始化工作。</a:t>
            </a:r>
          </a:p>
          <a:p>
            <a:pPr fontAlgn="base"/>
            <a:r>
              <a:rPr lang="zh-CN" altLang="en-US" dirty="0" smtClean="0"/>
              <a:t>其实</a:t>
            </a:r>
            <a:r>
              <a:rPr lang="en-US" altLang="zh-CN" dirty="0" smtClean="0"/>
              <a:t>/etc/</a:t>
            </a:r>
            <a:r>
              <a:rPr lang="en-US" altLang="zh-CN" dirty="0" err="1" smtClean="0"/>
              <a:t>inittab</a:t>
            </a:r>
            <a:r>
              <a:rPr lang="zh-CN" altLang="en-US" dirty="0" smtClean="0"/>
              <a:t>文件最主要的作用就是设定</a:t>
            </a:r>
            <a:r>
              <a:rPr lang="en-US" altLang="zh-CN" dirty="0" smtClean="0"/>
              <a:t>Linux</a:t>
            </a:r>
            <a:r>
              <a:rPr lang="zh-CN" altLang="en-US" dirty="0" smtClean="0"/>
              <a:t>的运行等级，其设定形式是“：</a:t>
            </a:r>
            <a:r>
              <a:rPr lang="en-US" altLang="zh-CN" dirty="0" smtClean="0"/>
              <a:t>id:5:initdefault:”</a:t>
            </a:r>
            <a:r>
              <a:rPr lang="zh-CN" altLang="en-US" dirty="0" smtClean="0"/>
              <a:t>，这就表明</a:t>
            </a:r>
            <a:r>
              <a:rPr lang="en-US" altLang="zh-CN" dirty="0" smtClean="0"/>
              <a:t>Linux</a:t>
            </a:r>
            <a:r>
              <a:rPr lang="zh-CN" altLang="en-US" dirty="0" smtClean="0"/>
              <a:t>需要运行在等级</a:t>
            </a:r>
            <a:r>
              <a:rPr lang="en-US" altLang="zh-CN" dirty="0" smtClean="0"/>
              <a:t>5</a:t>
            </a:r>
            <a:r>
              <a:rPr lang="zh-CN" altLang="en-US" dirty="0" smtClean="0"/>
              <a:t>上。</a:t>
            </a:r>
            <a:r>
              <a:rPr lang="en-US" altLang="zh-CN" dirty="0" smtClean="0"/>
              <a:t>Linux</a:t>
            </a:r>
            <a:r>
              <a:rPr lang="zh-CN" altLang="en-US" dirty="0" smtClean="0"/>
              <a:t>的运行等级设定如下：</a:t>
            </a:r>
          </a:p>
          <a:p>
            <a:pPr fontAlgn="base"/>
            <a:r>
              <a:rPr lang="en-US" altLang="zh-CN" dirty="0" smtClean="0"/>
              <a:t>0</a:t>
            </a:r>
            <a:r>
              <a:rPr lang="zh-CN" altLang="en-US" dirty="0" smtClean="0"/>
              <a:t>：关机</a:t>
            </a:r>
          </a:p>
          <a:p>
            <a:pPr fontAlgn="base"/>
            <a:r>
              <a:rPr lang="en-US" altLang="zh-CN" dirty="0" smtClean="0"/>
              <a:t>1</a:t>
            </a:r>
            <a:r>
              <a:rPr lang="zh-CN" altLang="en-US" dirty="0" smtClean="0"/>
              <a:t>：单用户模式</a:t>
            </a:r>
          </a:p>
          <a:p>
            <a:pPr fontAlgn="base"/>
            <a:r>
              <a:rPr lang="en-US" altLang="zh-CN" dirty="0" smtClean="0"/>
              <a:t>2</a:t>
            </a:r>
            <a:r>
              <a:rPr lang="zh-CN" altLang="en-US" dirty="0" smtClean="0"/>
              <a:t>：无网络支持的多用户模式</a:t>
            </a:r>
          </a:p>
          <a:p>
            <a:pPr fontAlgn="base"/>
            <a:r>
              <a:rPr lang="en-US" altLang="zh-CN" dirty="0" smtClean="0"/>
              <a:t>3</a:t>
            </a:r>
            <a:r>
              <a:rPr lang="zh-CN" altLang="en-US" dirty="0" smtClean="0"/>
              <a:t>：有网络支持的多用户模式</a:t>
            </a:r>
          </a:p>
          <a:p>
            <a:pPr fontAlgn="base"/>
            <a:r>
              <a:rPr lang="en-US" altLang="zh-CN" dirty="0" smtClean="0"/>
              <a:t>4</a:t>
            </a:r>
            <a:r>
              <a:rPr lang="zh-CN" altLang="en-US" dirty="0" smtClean="0"/>
              <a:t>：保留，未使用</a:t>
            </a:r>
          </a:p>
          <a:p>
            <a:pPr fontAlgn="base"/>
            <a:r>
              <a:rPr lang="en-US" altLang="zh-CN" dirty="0" smtClean="0"/>
              <a:t>5</a:t>
            </a:r>
            <a:r>
              <a:rPr lang="zh-CN" altLang="en-US" dirty="0" smtClean="0"/>
              <a:t>：有网络支持有</a:t>
            </a:r>
            <a:r>
              <a:rPr lang="en-US" altLang="zh-CN" dirty="0" smtClean="0"/>
              <a:t>X-Window</a:t>
            </a:r>
            <a:r>
              <a:rPr lang="zh-CN" altLang="en-US" dirty="0" smtClean="0"/>
              <a:t>支持的多用户模式</a:t>
            </a:r>
          </a:p>
          <a:p>
            <a:pPr fontAlgn="base"/>
            <a:r>
              <a:rPr lang="en-US" altLang="zh-CN" dirty="0" smtClean="0"/>
              <a:t>6</a:t>
            </a:r>
            <a:r>
              <a:rPr lang="zh-CN" altLang="en-US" dirty="0" smtClean="0"/>
              <a:t>：重新引导系统，即重启</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fontScale="90000"/>
          </a:bodyPr>
          <a:lstStyle/>
          <a:p>
            <a:r>
              <a:rPr lang="zh-CN" altLang="en-US" b="1" dirty="0" smtClean="0"/>
              <a:t>启动第六步－－</a:t>
            </a:r>
            <a:r>
              <a:rPr lang="en-US" altLang="zh-CN" b="1" dirty="0" smtClean="0"/>
              <a:t>init</a:t>
            </a:r>
            <a:r>
              <a:rPr lang="zh-CN" altLang="en-US" b="1" dirty="0" smtClean="0"/>
              <a:t>进程执行</a:t>
            </a:r>
            <a:r>
              <a:rPr lang="en-US" altLang="zh-CN" b="1" dirty="0" err="1" smtClean="0"/>
              <a:t>rc.sysinit</a:t>
            </a:r>
            <a:endParaRPr lang="zh-CN" altLang="en-US" dirty="0"/>
          </a:p>
        </p:txBody>
      </p:sp>
      <p:sp>
        <p:nvSpPr>
          <p:cNvPr id="3" name="内容占位符 2"/>
          <p:cNvSpPr>
            <a:spLocks noGrp="1"/>
          </p:cNvSpPr>
          <p:nvPr>
            <p:ph idx="1"/>
          </p:nvPr>
        </p:nvSpPr>
        <p:spPr>
          <a:xfrm>
            <a:off x="467544" y="1700808"/>
            <a:ext cx="8229600" cy="4525963"/>
          </a:xfrm>
        </p:spPr>
        <p:txBody>
          <a:bodyPr/>
          <a:lstStyle/>
          <a:p>
            <a:r>
              <a:rPr lang="zh-CN" altLang="en-US" dirty="0" smtClean="0"/>
              <a:t>在设定了运行等级后，</a:t>
            </a:r>
            <a:r>
              <a:rPr lang="en-US" altLang="zh-CN" dirty="0" smtClean="0"/>
              <a:t>Linux</a:t>
            </a:r>
            <a:r>
              <a:rPr lang="zh-CN" altLang="en-US" dirty="0" smtClean="0"/>
              <a:t>系统执行的第一个用户层文件就是</a:t>
            </a:r>
            <a:r>
              <a:rPr lang="en-US" altLang="zh-CN" dirty="0" smtClean="0"/>
              <a:t>/etc/</a:t>
            </a:r>
            <a:r>
              <a:rPr lang="en-US" altLang="zh-CN" dirty="0" err="1" smtClean="0"/>
              <a:t>rc.d</a:t>
            </a:r>
            <a:r>
              <a:rPr lang="en-US" altLang="zh-CN" dirty="0" smtClean="0"/>
              <a:t>/</a:t>
            </a:r>
            <a:r>
              <a:rPr lang="en-US" altLang="zh-CN" dirty="0" err="1" smtClean="0"/>
              <a:t>rc.sysinit</a:t>
            </a:r>
            <a:r>
              <a:rPr lang="zh-CN" altLang="en-US" dirty="0" smtClean="0"/>
              <a:t>脚本程序，它做的工作非常多，包括设定</a:t>
            </a:r>
            <a:r>
              <a:rPr lang="en-US" altLang="zh-CN" dirty="0" smtClean="0"/>
              <a:t>PATH</a:t>
            </a:r>
            <a:r>
              <a:rPr lang="zh-CN" altLang="en-US" dirty="0" smtClean="0"/>
              <a:t>、设定网络配置（</a:t>
            </a:r>
            <a:r>
              <a:rPr lang="en-US" altLang="zh-CN" dirty="0" smtClean="0"/>
              <a:t>/etc/</a:t>
            </a:r>
            <a:r>
              <a:rPr lang="en-US" altLang="zh-CN" dirty="0" err="1" smtClean="0"/>
              <a:t>sysconfig</a:t>
            </a:r>
            <a:r>
              <a:rPr lang="en-US" altLang="zh-CN" dirty="0" smtClean="0"/>
              <a:t>/network</a:t>
            </a:r>
            <a:r>
              <a:rPr lang="zh-CN" altLang="en-US" dirty="0" smtClean="0"/>
              <a:t>）、启动</a:t>
            </a:r>
            <a:r>
              <a:rPr lang="en-US" altLang="zh-CN" dirty="0" smtClean="0"/>
              <a:t>swap</a:t>
            </a:r>
            <a:r>
              <a:rPr lang="zh-CN" altLang="en-US" dirty="0" smtClean="0"/>
              <a:t>分区、设定</a:t>
            </a:r>
            <a:r>
              <a:rPr lang="en-US" altLang="zh-CN" dirty="0" smtClean="0"/>
              <a:t>/proc</a:t>
            </a:r>
            <a:r>
              <a:rPr lang="zh-CN" altLang="en-US" dirty="0" smtClean="0"/>
              <a:t>等等。如果你有兴趣，可以到</a:t>
            </a:r>
            <a:r>
              <a:rPr lang="en-US" altLang="zh-CN" dirty="0" smtClean="0"/>
              <a:t>/etc/</a:t>
            </a:r>
            <a:r>
              <a:rPr lang="en-US" altLang="zh-CN" dirty="0" err="1" smtClean="0"/>
              <a:t>rc.d</a:t>
            </a:r>
            <a:r>
              <a:rPr lang="zh-CN" altLang="en-US" dirty="0" smtClean="0"/>
              <a:t>中查看一下</a:t>
            </a:r>
            <a:r>
              <a:rPr lang="en-US" altLang="zh-CN" dirty="0" err="1" smtClean="0"/>
              <a:t>rc.sysinit</a:t>
            </a:r>
            <a:r>
              <a:rPr lang="zh-CN" altLang="en-US" dirty="0" smtClean="0"/>
              <a:t>文件，里面的脚本够你看几天的</a:t>
            </a:r>
            <a:r>
              <a:rPr lang="en-US" altLang="zh-CN" dirty="0" smtClean="0"/>
              <a:t>:P</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启动第七步－－启动内核模块</a:t>
            </a:r>
            <a:endParaRPr lang="zh-CN" altLang="en-US" dirty="0"/>
          </a:p>
        </p:txBody>
      </p:sp>
      <p:sp>
        <p:nvSpPr>
          <p:cNvPr id="3" name="内容占位符 2"/>
          <p:cNvSpPr>
            <a:spLocks noGrp="1"/>
          </p:cNvSpPr>
          <p:nvPr>
            <p:ph idx="1"/>
          </p:nvPr>
        </p:nvSpPr>
        <p:spPr/>
        <p:txBody>
          <a:bodyPr/>
          <a:lstStyle/>
          <a:p>
            <a:r>
              <a:rPr lang="zh-CN" altLang="en-US" dirty="0" smtClean="0"/>
              <a:t>具体是依据</a:t>
            </a:r>
            <a:r>
              <a:rPr lang="en-US" altLang="zh-CN" dirty="0" smtClean="0"/>
              <a:t>/etc/</a:t>
            </a:r>
            <a:r>
              <a:rPr lang="en-US" altLang="zh-CN" dirty="0" err="1" smtClean="0"/>
              <a:t>modules.conf</a:t>
            </a:r>
            <a:r>
              <a:rPr lang="zh-CN" altLang="en-US" dirty="0" smtClean="0"/>
              <a:t>文件或</a:t>
            </a:r>
            <a:r>
              <a:rPr lang="en-US" altLang="zh-CN" dirty="0" smtClean="0"/>
              <a:t>/etc/</a:t>
            </a:r>
            <a:r>
              <a:rPr lang="en-US" altLang="zh-CN" dirty="0" err="1" smtClean="0"/>
              <a:t>modules.d</a:t>
            </a:r>
            <a:r>
              <a:rPr lang="zh-CN" altLang="en-US" dirty="0" smtClean="0"/>
              <a:t>目录下的文件来装载内核模块。</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启动第八步－－执行不同运行级别的脚本程序</a:t>
            </a:r>
            <a:endParaRPr lang="zh-CN" altLang="en-US" dirty="0"/>
          </a:p>
        </p:txBody>
      </p:sp>
      <p:sp>
        <p:nvSpPr>
          <p:cNvPr id="3" name="内容占位符 2"/>
          <p:cNvSpPr>
            <a:spLocks noGrp="1"/>
          </p:cNvSpPr>
          <p:nvPr>
            <p:ph idx="1"/>
          </p:nvPr>
        </p:nvSpPr>
        <p:spPr/>
        <p:txBody>
          <a:bodyPr/>
          <a:lstStyle/>
          <a:p>
            <a:r>
              <a:rPr lang="zh-CN" altLang="en-US" dirty="0" smtClean="0"/>
              <a:t>根据运行级别的不同，系统会运行</a:t>
            </a:r>
            <a:r>
              <a:rPr lang="en-US" altLang="zh-CN" dirty="0" smtClean="0"/>
              <a:t>rc0.d</a:t>
            </a:r>
            <a:r>
              <a:rPr lang="zh-CN" altLang="en-US" dirty="0" smtClean="0"/>
              <a:t>到</a:t>
            </a:r>
            <a:r>
              <a:rPr lang="en-US" altLang="zh-CN" dirty="0" smtClean="0"/>
              <a:t>rc6.d</a:t>
            </a:r>
            <a:r>
              <a:rPr lang="zh-CN" altLang="en-US" dirty="0" smtClean="0"/>
              <a:t>中的相应的脚本程序，来完成相应的初始化工作和启动相应的服务。</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启动第九步－－执行</a:t>
            </a:r>
            <a:r>
              <a:rPr lang="en-US" altLang="zh-CN" b="1" dirty="0" smtClean="0"/>
              <a:t>/etc/</a:t>
            </a:r>
            <a:r>
              <a:rPr lang="en-US" altLang="zh-CN" b="1" dirty="0" err="1" smtClean="0"/>
              <a:t>rc.d</a:t>
            </a:r>
            <a:r>
              <a:rPr lang="en-US" altLang="zh-CN" b="1" dirty="0" smtClean="0"/>
              <a:t>/</a:t>
            </a:r>
            <a:r>
              <a:rPr lang="en-US" altLang="zh-CN" b="1" dirty="0" err="1" smtClean="0"/>
              <a:t>rc.local</a:t>
            </a:r>
            <a:endParaRPr lang="zh-CN" altLang="en-US" dirty="0"/>
          </a:p>
        </p:txBody>
      </p:sp>
      <p:sp>
        <p:nvSpPr>
          <p:cNvPr id="3" name="内容占位符 2"/>
          <p:cNvSpPr>
            <a:spLocks noGrp="1"/>
          </p:cNvSpPr>
          <p:nvPr>
            <p:ph idx="1"/>
          </p:nvPr>
        </p:nvSpPr>
        <p:spPr/>
        <p:txBody>
          <a:bodyPr>
            <a:normAutofit fontScale="92500" lnSpcReduction="10000"/>
          </a:bodyPr>
          <a:lstStyle/>
          <a:p>
            <a:pPr fontAlgn="base"/>
            <a:r>
              <a:rPr lang="zh-CN" altLang="en-US" dirty="0" smtClean="0"/>
              <a:t>你如果打开了此文件，里面有一句话，读过之后，你就会对此命令的作用一目了然：</a:t>
            </a:r>
          </a:p>
          <a:p>
            <a:pPr fontAlgn="base"/>
            <a:r>
              <a:rPr lang="en-US" altLang="zh-CN" dirty="0" smtClean="0"/>
              <a:t># This script will be executed *after* all the other init scripts.</a:t>
            </a:r>
            <a:br>
              <a:rPr lang="en-US" altLang="zh-CN" dirty="0" smtClean="0"/>
            </a:br>
            <a:r>
              <a:rPr lang="en-US" altLang="zh-CN" dirty="0" smtClean="0"/>
              <a:t># You can put your own initialization stuff in here if you don’t</a:t>
            </a:r>
            <a:br>
              <a:rPr lang="en-US" altLang="zh-CN" dirty="0" smtClean="0"/>
            </a:br>
            <a:r>
              <a:rPr lang="en-US" altLang="zh-CN" dirty="0" smtClean="0"/>
              <a:t># want to do the full Sys V style init stuff.</a:t>
            </a:r>
          </a:p>
          <a:p>
            <a:pPr fontAlgn="base"/>
            <a:r>
              <a:rPr lang="en-US" altLang="zh-CN" dirty="0" err="1" smtClean="0"/>
              <a:t>rc.local</a:t>
            </a:r>
            <a:r>
              <a:rPr lang="zh-CN" altLang="en-US" dirty="0" smtClean="0"/>
              <a:t>就是在一切初始化工作后，</a:t>
            </a:r>
            <a:r>
              <a:rPr lang="en-US" altLang="zh-CN" dirty="0" smtClean="0"/>
              <a:t>Linux</a:t>
            </a:r>
            <a:r>
              <a:rPr lang="zh-CN" altLang="en-US" dirty="0" smtClean="0"/>
              <a:t>留给用户进行个性化的地方。你可以把你想设置和启动的东西放到这里。</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1143000"/>
          </a:xfrm>
        </p:spPr>
        <p:txBody>
          <a:bodyPr>
            <a:normAutofit fontScale="90000"/>
          </a:bodyPr>
          <a:lstStyle/>
          <a:p>
            <a:r>
              <a:rPr lang="zh-CN" altLang="en-US" b="1" dirty="0" smtClean="0"/>
              <a:t>启动第十步－－执行</a:t>
            </a:r>
            <a:r>
              <a:rPr lang="en-US" altLang="zh-CN" b="1" dirty="0" smtClean="0"/>
              <a:t>/bin/login</a:t>
            </a:r>
            <a:r>
              <a:rPr lang="zh-CN" altLang="en-US" b="1" dirty="0" smtClean="0"/>
              <a:t>程序，进入登录状态</a:t>
            </a:r>
            <a:endParaRPr lang="zh-CN" altLang="en-US" dirty="0"/>
          </a:p>
        </p:txBody>
      </p:sp>
      <p:sp>
        <p:nvSpPr>
          <p:cNvPr id="3" name="内容占位符 2"/>
          <p:cNvSpPr>
            <a:spLocks noGrp="1"/>
          </p:cNvSpPr>
          <p:nvPr>
            <p:ph idx="1"/>
          </p:nvPr>
        </p:nvSpPr>
        <p:spPr>
          <a:xfrm>
            <a:off x="457200" y="2071678"/>
            <a:ext cx="8229600" cy="4054485"/>
          </a:xfrm>
        </p:spPr>
        <p:txBody>
          <a:bodyPr/>
          <a:lstStyle/>
          <a:p>
            <a:r>
              <a:rPr lang="zh-CN" altLang="en-US" dirty="0" smtClean="0"/>
              <a:t>此时，系统已经进入到了等待用户输入</a:t>
            </a:r>
            <a:r>
              <a:rPr lang="en-US" altLang="zh-CN" dirty="0" smtClean="0"/>
              <a:t>username</a:t>
            </a:r>
            <a:r>
              <a:rPr lang="zh-CN" altLang="en-US" dirty="0" smtClean="0"/>
              <a:t>和</a:t>
            </a:r>
            <a:r>
              <a:rPr lang="en-US" altLang="zh-CN" dirty="0" smtClean="0"/>
              <a:t>password</a:t>
            </a:r>
            <a:r>
              <a:rPr lang="zh-CN" altLang="en-US" dirty="0" smtClean="0"/>
              <a:t>的时候了，你已经可以用自己的帐号登入系统了。</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linux</a:t>
            </a:r>
            <a:r>
              <a:rPr lang="zh-CN" altLang="en-US" dirty="0" smtClean="0"/>
              <a:t>文件系统的目录结构</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  Linux</a:t>
            </a:r>
            <a:r>
              <a:rPr lang="zh-CN" altLang="en-US" dirty="0" smtClean="0"/>
              <a:t>文件系统的入口，也是处于最高一级的目录；</a:t>
            </a:r>
            <a:endParaRPr lang="en-US" altLang="zh-CN" dirty="0" smtClean="0"/>
          </a:p>
          <a:p>
            <a:r>
              <a:rPr lang="en-US" altLang="zh-CN" dirty="0" smtClean="0"/>
              <a:t>/boot Linux</a:t>
            </a:r>
            <a:r>
              <a:rPr lang="zh-CN" altLang="en-US" dirty="0" smtClean="0"/>
              <a:t>的内核及引导系统程序所需要的文件目录，比如 </a:t>
            </a:r>
            <a:r>
              <a:rPr lang="en-US" altLang="zh-CN" dirty="0" err="1" smtClean="0"/>
              <a:t>vmlinuz</a:t>
            </a:r>
            <a:r>
              <a:rPr lang="en-US" altLang="zh-CN" dirty="0" smtClean="0"/>
              <a:t> initrd.img </a:t>
            </a:r>
            <a:r>
              <a:rPr lang="zh-CN" altLang="en-US" dirty="0" smtClean="0"/>
              <a:t>文件都位于这个目录中。</a:t>
            </a:r>
            <a:endParaRPr lang="en-US" altLang="zh-CN" dirty="0" smtClean="0"/>
          </a:p>
          <a:p>
            <a:r>
              <a:rPr lang="en-US" altLang="zh-CN" dirty="0" smtClean="0"/>
              <a:t>/etc </a:t>
            </a:r>
            <a:r>
              <a:rPr lang="zh-CN" altLang="en-US" dirty="0" smtClean="0"/>
              <a:t>系统配置文件的所在地，一些服务器的配置文件也在这里；比如用户帐号及密码配置文件；</a:t>
            </a:r>
          </a:p>
          <a:p>
            <a:r>
              <a:rPr lang="en-US" altLang="zh-CN" dirty="0" smtClean="0"/>
              <a:t>/home </a:t>
            </a:r>
            <a:r>
              <a:rPr lang="zh-CN" altLang="en-US" dirty="0" smtClean="0"/>
              <a:t>普通用户家目录默认存放目录；</a:t>
            </a:r>
          </a:p>
          <a:p>
            <a:r>
              <a:rPr lang="en-US" altLang="zh-CN" dirty="0" smtClean="0"/>
              <a:t>/</a:t>
            </a:r>
            <a:r>
              <a:rPr lang="en-US" altLang="zh-CN" dirty="0" err="1" smtClean="0"/>
              <a:t>lost+found</a:t>
            </a:r>
            <a:r>
              <a:rPr lang="en-US" altLang="zh-CN" dirty="0" smtClean="0"/>
              <a:t> </a:t>
            </a:r>
            <a:r>
              <a:rPr lang="zh-CN" altLang="en-US" dirty="0" smtClean="0"/>
              <a:t>在</a:t>
            </a:r>
            <a:r>
              <a:rPr lang="en-US" altLang="zh-CN" dirty="0" smtClean="0"/>
              <a:t>ext2</a:t>
            </a:r>
            <a:r>
              <a:rPr lang="zh-CN" altLang="en-US" dirty="0" smtClean="0"/>
              <a:t>或</a:t>
            </a:r>
            <a:r>
              <a:rPr lang="en-US" altLang="zh-CN" dirty="0" smtClean="0"/>
              <a:t>ext3</a:t>
            </a:r>
            <a:r>
              <a:rPr lang="zh-CN" altLang="en-US" dirty="0" smtClean="0"/>
              <a:t>文件系统中，当系统意外崩溃或机器意外关机，而产生一些文件碎片放在这里。</a:t>
            </a:r>
          </a:p>
          <a:p>
            <a:r>
              <a:rPr lang="en-US" altLang="zh-CN" dirty="0" smtClean="0"/>
              <a:t>/opt </a:t>
            </a:r>
            <a:r>
              <a:rPr lang="zh-CN" altLang="en-US" dirty="0" smtClean="0"/>
              <a:t>表示的是可选择的意思，有些软件包也会被安装在这里，也就是自定义软件包，比如在</a:t>
            </a:r>
            <a:r>
              <a:rPr lang="en-US" altLang="zh-CN" dirty="0" smtClean="0"/>
              <a:t>Fedora Core 5.0</a:t>
            </a:r>
            <a:r>
              <a:rPr lang="zh-CN" altLang="en-US" dirty="0" smtClean="0"/>
              <a:t>中，</a:t>
            </a:r>
            <a:r>
              <a:rPr lang="en-US" altLang="zh-CN" dirty="0" err="1" smtClean="0"/>
              <a:t>OpenOffice</a:t>
            </a:r>
            <a:r>
              <a:rPr lang="zh-CN" altLang="en-US" dirty="0" smtClean="0"/>
              <a:t>就是安装在这里。有些我们自己编译的软件包，就可以安装在这个目录中；通过源码包安装的软件，可以通过 </a:t>
            </a:r>
            <a:r>
              <a:rPr lang="en-US" altLang="zh-CN" dirty="0" smtClean="0"/>
              <a:t>./configure --prefix=/opt/</a:t>
            </a:r>
            <a:r>
              <a:rPr lang="zh-CN" altLang="en-US" dirty="0" smtClean="0"/>
              <a:t>目录 。</a:t>
            </a:r>
            <a:endParaRPr lang="en-US" altLang="zh-CN" dirty="0" smtClean="0"/>
          </a:p>
          <a:p>
            <a:r>
              <a:rPr lang="en-US" altLang="zh-CN" dirty="0" smtClean="0"/>
              <a:t>/proc </a:t>
            </a:r>
            <a:r>
              <a:rPr lang="zh-CN" altLang="en-US" dirty="0" smtClean="0"/>
              <a:t>操作系统运行时，进程信息及内核信息（比如</a:t>
            </a:r>
            <a:r>
              <a:rPr lang="en-US" altLang="zh-CN" dirty="0" err="1" smtClean="0"/>
              <a:t>cpu</a:t>
            </a:r>
            <a:r>
              <a:rPr lang="zh-CN" altLang="en-US" dirty="0" smtClean="0"/>
              <a:t>、硬盘分区、内存信息等）存放在这里。</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ubuntu</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err="1"/>
              <a:t>Debian</a:t>
            </a:r>
            <a:r>
              <a:rPr lang="en-US" altLang="zh-CN" dirty="0"/>
              <a:t> </a:t>
            </a:r>
            <a:r>
              <a:rPr lang="zh-CN" altLang="en-US" dirty="0"/>
              <a:t>是一个广受称道、技术先进且有着良好支持的发行版，</a:t>
            </a:r>
            <a:r>
              <a:rPr lang="en-US" altLang="zh-CN" dirty="0" err="1"/>
              <a:t>Ubuntu</a:t>
            </a:r>
            <a:r>
              <a:rPr lang="en-US" altLang="zh-CN" dirty="0"/>
              <a:t> </a:t>
            </a:r>
            <a:r>
              <a:rPr lang="zh-CN" altLang="en-US" dirty="0"/>
              <a:t>正是基于 </a:t>
            </a:r>
            <a:r>
              <a:rPr lang="en-US" altLang="zh-CN" dirty="0" err="1"/>
              <a:t>Debian</a:t>
            </a:r>
            <a:r>
              <a:rPr lang="en-US" altLang="zh-CN" dirty="0"/>
              <a:t> </a:t>
            </a:r>
            <a:r>
              <a:rPr lang="zh-CN" altLang="en-US" dirty="0"/>
              <a:t>之上，旨在创建一个可以为桌面和服务器提供一个最新且一贯的 </a:t>
            </a:r>
            <a:r>
              <a:rPr lang="en-US" altLang="zh-CN" dirty="0"/>
              <a:t>Linux </a:t>
            </a:r>
            <a:r>
              <a:rPr lang="zh-CN" altLang="en-US" dirty="0"/>
              <a:t>系统。</a:t>
            </a:r>
            <a:r>
              <a:rPr lang="en-US" altLang="zh-CN" dirty="0" err="1"/>
              <a:t>Ubuntu</a:t>
            </a:r>
            <a:r>
              <a:rPr lang="en-US" altLang="zh-CN" dirty="0"/>
              <a:t> </a:t>
            </a:r>
            <a:r>
              <a:rPr lang="zh-CN" altLang="en-US" dirty="0"/>
              <a:t>囊括了大量精挑细选自 </a:t>
            </a:r>
            <a:r>
              <a:rPr lang="en-US" altLang="zh-CN" dirty="0" err="1"/>
              <a:t>Debian</a:t>
            </a:r>
            <a:r>
              <a:rPr lang="en-US" altLang="zh-CN" dirty="0"/>
              <a:t> </a:t>
            </a:r>
            <a:r>
              <a:rPr lang="zh-CN" altLang="en-US" dirty="0"/>
              <a:t>发行版的软件包，同时保留了 </a:t>
            </a:r>
            <a:r>
              <a:rPr lang="en-US" altLang="zh-CN" dirty="0" err="1"/>
              <a:t>Debian</a:t>
            </a:r>
            <a:r>
              <a:rPr lang="en-US" altLang="zh-CN" dirty="0"/>
              <a:t> </a:t>
            </a:r>
            <a:r>
              <a:rPr lang="zh-CN" altLang="en-US" dirty="0"/>
              <a:t>强大的软件包管理系统，以便简易的安装或彻底的删除程序。与大多数发行版附带数量巨大的可用可不用的软件不同，</a:t>
            </a:r>
            <a:r>
              <a:rPr lang="en-US" altLang="zh-CN" dirty="0" err="1"/>
              <a:t>Ubuntu</a:t>
            </a:r>
            <a:r>
              <a:rPr lang="en-US" altLang="zh-CN" dirty="0"/>
              <a:t> </a:t>
            </a:r>
            <a:r>
              <a:rPr lang="zh-CN" altLang="en-US" dirty="0"/>
              <a:t>的软件包清单只包含那些高质量的重要应用程序。</a:t>
            </a:r>
          </a:p>
          <a:p>
            <a:r>
              <a:rPr lang="zh-CN" altLang="en-US" dirty="0"/>
              <a:t>注重质量，</a:t>
            </a:r>
            <a:r>
              <a:rPr lang="en-US" altLang="zh-CN" dirty="0" err="1"/>
              <a:t>Ubuntu</a:t>
            </a:r>
            <a:r>
              <a:rPr lang="zh-CN" altLang="en-US" dirty="0"/>
              <a:t>提供了一个健壮、功能丰富的计算环境，既适合家用又适用于商业环境。本项目花费了大量必要的时间，努力精益求精，每</a:t>
            </a:r>
            <a:r>
              <a:rPr lang="en-US" altLang="zh-CN" dirty="0"/>
              <a:t>6</a:t>
            </a:r>
            <a:r>
              <a:rPr lang="zh-CN" altLang="en-US" dirty="0"/>
              <a:t>个月就会发布一个版本，以提供最新最强大的软件。</a:t>
            </a:r>
            <a:r>
              <a:rPr lang="en-US" altLang="zh-CN" dirty="0" err="1"/>
              <a:t>Ubuntu</a:t>
            </a:r>
            <a:r>
              <a:rPr lang="zh-CN" altLang="en-US" dirty="0"/>
              <a:t>支持各种形形色色的架构，包括 </a:t>
            </a:r>
            <a:r>
              <a:rPr lang="en-US" altLang="zh-CN" dirty="0"/>
              <a:t>i386 </a:t>
            </a:r>
            <a:r>
              <a:rPr lang="zh-CN" altLang="en-US" dirty="0"/>
              <a:t>（</a:t>
            </a:r>
            <a:r>
              <a:rPr lang="en-US" altLang="zh-CN" dirty="0"/>
              <a:t>386/486/Pentium(II/III/IV)</a:t>
            </a:r>
            <a:r>
              <a:rPr lang="zh-CN" altLang="en-US" dirty="0"/>
              <a:t>和</a:t>
            </a:r>
            <a:r>
              <a:rPr lang="en-US" altLang="zh-CN" dirty="0" err="1"/>
              <a:t>Athlon</a:t>
            </a:r>
            <a:r>
              <a:rPr lang="en-US" altLang="zh-CN" dirty="0"/>
              <a:t>/</a:t>
            </a:r>
            <a:r>
              <a:rPr lang="en-US" altLang="zh-CN" dirty="0" err="1"/>
              <a:t>Duron</a:t>
            </a:r>
            <a:r>
              <a:rPr lang="en-US" altLang="zh-CN" dirty="0"/>
              <a:t>/</a:t>
            </a:r>
            <a:r>
              <a:rPr lang="en-US" altLang="zh-CN" dirty="0" err="1"/>
              <a:t>Sempron</a:t>
            </a:r>
            <a:r>
              <a:rPr lang="en-US" altLang="zh-CN" dirty="0"/>
              <a:t> </a:t>
            </a:r>
            <a:r>
              <a:rPr lang="zh-CN" altLang="en-US" dirty="0"/>
              <a:t>处理器），</a:t>
            </a:r>
            <a:r>
              <a:rPr lang="en-US" altLang="zh-CN" dirty="0"/>
              <a:t>AMD64</a:t>
            </a:r>
            <a:r>
              <a:rPr lang="zh-CN" altLang="en-US" dirty="0"/>
              <a:t>（</a:t>
            </a:r>
            <a:r>
              <a:rPr lang="en-US" altLang="zh-CN" dirty="0"/>
              <a:t>Athlon64, </a:t>
            </a:r>
            <a:r>
              <a:rPr lang="en-US" altLang="zh-CN" dirty="0" err="1"/>
              <a:t>Opteron</a:t>
            </a:r>
            <a:r>
              <a:rPr lang="en-US" altLang="zh-CN" dirty="0"/>
              <a:t>, </a:t>
            </a:r>
            <a:r>
              <a:rPr lang="zh-CN" altLang="en-US" dirty="0"/>
              <a:t>最新的</a:t>
            </a:r>
            <a:r>
              <a:rPr lang="en-US" altLang="zh-CN" dirty="0"/>
              <a:t>64</a:t>
            </a:r>
            <a:r>
              <a:rPr lang="zh-CN" altLang="en-US" dirty="0"/>
              <a:t>位 </a:t>
            </a:r>
            <a:r>
              <a:rPr lang="en-US" altLang="zh-CN" dirty="0"/>
              <a:t>Intel </a:t>
            </a:r>
            <a:r>
              <a:rPr lang="zh-CN" altLang="en-US" dirty="0"/>
              <a:t>处理器</a:t>
            </a:r>
            <a:r>
              <a:rPr lang="en-US" altLang="zh-CN" dirty="0"/>
              <a:t>)</a:t>
            </a:r>
            <a:r>
              <a:rPr lang="zh-CN" altLang="en-US" dirty="0"/>
              <a:t>，以及</a:t>
            </a:r>
            <a:r>
              <a:rPr lang="en-US" altLang="zh-CN" dirty="0"/>
              <a:t>PowerPC</a:t>
            </a:r>
            <a:r>
              <a:rPr lang="zh-CN" altLang="en-US" dirty="0"/>
              <a:t>（</a:t>
            </a:r>
            <a:r>
              <a:rPr lang="en-US" altLang="zh-CN" dirty="0"/>
              <a:t>iBook/</a:t>
            </a:r>
            <a:r>
              <a:rPr lang="en-US" altLang="zh-CN" dirty="0" err="1"/>
              <a:t>Powerbook</a:t>
            </a:r>
            <a:r>
              <a:rPr lang="en-US" altLang="zh-CN" dirty="0"/>
              <a:t>, G4 and G5</a:t>
            </a:r>
            <a:r>
              <a:rPr lang="zh-CN" altLang="en-US" dirty="0"/>
              <a:t>）等</a:t>
            </a:r>
            <a:r>
              <a:rPr lang="zh-CN" altLang="en-US" dirty="0" smtClean="0"/>
              <a:t>。</a:t>
            </a:r>
            <a:endParaRPr lang="en-US" altLang="zh-CN" dirty="0" smtClean="0"/>
          </a:p>
          <a:p>
            <a:r>
              <a:rPr lang="en-US" altLang="zh-CN" dirty="0" err="1"/>
              <a:t>Ubuntu</a:t>
            </a:r>
            <a:r>
              <a:rPr lang="en-US" altLang="zh-CN" dirty="0"/>
              <a:t> </a:t>
            </a:r>
            <a:r>
              <a:rPr lang="zh-CN" altLang="en-US" dirty="0"/>
              <a:t>默认桌面环境采用 </a:t>
            </a:r>
            <a:r>
              <a:rPr lang="en-US" altLang="zh-CN" dirty="0"/>
              <a:t>GNOME</a:t>
            </a:r>
            <a:r>
              <a:rPr lang="zh-CN" altLang="en-US" dirty="0"/>
              <a:t>，一个 </a:t>
            </a:r>
            <a:r>
              <a:rPr lang="en-US" altLang="zh-CN" dirty="0"/>
              <a:t>UNIX </a:t>
            </a:r>
            <a:r>
              <a:rPr lang="zh-CN" altLang="en-US" dirty="0"/>
              <a:t>和 </a:t>
            </a:r>
            <a:r>
              <a:rPr lang="en-US" altLang="zh-CN" dirty="0"/>
              <a:t>Linux </a:t>
            </a:r>
            <a:r>
              <a:rPr lang="zh-CN" altLang="en-US" dirty="0"/>
              <a:t>主流桌面套件和开发平台。</a:t>
            </a:r>
          </a:p>
          <a:p>
            <a:r>
              <a:rPr lang="zh-CN" altLang="en-US" dirty="0"/>
              <a:t>另一个 </a:t>
            </a:r>
            <a:r>
              <a:rPr lang="en-US" altLang="zh-CN" dirty="0"/>
              <a:t>UNIX </a:t>
            </a:r>
            <a:r>
              <a:rPr lang="zh-CN" altLang="en-US" dirty="0"/>
              <a:t>和 </a:t>
            </a:r>
            <a:r>
              <a:rPr lang="en-US" altLang="zh-CN" dirty="0"/>
              <a:t>Linux </a:t>
            </a:r>
            <a:r>
              <a:rPr lang="zh-CN" altLang="en-US" dirty="0"/>
              <a:t>主流桌面环境是 </a:t>
            </a:r>
            <a:r>
              <a:rPr lang="en-US" altLang="zh-CN" dirty="0"/>
              <a:t>KDE</a:t>
            </a:r>
            <a:r>
              <a:rPr lang="zh-CN" altLang="en-US" dirty="0"/>
              <a:t>。</a:t>
            </a:r>
            <a:r>
              <a:rPr lang="en-US" altLang="zh-CN" dirty="0" err="1"/>
              <a:t>Kubuntu</a:t>
            </a:r>
            <a:r>
              <a:rPr lang="en-US" altLang="zh-CN" dirty="0"/>
              <a:t> </a:t>
            </a:r>
            <a:r>
              <a:rPr lang="zh-CN" altLang="en-US" dirty="0"/>
              <a:t>项目为 </a:t>
            </a:r>
            <a:r>
              <a:rPr lang="en-US" altLang="zh-CN" dirty="0" err="1"/>
              <a:t>Ubuntu</a:t>
            </a:r>
            <a:r>
              <a:rPr lang="en-US" altLang="zh-CN" dirty="0"/>
              <a:t> </a:t>
            </a:r>
            <a:r>
              <a:rPr lang="zh-CN" altLang="en-US" dirty="0"/>
              <a:t>用户提供了一个默认 </a:t>
            </a:r>
            <a:r>
              <a:rPr lang="en-US" altLang="zh-CN" dirty="0"/>
              <a:t>GNOME </a:t>
            </a:r>
            <a:r>
              <a:rPr lang="zh-CN" altLang="en-US" dirty="0"/>
              <a:t>桌面环境之外的选择。感谢 </a:t>
            </a:r>
            <a:r>
              <a:rPr lang="en-US" altLang="zh-CN" dirty="0" err="1"/>
              <a:t>Kubuntu</a:t>
            </a:r>
            <a:r>
              <a:rPr lang="en-US" altLang="zh-CN" dirty="0"/>
              <a:t> </a:t>
            </a:r>
            <a:r>
              <a:rPr lang="zh-CN" altLang="en-US" dirty="0"/>
              <a:t>项目小组的努力，</a:t>
            </a:r>
            <a:r>
              <a:rPr lang="en-US" altLang="zh-CN" dirty="0" err="1"/>
              <a:t>Ubuntu</a:t>
            </a:r>
            <a:r>
              <a:rPr lang="en-US" altLang="zh-CN" dirty="0"/>
              <a:t> </a:t>
            </a:r>
            <a:r>
              <a:rPr lang="zh-CN" altLang="en-US" dirty="0"/>
              <a:t>用户现在可以在自己的系统上轻易安装和使用</a:t>
            </a:r>
            <a:r>
              <a:rPr lang="en-US" altLang="zh-CN" dirty="0"/>
              <a:t>KDE</a:t>
            </a:r>
            <a:r>
              <a:rPr lang="zh-CN" altLang="en-US" dirty="0"/>
              <a:t>桌面。欲在 </a:t>
            </a:r>
            <a:r>
              <a:rPr lang="en-US" altLang="zh-CN" dirty="0" err="1"/>
              <a:t>Ubuntu</a:t>
            </a:r>
            <a:r>
              <a:rPr lang="en-US" altLang="zh-CN" dirty="0"/>
              <a:t> </a:t>
            </a:r>
            <a:r>
              <a:rPr lang="zh-CN" altLang="en-US" dirty="0"/>
              <a:t>基础上安装上一个可用的 </a:t>
            </a:r>
            <a:r>
              <a:rPr lang="en-US" altLang="zh-CN" dirty="0" err="1"/>
              <a:t>Kubuntu</a:t>
            </a:r>
            <a:r>
              <a:rPr lang="zh-CN" altLang="en-US" dirty="0"/>
              <a:t>，您须安装</a:t>
            </a:r>
            <a:r>
              <a:rPr lang="en-US" altLang="zh-CN" dirty="0" err="1"/>
              <a:t>kubuntu</a:t>
            </a:r>
            <a:r>
              <a:rPr lang="en-US" altLang="zh-CN" dirty="0"/>
              <a:t>-desktop </a:t>
            </a:r>
            <a:r>
              <a:rPr lang="zh-CN" altLang="en-US" dirty="0"/>
              <a:t>软件包。安装该软件包後，您就可以任意选择使用 </a:t>
            </a:r>
            <a:r>
              <a:rPr lang="en-US" altLang="zh-CN" dirty="0"/>
              <a:t>Gnome </a:t>
            </a:r>
            <a:r>
              <a:rPr lang="zh-CN" altLang="en-US" dirty="0"/>
              <a:t>和 </a:t>
            </a:r>
            <a:r>
              <a:rPr lang="en-US" altLang="zh-CN" dirty="0"/>
              <a:t>KDE </a:t>
            </a:r>
            <a:r>
              <a:rPr lang="zh-CN" altLang="en-US" dirty="0"/>
              <a:t>桌面环境。</a:t>
            </a:r>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linux</a:t>
            </a:r>
            <a:r>
              <a:rPr lang="zh-CN" altLang="en-US" dirty="0" smtClean="0"/>
              <a:t>文件系统的目录结构</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/root Linux</a:t>
            </a:r>
            <a:r>
              <a:rPr lang="zh-CN" altLang="en-US" dirty="0" smtClean="0"/>
              <a:t>超级权限用户</a:t>
            </a:r>
            <a:r>
              <a:rPr lang="en-US" altLang="zh-CN" dirty="0" smtClean="0"/>
              <a:t>root</a:t>
            </a:r>
            <a:r>
              <a:rPr lang="zh-CN" altLang="en-US" dirty="0" smtClean="0"/>
              <a:t>的家目录；</a:t>
            </a:r>
          </a:p>
          <a:p>
            <a:r>
              <a:rPr lang="en-US" altLang="zh-CN" dirty="0" smtClean="0"/>
              <a:t>/</a:t>
            </a:r>
            <a:r>
              <a:rPr lang="en-US" altLang="zh-CN" dirty="0" err="1" smtClean="0"/>
              <a:t>sbin</a:t>
            </a:r>
            <a:r>
              <a:rPr lang="en-US" altLang="zh-CN" dirty="0" smtClean="0"/>
              <a:t> </a:t>
            </a:r>
            <a:r>
              <a:rPr lang="zh-CN" altLang="en-US" dirty="0" smtClean="0"/>
              <a:t>大多是涉及系统管理的命令的存放，是超级权限用户</a:t>
            </a:r>
            <a:r>
              <a:rPr lang="en-US" altLang="zh-CN" dirty="0" smtClean="0"/>
              <a:t>root</a:t>
            </a:r>
            <a:r>
              <a:rPr lang="zh-CN" altLang="en-US" dirty="0" smtClean="0"/>
              <a:t>的可执行命令存放地，普通用户无权限执行这个目录下的命令，这个目录和</a:t>
            </a:r>
            <a:r>
              <a:rPr lang="en-US" altLang="zh-CN" dirty="0" smtClean="0"/>
              <a:t>/</a:t>
            </a:r>
            <a:r>
              <a:rPr lang="en-US" altLang="zh-CN" dirty="0" err="1" smtClean="0"/>
              <a:t>usr</a:t>
            </a:r>
            <a:r>
              <a:rPr lang="en-US" altLang="zh-CN" dirty="0" smtClean="0"/>
              <a:t>/</a:t>
            </a:r>
            <a:r>
              <a:rPr lang="en-US" altLang="zh-CN" dirty="0" err="1" smtClean="0"/>
              <a:t>sbin</a:t>
            </a:r>
            <a:r>
              <a:rPr lang="en-US" altLang="zh-CN" dirty="0" smtClean="0"/>
              <a:t>; /</a:t>
            </a:r>
            <a:r>
              <a:rPr lang="en-US" altLang="zh-CN" dirty="0" err="1" smtClean="0"/>
              <a:t>usr</a:t>
            </a:r>
            <a:r>
              <a:rPr lang="en-US" altLang="zh-CN" dirty="0" smtClean="0"/>
              <a:t>/X11R6/</a:t>
            </a:r>
            <a:r>
              <a:rPr lang="en-US" altLang="zh-CN" dirty="0" err="1" smtClean="0"/>
              <a:t>sbin</a:t>
            </a:r>
            <a:r>
              <a:rPr lang="zh-CN" altLang="en-US" dirty="0" smtClean="0"/>
              <a:t>或</a:t>
            </a:r>
            <a:r>
              <a:rPr lang="en-US" altLang="zh-CN" dirty="0" smtClean="0"/>
              <a:t>/</a:t>
            </a:r>
            <a:r>
              <a:rPr lang="en-US" altLang="zh-CN" dirty="0" err="1" smtClean="0"/>
              <a:t>usr</a:t>
            </a:r>
            <a:r>
              <a:rPr lang="en-US" altLang="zh-CN" dirty="0" smtClean="0"/>
              <a:t>/local/</a:t>
            </a:r>
            <a:r>
              <a:rPr lang="en-US" altLang="zh-CN" dirty="0" err="1" smtClean="0"/>
              <a:t>sbin</a:t>
            </a:r>
            <a:r>
              <a:rPr lang="zh-CN" altLang="en-US" dirty="0" smtClean="0"/>
              <a:t>目录是相似的。</a:t>
            </a:r>
          </a:p>
          <a:p>
            <a:r>
              <a:rPr lang="en-US" altLang="zh-CN" dirty="0" smtClean="0"/>
              <a:t>/</a:t>
            </a:r>
            <a:r>
              <a:rPr lang="en-US" altLang="zh-CN" dirty="0" err="1" smtClean="0"/>
              <a:t>tmp</a:t>
            </a:r>
            <a:r>
              <a:rPr lang="en-US" altLang="zh-CN" dirty="0" smtClean="0"/>
              <a:t> </a:t>
            </a:r>
            <a:r>
              <a:rPr lang="zh-CN" altLang="en-US" dirty="0" smtClean="0"/>
              <a:t>临时文件目录，有时用户运行程序的时候，会产生临时文件。</a:t>
            </a:r>
          </a:p>
          <a:p>
            <a:r>
              <a:rPr lang="en-US" altLang="zh-CN" dirty="0" smtClean="0"/>
              <a:t>/</a:t>
            </a:r>
            <a:r>
              <a:rPr lang="en-US" altLang="zh-CN" dirty="0" err="1" smtClean="0"/>
              <a:t>usr</a:t>
            </a:r>
            <a:r>
              <a:rPr lang="en-US" altLang="zh-CN" dirty="0" smtClean="0"/>
              <a:t> </a:t>
            </a:r>
            <a:r>
              <a:rPr lang="zh-CN" altLang="en-US" dirty="0" smtClean="0"/>
              <a:t>这个是系统存放程序的目录，比如命令、帮助文件等。这个目录下有很多的文件和目录。当我们安装一个</a:t>
            </a:r>
            <a:r>
              <a:rPr lang="en-US" altLang="zh-CN" dirty="0" smtClean="0"/>
              <a:t>Linux</a:t>
            </a:r>
            <a:r>
              <a:rPr lang="zh-CN" altLang="en-US" dirty="0" smtClean="0"/>
              <a:t>发行版官方提供的软件包时，大多安装在这里</a:t>
            </a:r>
          </a:p>
          <a:p>
            <a:r>
              <a:rPr lang="en-US" altLang="zh-CN" dirty="0" smtClean="0"/>
              <a:t>/</a:t>
            </a:r>
            <a:r>
              <a:rPr lang="en-US" altLang="zh-CN" dirty="0" err="1" smtClean="0"/>
              <a:t>var</a:t>
            </a:r>
            <a:r>
              <a:rPr lang="en-US" altLang="zh-CN" dirty="0" smtClean="0"/>
              <a:t> </a:t>
            </a:r>
            <a:r>
              <a:rPr lang="zh-CN" altLang="en-US" dirty="0" smtClean="0"/>
              <a:t>这个目录的内容是经常变动的，看名字就知道，我们可以理解为</a:t>
            </a:r>
            <a:r>
              <a:rPr lang="en-US" altLang="zh-CN" dirty="0" smtClean="0"/>
              <a:t>vary</a:t>
            </a:r>
            <a:r>
              <a:rPr lang="zh-CN" altLang="en-US" dirty="0" smtClean="0"/>
              <a:t>的缩写，</a:t>
            </a:r>
            <a:r>
              <a:rPr lang="en-US" altLang="zh-CN" dirty="0" smtClean="0"/>
              <a:t>/</a:t>
            </a:r>
            <a:r>
              <a:rPr lang="en-US" altLang="zh-CN" dirty="0" err="1" smtClean="0"/>
              <a:t>var</a:t>
            </a:r>
            <a:r>
              <a:rPr lang="zh-CN" altLang="en-US" dirty="0" smtClean="0"/>
              <a:t>下有</a:t>
            </a:r>
            <a:r>
              <a:rPr lang="en-US" altLang="zh-CN" dirty="0" smtClean="0"/>
              <a:t>/</a:t>
            </a:r>
            <a:r>
              <a:rPr lang="en-US" altLang="zh-CN" dirty="0" err="1" smtClean="0"/>
              <a:t>var</a:t>
            </a:r>
            <a:r>
              <a:rPr lang="en-US" altLang="zh-CN" dirty="0" smtClean="0"/>
              <a:t>/log </a:t>
            </a:r>
            <a:r>
              <a:rPr lang="zh-CN" altLang="en-US" dirty="0" smtClean="0"/>
              <a:t>这是用来存放系统日志的目录。</a:t>
            </a:r>
            <a:r>
              <a:rPr lang="en-US" altLang="zh-CN" dirty="0" smtClean="0"/>
              <a:t>/</a:t>
            </a:r>
            <a:r>
              <a:rPr lang="en-US" altLang="zh-CN" dirty="0" err="1" smtClean="0"/>
              <a:t>var</a:t>
            </a:r>
            <a:r>
              <a:rPr lang="en-US" altLang="zh-CN" dirty="0" smtClean="0"/>
              <a:t>/www</a:t>
            </a:r>
            <a:r>
              <a:rPr lang="zh-CN" altLang="en-US" dirty="0" smtClean="0"/>
              <a:t>目录是定义</a:t>
            </a:r>
            <a:r>
              <a:rPr lang="en-US" altLang="zh-CN" dirty="0" smtClean="0"/>
              <a:t>Apache</a:t>
            </a:r>
            <a:r>
              <a:rPr lang="zh-CN" altLang="en-US" dirty="0" smtClean="0"/>
              <a:t>服务器站点存放目录；</a:t>
            </a:r>
            <a:r>
              <a:rPr lang="en-US" altLang="zh-CN" dirty="0" smtClean="0"/>
              <a:t>/</a:t>
            </a:r>
            <a:r>
              <a:rPr lang="en-US" altLang="zh-CN" dirty="0" err="1" smtClean="0"/>
              <a:t>var</a:t>
            </a:r>
            <a:r>
              <a:rPr lang="en-US" altLang="zh-CN" dirty="0" smtClean="0"/>
              <a:t>/lib </a:t>
            </a:r>
            <a:r>
              <a:rPr lang="zh-CN" altLang="en-US" dirty="0" smtClean="0"/>
              <a:t>用来存放一些库文件，比如</a:t>
            </a:r>
            <a:r>
              <a:rPr lang="en-US" altLang="zh-CN" dirty="0" err="1" smtClean="0"/>
              <a:t>MySQL</a:t>
            </a:r>
            <a:r>
              <a:rPr lang="zh-CN" altLang="en-US" dirty="0" smtClean="0"/>
              <a:t>的，以及</a:t>
            </a:r>
            <a:r>
              <a:rPr lang="en-US" altLang="zh-CN" dirty="0" err="1" smtClean="0"/>
              <a:t>MySQL</a:t>
            </a:r>
            <a:r>
              <a:rPr lang="zh-CN" altLang="en-US" dirty="0" smtClean="0"/>
              <a:t>数据库的的存放地；</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硬盘安装</a:t>
            </a:r>
            <a:r>
              <a:rPr lang="en-US" altLang="zh-CN" dirty="0" err="1" smtClean="0"/>
              <a:t>ubuntu</a:t>
            </a:r>
            <a:endParaRPr lang="zh-CN" altLang="en-US" dirty="0"/>
          </a:p>
        </p:txBody>
      </p:sp>
      <p:sp>
        <p:nvSpPr>
          <p:cNvPr id="3" name="内容占位符 2"/>
          <p:cNvSpPr>
            <a:spLocks noGrp="1"/>
          </p:cNvSpPr>
          <p:nvPr>
            <p:ph idx="1"/>
          </p:nvPr>
        </p:nvSpPr>
        <p:spPr/>
        <p:txBody>
          <a:bodyPr>
            <a:normAutofit fontScale="77500" lnSpcReduction="20000"/>
          </a:bodyPr>
          <a:lstStyle/>
          <a:p>
            <a:pPr algn="just"/>
            <a:r>
              <a:rPr lang="en-US" altLang="zh-CN" dirty="0" smtClean="0"/>
              <a:t>1</a:t>
            </a:r>
            <a:r>
              <a:rPr lang="zh-CN" altLang="en-US" dirty="0" smtClean="0"/>
              <a:t>、要想进入</a:t>
            </a:r>
            <a:r>
              <a:rPr lang="en-US" altLang="zh-CN" dirty="0" err="1" smtClean="0"/>
              <a:t>linux</a:t>
            </a:r>
            <a:r>
              <a:rPr lang="zh-CN" altLang="en-US" dirty="0" smtClean="0"/>
              <a:t>，必须用</a:t>
            </a:r>
            <a:r>
              <a:rPr lang="en-US" altLang="zh-CN" dirty="0" smtClean="0"/>
              <a:t>grub</a:t>
            </a:r>
            <a:r>
              <a:rPr lang="zh-CN" altLang="en-US" dirty="0" smtClean="0"/>
              <a:t>引导进入，从</a:t>
            </a:r>
            <a:r>
              <a:rPr lang="en-US" altLang="zh-CN" dirty="0" smtClean="0"/>
              <a:t>windows</a:t>
            </a:r>
            <a:r>
              <a:rPr lang="zh-CN" altLang="en-US" dirty="0" smtClean="0"/>
              <a:t>上启动，需要用到</a:t>
            </a:r>
            <a:r>
              <a:rPr lang="en-US" altLang="zh-CN" dirty="0" smtClean="0"/>
              <a:t>grub4dos.</a:t>
            </a:r>
            <a:r>
              <a:rPr lang="zh-CN" altLang="en-US" dirty="0" smtClean="0"/>
              <a:t>从</a:t>
            </a:r>
            <a:r>
              <a:rPr lang="en-US" altLang="zh-CN" dirty="0" smtClean="0"/>
              <a:t>grub4dos</a:t>
            </a:r>
            <a:r>
              <a:rPr lang="zh-CN" altLang="en-US" dirty="0" smtClean="0"/>
              <a:t>中</a:t>
            </a:r>
            <a:r>
              <a:rPr lang="zh-CN" altLang="en-US" dirty="0" smtClean="0"/>
              <a:t>提取</a:t>
            </a:r>
            <a:r>
              <a:rPr lang="en-US" altLang="zh-CN" dirty="0" err="1" smtClean="0"/>
              <a:t>grldr</a:t>
            </a:r>
            <a:r>
              <a:rPr lang="zh-CN" altLang="en-US" dirty="0" smtClean="0"/>
              <a:t>文件</a:t>
            </a:r>
            <a:r>
              <a:rPr lang="zh-CN" altLang="en-US" dirty="0" smtClean="0"/>
              <a:t>，并把</a:t>
            </a:r>
            <a:r>
              <a:rPr lang="zh-CN" altLang="en-US" dirty="0" smtClean="0"/>
              <a:t>它复制</a:t>
            </a:r>
            <a:r>
              <a:rPr lang="zh-CN" altLang="en-US" dirty="0" smtClean="0"/>
              <a:t>到</a:t>
            </a:r>
            <a:r>
              <a:rPr lang="en-US" altLang="zh-CN" dirty="0" smtClean="0"/>
              <a:t>C</a:t>
            </a:r>
            <a:r>
              <a:rPr lang="zh-CN" altLang="en-US" dirty="0" smtClean="0"/>
              <a:t>盘根目录</a:t>
            </a:r>
            <a:r>
              <a:rPr lang="zh-CN" altLang="en-US" dirty="0" smtClean="0"/>
              <a:t>下（如果是</a:t>
            </a:r>
            <a:r>
              <a:rPr lang="en-US" altLang="zh-CN" dirty="0" smtClean="0"/>
              <a:t>win7</a:t>
            </a:r>
            <a:r>
              <a:rPr lang="zh-CN" altLang="en-US" dirty="0" smtClean="0"/>
              <a:t>系统，会覆盖原有</a:t>
            </a:r>
            <a:r>
              <a:rPr lang="en-US" altLang="zh-CN" dirty="0" err="1" smtClean="0"/>
              <a:t>grldr</a:t>
            </a:r>
            <a:r>
              <a:rPr lang="zh-CN" altLang="en-US" dirty="0" smtClean="0"/>
              <a:t>文件，导致重启无法进入</a:t>
            </a:r>
            <a:r>
              <a:rPr lang="en-US" altLang="zh-CN" dirty="0" smtClean="0"/>
              <a:t>win7</a:t>
            </a:r>
            <a:r>
              <a:rPr lang="zh-CN" altLang="en-US" dirty="0" smtClean="0"/>
              <a:t>，如何保留</a:t>
            </a:r>
            <a:r>
              <a:rPr lang="en-US" altLang="zh-CN" dirty="0" smtClean="0"/>
              <a:t>win7</a:t>
            </a:r>
            <a:r>
              <a:rPr lang="zh-CN" altLang="en-US" dirty="0" smtClean="0"/>
              <a:t>启动项请自己上网解决）。</a:t>
            </a:r>
            <a:endParaRPr lang="en-US" altLang="zh-CN" dirty="0" smtClean="0"/>
          </a:p>
          <a:p>
            <a:pPr algn="just"/>
            <a:r>
              <a:rPr lang="en-US" altLang="zh-CN" dirty="0" smtClean="0"/>
              <a:t>2</a:t>
            </a:r>
            <a:r>
              <a:rPr lang="zh-CN" altLang="en-US" dirty="0" smtClean="0"/>
              <a:t>、</a:t>
            </a:r>
            <a:r>
              <a:rPr lang="zh-CN" altLang="en-US" dirty="0" smtClean="0"/>
              <a:t>再在</a:t>
            </a:r>
            <a:r>
              <a:rPr lang="en-US" altLang="zh-CN" dirty="0" smtClean="0"/>
              <a:t>C</a:t>
            </a:r>
            <a:r>
              <a:rPr lang="zh-CN" altLang="en-US" dirty="0" smtClean="0"/>
              <a:t>盘根目录下手动创建 </a:t>
            </a:r>
            <a:r>
              <a:rPr lang="en-US" altLang="zh-CN" dirty="0" smtClean="0"/>
              <a:t>menu.lst</a:t>
            </a:r>
            <a:r>
              <a:rPr lang="zh-CN" altLang="en-US" dirty="0" smtClean="0"/>
              <a:t>文件，加入以下内容</a:t>
            </a:r>
            <a:r>
              <a:rPr lang="zh-CN" altLang="en-US" dirty="0" smtClean="0"/>
              <a:t>：</a:t>
            </a:r>
            <a:endParaRPr lang="en-US" altLang="zh-CN" dirty="0" smtClean="0"/>
          </a:p>
          <a:p>
            <a:pPr algn="just"/>
            <a:r>
              <a:rPr lang="en-US" altLang="zh-CN" dirty="0" smtClean="0"/>
              <a:t>title </a:t>
            </a:r>
            <a:r>
              <a:rPr lang="en-US" altLang="zh-CN" dirty="0" err="1" smtClean="0"/>
              <a:t>Ubuntu</a:t>
            </a:r>
            <a:r>
              <a:rPr lang="en-US" altLang="zh-CN" dirty="0" smtClean="0"/>
              <a:t> </a:t>
            </a:r>
            <a:r>
              <a:rPr lang="en-US" altLang="zh-CN" dirty="0" smtClean="0"/>
              <a:t>12.04</a:t>
            </a:r>
          </a:p>
          <a:p>
            <a:pPr algn="just"/>
            <a:r>
              <a:rPr lang="en-US" altLang="zh-CN" dirty="0" smtClean="0"/>
              <a:t>Root </a:t>
            </a:r>
            <a:r>
              <a:rPr lang="en-US" altLang="zh-CN" smtClean="0"/>
              <a:t>(hd0,4)</a:t>
            </a:r>
            <a:endParaRPr lang="en-US" altLang="zh-CN" dirty="0" smtClean="0"/>
          </a:p>
          <a:p>
            <a:pPr algn="just"/>
            <a:r>
              <a:rPr lang="en-US" altLang="zh-CN" dirty="0" smtClean="0"/>
              <a:t>Kernel /</a:t>
            </a:r>
            <a:r>
              <a:rPr lang="en-US" altLang="zh-CN" dirty="0" err="1" smtClean="0"/>
              <a:t>vmlinuz</a:t>
            </a:r>
            <a:r>
              <a:rPr lang="en-US" altLang="zh-CN" dirty="0" smtClean="0"/>
              <a:t> boot=</a:t>
            </a:r>
            <a:r>
              <a:rPr lang="en-US" altLang="zh-CN" dirty="0" err="1" smtClean="0"/>
              <a:t>casper</a:t>
            </a:r>
            <a:r>
              <a:rPr lang="en-US" altLang="zh-CN" dirty="0" smtClean="0"/>
              <a:t> </a:t>
            </a:r>
            <a:r>
              <a:rPr lang="en-US" altLang="zh-CN" dirty="0" err="1" smtClean="0"/>
              <a:t>iso</a:t>
            </a:r>
            <a:r>
              <a:rPr lang="en-US" altLang="zh-CN" dirty="0" smtClean="0"/>
              <a:t>-scan/filename</a:t>
            </a:r>
            <a:r>
              <a:rPr lang="en-US" altLang="zh-CN" dirty="0" smtClean="0"/>
              <a:t>=/ubuntu-12.04-desktop-i386.iso locale=zh_CN.UTF-8</a:t>
            </a:r>
          </a:p>
          <a:p>
            <a:pPr algn="just"/>
            <a:r>
              <a:rPr lang="en-US" altLang="zh-CN" dirty="0" err="1" smtClean="0"/>
              <a:t>initrd</a:t>
            </a:r>
            <a:r>
              <a:rPr lang="en-US" altLang="zh-CN" dirty="0" smtClean="0"/>
              <a:t> /</a:t>
            </a:r>
            <a:r>
              <a:rPr lang="en-US" altLang="zh-CN" dirty="0" err="1" smtClean="0"/>
              <a:t>initrd.lz</a:t>
            </a:r>
            <a:endParaRPr lang="en-US" altLang="zh-CN" dirty="0" smtClean="0"/>
          </a:p>
          <a:p>
            <a:pPr algn="just"/>
            <a:r>
              <a:rPr lang="zh-CN" altLang="en-US" dirty="0" smtClean="0"/>
              <a:t>保存</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a:t>
            </a:r>
            <a:r>
              <a:rPr lang="zh-CN" altLang="en-US" dirty="0" smtClean="0"/>
              <a:t>、执行命令：</a:t>
            </a:r>
            <a:r>
              <a:rPr lang="en-US" altLang="zh-CN" dirty="0" err="1" smtClean="0"/>
              <a:t>sudo</a:t>
            </a:r>
            <a:r>
              <a:rPr lang="en-US" altLang="zh-CN" dirty="0" smtClean="0"/>
              <a:t> </a:t>
            </a:r>
            <a:r>
              <a:rPr lang="en-US" altLang="zh-CN" dirty="0" err="1" smtClean="0"/>
              <a:t>umount</a:t>
            </a:r>
            <a:r>
              <a:rPr lang="en-US" altLang="zh-CN" dirty="0" smtClean="0"/>
              <a:t> -l /</a:t>
            </a:r>
            <a:r>
              <a:rPr lang="en-US" altLang="zh-CN" dirty="0" err="1" smtClean="0"/>
              <a:t>isodevice</a:t>
            </a:r>
            <a:r>
              <a:rPr lang="en-US" altLang="zh-CN" dirty="0" smtClean="0"/>
              <a:t/>
            </a:r>
            <a:br>
              <a:rPr lang="en-US" altLang="zh-CN" dirty="0" smtClean="0"/>
            </a:br>
            <a:r>
              <a:rPr lang="zh-CN" altLang="en-US" dirty="0" smtClean="0"/>
              <a:t>这一命令是来取消对光盘所在驱动器的挂载，否则分区界面找不到分区。然后双击桌面上的</a:t>
            </a:r>
            <a:r>
              <a:rPr lang="en-US" altLang="zh-CN" dirty="0" smtClean="0"/>
              <a:t>Install </a:t>
            </a:r>
            <a:r>
              <a:rPr lang="en-US" altLang="zh-CN" dirty="0" err="1" smtClean="0"/>
              <a:t>Ubuntu</a:t>
            </a:r>
            <a:r>
              <a:rPr lang="en-US" altLang="zh-CN" dirty="0" smtClean="0"/>
              <a:t> </a:t>
            </a:r>
            <a:r>
              <a:rPr lang="zh-CN" altLang="en-US" dirty="0" smtClean="0"/>
              <a:t>（安装 </a:t>
            </a:r>
            <a:r>
              <a:rPr lang="en-US" altLang="zh-CN" dirty="0" err="1" smtClean="0"/>
              <a:t>Ubuntu</a:t>
            </a:r>
            <a:r>
              <a:rPr lang="zh-CN" altLang="en-US" dirty="0" smtClean="0"/>
              <a:t>）进行安装</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4</a:t>
            </a:r>
            <a:r>
              <a:rPr lang="zh-CN" altLang="en-US" dirty="0" smtClean="0"/>
              <a:t>、安装的细节我就不多说了，这里要重点讲一下如何</a:t>
            </a:r>
            <a:r>
              <a:rPr lang="zh-CN" altLang="en-US" dirty="0" smtClean="0"/>
              <a:t>分区。</a:t>
            </a:r>
            <a:endParaRPr lang="en-US" altLang="zh-CN" dirty="0" smtClean="0"/>
          </a:p>
          <a:p>
            <a:r>
              <a:rPr lang="zh-CN" altLang="en-US" dirty="0" smtClean="0"/>
              <a:t>由于家目录和系统的关系不大，和</a:t>
            </a:r>
            <a:r>
              <a:rPr lang="en-US" altLang="zh-CN" dirty="0" smtClean="0"/>
              <a:t>windows</a:t>
            </a:r>
            <a:r>
              <a:rPr lang="zh-CN" altLang="en-US" dirty="0" smtClean="0"/>
              <a:t>下的我的文档有相同的作用，存放的都是用户自己的配置文件和个人文档，所以需要独立出来，避免重装系统重新配置。</a:t>
            </a:r>
            <a:r>
              <a:rPr lang="en-US" altLang="zh-CN" dirty="0" err="1" smtClean="0"/>
              <a:t>Var</a:t>
            </a:r>
            <a:r>
              <a:rPr lang="zh-CN" altLang="en-US" dirty="0" smtClean="0"/>
              <a:t>文件是系统经常读写的文件，也需要独立出来，避免影响其他目录的文件。</a:t>
            </a:r>
            <a:endParaRPr lang="en-US" altLang="zh-CN"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539750" y="2924175"/>
            <a:ext cx="8229600" cy="1143000"/>
          </a:xfrm>
        </p:spPr>
        <p:txBody>
          <a:bodyPr/>
          <a:lstStyle/>
          <a:p>
            <a:r>
              <a:rPr lang="en-US" altLang="zh-CN" smtClean="0">
                <a:latin typeface="微软雅黑" pitchFamily="34" charset="-122"/>
                <a:ea typeface="微软雅黑" pitchFamily="34" charset="-122"/>
              </a:rPr>
              <a:t>The End</a:t>
            </a:r>
            <a:endParaRPr lang="zh-CN" altLang="en-US" smtClean="0">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mint</a:t>
            </a:r>
            <a:endParaRPr lang="zh-CN" altLang="en-US" dirty="0"/>
          </a:p>
        </p:txBody>
      </p:sp>
      <p:sp>
        <p:nvSpPr>
          <p:cNvPr id="3" name="内容占位符 2"/>
          <p:cNvSpPr>
            <a:spLocks noGrp="1"/>
          </p:cNvSpPr>
          <p:nvPr>
            <p:ph idx="1"/>
          </p:nvPr>
        </p:nvSpPr>
        <p:spPr/>
        <p:txBody>
          <a:bodyPr>
            <a:normAutofit/>
          </a:bodyPr>
          <a:lstStyle/>
          <a:p>
            <a:r>
              <a:rPr lang="zh-CN" altLang="en-US" dirty="0"/>
              <a:t>　　</a:t>
            </a:r>
            <a:r>
              <a:rPr lang="en-US" altLang="zh-CN" dirty="0"/>
              <a:t>Linux Mint</a:t>
            </a:r>
            <a:r>
              <a:rPr lang="zh-CN" altLang="en-US" dirty="0"/>
              <a:t>是一份基于</a:t>
            </a:r>
            <a:r>
              <a:rPr lang="en-US" altLang="zh-CN" dirty="0" err="1"/>
              <a:t>Ubuntu</a:t>
            </a:r>
            <a:r>
              <a:rPr lang="zh-CN" altLang="en-US" dirty="0"/>
              <a:t>的发行版，其目标是提供一种更完整的即刻可用体验，这包括提供浏览器插件、多媒体编解码器、对</a:t>
            </a:r>
            <a:r>
              <a:rPr lang="en-US" altLang="zh-CN" dirty="0"/>
              <a:t>DVD</a:t>
            </a:r>
            <a:r>
              <a:rPr lang="zh-CN" altLang="en-US" dirty="0"/>
              <a:t>播放的支持、</a:t>
            </a:r>
            <a:r>
              <a:rPr lang="en-US" altLang="zh-CN" dirty="0"/>
              <a:t>Java</a:t>
            </a:r>
            <a:r>
              <a:rPr lang="zh-CN" altLang="en-US" dirty="0"/>
              <a:t>和其他组件。它与</a:t>
            </a:r>
            <a:r>
              <a:rPr lang="en-US" altLang="zh-CN" dirty="0" err="1"/>
              <a:t>Ubuntu</a:t>
            </a:r>
            <a:r>
              <a:rPr lang="zh-CN" altLang="en-US" dirty="0"/>
              <a:t>软件仓库兼容</a:t>
            </a:r>
            <a:r>
              <a:rPr lang="zh-CN" altLang="en-US" dirty="0" smtClean="0"/>
              <a:t>。</a:t>
            </a:r>
            <a:endParaRPr lang="en-US" altLang="zh-CN" dirty="0" smtClean="0"/>
          </a:p>
          <a:p>
            <a:r>
              <a:rPr lang="zh-CN" altLang="en-US" dirty="0"/>
              <a:t>　　</a:t>
            </a:r>
            <a:r>
              <a:rPr lang="en-US" altLang="zh-CN" dirty="0"/>
              <a:t>Linux Mint</a:t>
            </a:r>
            <a:r>
              <a:rPr lang="zh-CN" altLang="en-US" dirty="0"/>
              <a:t>在</a:t>
            </a:r>
            <a:r>
              <a:rPr lang="en-US" altLang="zh-CN" dirty="0"/>
              <a:t>Linux</a:t>
            </a:r>
            <a:r>
              <a:rPr lang="zh-CN" altLang="en-US" dirty="0"/>
              <a:t>世界的关注度排行榜上高居第三，有时能冲到</a:t>
            </a:r>
            <a:r>
              <a:rPr lang="zh-CN" altLang="en-US" dirty="0" smtClean="0"/>
              <a:t>第一，</a:t>
            </a:r>
            <a:r>
              <a:rPr lang="zh-CN" altLang="en-US" dirty="0"/>
              <a:t>可见易用性还是十分可以</a:t>
            </a:r>
            <a:r>
              <a:rPr lang="zh-CN" altLang="en-US" dirty="0" smtClean="0"/>
              <a:t>的。</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Fedora &amp; Centos</a:t>
            </a:r>
            <a:endParaRPr lang="zh-CN" altLang="en-US" dirty="0"/>
          </a:p>
        </p:txBody>
      </p:sp>
      <p:sp>
        <p:nvSpPr>
          <p:cNvPr id="3" name="内容占位符 2"/>
          <p:cNvSpPr>
            <a:spLocks noGrp="1"/>
          </p:cNvSpPr>
          <p:nvPr>
            <p:ph idx="1"/>
          </p:nvPr>
        </p:nvSpPr>
        <p:spPr/>
        <p:txBody>
          <a:bodyPr>
            <a:normAutofit/>
          </a:bodyPr>
          <a:lstStyle/>
          <a:p>
            <a:r>
              <a:rPr lang="en-US" altLang="zh-CN" dirty="0" err="1"/>
              <a:t>Redhat</a:t>
            </a:r>
            <a:r>
              <a:rPr lang="zh-CN" altLang="en-US" dirty="0"/>
              <a:t>有两大</a:t>
            </a:r>
            <a:r>
              <a:rPr lang="en-US" altLang="zh-CN" dirty="0"/>
              <a:t>Linux</a:t>
            </a:r>
            <a:r>
              <a:rPr lang="zh-CN" altLang="en-US" dirty="0"/>
              <a:t>产品系列，其一是免费的</a:t>
            </a:r>
            <a:r>
              <a:rPr lang="en-US" altLang="zh-CN" dirty="0"/>
              <a:t>Fedora Core</a:t>
            </a:r>
            <a:r>
              <a:rPr lang="zh-CN" altLang="en-US" dirty="0" smtClean="0"/>
              <a:t>系列，主要</a:t>
            </a:r>
            <a:r>
              <a:rPr lang="zh-CN" altLang="en-US" dirty="0"/>
              <a:t>用于桌面版本，提供了较多新特性的支持。</a:t>
            </a:r>
            <a:r>
              <a:rPr lang="zh-CN" altLang="en-US" dirty="0" smtClean="0"/>
              <a:t/>
            </a:r>
            <a:br>
              <a:rPr lang="zh-CN" altLang="en-US" dirty="0" smtClean="0"/>
            </a:br>
            <a:r>
              <a:rPr lang="zh-CN" altLang="en-US" dirty="0"/>
              <a:t>另外一个产品系列是收费的</a:t>
            </a:r>
            <a:r>
              <a:rPr lang="en-US" altLang="zh-CN" dirty="0"/>
              <a:t>Enterprise</a:t>
            </a:r>
            <a:r>
              <a:rPr lang="zh-CN" altLang="en-US" dirty="0" smtClean="0"/>
              <a:t>系列</a:t>
            </a:r>
            <a:r>
              <a:rPr lang="zh-CN" altLang="en-US" dirty="0"/>
              <a:t>，</a:t>
            </a:r>
            <a:r>
              <a:rPr lang="en-US" altLang="zh-CN" dirty="0" smtClean="0"/>
              <a:t>Community </a:t>
            </a:r>
            <a:r>
              <a:rPr lang="en-US" altLang="zh-CN" dirty="0"/>
              <a:t>Enterprise Operating </a:t>
            </a:r>
            <a:r>
              <a:rPr lang="en-US" altLang="zh-CN" dirty="0" smtClean="0"/>
              <a:t>System</a:t>
            </a:r>
            <a:r>
              <a:rPr lang="zh-CN" altLang="en-US" dirty="0" smtClean="0"/>
              <a:t>，缩写</a:t>
            </a:r>
            <a:r>
              <a:rPr lang="zh-CN" altLang="en-US" dirty="0"/>
              <a:t>既是</a:t>
            </a:r>
            <a:r>
              <a:rPr lang="en-US" altLang="zh-CN" dirty="0" err="1"/>
              <a:t>CentOS</a:t>
            </a:r>
            <a:r>
              <a:rPr lang="zh-CN" alt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Arch </a:t>
            </a:r>
            <a:r>
              <a:rPr lang="en-US" altLang="zh-CN" dirty="0" err="1" smtClean="0"/>
              <a:t>linux</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Arch Linux</a:t>
            </a:r>
            <a:r>
              <a:rPr lang="zh-CN" altLang="en-US" dirty="0" smtClean="0"/>
              <a:t>是朝向轻量（</a:t>
            </a:r>
            <a:r>
              <a:rPr lang="en-US" altLang="zh-CN" dirty="0" smtClean="0"/>
              <a:t>lightweight</a:t>
            </a:r>
            <a:r>
              <a:rPr lang="zh-CN" altLang="en-US" dirty="0" smtClean="0"/>
              <a:t>）以及简单（</a:t>
            </a:r>
            <a:r>
              <a:rPr lang="en-US" altLang="zh-CN" dirty="0" smtClean="0"/>
              <a:t>simple</a:t>
            </a:r>
            <a:r>
              <a:rPr lang="zh-CN" altLang="en-US" dirty="0" smtClean="0"/>
              <a:t>）的</a:t>
            </a:r>
            <a:r>
              <a:rPr lang="en-US" altLang="zh-CN" dirty="0" smtClean="0"/>
              <a:t>Linux</a:t>
            </a:r>
            <a:r>
              <a:rPr lang="zh-CN" altLang="en-US" dirty="0" smtClean="0"/>
              <a:t>发行版</a:t>
            </a:r>
            <a:r>
              <a:rPr lang="en-US" altLang="zh-CN" dirty="0" smtClean="0"/>
              <a:t>[1]</a:t>
            </a:r>
            <a:r>
              <a:rPr lang="zh-CN" altLang="en-US" dirty="0" smtClean="0"/>
              <a:t>。其中“简单”（</a:t>
            </a:r>
            <a:r>
              <a:rPr lang="en-US" altLang="zh-CN" dirty="0" smtClean="0"/>
              <a:t>Simplicity</a:t>
            </a:r>
            <a:r>
              <a:rPr lang="zh-CN" altLang="en-US" dirty="0" smtClean="0"/>
              <a:t>）被定义为“避免不必要或复杂的修改”，也就是说，是由开发者角度定义，而非使用者角度思考</a:t>
            </a:r>
            <a:r>
              <a:rPr lang="en-US" altLang="zh-CN" dirty="0" smtClean="0"/>
              <a:t>[2]</a:t>
            </a:r>
            <a:r>
              <a:rPr lang="zh-CN" altLang="en-US" dirty="0" smtClean="0"/>
              <a:t>。</a:t>
            </a:r>
          </a:p>
          <a:p>
            <a:r>
              <a:rPr lang="en-US" altLang="zh-CN" dirty="0" err="1" smtClean="0"/>
              <a:t>Archlinux</a:t>
            </a:r>
            <a:r>
              <a:rPr lang="zh-CN" altLang="en-US" dirty="0" smtClean="0"/>
              <a:t>是针对特定处理器而优化过的，能够更好地利用</a:t>
            </a:r>
            <a:r>
              <a:rPr lang="en-US" altLang="zh-CN" dirty="0" smtClean="0"/>
              <a:t>CPU</a:t>
            </a:r>
            <a:r>
              <a:rPr lang="zh-CN" altLang="en-US" dirty="0" smtClean="0"/>
              <a:t>周期以提高性能。相比</a:t>
            </a:r>
            <a:r>
              <a:rPr lang="en-US" altLang="zh-CN" dirty="0" err="1" smtClean="0"/>
              <a:t>Debian</a:t>
            </a:r>
            <a:r>
              <a:rPr lang="zh-CN" altLang="en-US" dirty="0" smtClean="0"/>
              <a:t>／</a:t>
            </a:r>
            <a:r>
              <a:rPr lang="en-US" altLang="zh-CN" dirty="0" err="1" smtClean="0"/>
              <a:t>Ubuntu</a:t>
            </a:r>
            <a:r>
              <a:rPr lang="zh-CN" altLang="en-US" dirty="0" smtClean="0"/>
              <a:t>、</a:t>
            </a:r>
            <a:r>
              <a:rPr lang="en-US" altLang="zh-CN" dirty="0" smtClean="0"/>
              <a:t>SUSE</a:t>
            </a:r>
            <a:r>
              <a:rPr lang="zh-CN" altLang="en-US" dirty="0" smtClean="0"/>
              <a:t>、</a:t>
            </a:r>
            <a:r>
              <a:rPr lang="en-US" altLang="zh-CN" dirty="0" err="1" smtClean="0"/>
              <a:t>RedHat</a:t>
            </a:r>
            <a:r>
              <a:rPr lang="zh-CN" altLang="en-US" dirty="0" smtClean="0"/>
              <a:t>／</a:t>
            </a:r>
            <a:r>
              <a:rPr lang="en-US" altLang="zh-CN" dirty="0" smtClean="0"/>
              <a:t>Fedora</a:t>
            </a:r>
            <a:r>
              <a:rPr lang="zh-CN" altLang="en-US" dirty="0" smtClean="0"/>
              <a:t>等其他发行版，</a:t>
            </a:r>
            <a:r>
              <a:rPr lang="en-US" altLang="zh-CN" dirty="0" err="1" smtClean="0"/>
              <a:t>Archlinux</a:t>
            </a:r>
            <a:r>
              <a:rPr lang="zh-CN" altLang="en-US" dirty="0" smtClean="0"/>
              <a:t>属于轻量级选手，其简单的设计让它容易被轻松扩展和配置成为任何想要的系统类型。</a:t>
            </a:r>
          </a:p>
          <a:p>
            <a:r>
              <a:rPr lang="en-US" altLang="zh-CN" dirty="0" smtClean="0"/>
              <a:t>[</a:t>
            </a:r>
            <a:r>
              <a:rPr lang="zh-CN" altLang="en-US" dirty="0" smtClean="0"/>
              <a:t>编辑</a:t>
            </a:r>
            <a:r>
              <a:rPr lang="en-US" altLang="zh-CN" dirty="0" smtClean="0"/>
              <a:t>]</a:t>
            </a:r>
            <a:r>
              <a:rPr lang="zh-CN" altLang="en-US" dirty="0" smtClean="0"/>
              <a:t>特有的包管理系统</a:t>
            </a:r>
          </a:p>
          <a:p>
            <a:r>
              <a:rPr lang="zh-CN" altLang="en-US" dirty="0" smtClean="0"/>
              <a:t>通过二进制包管理系统</a:t>
            </a:r>
            <a:r>
              <a:rPr lang="en-US" altLang="zh-CN" dirty="0" err="1" smtClean="0"/>
              <a:t>pacman</a:t>
            </a:r>
            <a:r>
              <a:rPr lang="zh-CN" altLang="en-US" dirty="0" smtClean="0"/>
              <a:t>，仅需一个命令就能完成安装、升级等多个操作。同时也附带一个类似</a:t>
            </a:r>
            <a:r>
              <a:rPr lang="en-US" altLang="zh-CN" dirty="0" smtClean="0"/>
              <a:t>ports</a:t>
            </a:r>
            <a:r>
              <a:rPr lang="zh-CN" altLang="en-US" dirty="0" smtClean="0"/>
              <a:t>的包构建系统</a:t>
            </a:r>
            <a:r>
              <a:rPr lang="en-US" altLang="zh-CN" dirty="0" smtClean="0"/>
              <a:t>ABS</a:t>
            </a:r>
            <a:r>
              <a:rPr lang="zh-CN" altLang="en-US" dirty="0" smtClean="0"/>
              <a:t>（</a:t>
            </a:r>
            <a:r>
              <a:rPr lang="en-US" altLang="zh-CN" dirty="0" smtClean="0"/>
              <a:t>Arch Build System</a:t>
            </a:r>
            <a:r>
              <a:rPr lang="zh-CN" altLang="en-US" dirty="0" smtClean="0"/>
              <a:t>）。</a:t>
            </a:r>
          </a:p>
          <a:p>
            <a:r>
              <a:rPr lang="en-US" altLang="zh-CN" dirty="0" smtClean="0"/>
              <a:t>[</a:t>
            </a:r>
            <a:r>
              <a:rPr lang="zh-CN" altLang="en-US" dirty="0" smtClean="0"/>
              <a:t>编辑</a:t>
            </a:r>
            <a:r>
              <a:rPr lang="en-US" altLang="zh-CN" dirty="0" smtClean="0"/>
              <a:t>]</a:t>
            </a:r>
            <a:r>
              <a:rPr lang="zh-CN" altLang="en-US" dirty="0" smtClean="0"/>
              <a:t>滚动更新</a:t>
            </a:r>
          </a:p>
          <a:p>
            <a:r>
              <a:rPr lang="zh-CN" altLang="en-US" dirty="0" smtClean="0"/>
              <a:t>与</a:t>
            </a:r>
            <a:r>
              <a:rPr lang="en-US" altLang="zh-CN" dirty="0" err="1" smtClean="0"/>
              <a:t>Gentoo</a:t>
            </a:r>
            <a:r>
              <a:rPr lang="zh-CN" altLang="en-US" dirty="0" smtClean="0"/>
              <a:t>类似，不同于其他大部分主流</a:t>
            </a:r>
            <a:r>
              <a:rPr lang="en-US" altLang="zh-CN" dirty="0" smtClean="0"/>
              <a:t>Linux</a:t>
            </a:r>
            <a:r>
              <a:rPr lang="zh-CN" altLang="en-US" dirty="0" smtClean="0"/>
              <a:t>发行版比如</a:t>
            </a:r>
            <a:r>
              <a:rPr lang="en-US" altLang="zh-CN" dirty="0" err="1" smtClean="0"/>
              <a:t>Fedora,Ubuntu</a:t>
            </a:r>
            <a:r>
              <a:rPr lang="zh-CN" altLang="en-US" dirty="0" smtClean="0"/>
              <a:t>。</a:t>
            </a:r>
            <a:r>
              <a:rPr lang="en-US" altLang="zh-CN" dirty="0" err="1" smtClean="0"/>
              <a:t>ArchLinux</a:t>
            </a:r>
            <a:r>
              <a:rPr lang="zh-CN" altLang="en-US" dirty="0" smtClean="0"/>
              <a:t>并没有跨版本升级的概念，通过更新，任何时期的</a:t>
            </a:r>
            <a:r>
              <a:rPr lang="en-US" altLang="zh-CN" dirty="0" err="1" smtClean="0"/>
              <a:t>ArchLinux</a:t>
            </a:r>
            <a:r>
              <a:rPr lang="zh-CN" altLang="en-US" dirty="0" smtClean="0"/>
              <a:t>都可以平滑更新到最新版</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Gentoo</a:t>
            </a:r>
            <a:r>
              <a:rPr lang="en-US" altLang="zh-CN" dirty="0" smtClean="0"/>
              <a:t>	</a:t>
            </a:r>
            <a:endParaRPr lang="zh-CN" altLang="en-US" dirty="0"/>
          </a:p>
        </p:txBody>
      </p:sp>
      <p:sp>
        <p:nvSpPr>
          <p:cNvPr id="3" name="内容占位符 2"/>
          <p:cNvSpPr>
            <a:spLocks noGrp="1"/>
          </p:cNvSpPr>
          <p:nvPr>
            <p:ph idx="1"/>
          </p:nvPr>
        </p:nvSpPr>
        <p:spPr/>
        <p:txBody>
          <a:bodyPr>
            <a:normAutofit fontScale="70000" lnSpcReduction="20000"/>
          </a:bodyPr>
          <a:lstStyle/>
          <a:p>
            <a:endParaRPr lang="zh-CN" altLang="en-US" dirty="0"/>
          </a:p>
          <a:p>
            <a:r>
              <a:rPr lang="zh-CN" altLang="en-US" dirty="0" smtClean="0"/>
              <a:t>快速</a:t>
            </a:r>
            <a:r>
              <a:rPr lang="zh-CN" altLang="en-US" dirty="0" smtClean="0"/>
              <a:t>、设计干净而有弹性，是一个现代模式的发行版。与其它发行版不同的是，</a:t>
            </a:r>
            <a:r>
              <a:rPr lang="en-US" altLang="zh-CN" dirty="0" err="1" smtClean="0"/>
              <a:t>Gentoo</a:t>
            </a:r>
            <a:r>
              <a:rPr lang="zh-CN" altLang="en-US" dirty="0" smtClean="0"/>
              <a:t>有一个使用</a:t>
            </a:r>
            <a:r>
              <a:rPr lang="en-US" altLang="zh-CN" dirty="0" smtClean="0"/>
              <a:t>Python</a:t>
            </a:r>
            <a:r>
              <a:rPr lang="zh-CN" altLang="en-US" dirty="0" smtClean="0"/>
              <a:t>编写而成的软件包管理系统（</a:t>
            </a:r>
            <a:r>
              <a:rPr lang="en-US" altLang="zh-CN" dirty="0" smtClean="0"/>
              <a:t>Portage</a:t>
            </a:r>
            <a:r>
              <a:rPr lang="zh-CN" altLang="en-US" dirty="0" smtClean="0"/>
              <a:t>），能对</a:t>
            </a:r>
            <a:r>
              <a:rPr lang="en-US" altLang="zh-CN" dirty="0" smtClean="0"/>
              <a:t>BSD</a:t>
            </a:r>
            <a:r>
              <a:rPr lang="zh-CN" altLang="en-US" dirty="0" smtClean="0"/>
              <a:t>端口全面兼容，并对其进行管理。这些软件包随着源码一起发行，并通过一种叫做“</a:t>
            </a:r>
            <a:r>
              <a:rPr lang="en-US" altLang="zh-CN" dirty="0" err="1" smtClean="0"/>
              <a:t>ebuild</a:t>
            </a:r>
            <a:r>
              <a:rPr lang="en-US" altLang="zh-CN" dirty="0" smtClean="0"/>
              <a:t>”</a:t>
            </a:r>
            <a:r>
              <a:rPr lang="zh-CN" altLang="en-US" dirty="0" smtClean="0"/>
              <a:t>的形式自动编译教本，使得系统能够一直得到</a:t>
            </a:r>
            <a:r>
              <a:rPr lang="en-US" altLang="zh-CN" dirty="0" err="1" smtClean="0"/>
              <a:t>Gentoo</a:t>
            </a:r>
            <a:r>
              <a:rPr lang="en-US" altLang="zh-CN" dirty="0" smtClean="0"/>
              <a:t> Linux</a:t>
            </a:r>
            <a:r>
              <a:rPr lang="zh-CN" altLang="en-US" dirty="0" smtClean="0"/>
              <a:t>开发团队的支持</a:t>
            </a:r>
            <a:r>
              <a:rPr lang="zh-CN" altLang="en-US" dirty="0" smtClean="0"/>
              <a:t>。</a:t>
            </a:r>
            <a:endParaRPr lang="zh-CN" altLang="en-US" dirty="0" smtClean="0"/>
          </a:p>
          <a:p>
            <a:r>
              <a:rPr lang="en-US" altLang="zh-CN" dirty="0" err="1" smtClean="0"/>
              <a:t>Gentoo</a:t>
            </a:r>
            <a:r>
              <a:rPr lang="zh-CN" altLang="en-US" dirty="0" smtClean="0"/>
              <a:t>的出名是因为其高度的自定制性：因为它是一个基于源代码的（</a:t>
            </a:r>
            <a:r>
              <a:rPr lang="en-US" altLang="zh-CN" dirty="0" smtClean="0"/>
              <a:t>source-based</a:t>
            </a:r>
            <a:r>
              <a:rPr lang="zh-CN" altLang="en-US" dirty="0" smtClean="0"/>
              <a:t>）发行版。尽管安装 时可以选择预先编译好的软件包，但是大部分使用</a:t>
            </a:r>
            <a:r>
              <a:rPr lang="en-US" altLang="zh-CN" dirty="0" err="1" smtClean="0"/>
              <a:t>Gentoo</a:t>
            </a:r>
            <a:r>
              <a:rPr lang="zh-CN" altLang="en-US" dirty="0" smtClean="0"/>
              <a:t>的用户都选择自己手动编译。这也是为什么</a:t>
            </a:r>
            <a:r>
              <a:rPr lang="en-US" altLang="zh-CN" dirty="0" err="1" smtClean="0"/>
              <a:t>Gentoo</a:t>
            </a:r>
            <a:r>
              <a:rPr lang="zh-CN" altLang="en-US" dirty="0" smtClean="0"/>
              <a:t>适合比较有</a:t>
            </a:r>
            <a:r>
              <a:rPr lang="en-US" altLang="zh-CN" dirty="0" smtClean="0"/>
              <a:t>Linux</a:t>
            </a:r>
            <a:r>
              <a:rPr lang="zh-CN" altLang="en-US" dirty="0" smtClean="0"/>
              <a:t>使用经验的老手使用 的原因。但是要注意的是，由于编译软件需要消耗大量的时间，所以如果你所有的软件都自己编译，并安装</a:t>
            </a:r>
            <a:r>
              <a:rPr lang="en-US" altLang="zh-CN" dirty="0" smtClean="0"/>
              <a:t>KDE</a:t>
            </a:r>
            <a:r>
              <a:rPr lang="zh-CN" altLang="en-US" dirty="0" smtClean="0"/>
              <a:t>桌面系统等比较大的软件包，可能需要几天时间才 能编译完</a:t>
            </a:r>
            <a:r>
              <a:rPr lang="en-US" altLang="zh-CN"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44218-linuxdistrotimeline-7.2.png"/>
          <p:cNvPicPr>
            <a:picLocks noGrp="1" noChangeAspect="1"/>
          </p:cNvPicPr>
          <p:nvPr>
            <p:ph idx="1"/>
          </p:nvPr>
        </p:nvPicPr>
        <p:blipFill>
          <a:blip r:embed="rId2" cstate="print"/>
          <a:stretch>
            <a:fillRect/>
          </a:stretch>
        </p:blipFill>
        <p:spPr>
          <a:xfrm>
            <a:off x="0" y="264082"/>
            <a:ext cx="9144000" cy="6593918"/>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工大学子">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383</TotalTime>
  <Words>2533</Words>
  <Application>Microsoft Office PowerPoint</Application>
  <PresentationFormat>全屏显示(4:3)</PresentationFormat>
  <Paragraphs>199</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工大学子</vt:lpstr>
      <vt:lpstr>Linux基础知识 Linux各发行版简介 桌面系统简介 grub Linux启动流程 Linux目录结构 硬盘安装linux</vt:lpstr>
      <vt:lpstr>幻灯片 2</vt:lpstr>
      <vt:lpstr>幻灯片 3</vt:lpstr>
      <vt:lpstr>ubuntu</vt:lpstr>
      <vt:lpstr>Linux mint</vt:lpstr>
      <vt:lpstr>Fedora &amp; Centos</vt:lpstr>
      <vt:lpstr>Arch linux</vt:lpstr>
      <vt:lpstr>Gentoo </vt:lpstr>
      <vt:lpstr>幻灯片 9</vt:lpstr>
      <vt:lpstr>幻灯片 10</vt:lpstr>
      <vt:lpstr>KDE</vt:lpstr>
      <vt:lpstr>幻灯片 12</vt:lpstr>
      <vt:lpstr>GNOME</vt:lpstr>
      <vt:lpstr>默认配置的gnome界面</vt:lpstr>
      <vt:lpstr>高度定制后的gnome</vt:lpstr>
      <vt:lpstr>定制性更强的gnome3</vt:lpstr>
      <vt:lpstr>XFCE</vt:lpstr>
      <vt:lpstr>幻灯片 18</vt:lpstr>
      <vt:lpstr>LXDE</vt:lpstr>
      <vt:lpstr>幻灯片 20</vt:lpstr>
      <vt:lpstr>Openbox </vt:lpstr>
      <vt:lpstr>Openbox+tint2</vt:lpstr>
      <vt:lpstr>幻灯片 23</vt:lpstr>
      <vt:lpstr>幻灯片 24</vt:lpstr>
      <vt:lpstr>磁碟分割表的作用示意圖</vt:lpstr>
      <vt:lpstr>Grub启动程序</vt:lpstr>
      <vt:lpstr>Linux菜单项的各个命令含义</vt:lpstr>
      <vt:lpstr>Linux内核常用的启动参数：</vt:lpstr>
      <vt:lpstr>启动第一步－－加载BIOS</vt:lpstr>
      <vt:lpstr>启动第二步－－读取MBR</vt:lpstr>
      <vt:lpstr>启动第三步－－Boot Loader</vt:lpstr>
      <vt:lpstr>启动第四步－－加载内核</vt:lpstr>
      <vt:lpstr>启动第五步－－用户层init依据inittab文件来设定运行等级</vt:lpstr>
      <vt:lpstr>启动第六步－－init进程执行rc.sysinit</vt:lpstr>
      <vt:lpstr>启动第七步－－启动内核模块</vt:lpstr>
      <vt:lpstr>启动第八步－－执行不同运行级别的脚本程序</vt:lpstr>
      <vt:lpstr>启动第九步－－执行/etc/rc.d/rc.local</vt:lpstr>
      <vt:lpstr>启动第十步－－执行/bin/login程序，进入登录状态</vt:lpstr>
      <vt:lpstr>linux文件系统的目录结构</vt:lpstr>
      <vt:lpstr>linux文件系统的目录结构</vt:lpstr>
      <vt:lpstr>硬盘安装ubuntu</vt:lpstr>
      <vt:lpstr>幻灯片 42</vt:lpstr>
      <vt:lpstr>幻灯片 43</vt:lpstr>
      <vt:lpstr>The End</vt:lpstr>
    </vt:vector>
  </TitlesOfParts>
  <Company>46346</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4314</dc:creator>
  <cp:lastModifiedBy>user</cp:lastModifiedBy>
  <cp:revision>47</cp:revision>
  <dcterms:created xsi:type="dcterms:W3CDTF">2011-09-18T00:38:32Z</dcterms:created>
  <dcterms:modified xsi:type="dcterms:W3CDTF">2012-07-20T14:47:06Z</dcterms:modified>
</cp:coreProperties>
</file>