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57" r:id="rId5"/>
    <p:sldId id="265" r:id="rId6"/>
    <p:sldId id="268" r:id="rId7"/>
    <p:sldId id="266" r:id="rId8"/>
    <p:sldId id="258" r:id="rId9"/>
    <p:sldId id="269" r:id="rId10"/>
    <p:sldId id="261" r:id="rId11"/>
    <p:sldId id="280" r:id="rId12"/>
    <p:sldId id="281" r:id="rId13"/>
    <p:sldId id="286" r:id="rId14"/>
    <p:sldId id="284" r:id="rId15"/>
    <p:sldId id="289" r:id="rId16"/>
    <p:sldId id="262" r:id="rId17"/>
    <p:sldId id="288" r:id="rId18"/>
    <p:sldId id="263" r:id="rId19"/>
    <p:sldId id="270" r:id="rId20"/>
    <p:sldId id="271" r:id="rId21"/>
    <p:sldId id="272" r:id="rId22"/>
    <p:sldId id="278" r:id="rId23"/>
    <p:sldId id="274" r:id="rId24"/>
    <p:sldId id="273" r:id="rId25"/>
    <p:sldId id="279" r:id="rId26"/>
    <p:sldId id="276" r:id="rId27"/>
    <p:sldId id="275" r:id="rId28"/>
    <p:sldId id="277" r:id="rId29"/>
    <p:sldId id="282" r:id="rId30"/>
    <p:sldId id="283" r:id="rId31"/>
    <p:sldId id="287" r:id="rId32"/>
    <p:sldId id="29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3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6" autoAdjust="0"/>
  </p:normalViewPr>
  <p:slideViewPr>
    <p:cSldViewPr>
      <p:cViewPr>
        <p:scale>
          <a:sx n="100" d="100"/>
          <a:sy n="100" d="100"/>
        </p:scale>
        <p:origin x="-129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37C0D9-24BB-47E8-BF59-7458277E19F9}" type="datetimeFigureOut">
              <a:rPr lang="zh-CN" altLang="en-US" smtClean="0"/>
              <a:pPr/>
              <a:t>2011/10/5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6C7263-1386-4964-BB72-2803DB1AF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l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92.htm" TargetMode="External"/><Relationship Id="rId2" Type="http://schemas.openxmlformats.org/officeDocument/2006/relationships/hyperlink" Target="http://baike.baidu.com/view/13954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63.htm" TargetMode="External"/><Relationship Id="rId4" Type="http://schemas.openxmlformats.org/officeDocument/2006/relationships/hyperlink" Target="http://baike.baidu.com/view/15916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h.wikipedia.org/wiki/%E7%BD%91%E9%A1%B5%E6%B5%8F%E8%A7%88%E5%99%A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/&#25429;&#33719;&#38454;&#27573;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ML/&#25152;&#26377;&#38454;&#27573;.html" TargetMode="External"/><Relationship Id="rId4" Type="http://schemas.openxmlformats.org/officeDocument/2006/relationships/hyperlink" Target="HTML/&#20882;&#27873;&#38454;&#27573;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1643050"/>
            <a:ext cx="5715040" cy="1143008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6000" dirty="0" smtClean="0">
                <a:solidFill>
                  <a:schemeClr val="bg1"/>
                </a:solidFill>
              </a:rPr>
              <a:t>概述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2643182"/>
            <a:ext cx="55721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核心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（简介）</a:t>
            </a:r>
            <a:endParaRPr lang="en-US" altLang="zh-CN" sz="3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变量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全局对象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闭包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客</a:t>
            </a:r>
            <a:r>
              <a:rPr lang="zh-CN" alt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户</a:t>
            </a:r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端</a:t>
            </a:r>
            <a:r>
              <a:rPr lang="en-US" altLang="zh-CN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javaScript</a:t>
            </a:r>
            <a:endParaRPr lang="en-US" altLang="zh-CN" sz="3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DOM</a:t>
            </a: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简介</a:t>
            </a:r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事件和事件处理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中的闭包</a:t>
            </a:r>
            <a:r>
              <a:rPr lang="en-US" altLang="zh-CN" dirty="0" smtClean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闭包，就是封闭了外部函数作用域中变量的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内部函数。</a:t>
            </a:r>
            <a:r>
              <a:rPr lang="zh-CN" altLang="en-US" dirty="0" smtClean="0">
                <a:solidFill>
                  <a:srgbClr val="FFFF00"/>
                </a:solidFill>
              </a:rPr>
              <a:t>但是，如果外部函数不返回这个内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部函数，闭包的特性无法显现。</a:t>
            </a:r>
            <a:r>
              <a:rPr lang="zh-CN" altLang="en-US" dirty="0" smtClean="0"/>
              <a:t>如果外部函数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返回这个内部函数，那么返回的内部函数就成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了名副其实的闭包。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中的闭包</a:t>
            </a:r>
            <a:r>
              <a:rPr lang="en-US" altLang="zh-CN" dirty="0" smtClean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关于闭包，最简单的描述就是 </a:t>
            </a:r>
            <a:r>
              <a:rPr lang="en-US" altLang="zh-CN" dirty="0" err="1" smtClean="0"/>
              <a:t>ECMAScript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允许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使用内部函数－－即函数定义和函数表达式位于另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一个函数的函数体内。而且，这些内部函数可以访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问它们所在的外部函数中声明的所有局部变量、参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数和声明的其他内部函数。当其中一个这样的内部函数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在包含它们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外部函数之外被调用时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就会形成闭包。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也就是说，内部函数会在外部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返回后被执行。而当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这个内部函数执行时，它仍然必需访问其外部函数的局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部变量、参数以及其他内部函数。这些局部变量、参数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和函数声明（最初时）的值是外部函数返回时的值，但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也会受到内部函数的影响。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中的闭包</a:t>
            </a:r>
            <a:r>
              <a:rPr lang="en-US" altLang="zh-CN" dirty="0" smtClean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、获得一个持续的局部变量；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、在面向对象编程方法中</a:t>
            </a:r>
            <a:r>
              <a:rPr lang="zh-CN" altLang="en-US" dirty="0" smtClean="0">
                <a:solidFill>
                  <a:srgbClr val="FFFF00"/>
                </a:solidFill>
              </a:rPr>
              <a:t>模拟</a:t>
            </a:r>
            <a:r>
              <a:rPr lang="zh-CN" altLang="en-US" dirty="0" smtClean="0"/>
              <a:t>私有属性；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、在函数外访问一个函数内的变量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简单的闭包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return function(){return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x =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(3);</a:t>
            </a:r>
          </a:p>
          <a:p>
            <a:pPr>
              <a:buNone/>
            </a:pPr>
            <a:r>
              <a:rPr lang="en-US" altLang="zh-CN" dirty="0" smtClean="0"/>
              <a:t>x();		//4</a:t>
            </a:r>
          </a:p>
          <a:p>
            <a:pPr>
              <a:buNone/>
            </a:pPr>
            <a:r>
              <a:rPr lang="en-US" altLang="zh-CN" dirty="0" smtClean="0"/>
              <a:t>x();		//5</a:t>
            </a:r>
          </a:p>
          <a:p>
            <a:pPr>
              <a:buNone/>
            </a:pPr>
            <a:r>
              <a:rPr lang="en-US" altLang="zh-CN" dirty="0" smtClean="0"/>
              <a:t>x();		//6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429224" y="1071546"/>
            <a:ext cx="3714776" cy="2214578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这个例子创建了持久的局部变量，类似的，可以创建持久的局部变量来当做全局变量使用。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中的闭包</a:t>
            </a:r>
            <a:r>
              <a:rPr lang="en-US" altLang="zh-CN" dirty="0" smtClean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altLang="zh-CN" dirty="0" smtClean="0"/>
              <a:t>function Car(</a:t>
            </a:r>
            <a:r>
              <a:rPr lang="en-US" altLang="zh-CN" dirty="0" err="1" smtClean="0"/>
              <a:t>color,price</a:t>
            </a:r>
            <a:r>
              <a:rPr lang="en-US" altLang="zh-CN" dirty="0" smtClean="0"/>
              <a:t>){</a:t>
            </a:r>
          </a:p>
          <a:p>
            <a:pPr fontAlgn="base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color;</a:t>
            </a:r>
          </a:p>
          <a:p>
            <a:pPr fontAlgn="base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price;</a:t>
            </a:r>
          </a:p>
          <a:p>
            <a:pPr fontAlgn="base">
              <a:buNone/>
            </a:pPr>
            <a:r>
              <a:rPr lang="en-US" altLang="zh-CN" dirty="0" smtClean="0"/>
              <a:t>return{</a:t>
            </a:r>
          </a:p>
          <a:p>
            <a:pPr fontAlgn="base">
              <a:buNone/>
            </a:pPr>
            <a:r>
              <a:rPr lang="en-US" altLang="zh-CN" dirty="0" err="1" smtClean="0"/>
              <a:t>getColor:function</a:t>
            </a:r>
            <a:r>
              <a:rPr lang="en-US" altLang="zh-CN" dirty="0" smtClean="0"/>
              <a:t>(){return color},</a:t>
            </a:r>
          </a:p>
          <a:p>
            <a:pPr fontAlgn="base">
              <a:buNone/>
            </a:pPr>
            <a:r>
              <a:rPr lang="en-US" altLang="zh-CN" dirty="0" err="1" smtClean="0"/>
              <a:t>getPrice:function</a:t>
            </a:r>
            <a:r>
              <a:rPr lang="en-US" altLang="zh-CN" dirty="0" smtClean="0"/>
              <a:t>(){return price},</a:t>
            </a:r>
          </a:p>
          <a:p>
            <a:pPr fontAlgn="base">
              <a:buNone/>
            </a:pPr>
            <a:r>
              <a:rPr lang="en-US" altLang="zh-CN" dirty="0" err="1" smtClean="0"/>
              <a:t>setPrice:function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newPrice</a:t>
            </a:r>
            <a:r>
              <a:rPr lang="en-US" altLang="zh-CN" dirty="0" smtClean="0"/>
              <a:t>){price = </a:t>
            </a:r>
            <a:r>
              <a:rPr lang="en-US" altLang="zh-CN" dirty="0" err="1" smtClean="0"/>
              <a:t>newPrice</a:t>
            </a:r>
            <a:r>
              <a:rPr lang="en-US" altLang="zh-CN" dirty="0" smtClean="0"/>
              <a:t>}</a:t>
            </a:r>
          </a:p>
          <a:p>
            <a:pPr lvl="1" fontAlgn="base">
              <a:buNone/>
            </a:pPr>
            <a:r>
              <a:rPr lang="en-US" altLang="zh-CN" dirty="0" smtClean="0"/>
              <a:t>}</a:t>
            </a:r>
          </a:p>
          <a:p>
            <a:pPr fontAlgn="base">
              <a:buNone/>
            </a:pPr>
            <a:r>
              <a:rPr lang="en-US" altLang="zh-CN" dirty="0" smtClean="0"/>
              <a:t>}</a:t>
            </a:r>
          </a:p>
          <a:p>
            <a:pPr fontAlgn="base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mycar</a:t>
            </a:r>
            <a:r>
              <a:rPr lang="en-US" altLang="zh-CN" dirty="0" smtClean="0"/>
              <a:t> = new Car(‘red’,10000);</a:t>
            </a:r>
          </a:p>
          <a:p>
            <a:pPr fontAlgn="base">
              <a:buNone/>
            </a:pPr>
            <a:r>
              <a:rPr lang="en-US" altLang="zh-CN" dirty="0" err="1" smtClean="0"/>
              <a:t>mycar.getPrice</a:t>
            </a:r>
            <a:r>
              <a:rPr lang="en-US" altLang="zh-CN" dirty="0" smtClean="0"/>
              <a:t>();	// 10000</a:t>
            </a:r>
          </a:p>
          <a:p>
            <a:pPr fontAlgn="base">
              <a:buNone/>
            </a:pPr>
            <a:r>
              <a:rPr lang="en-US" altLang="zh-CN" dirty="0" err="1" smtClean="0"/>
              <a:t>mycar.setPrice</a:t>
            </a:r>
            <a:r>
              <a:rPr lang="en-US" altLang="zh-CN" dirty="0" smtClean="0"/>
              <a:t>(20000);</a:t>
            </a:r>
          </a:p>
          <a:p>
            <a:pPr fontAlgn="base">
              <a:buNone/>
            </a:pPr>
            <a:r>
              <a:rPr lang="en-US" altLang="zh-CN" dirty="0" err="1" smtClean="0"/>
              <a:t>mycar.getPrice</a:t>
            </a:r>
            <a:r>
              <a:rPr lang="en-US" altLang="zh-CN" dirty="0" smtClean="0"/>
              <a:t>(); 	//20000;</a:t>
            </a:r>
            <a:endParaRPr lang="en-US" altLang="zh-CN" dirty="0"/>
          </a:p>
        </p:txBody>
      </p:sp>
      <p:sp>
        <p:nvSpPr>
          <p:cNvPr id="4" name="圆角矩形标注 3"/>
          <p:cNvSpPr/>
          <p:nvPr/>
        </p:nvSpPr>
        <p:spPr>
          <a:xfrm>
            <a:off x="5500694" y="1071546"/>
            <a:ext cx="3286148" cy="2071702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如果不提供方法修改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的值，那么一个实例在创建之后属性就固定了，防止非法篡改。特别是私有的的量可以采用这种方式模拟。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中的闭包</a:t>
            </a:r>
            <a:r>
              <a:rPr lang="en-US" altLang="zh-CN" dirty="0" smtClean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altLang="zh-CN" dirty="0" smtClean="0"/>
              <a:t>function Car(</a:t>
            </a:r>
            <a:r>
              <a:rPr lang="en-US" altLang="zh-CN" dirty="0" err="1" smtClean="0"/>
              <a:t>color,price</a:t>
            </a:r>
            <a:r>
              <a:rPr lang="en-US" altLang="zh-CN" dirty="0" smtClean="0"/>
              <a:t>){</a:t>
            </a:r>
          </a:p>
          <a:p>
            <a:pPr fontAlgn="base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color;</a:t>
            </a:r>
          </a:p>
          <a:p>
            <a:pPr fontAlgn="base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price;</a:t>
            </a:r>
          </a:p>
          <a:p>
            <a:pPr fontAlgn="base">
              <a:buNone/>
            </a:pPr>
            <a:r>
              <a:rPr lang="en-US" altLang="zh-CN" dirty="0" err="1" smtClean="0"/>
              <a:t>t</a:t>
            </a:r>
            <a:r>
              <a:rPr lang="en-US" altLang="zh-CN" dirty="0" err="1" smtClean="0"/>
              <a:t>his.getColor</a:t>
            </a:r>
            <a:r>
              <a:rPr lang="en-US" altLang="zh-CN" dirty="0" smtClean="0"/>
              <a:t>=function</a:t>
            </a:r>
            <a:r>
              <a:rPr lang="en-US" altLang="zh-CN" dirty="0" smtClean="0"/>
              <a:t>(){return color</a:t>
            </a:r>
            <a:r>
              <a:rPr lang="en-US" altLang="zh-CN" dirty="0" smtClean="0"/>
              <a:t>};</a:t>
            </a:r>
            <a:endParaRPr lang="en-US" altLang="zh-CN" dirty="0" smtClean="0"/>
          </a:p>
          <a:p>
            <a:pPr fontAlgn="base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fontAlgn="base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mycar</a:t>
            </a:r>
            <a:r>
              <a:rPr lang="en-US" altLang="zh-CN" dirty="0" smtClean="0"/>
              <a:t> = new Car(‘red’,10000);</a:t>
            </a:r>
          </a:p>
          <a:p>
            <a:pPr fontAlgn="base">
              <a:buNone/>
            </a:pPr>
            <a:r>
              <a:rPr lang="en-US" altLang="zh-CN" dirty="0" err="1" smtClean="0"/>
              <a:t>mycar.getPrice</a:t>
            </a:r>
            <a:r>
              <a:rPr lang="en-US" altLang="zh-CN" dirty="0" smtClean="0"/>
              <a:t>();	// 10000</a:t>
            </a:r>
          </a:p>
          <a:p>
            <a:pPr fontAlgn="base">
              <a:buNone/>
            </a:pPr>
            <a:r>
              <a:rPr lang="en-US" altLang="zh-CN" dirty="0" err="1" smtClean="0"/>
              <a:t>mycar.setPrice</a:t>
            </a:r>
            <a:r>
              <a:rPr lang="en-US" altLang="zh-CN" dirty="0" smtClean="0"/>
              <a:t>(20000);</a:t>
            </a:r>
          </a:p>
          <a:p>
            <a:pPr fontAlgn="base">
              <a:buNone/>
            </a:pPr>
            <a:r>
              <a:rPr lang="en-US" altLang="zh-CN" dirty="0" err="1" smtClean="0"/>
              <a:t>mycar.getPrice</a:t>
            </a:r>
            <a:r>
              <a:rPr lang="en-US" altLang="zh-CN" dirty="0" smtClean="0"/>
              <a:t>(); 	//20000;</a:t>
            </a:r>
            <a:endParaRPr lang="en-US" altLang="zh-CN" dirty="0"/>
          </a:p>
        </p:txBody>
      </p:sp>
      <p:sp>
        <p:nvSpPr>
          <p:cNvPr id="4" name="圆角矩形标注 3"/>
          <p:cNvSpPr/>
          <p:nvPr/>
        </p:nvSpPr>
        <p:spPr>
          <a:xfrm>
            <a:off x="6156176" y="692696"/>
            <a:ext cx="3286148" cy="2071702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如果不提供方法修改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的值，那么一个实例在创建之后属性就固定了，防止非法篡改。特别是私有的的量可以采用这种方式模拟。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标准文档对象模型</a:t>
            </a:r>
            <a:r>
              <a:rPr lang="en-US" altLang="zh-CN" dirty="0" smtClean="0"/>
              <a:t>W3C 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W3C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万维网联盟，是对</a:t>
            </a:r>
            <a:r>
              <a:rPr lang="zh-CN" altLang="en-US" u="sng" dirty="0" smtClean="0">
                <a:hlinkClick r:id="rId2"/>
              </a:rPr>
              <a:t>网络标准</a:t>
            </a:r>
            <a:r>
              <a:rPr lang="zh-CN" altLang="en-US" dirty="0" smtClean="0"/>
              <a:t>制定的一个非赢利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组织，像</a:t>
            </a:r>
            <a:r>
              <a:rPr lang="en-US" altLang="zh-CN" u="sng" dirty="0" smtClean="0">
                <a:hlinkClick r:id="rId3"/>
              </a:rPr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、</a:t>
            </a:r>
            <a:r>
              <a:rPr lang="en-US" altLang="zh-CN" u="sng" dirty="0" smtClean="0">
                <a:hlinkClick r:id="rId4"/>
              </a:rPr>
              <a:t>CSS</a:t>
            </a:r>
            <a:r>
              <a:rPr lang="zh-CN" altLang="en-US" dirty="0" smtClean="0"/>
              <a:t>、</a:t>
            </a:r>
            <a:r>
              <a:rPr lang="en-US" altLang="zh-CN" u="sng" dirty="0" smtClean="0">
                <a:hlinkClick r:id="rId5"/>
              </a:rPr>
              <a:t>XML</a:t>
            </a:r>
            <a:r>
              <a:rPr lang="zh-CN" altLang="en-US" dirty="0" smtClean="0"/>
              <a:t>的标准就是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由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来定制。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DOM: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文档对象模型是一个与平台和语言无关的接口。将允许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程序和脚本</a:t>
            </a:r>
            <a:r>
              <a:rPr lang="zh-CN" altLang="en-US" dirty="0" smtClean="0">
                <a:solidFill>
                  <a:srgbClr val="FFFF00"/>
                </a:solidFill>
              </a:rPr>
              <a:t>动态访问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FF00"/>
                </a:solidFill>
              </a:rPr>
              <a:t>更新</a:t>
            </a:r>
            <a:r>
              <a:rPr lang="en-US" altLang="zh-CN" dirty="0" smtClean="0">
                <a:solidFill>
                  <a:srgbClr val="92D050"/>
                </a:solidFill>
              </a:rPr>
              <a:t>HTML</a:t>
            </a:r>
            <a:r>
              <a:rPr lang="zh-CN" altLang="en-US" dirty="0" smtClean="0">
                <a:solidFill>
                  <a:srgbClr val="92D050"/>
                </a:solidFill>
              </a:rPr>
              <a:t>、</a:t>
            </a:r>
            <a:r>
              <a:rPr lang="en-US" altLang="zh-CN" dirty="0" smtClean="0">
                <a:solidFill>
                  <a:srgbClr val="92D050"/>
                </a:solidFill>
              </a:rPr>
              <a:t>XML</a:t>
            </a:r>
            <a:r>
              <a:rPr lang="zh-CN" altLang="en-US" dirty="0" smtClean="0"/>
              <a:t>的内容，结构和风格。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先后经历了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个版本，分别是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月发布</a:t>
            </a:r>
            <a:r>
              <a:rPr lang="en-US" altLang="zh-CN" dirty="0" smtClean="0"/>
              <a:t>DOM </a:t>
            </a:r>
          </a:p>
          <a:p>
            <a:pPr>
              <a:buNone/>
            </a:pPr>
            <a:r>
              <a:rPr lang="en-US" altLang="zh-CN" dirty="0" smtClean="0"/>
              <a:t>Level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月发布的</a:t>
            </a:r>
            <a:r>
              <a:rPr lang="en-US" altLang="zh-CN" dirty="0" smtClean="0"/>
              <a:t>DOM Level 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年发布的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DOM Level 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还没有被广泛支持）。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142844" y="1214422"/>
            <a:ext cx="4643470" cy="285752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相对于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</a:t>
            </a:r>
            <a:r>
              <a:rPr lang="en-US" altLang="zh-CN" dirty="0" smtClean="0"/>
              <a:t> DOM</a:t>
            </a:r>
            <a:r>
              <a:rPr lang="zh-CN" altLang="en-US" dirty="0" smtClean="0"/>
              <a:t>标准，还有被人们称为</a:t>
            </a:r>
            <a:r>
              <a:rPr lang="zh-CN" altLang="en-US" u="sng" dirty="0" smtClean="0">
                <a:solidFill>
                  <a:srgbClr val="930303"/>
                </a:solidFill>
              </a:rPr>
              <a:t>遗留</a:t>
            </a:r>
            <a:r>
              <a:rPr lang="en-US" altLang="zh-CN" u="sng" dirty="0" smtClean="0">
                <a:solidFill>
                  <a:srgbClr val="930303"/>
                </a:solidFill>
              </a:rPr>
              <a:t>DOM</a:t>
            </a:r>
            <a:r>
              <a:rPr lang="zh-CN" altLang="en-US" u="sng" dirty="0" smtClean="0">
                <a:solidFill>
                  <a:srgbClr val="930303"/>
                </a:solidFill>
              </a:rPr>
              <a:t>的接口</a:t>
            </a:r>
            <a:r>
              <a:rPr lang="zh-CN" altLang="en-US" dirty="0" smtClean="0"/>
              <a:t>，他是浏览器混战时代的产物，几乎所有浏览器都支持该标准，他也被人们称之为“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”，不过它并不是一个正式标准。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9190" y="0"/>
            <a:ext cx="421481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/>
              <a:t>0</a:t>
            </a:r>
            <a:r>
              <a:rPr lang="zh-CN" altLang="en-US" sz="1400" dirty="0" smtClean="0"/>
              <a:t>级</a:t>
            </a:r>
            <a:r>
              <a:rPr lang="en-US" altLang="zh-CN" sz="1400" dirty="0" smtClean="0"/>
              <a:t>DOM</a:t>
            </a:r>
            <a:r>
              <a:rPr lang="zh-CN" altLang="en-US" sz="1400" dirty="0" smtClean="0"/>
              <a:t>提供的文档属性与方法：</a:t>
            </a:r>
            <a:endParaRPr lang="en-US" altLang="zh-CN" sz="1400" dirty="0" smtClean="0"/>
          </a:p>
          <a:p>
            <a:r>
              <a:rPr lang="zh-CN" altLang="en-US" sz="1400" dirty="0" smtClean="0"/>
              <a:t>方法：</a:t>
            </a:r>
            <a:br>
              <a:rPr lang="zh-CN" altLang="en-US" sz="1400" dirty="0" smtClean="0"/>
            </a:b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document.write</a:t>
            </a:r>
            <a:r>
              <a:rPr lang="en-US" altLang="zh-CN" sz="1400" dirty="0" smtClean="0"/>
              <a:t>() </a:t>
            </a:r>
            <a:r>
              <a:rPr lang="zh-CN" altLang="en-US" sz="1400" dirty="0" smtClean="0"/>
              <a:t>向文档里写东西</a:t>
            </a:r>
            <a:br>
              <a:rPr lang="zh-CN" altLang="en-US" sz="1400" dirty="0" smtClean="0"/>
            </a:b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document.writeln</a:t>
            </a:r>
            <a:r>
              <a:rPr lang="en-US" altLang="zh-CN" sz="1400" dirty="0" smtClean="0"/>
              <a:t>() </a:t>
            </a:r>
            <a:r>
              <a:rPr lang="zh-CN" altLang="en-US" sz="1400" dirty="0" smtClean="0"/>
              <a:t>同上</a:t>
            </a:r>
            <a:br>
              <a:rPr lang="zh-CN" altLang="en-US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document.open</a:t>
            </a:r>
            <a:r>
              <a:rPr lang="en-US" altLang="zh-CN" sz="1400" dirty="0" smtClean="0"/>
              <a:t>() </a:t>
            </a:r>
            <a:r>
              <a:rPr lang="zh-CN" altLang="en-US" sz="1400" dirty="0" smtClean="0"/>
              <a:t>打开文档（是为了使用</a:t>
            </a:r>
            <a:r>
              <a:rPr lang="en-US" altLang="zh-CN" sz="1400" dirty="0" smtClean="0"/>
              <a:t>write</a:t>
            </a:r>
            <a:r>
              <a:rPr lang="zh-CN" altLang="en-US" sz="1400" dirty="0" smtClean="0"/>
              <a:t>方法向弹出的新窗口里写东西）</a:t>
            </a:r>
            <a:br>
              <a:rPr lang="zh-CN" altLang="en-US" sz="1400" dirty="0" smtClean="0"/>
            </a:b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document.close</a:t>
            </a:r>
            <a:r>
              <a:rPr lang="en-US" altLang="zh-CN" sz="1400" dirty="0" smtClean="0"/>
              <a:t>() </a:t>
            </a:r>
            <a:r>
              <a:rPr lang="zh-CN" altLang="en-US" sz="1400" dirty="0" smtClean="0"/>
              <a:t>正如上面写完东西后你必须把文档关掉，注意这里说的不是</a:t>
            </a:r>
            <a:r>
              <a:rPr lang="en-US" altLang="zh-CN" sz="1400" dirty="0" err="1" smtClean="0"/>
              <a:t>window.close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这是两回事</a:t>
            </a:r>
            <a:br>
              <a:rPr lang="zh-CN" altLang="en-US" sz="1400" dirty="0" smtClean="0"/>
            </a:b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zh-CN" altLang="en-US" sz="1400" dirty="0" smtClean="0"/>
              <a:t>属性：</a:t>
            </a:r>
            <a:br>
              <a:rPr lang="zh-CN" altLang="en-US" sz="1400" dirty="0" smtClean="0"/>
            </a:b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document.cookie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获得</a:t>
            </a:r>
            <a:r>
              <a:rPr lang="en-US" altLang="zh-CN" sz="1400" dirty="0" smtClean="0"/>
              <a:t>cookie</a:t>
            </a:r>
            <a:br>
              <a:rPr lang="en-US" altLang="zh-CN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document.domain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关于同源策略安全限制</a:t>
            </a:r>
            <a:br>
              <a:rPr lang="zh-CN" altLang="en-US" sz="1400" dirty="0" smtClean="0"/>
            </a:b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document.lastModified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一个字符串，包含文档的修改日期</a:t>
            </a:r>
            <a:br>
              <a:rPr lang="zh-CN" altLang="en-US" sz="1400" dirty="0" smtClean="0"/>
            </a:br>
            <a:r>
              <a:rPr lang="en-US" altLang="zh-CN" sz="1400" dirty="0" smtClean="0"/>
              <a:t>6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document.referrer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把浏览器带到当前页面的链接的</a:t>
            </a:r>
            <a:r>
              <a:rPr lang="en-US" altLang="zh-CN" sz="1400" dirty="0" smtClean="0"/>
              <a:t>URL</a:t>
            </a:r>
            <a:br>
              <a:rPr lang="en-US" altLang="zh-CN" sz="1400" dirty="0" smtClean="0"/>
            </a:br>
            <a:r>
              <a:rPr lang="en-US" altLang="zh-CN" sz="1400" dirty="0" smtClean="0"/>
              <a:t>7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document.title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文档的标题</a:t>
            </a:r>
            <a:br>
              <a:rPr lang="zh-CN" altLang="en-US" sz="1400" dirty="0" smtClean="0"/>
            </a:br>
            <a:r>
              <a:rPr lang="en-US" altLang="zh-CN" sz="1400" dirty="0" smtClean="0"/>
              <a:t>8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document.URL </a:t>
            </a:r>
            <a:r>
              <a:rPr lang="zh-CN" altLang="en-US" sz="1400" dirty="0" smtClean="0"/>
              <a:t>文档的</a:t>
            </a:r>
            <a:r>
              <a:rPr lang="en-US" altLang="zh-CN" sz="1400" dirty="0" smtClean="0"/>
              <a:t>URL</a:t>
            </a:r>
            <a:br>
              <a:rPr lang="en-US" altLang="zh-CN" sz="1400" dirty="0" smtClean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数组形式的属性：</a:t>
            </a:r>
            <a:br>
              <a:rPr lang="zh-CN" altLang="en-US" sz="1400" dirty="0" smtClean="0"/>
            </a:b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document.anchors</a:t>
            </a:r>
            <a:r>
              <a:rPr lang="en-US" altLang="zh-CN" sz="1400" dirty="0" smtClean="0"/>
              <a:t>[] </a:t>
            </a:r>
            <a:r>
              <a:rPr lang="zh-CN" altLang="en-US" sz="1400" dirty="0" smtClean="0"/>
              <a:t>文档中锚的集合</a:t>
            </a:r>
            <a:br>
              <a:rPr lang="zh-CN" altLang="en-US" sz="1400" dirty="0" smtClean="0"/>
            </a:b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document.applets</a:t>
            </a:r>
            <a:r>
              <a:rPr lang="en-US" altLang="zh-CN" sz="1400" dirty="0" smtClean="0"/>
              <a:t>[] </a:t>
            </a:r>
            <a:r>
              <a:rPr lang="zh-CN" altLang="en-US" sz="1400" dirty="0" smtClean="0"/>
              <a:t>文档中小应用程序的集合</a:t>
            </a:r>
            <a:br>
              <a:rPr lang="zh-CN" altLang="en-US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document.forms</a:t>
            </a:r>
            <a:r>
              <a:rPr lang="en-US" altLang="zh-CN" sz="1400" dirty="0" smtClean="0"/>
              <a:t>[] </a:t>
            </a:r>
            <a:r>
              <a:rPr lang="zh-CN" altLang="en-US" sz="1400" dirty="0" smtClean="0"/>
              <a:t>文档中表单的集合</a:t>
            </a:r>
            <a:br>
              <a:rPr lang="zh-CN" altLang="en-US" sz="1400" dirty="0" smtClean="0"/>
            </a:b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document.images</a:t>
            </a:r>
            <a:r>
              <a:rPr lang="en-US" altLang="zh-CN" sz="1400" dirty="0" smtClean="0"/>
              <a:t>[] </a:t>
            </a:r>
            <a:r>
              <a:rPr lang="zh-CN" altLang="en-US" sz="1400" dirty="0" smtClean="0"/>
              <a:t>文档中图片的集合</a:t>
            </a:r>
            <a:br>
              <a:rPr lang="zh-CN" altLang="en-US" sz="1400" dirty="0" smtClean="0"/>
            </a:br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document.links</a:t>
            </a:r>
            <a:r>
              <a:rPr lang="en-US" altLang="zh-CN" sz="1400" dirty="0" smtClean="0"/>
              <a:t>[] </a:t>
            </a:r>
            <a:r>
              <a:rPr lang="zh-CN" altLang="en-US" sz="1400" dirty="0" smtClean="0"/>
              <a:t>文档中链接的集合 注意链接包括</a:t>
            </a:r>
            <a:r>
              <a:rPr lang="en-US" altLang="zh-CN" sz="1400" dirty="0" smtClean="0"/>
              <a:t>&lt;a </a:t>
            </a:r>
            <a:r>
              <a:rPr lang="en-US" altLang="zh-CN" sz="1400" dirty="0" err="1" smtClean="0"/>
              <a:t>href</a:t>
            </a:r>
            <a:r>
              <a:rPr lang="en-US" altLang="zh-CN" sz="1400" dirty="0" smtClean="0"/>
              <a:t>="#"&gt;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&lt;area&gt;</a:t>
            </a:r>
            <a:endParaRPr lang="zh-CN" altLang="en-US" sz="14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标准文档对象模型</a:t>
            </a:r>
            <a:r>
              <a:rPr lang="en-US" altLang="zh-CN" dirty="0" smtClean="0"/>
              <a:t>W3C 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784976" cy="4911741"/>
          </a:xfrm>
          <a:ln>
            <a:noFill/>
          </a:ln>
        </p:spPr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altLang="zh-CN" sz="3200" dirty="0" smtClean="0"/>
              <a:t>DOM</a:t>
            </a:r>
            <a:r>
              <a:rPr lang="zh-CN" altLang="en-US" sz="3200" dirty="0" smtClean="0"/>
              <a:t>方法：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2900" dirty="0" smtClean="0"/>
              <a:t>	</a:t>
            </a:r>
            <a:r>
              <a:rPr lang="en-US" altLang="zh-CN" sz="2900" dirty="0" err="1" smtClean="0"/>
              <a:t>document.createElement</a:t>
            </a:r>
            <a:r>
              <a:rPr lang="en-US" altLang="zh-CN" sz="2900" dirty="0" smtClean="0"/>
              <a:t>(</a:t>
            </a:r>
            <a:r>
              <a:rPr lang="en-US" altLang="zh-CN" sz="2900" dirty="0" err="1" smtClean="0"/>
              <a:t>tagName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document.createTextNode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文本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dom.appendChild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子元素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dom.getAttribute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属性名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dom.setAttribute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属性名，属性值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dom.inserBefore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新元素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子元素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dom.removeAttribute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属性名</a:t>
            </a:r>
            <a:r>
              <a:rPr lang="en-US" altLang="zh-CN" sz="2900" dirty="0" smtClean="0"/>
              <a:t>) </a:t>
            </a:r>
            <a:br>
              <a:rPr lang="en-US" altLang="zh-CN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dom.removeChild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dom.replaceChild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新元素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子元素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smtClean="0"/>
              <a:t>_</a:t>
            </a:r>
            <a:r>
              <a:rPr lang="en-US" altLang="zh-CN" sz="2900" dirty="0" err="1" smtClean="0"/>
              <a:t>dom.hasChildNodes</a:t>
            </a:r>
            <a:r>
              <a:rPr lang="en-US" altLang="zh-CN" sz="2900" dirty="0" smtClean="0"/>
              <a:t>()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childNodes</a:t>
            </a:r>
            <a:r>
              <a:rPr lang="en-US" altLang="zh-CN" sz="2900" dirty="0" smtClean="0"/>
              <a:t>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fristChild</a:t>
            </a:r>
            <a:r>
              <a:rPr lang="en-US" altLang="zh-CN" sz="2900" dirty="0" smtClean="0"/>
              <a:t>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lastChild</a:t>
            </a:r>
            <a:r>
              <a:rPr lang="en-US" altLang="zh-CN" sz="2900" dirty="0" smtClean="0"/>
              <a:t>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nextSibling</a:t>
            </a:r>
            <a:r>
              <a:rPr lang="en-US" altLang="zh-CN" sz="2900" dirty="0" smtClean="0"/>
              <a:t>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previousSibling</a:t>
            </a:r>
            <a:r>
              <a:rPr lang="en-US" altLang="zh-CN" sz="2900" dirty="0" smtClean="0"/>
              <a:t>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nodeValue</a:t>
            </a:r>
            <a:r>
              <a:rPr lang="en-US" altLang="zh-CN" sz="2900" dirty="0" smtClean="0"/>
              <a:t>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parentNode</a:t>
            </a:r>
            <a:r>
              <a:rPr lang="en-US" altLang="zh-CN" sz="2900" dirty="0" smtClean="0"/>
              <a:t>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getElementById</a:t>
            </a:r>
            <a:r>
              <a:rPr lang="en-US" altLang="zh-CN" sz="2900" dirty="0" smtClean="0"/>
              <a:t>(ID</a:t>
            </a:r>
            <a:r>
              <a:rPr lang="zh-CN" altLang="en-US" sz="2900" dirty="0" smtClean="0"/>
              <a:t>名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getElementsByTagName</a:t>
            </a:r>
            <a:r>
              <a:rPr lang="en-US" altLang="zh-CN" sz="2900" dirty="0" smtClean="0"/>
              <a:t>(</a:t>
            </a:r>
            <a:r>
              <a:rPr lang="en-US" altLang="zh-CN" sz="2900" dirty="0" err="1" smtClean="0"/>
              <a:t>TagName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getElementsByName</a:t>
            </a:r>
            <a:r>
              <a:rPr lang="en-US" altLang="zh-CN" sz="2900" dirty="0" smtClean="0"/>
              <a:t>(Name</a:t>
            </a:r>
            <a:r>
              <a:rPr lang="en-US" altLang="zh-CN" sz="2900" dirty="0" smtClean="0"/>
              <a:t>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hasChildNodes</a:t>
            </a:r>
            <a:r>
              <a:rPr lang="en-US" altLang="zh-CN" sz="2900" dirty="0" smtClean="0"/>
              <a:t>() </a:t>
            </a:r>
            <a:r>
              <a:rPr lang="zh-CN" altLang="en-US" sz="2900" dirty="0" smtClean="0"/>
              <a:t/>
            </a:r>
            <a:br>
              <a:rPr lang="zh-CN" altLang="en-US" sz="2900" dirty="0" smtClean="0"/>
            </a:br>
            <a:r>
              <a:rPr lang="en-US" altLang="zh-CN" sz="2900" dirty="0" err="1" smtClean="0"/>
              <a:t>getAttribute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属性名</a:t>
            </a:r>
            <a:r>
              <a:rPr lang="en-US" altLang="zh-CN" sz="2900" dirty="0" smtClean="0"/>
              <a:t>) </a:t>
            </a:r>
            <a:br>
              <a:rPr lang="en-US" altLang="zh-CN" sz="2900" dirty="0" smtClean="0"/>
            </a:br>
            <a:endParaRPr lang="en-US" altLang="zh-CN" sz="2900" dirty="0" smtClean="0"/>
          </a:p>
          <a:p>
            <a:pPr>
              <a:buNone/>
            </a:pPr>
            <a:r>
              <a:rPr lang="en-US" altLang="zh-CN" sz="2900" dirty="0" smtClean="0"/>
              <a:t>	</a:t>
            </a:r>
            <a:endParaRPr lang="zh-CN" altLang="en-US" sz="29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事件和事件处理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  <a:noFill/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提供了文档映射功能，允许获取和操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作文档的任意部分。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提供了更加丰富的接口，通过对象接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口增加了对鼠标和用户界面</a:t>
            </a:r>
            <a:r>
              <a:rPr lang="zh-CN" altLang="en-US" dirty="0" smtClean="0">
                <a:solidFill>
                  <a:srgbClr val="FF0000"/>
                </a:solidFill>
              </a:rPr>
              <a:t>事件</a:t>
            </a:r>
            <a:r>
              <a:rPr lang="zh-CN" altLang="en-US" dirty="0" smtClean="0"/>
              <a:t>、范围、遍历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（重复执行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文档）和层叠样式表（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的支持。</a:t>
            </a:r>
            <a:endParaRPr lang="zh-CN" altLang="en-US" dirty="0"/>
          </a:p>
        </p:txBody>
      </p:sp>
      <p:pic>
        <p:nvPicPr>
          <p:cNvPr id="4" name="图片 3" descr="b84054900a4187b4a977a4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9058" y="3929066"/>
            <a:ext cx="4629150" cy="2533650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事件和事件处理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596" y="1571612"/>
            <a:ext cx="2643206" cy="4572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原始事件模型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　　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，在这种模型中，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代码不能直接操作事件，只能用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元素的属性设置事件处理代码。例如：</a:t>
            </a:r>
            <a:r>
              <a:rPr lang="en-US" altLang="zh-CN" dirty="0" smtClean="0"/>
              <a:t>&lt;a </a:t>
            </a:r>
            <a:r>
              <a:rPr lang="en-US" altLang="zh-CN" dirty="0" err="1" smtClean="0"/>
              <a:t>onmouseover</a:t>
            </a:r>
            <a:r>
              <a:rPr lang="en-US" altLang="zh-CN" dirty="0" smtClean="0"/>
              <a:t>=“alert(‘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!’)”&gt;&lt;/a&gt;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14678" y="1571612"/>
            <a:ext cx="2643206" cy="4572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标准事件模型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　　一种强大的具有完整特性的事件模型，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标准对它进行了标准化，除</a:t>
            </a:r>
            <a:r>
              <a:rPr lang="en-US" altLang="zh-CN" dirty="0" smtClean="0"/>
              <a:t>IE</a:t>
            </a:r>
            <a:r>
              <a:rPr lang="zh-CN" altLang="en-US" dirty="0" smtClean="0"/>
              <a:t>外的所有现代浏览器都支持它。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00760" y="1571612"/>
            <a:ext cx="2643206" cy="4572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IE</a:t>
            </a:r>
            <a:r>
              <a:rPr lang="zh-CN" altLang="en-US" dirty="0" smtClean="0"/>
              <a:t>事件模型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　　由</a:t>
            </a:r>
            <a:r>
              <a:rPr lang="en-US" altLang="zh-CN" dirty="0" smtClean="0"/>
              <a:t>IE4</a:t>
            </a:r>
            <a:r>
              <a:rPr lang="zh-CN" altLang="en-US" dirty="0" smtClean="0"/>
              <a:t>引入的一个事件处理机制，具有某些标准事件模型的特性，但是很多地方与标准模型不一致，所以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设计者必须为其编写特定的兼容性代码。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6607983" y="1464455"/>
            <a:ext cx="114300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29454" y="285728"/>
            <a:ext cx="1857388" cy="12144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令人头疼的兼容性的根源！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的兄弟姐妹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2214578"/>
          </a:xfrm>
        </p:spPr>
        <p:txBody>
          <a:bodyPr>
            <a:normAutofit/>
          </a:bodyPr>
          <a:lstStyle/>
          <a:p>
            <a:pPr eaLnBrk="0" fontAlgn="base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javaScript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Jscript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ActionScript</a:t>
            </a:r>
            <a:r>
              <a:rPr lang="zh-CN" altLang="en-US" sz="2000" dirty="0" smtClean="0"/>
              <a:t>都是</a:t>
            </a:r>
            <a:r>
              <a:rPr lang="en-US" altLang="zh-CN" sz="2000" dirty="0" err="1" smtClean="0"/>
              <a:t>ECMAScript</a:t>
            </a:r>
            <a:r>
              <a:rPr lang="zh-CN" altLang="en-US" sz="2000" dirty="0" smtClean="0"/>
              <a:t>的具体实现。许</a:t>
            </a:r>
            <a:endParaRPr lang="en-US" altLang="zh-CN" sz="2000" dirty="0" smtClean="0"/>
          </a:p>
          <a:p>
            <a:pPr eaLnBrk="0" fontAlgn="base">
              <a:buNone/>
            </a:pPr>
            <a:r>
              <a:rPr lang="zh-CN" altLang="en-US" sz="2000" dirty="0" smtClean="0"/>
              <a:t>多程序，尤其是</a:t>
            </a:r>
            <a:r>
              <a:rPr lang="zh-CN" altLang="en-US" sz="2000" dirty="0" smtClean="0">
                <a:hlinkClick r:id="rId2" tooltip="网页浏览器"/>
              </a:rPr>
              <a:t>网页浏览器</a:t>
            </a: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ECMAScript</a:t>
            </a:r>
            <a:r>
              <a:rPr lang="zh-CN" altLang="en-US" sz="2000" dirty="0" smtClean="0"/>
              <a:t>。浏览器中的</a:t>
            </a:r>
            <a:r>
              <a:rPr lang="en-US" altLang="zh-CN" sz="2000" dirty="0" err="1" smtClean="0"/>
              <a:t>ECMAScript</a:t>
            </a:r>
            <a:endParaRPr lang="en-US" altLang="zh-CN" sz="2000" dirty="0" smtClean="0"/>
          </a:p>
          <a:p>
            <a:pPr eaLnBrk="0" fontAlgn="base">
              <a:buNone/>
            </a:pPr>
            <a:r>
              <a:rPr lang="zh-CN" altLang="en-US" sz="2000" dirty="0" smtClean="0"/>
              <a:t>实现添加了与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BOM</a:t>
            </a:r>
            <a:r>
              <a:rPr lang="zh-CN" altLang="en-US" sz="2000" dirty="0" smtClean="0"/>
              <a:t>的接口，可以通过脚本改变网页的内容、结</a:t>
            </a:r>
            <a:endParaRPr lang="en-US" altLang="zh-CN" sz="2000" dirty="0" smtClean="0"/>
          </a:p>
          <a:p>
            <a:pPr eaLnBrk="0" fontAlgn="base">
              <a:buNone/>
            </a:pPr>
            <a:r>
              <a:rPr lang="zh-CN" altLang="en-US" sz="2000" dirty="0" smtClean="0"/>
              <a:t>构和样式。</a:t>
            </a:r>
            <a:endParaRPr lang="en-US" altLang="zh-CN" sz="2000" dirty="0" smtClean="0"/>
          </a:p>
          <a:p>
            <a:pPr eaLnBrk="0" fontAlgn="base">
              <a:buNone/>
            </a:pPr>
            <a:endParaRPr lang="en-US" altLang="zh-CN" sz="2400" dirty="0" smtClean="0"/>
          </a:p>
        </p:txBody>
      </p:sp>
      <p:pic>
        <p:nvPicPr>
          <p:cNvPr id="4" name="图片 3" descr="JS引擎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500438"/>
            <a:ext cx="8636116" cy="3071834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1bf8725891c0c4a34a80ff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285860"/>
            <a:ext cx="4041350" cy="3929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标准事件模型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1</a:t>
            </a:r>
            <a:r>
              <a:rPr lang="zh-CN" altLang="en-US" dirty="0" smtClean="0">
                <a:solidFill>
                  <a:srgbClr val="00B0F0"/>
                </a:solidFill>
              </a:rPr>
              <a:t>、事件传播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第一阶段：捕捉阶段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第二阶段：在目标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第三阶段：冒泡阶段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44" y="4000504"/>
            <a:ext cx="4214842" cy="2643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中，浏览器把事件分派给发生事件的文档元素，如果那个文档元素有适合的事件句柄，就运行这个句柄。除此之外，</a:t>
            </a:r>
            <a:r>
              <a:rPr lang="zh-CN" altLang="en-US" dirty="0" smtClean="0">
                <a:solidFill>
                  <a:schemeClr val="tx1"/>
                </a:solidFill>
              </a:rPr>
              <a:t>不执行其他操作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中事件要复杂得多。当事件发生在文档元素上，目标的事件句柄被触发，此外，目标的每个</a:t>
            </a:r>
            <a:r>
              <a:rPr lang="zh-CN" altLang="en-US" dirty="0" smtClean="0">
                <a:solidFill>
                  <a:schemeClr val="tx1"/>
                </a:solidFill>
              </a:rPr>
              <a:t>祖先元素也有机会</a:t>
            </a:r>
            <a:r>
              <a:rPr lang="zh-CN" altLang="en-US" dirty="0" smtClean="0"/>
              <a:t>处理这个事件。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564357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hlinkClick r:id="rId3" action="ppaction://hlinkfile"/>
              </a:rPr>
              <a:t>例</a:t>
            </a:r>
            <a:r>
              <a:rPr lang="en-US" altLang="zh-CN" u="sng" dirty="0" smtClean="0">
                <a:hlinkClick r:id="rId3" action="ppaction://hlinkfile"/>
              </a:rPr>
              <a:t>1</a:t>
            </a:r>
            <a:r>
              <a:rPr lang="zh-CN" altLang="en-US" u="sng" dirty="0" smtClean="0">
                <a:hlinkClick r:id="rId3" action="ppaction://hlinkfile"/>
              </a:rPr>
              <a:t>：</a:t>
            </a:r>
            <a:r>
              <a:rPr lang="en-US" altLang="zh-CN" u="sng" dirty="0" smtClean="0">
                <a:hlinkClick r:id="rId3" action="ppaction://hlinkfile"/>
              </a:rPr>
              <a:t>2</a:t>
            </a:r>
            <a:r>
              <a:rPr lang="zh-CN" altLang="en-US" u="sng" dirty="0" smtClean="0">
                <a:hlinkClick r:id="rId3" action="ppaction://hlinkfile"/>
              </a:rPr>
              <a:t>级</a:t>
            </a:r>
            <a:r>
              <a:rPr lang="en-US" altLang="zh-CN" u="sng" dirty="0" smtClean="0">
                <a:hlinkClick r:id="rId3" action="ppaction://hlinkfile"/>
              </a:rPr>
              <a:t>DOM</a:t>
            </a:r>
            <a:r>
              <a:rPr lang="zh-CN" altLang="en-US" u="sng" dirty="0" smtClean="0">
                <a:hlinkClick r:id="rId3" action="ppaction://hlinkfile"/>
              </a:rPr>
              <a:t>事件 之 捕捉阶段</a:t>
            </a:r>
            <a:endParaRPr lang="zh-CN" alt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592933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hlinkClick r:id="rId4" action="ppaction://hlinkfile"/>
              </a:rPr>
              <a:t>例</a:t>
            </a:r>
            <a:r>
              <a:rPr lang="en-US" altLang="zh-CN" u="sng" dirty="0" smtClean="0">
                <a:hlinkClick r:id="rId4" action="ppaction://hlinkfile"/>
              </a:rPr>
              <a:t>2</a:t>
            </a:r>
            <a:r>
              <a:rPr lang="zh-CN" altLang="en-US" u="sng" dirty="0" smtClean="0">
                <a:hlinkClick r:id="rId4" action="ppaction://hlinkfile"/>
              </a:rPr>
              <a:t>：</a:t>
            </a:r>
            <a:r>
              <a:rPr lang="en-US" altLang="zh-CN" u="sng" dirty="0" smtClean="0">
                <a:hlinkClick r:id="rId4" action="ppaction://hlinkfile"/>
              </a:rPr>
              <a:t>2</a:t>
            </a:r>
            <a:r>
              <a:rPr lang="zh-CN" altLang="en-US" u="sng" dirty="0" smtClean="0">
                <a:hlinkClick r:id="rId4" action="ppaction://hlinkfile"/>
              </a:rPr>
              <a:t>级</a:t>
            </a:r>
            <a:r>
              <a:rPr lang="en-US" altLang="zh-CN" u="sng" dirty="0" smtClean="0">
                <a:hlinkClick r:id="rId4" action="ppaction://hlinkfile"/>
              </a:rPr>
              <a:t>DOM</a:t>
            </a:r>
            <a:r>
              <a:rPr lang="zh-CN" altLang="en-US" u="sng" dirty="0" smtClean="0">
                <a:hlinkClick r:id="rId4" action="ppaction://hlinkfile"/>
              </a:rPr>
              <a:t>事件 之 冒泡阶段</a:t>
            </a:r>
            <a:endParaRPr lang="zh-CN" alt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714876" y="621508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hlinkClick r:id="rId5" action="ppaction://hlinkfile"/>
              </a:rPr>
              <a:t>例</a:t>
            </a:r>
            <a:r>
              <a:rPr lang="en-US" altLang="zh-CN" u="sng" dirty="0" smtClean="0">
                <a:hlinkClick r:id="rId5" action="ppaction://hlinkfile"/>
              </a:rPr>
              <a:t>3</a:t>
            </a:r>
            <a:r>
              <a:rPr lang="zh-CN" altLang="en-US" u="sng" dirty="0" smtClean="0">
                <a:hlinkClick r:id="rId5" action="ppaction://hlinkfile"/>
              </a:rPr>
              <a:t>：</a:t>
            </a:r>
            <a:r>
              <a:rPr lang="en-US" altLang="zh-CN" u="sng" dirty="0" smtClean="0">
                <a:hlinkClick r:id="rId5" action="ppaction://hlinkfile"/>
              </a:rPr>
              <a:t>2</a:t>
            </a:r>
            <a:r>
              <a:rPr lang="zh-CN" altLang="en-US" u="sng" dirty="0" smtClean="0">
                <a:hlinkClick r:id="rId5" action="ppaction://hlinkfile"/>
              </a:rPr>
              <a:t>级</a:t>
            </a:r>
            <a:r>
              <a:rPr lang="en-US" altLang="zh-CN" u="sng" dirty="0" smtClean="0">
                <a:hlinkClick r:id="rId5" action="ppaction://hlinkfile"/>
              </a:rPr>
              <a:t>DOM</a:t>
            </a:r>
            <a:r>
              <a:rPr lang="zh-CN" altLang="en-US" u="sng" dirty="0" smtClean="0">
                <a:hlinkClick r:id="rId5" action="ppaction://hlinkfile"/>
              </a:rPr>
              <a:t>事件 之 所有阶段</a:t>
            </a:r>
            <a:endParaRPr lang="zh-CN" altLang="en-US" u="sng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标准事件模型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事件注册：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err="1" smtClean="0"/>
              <a:t>addEventListener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eventType,handleFn,useCapture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例：判断鼠标按下的是哪一个按键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o = </a:t>
            </a:r>
            <a:r>
              <a:rPr lang="en-US" altLang="zh-CN" sz="2400" dirty="0" err="1" smtClean="0"/>
              <a:t>document.body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eButton</a:t>
            </a:r>
            <a:r>
              <a:rPr lang="en-US" altLang="zh-CN" sz="2400" dirty="0" smtClean="0"/>
              <a:t>(){alert(</a:t>
            </a:r>
            <a:r>
              <a:rPr lang="en-US" altLang="zh-CN" sz="2400" dirty="0" err="1" smtClean="0"/>
              <a:t>event.button</a:t>
            </a:r>
            <a:r>
              <a:rPr lang="en-US" altLang="zh-CN" sz="2400" dirty="0" smtClean="0"/>
              <a:t>)}</a:t>
            </a:r>
          </a:p>
          <a:p>
            <a:pPr>
              <a:buNone/>
            </a:pPr>
            <a:r>
              <a:rPr lang="en-US" altLang="zh-CN" sz="2400" dirty="0" smtClean="0"/>
              <a:t>o. </a:t>
            </a:r>
            <a:r>
              <a:rPr lang="en-US" altLang="zh-CN" sz="2400" dirty="0" err="1" smtClean="0"/>
              <a:t>addEventListener</a:t>
            </a:r>
            <a:r>
              <a:rPr lang="en-US" altLang="zh-CN" sz="2400" dirty="0" smtClean="0"/>
              <a:t>(‘</a:t>
            </a:r>
            <a:r>
              <a:rPr lang="en-US" altLang="zh-CN" sz="2400" dirty="0" err="1" smtClean="0"/>
              <a:t>mousedown</a:t>
            </a:r>
            <a:r>
              <a:rPr lang="en-US" altLang="zh-CN" sz="2400" dirty="0" smtClean="0"/>
              <a:t>’, </a:t>
            </a:r>
            <a:r>
              <a:rPr lang="en-US" altLang="zh-CN" sz="2400" dirty="0" err="1" smtClean="0"/>
              <a:t>eButton,false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>
                <a:solidFill>
                  <a:srgbClr val="00B0F0"/>
                </a:solidFill>
              </a:rPr>
              <a:t>handleFn</a:t>
            </a:r>
            <a:r>
              <a:rPr lang="zh-CN" altLang="en-US" sz="2400" dirty="0" smtClean="0">
                <a:solidFill>
                  <a:srgbClr val="00B0F0"/>
                </a:solidFill>
              </a:rPr>
              <a:t>会在事件发生时收到</a:t>
            </a:r>
            <a:r>
              <a:rPr lang="en-US" altLang="zh-CN" sz="2400" dirty="0" smtClean="0">
                <a:solidFill>
                  <a:srgbClr val="00B0F0"/>
                </a:solidFill>
              </a:rPr>
              <a:t>event</a:t>
            </a:r>
            <a:r>
              <a:rPr lang="zh-CN" altLang="en-US" sz="2400" dirty="0" smtClean="0">
                <a:solidFill>
                  <a:srgbClr val="00B0F0"/>
                </a:solidFill>
              </a:rPr>
              <a:t>对象作为其参数，这样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就方便了我们在处理函数里对其加以利用</a:t>
            </a:r>
            <a:r>
              <a:rPr lang="zh-CN" altLang="en-US" sz="2400" dirty="0" smtClean="0">
                <a:solidFill>
                  <a:srgbClr val="00B0F0"/>
                </a:solidFill>
              </a:rPr>
              <a:t>。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标准事件模型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事件注册：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err="1" smtClean="0"/>
              <a:t>addEventListener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eventType,handleFn,useCapture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在事件处理函数中，如果有</a:t>
            </a:r>
            <a:r>
              <a:rPr lang="en-US" altLang="zh-CN" sz="2400" dirty="0" smtClean="0">
                <a:solidFill>
                  <a:srgbClr val="00B0F0"/>
                </a:solidFill>
              </a:rPr>
              <a:t>this</a:t>
            </a:r>
            <a:r>
              <a:rPr lang="zh-CN" altLang="en-US" sz="2400" dirty="0" smtClean="0">
                <a:solidFill>
                  <a:srgbClr val="00B0F0"/>
                </a:solidFill>
              </a:rPr>
              <a:t>，则指向注册这个事件的那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个对象（不等同于发生事件的那个对象）。</a:t>
            </a:r>
            <a:r>
              <a:rPr lang="zh-CN" altLang="en-US" sz="2400" dirty="0" smtClean="0"/>
              <a:t>要想调用发生事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件的那个对象，需要使用</a:t>
            </a:r>
            <a:r>
              <a:rPr lang="en-US" altLang="zh-CN" sz="2400" dirty="0" err="1" smtClean="0"/>
              <a:t>event.target</a:t>
            </a:r>
            <a:r>
              <a:rPr lang="zh-CN" altLang="en-US" sz="2400" dirty="0" smtClean="0"/>
              <a:t>属性来引用。（</a:t>
            </a:r>
            <a:r>
              <a:rPr lang="zh-CN" altLang="en-US" sz="2400" dirty="0" smtClean="0">
                <a:solidFill>
                  <a:srgbClr val="00B0F0"/>
                </a:solidFill>
              </a:rPr>
              <a:t>由于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标准中没有明确</a:t>
            </a:r>
            <a:r>
              <a:rPr lang="en-US" altLang="zh-CN" sz="2400" dirty="0" smtClean="0">
                <a:solidFill>
                  <a:srgbClr val="00B0F0"/>
                </a:solidFill>
              </a:rPr>
              <a:t>this</a:t>
            </a:r>
            <a:r>
              <a:rPr lang="zh-CN" altLang="en-US" sz="2400" dirty="0" smtClean="0">
                <a:solidFill>
                  <a:srgbClr val="00B0F0"/>
                </a:solidFill>
              </a:rPr>
              <a:t>的指向，在事件处理函数中可以使用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400" dirty="0" err="1" smtClean="0">
                <a:solidFill>
                  <a:srgbClr val="00B0F0"/>
                </a:solidFill>
              </a:rPr>
              <a:t>event.srcElement</a:t>
            </a:r>
            <a:r>
              <a:rPr lang="zh-CN" altLang="en-US" sz="2400" dirty="0" smtClean="0">
                <a:solidFill>
                  <a:srgbClr val="00B0F0"/>
                </a:solidFill>
              </a:rPr>
              <a:t>来</a:t>
            </a:r>
            <a:r>
              <a:rPr lang="zh-CN" altLang="en-US" sz="2400" dirty="0" smtClean="0">
                <a:solidFill>
                  <a:srgbClr val="00B0F0"/>
                </a:solidFill>
              </a:rPr>
              <a:t>引用</a:t>
            </a:r>
            <a:r>
              <a:rPr lang="zh-CN" altLang="en-US" sz="2400" dirty="0" smtClean="0">
                <a:solidFill>
                  <a:srgbClr val="00B0F0"/>
                </a:solidFill>
              </a:rPr>
              <a:t>正在这个</a:t>
            </a:r>
            <a:r>
              <a:rPr lang="zh-CN" altLang="en-US" sz="2400" dirty="0" smtClean="0">
                <a:solidFill>
                  <a:srgbClr val="00B0F0"/>
                </a:solidFill>
              </a:rPr>
              <a:t>事件的节点。）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标准事件模型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事件处理程序越来越多，越来越复杂，页面中随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处可见的事件监听已经司空见惯，但这引出了一个性能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的问题，</a:t>
            </a:r>
            <a:r>
              <a:rPr lang="zh-CN" altLang="en-US" dirty="0" smtClean="0">
                <a:solidFill>
                  <a:srgbClr val="FFFF00"/>
                </a:solidFill>
              </a:rPr>
              <a:t>事件监听得越多，页面运行性能就越差。</a:t>
            </a:r>
            <a:r>
              <a:rPr lang="zh-CN" altLang="en-US" dirty="0" smtClean="0"/>
              <a:t>主要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原因来自两个方面：</a:t>
            </a:r>
            <a:r>
              <a:rPr lang="en-US" altLang="zh-CN" b="1" dirty="0" smtClean="0"/>
              <a:t>1.</a:t>
            </a:r>
            <a:r>
              <a:rPr lang="zh-CN" altLang="en-US" dirty="0" smtClean="0"/>
              <a:t> 每添加一个事件监听，载入页面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时都会增加一次对被监听节点的访问，这无疑增加了页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面完全准备就绪所需的时间；</a:t>
            </a:r>
            <a:r>
              <a:rPr lang="en-US" altLang="zh-CN" b="1" dirty="0" smtClean="0"/>
              <a:t>2.</a:t>
            </a:r>
            <a:r>
              <a:rPr lang="zh-CN" altLang="en-US" dirty="0" smtClean="0"/>
              <a:t> 每一个事件监听函数都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会占用内存，而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并不具备分配内存的权利，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有限的内存如果被事件监听函数占用得越多，页面性能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下降得也越多。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600" dirty="0" smtClean="0"/>
              <a:t>解决方法：减少事件监听器的使用，采用</a:t>
            </a:r>
            <a:r>
              <a:rPr lang="zh-CN" altLang="en-US" sz="2600" dirty="0" smtClean="0">
                <a:solidFill>
                  <a:srgbClr val="00B0F0"/>
                </a:solidFill>
              </a:rPr>
              <a:t>事件委托</a:t>
            </a:r>
            <a:r>
              <a:rPr lang="zh-CN" altLang="en-US" sz="2600" dirty="0" smtClean="0"/>
              <a:t>来获取</a:t>
            </a:r>
            <a:endParaRPr lang="en-US" altLang="zh-CN" sz="2600" dirty="0" smtClean="0"/>
          </a:p>
          <a:p>
            <a:pPr>
              <a:buNone/>
            </a:pPr>
            <a:r>
              <a:rPr lang="zh-CN" altLang="en-US" sz="2600" dirty="0" smtClean="0"/>
              <a:t>事件目标。</a:t>
            </a:r>
            <a:endParaRPr lang="en-US" altLang="zh-CN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28794" y="564357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：给每个行绑定变色函数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8794" y="6000768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：给表格绑定一个变色函数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event.target</a:t>
            </a:r>
            <a:r>
              <a:rPr lang="zh-CN" altLang="en-US" dirty="0" smtClean="0"/>
              <a:t>访问目标元素</a:t>
            </a:r>
            <a:endParaRPr lang="zh-CN" altLang="en-US" dirty="0"/>
          </a:p>
        </p:txBody>
      </p:sp>
      <p:pic>
        <p:nvPicPr>
          <p:cNvPr id="6" name="图片 5" descr="QQ截图未命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6548" y="5500702"/>
            <a:ext cx="3807452" cy="1214446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标准事件模型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事件注销：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removeEventListener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eventType,handleFn,useCapture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例：注销了对象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的事件监听器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o = </a:t>
            </a:r>
            <a:r>
              <a:rPr lang="en-US" altLang="zh-CN" sz="2400" dirty="0" err="1" smtClean="0"/>
              <a:t>document.body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eButton</a:t>
            </a:r>
            <a:r>
              <a:rPr lang="en-US" altLang="zh-CN" sz="2400" dirty="0" smtClean="0"/>
              <a:t>(){alert(</a:t>
            </a:r>
            <a:r>
              <a:rPr lang="en-US" altLang="zh-CN" sz="2400" dirty="0" err="1" smtClean="0"/>
              <a:t>event.button</a:t>
            </a:r>
            <a:r>
              <a:rPr lang="en-US" altLang="zh-CN" sz="2400" dirty="0" smtClean="0"/>
              <a:t>)}</a:t>
            </a:r>
          </a:p>
          <a:p>
            <a:pPr>
              <a:buNone/>
            </a:pPr>
            <a:r>
              <a:rPr lang="en-US" altLang="zh-CN" sz="2400" dirty="0" smtClean="0"/>
              <a:t>o. </a:t>
            </a:r>
            <a:r>
              <a:rPr lang="en-US" altLang="zh-CN" sz="2400" dirty="0" err="1" smtClean="0"/>
              <a:t>addEventListener</a:t>
            </a:r>
            <a:r>
              <a:rPr lang="en-US" altLang="zh-CN" sz="2400" dirty="0" smtClean="0"/>
              <a:t>(‘</a:t>
            </a:r>
            <a:r>
              <a:rPr lang="en-US" altLang="zh-CN" sz="2400" dirty="0" err="1" smtClean="0"/>
              <a:t>mousedown</a:t>
            </a:r>
            <a:r>
              <a:rPr lang="en-US" altLang="zh-CN" sz="2400" dirty="0" smtClean="0"/>
              <a:t>’, </a:t>
            </a:r>
            <a:r>
              <a:rPr lang="en-US" altLang="zh-CN" sz="2400" dirty="0" err="1" smtClean="0"/>
              <a:t>eButton,false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o.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removeEventListener</a:t>
            </a:r>
            <a:r>
              <a:rPr lang="en-US" altLang="zh-CN" sz="2000" dirty="0" smtClean="0">
                <a:solidFill>
                  <a:srgbClr val="FFFF00"/>
                </a:solidFill>
              </a:rPr>
              <a:t>(‘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mousedown</a:t>
            </a:r>
            <a:r>
              <a:rPr lang="en-US" altLang="zh-CN" sz="2000" dirty="0" smtClean="0">
                <a:solidFill>
                  <a:srgbClr val="FFFF00"/>
                </a:solidFill>
              </a:rPr>
              <a:t>’,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eButton,false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事件发生时可以得到什么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  <a:noFill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event</a:t>
            </a:r>
            <a:r>
              <a:rPr lang="zh-CN" altLang="en-US" dirty="0" smtClean="0"/>
              <a:t>对象在事件发生时产生，其带有很多有用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的属性。列举部分：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type</a:t>
            </a:r>
            <a:r>
              <a:rPr lang="zh-CN" altLang="en-US" sz="2400" dirty="0" smtClean="0"/>
              <a:t>：时间类型；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target</a:t>
            </a:r>
            <a:r>
              <a:rPr lang="zh-CN" altLang="en-US" sz="2400" dirty="0" smtClean="0"/>
              <a:t>：发生事件的节点；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currentTarget</a:t>
            </a:r>
            <a:r>
              <a:rPr lang="zh-CN" altLang="en-US" sz="2400" dirty="0" smtClean="0"/>
              <a:t>：正在处理事件的节点；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timeStamp</a:t>
            </a:r>
            <a:r>
              <a:rPr lang="zh-CN" altLang="en-US" sz="2400" dirty="0" smtClean="0"/>
              <a:t>：事件何时发生；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clientX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clientY</a:t>
            </a:r>
            <a:r>
              <a:rPr lang="zh-CN" altLang="en-US" sz="2400" dirty="0" smtClean="0"/>
              <a:t>：事件发生时鼠标距客户区坐标；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keyCode</a:t>
            </a:r>
            <a:r>
              <a:rPr lang="zh-CN" altLang="en-US" sz="2400" dirty="0" smtClean="0"/>
              <a:t>：按键事件发生时对应的键盘码值；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detail</a:t>
            </a:r>
            <a:r>
              <a:rPr lang="zh-CN" altLang="en-US" sz="2400" dirty="0" smtClean="0"/>
              <a:t>：事件的额外信息，对于</a:t>
            </a:r>
            <a:r>
              <a:rPr lang="en-US" altLang="zh-CN" sz="2400" dirty="0" smtClean="0"/>
              <a:t>click</a:t>
            </a:r>
            <a:r>
              <a:rPr lang="zh-CN" altLang="en-US" sz="2400" dirty="0" smtClean="0"/>
              <a:t>事件，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代表单击，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代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表双击，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代表点击三次；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IE</a:t>
            </a:r>
            <a:r>
              <a:rPr lang="zh-CN" altLang="en-US" dirty="0" smtClean="0"/>
              <a:t>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IE</a:t>
            </a:r>
            <a:r>
              <a:rPr lang="zh-CN" altLang="en-US" dirty="0" smtClean="0"/>
              <a:t>支持事件冒泡传播但是不支持捕捉形式的事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件传播；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对象不传递给事件处理函数，而是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对象的属性使用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对象的属性与标准模型有区别。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IE</a:t>
            </a:r>
            <a:r>
              <a:rPr lang="zh-CN" altLang="en-US" dirty="0" smtClean="0"/>
              <a:t>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IE</a:t>
            </a:r>
            <a:r>
              <a:rPr lang="zh-CN" altLang="en-US" dirty="0" smtClean="0"/>
              <a:t>中的事件注册：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obj.attachEvent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eventType,handleFn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zh-CN" altLang="en-US" dirty="0" smtClean="0"/>
              <a:t>如果需要停止事件起泡，在处理函数中需要设置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event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cancelBubble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IE</a:t>
            </a:r>
            <a:r>
              <a:rPr lang="zh-CN" altLang="en-US" dirty="0" smtClean="0"/>
              <a:t>中的事件注销：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obj.detachEvent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eventType,handleFn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IE</a:t>
            </a:r>
            <a:r>
              <a:rPr lang="zh-CN" altLang="en-US" dirty="0" smtClean="0"/>
              <a:t>事件模型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事件模型中，处理函数中的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指向的是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对象，与标准模型中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是指向注册这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个事件的对象不同，所以，此处是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中涉及到</a:t>
            </a:r>
            <a:r>
              <a:rPr lang="en-US" altLang="zh-CN" dirty="0" smtClean="0"/>
              <a:t>IE</a:t>
            </a:r>
          </a:p>
          <a:p>
            <a:pPr>
              <a:buNone/>
            </a:pPr>
            <a:r>
              <a:rPr lang="zh-CN" altLang="en-US" dirty="0" smtClean="0"/>
              <a:t>兼容性的一大问题。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兼容的事件绑定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285860"/>
            <a:ext cx="8258204" cy="5572140"/>
          </a:xfrm>
          <a:noFill/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altLang="zh-CN" dirty="0" smtClean="0"/>
              <a:t>02function </a:t>
            </a:r>
            <a:r>
              <a:rPr lang="en-US" altLang="zh-CN" dirty="0" err="1" smtClean="0"/>
              <a:t>bindEvent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elem,type,fn</a:t>
            </a:r>
            <a:r>
              <a:rPr lang="en-US" altLang="zh-CN" dirty="0" smtClean="0"/>
              <a:t>){</a:t>
            </a:r>
          </a:p>
          <a:p>
            <a:pPr fontAlgn="base">
              <a:buNone/>
            </a:pPr>
            <a:r>
              <a:rPr lang="en-US" altLang="zh-CN" dirty="0" smtClean="0"/>
              <a:t>03    if(</a:t>
            </a:r>
            <a:r>
              <a:rPr lang="en-US" altLang="zh-CN" dirty="0" err="1" smtClean="0"/>
              <a:t>elem.attachEvent</a:t>
            </a:r>
            <a:r>
              <a:rPr lang="en-US" altLang="zh-CN" dirty="0" smtClean="0"/>
              <a:t>){</a:t>
            </a:r>
          </a:p>
          <a:p>
            <a:pPr fontAlgn="base">
              <a:buNone/>
            </a:pPr>
            <a:r>
              <a:rPr lang="en-US" altLang="zh-CN" dirty="0" smtClean="0"/>
              <a:t>04        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 = "_" + type;</a:t>
            </a:r>
          </a:p>
          <a:p>
            <a:pPr fontAlgn="base">
              <a:buNone/>
            </a:pPr>
            <a:r>
              <a:rPr lang="en-US" altLang="zh-CN" dirty="0" smtClean="0"/>
              <a:t>05        if(!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]){</a:t>
            </a:r>
          </a:p>
          <a:p>
            <a:pPr fontAlgn="base">
              <a:buNone/>
            </a:pPr>
            <a:r>
              <a:rPr lang="en-US" altLang="zh-CN" dirty="0" smtClean="0"/>
              <a:t>06            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] = [];</a:t>
            </a:r>
          </a:p>
          <a:p>
            <a:pPr fontAlgn="base">
              <a:buNone/>
            </a:pPr>
            <a:r>
              <a:rPr lang="en-US" altLang="zh-CN" dirty="0" smtClean="0"/>
              <a:t>07        }</a:t>
            </a:r>
          </a:p>
          <a:p>
            <a:pPr fontAlgn="base">
              <a:buNone/>
            </a:pPr>
            <a:r>
              <a:rPr lang="en-US" altLang="zh-CN" dirty="0" smtClean="0"/>
              <a:t>08        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in 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]){</a:t>
            </a:r>
          </a:p>
          <a:p>
            <a:pPr fontAlgn="base">
              <a:buNone/>
            </a:pPr>
            <a:r>
              <a:rPr lang="en-US" altLang="zh-CN" dirty="0" smtClean="0"/>
              <a:t>09            if(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fn){</a:t>
            </a:r>
          </a:p>
          <a:p>
            <a:pPr fontAlgn="base">
              <a:buNone/>
            </a:pPr>
            <a:r>
              <a:rPr lang="en-US" altLang="zh-CN" dirty="0" smtClean="0"/>
              <a:t>10                return;</a:t>
            </a:r>
          </a:p>
          <a:p>
            <a:pPr fontAlgn="base">
              <a:buNone/>
            </a:pPr>
            <a:r>
              <a:rPr lang="en-US" altLang="zh-CN" dirty="0" smtClean="0"/>
              <a:t>11            }</a:t>
            </a:r>
          </a:p>
          <a:p>
            <a:pPr fontAlgn="base">
              <a:buNone/>
            </a:pPr>
            <a:r>
              <a:rPr lang="en-US" altLang="zh-CN" dirty="0" smtClean="0"/>
              <a:t>12        }</a:t>
            </a:r>
          </a:p>
          <a:p>
            <a:pPr fontAlgn="base">
              <a:buNone/>
            </a:pPr>
            <a:r>
              <a:rPr lang="en-US" altLang="zh-CN" dirty="0" smtClean="0"/>
              <a:t>13        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].push(fn);</a:t>
            </a:r>
          </a:p>
          <a:p>
            <a:pPr fontAlgn="base">
              <a:buNone/>
            </a:pPr>
            <a:r>
              <a:rPr lang="en-US" altLang="zh-CN" dirty="0" smtClean="0"/>
              <a:t>14        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[“on”+type] = function(){  </a:t>
            </a:r>
          </a:p>
          <a:p>
            <a:pPr fontAlgn="base">
              <a:buNone/>
            </a:pPr>
            <a:r>
              <a:rPr lang="en-US" altLang="zh-CN" dirty="0" smtClean="0"/>
              <a:t>15            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in this[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]){</a:t>
            </a:r>
          </a:p>
          <a:p>
            <a:pPr fontAlgn="base">
              <a:buNone/>
            </a:pPr>
            <a:r>
              <a:rPr lang="en-US" altLang="zh-CN" dirty="0" smtClean="0"/>
              <a:t>16                this[</a:t>
            </a:r>
            <a:r>
              <a:rPr lang="en-US" altLang="zh-CN" dirty="0" err="1" smtClean="0"/>
              <a:t>typeRef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].apply(</a:t>
            </a:r>
            <a:r>
              <a:rPr lang="en-US" altLang="zh-CN" dirty="0" err="1" smtClean="0"/>
              <a:t>this,arguments</a:t>
            </a:r>
            <a:r>
              <a:rPr lang="en-US" altLang="zh-CN" dirty="0" smtClean="0"/>
              <a:t>);</a:t>
            </a:r>
          </a:p>
          <a:p>
            <a:pPr fontAlgn="base">
              <a:buNone/>
            </a:pPr>
            <a:r>
              <a:rPr lang="en-US" altLang="zh-CN" dirty="0" smtClean="0"/>
              <a:t>17            }</a:t>
            </a:r>
          </a:p>
          <a:p>
            <a:pPr fontAlgn="base">
              <a:buNone/>
            </a:pPr>
            <a:r>
              <a:rPr lang="en-US" altLang="zh-CN" dirty="0" smtClean="0"/>
              <a:t>18        }  </a:t>
            </a:r>
          </a:p>
          <a:p>
            <a:pPr fontAlgn="base">
              <a:buNone/>
            </a:pPr>
            <a:r>
              <a:rPr lang="en-US" altLang="zh-CN" dirty="0" smtClean="0"/>
              <a:t>19    }else{</a:t>
            </a:r>
          </a:p>
          <a:p>
            <a:pPr fontAlgn="base">
              <a:buNone/>
            </a:pPr>
            <a:r>
              <a:rPr lang="en-US" altLang="zh-CN" dirty="0" smtClean="0"/>
              <a:t>20        </a:t>
            </a:r>
            <a:r>
              <a:rPr lang="en-US" altLang="zh-CN" dirty="0" err="1" smtClean="0"/>
              <a:t>elem.addEventListener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type,fn,false</a:t>
            </a:r>
            <a:r>
              <a:rPr lang="en-US" altLang="zh-CN" dirty="0" smtClean="0"/>
              <a:t>);</a:t>
            </a:r>
          </a:p>
          <a:p>
            <a:pPr fontAlgn="base">
              <a:buNone/>
            </a:pPr>
            <a:r>
              <a:rPr lang="en-US" altLang="zh-CN" dirty="0" smtClean="0"/>
              <a:t>21    }</a:t>
            </a:r>
          </a:p>
          <a:p>
            <a:pPr fontAlgn="base">
              <a:buNone/>
            </a:pPr>
            <a:r>
              <a:rPr lang="en-US" altLang="zh-CN" dirty="0" smtClean="0"/>
              <a:t>22}</a:t>
            </a:r>
          </a:p>
          <a:p>
            <a:pPr fontAlgn="base">
              <a:buNone/>
            </a:pPr>
            <a:endParaRPr lang="en-US" altLang="zh-CN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完整的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4678" y="2000240"/>
            <a:ext cx="2428892" cy="11430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javaScript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57554" y="4429132"/>
            <a:ext cx="2428892" cy="1857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DOM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algn="ctr"/>
            <a:r>
              <a:rPr lang="en-US" altLang="zh-CN" sz="2000" dirty="0"/>
              <a:t> Document Object Model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143636" y="4429132"/>
            <a:ext cx="2428892" cy="1857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BOM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algn="ctr"/>
            <a:r>
              <a:rPr lang="en-US" altLang="zh-CN" sz="2000" dirty="0" smtClean="0"/>
              <a:t>Browser Object Model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71472" y="4429132"/>
            <a:ext cx="2428892" cy="1857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ECMAScript</a:t>
            </a:r>
            <a:endParaRPr lang="en-US" altLang="zh-CN" sz="2400" dirty="0" smtClean="0"/>
          </a:p>
          <a:p>
            <a:pPr algn="ctr"/>
            <a:endParaRPr lang="en-US" altLang="zh-CN" sz="2400" dirty="0"/>
          </a:p>
          <a:p>
            <a:pPr algn="ctr"/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3894133" y="3750471"/>
            <a:ext cx="107077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形状 11"/>
          <p:cNvCxnSpPr/>
          <p:nvPr/>
        </p:nvCxnSpPr>
        <p:spPr>
          <a:xfrm rot="10800000" flipV="1">
            <a:off x="1785918" y="3500438"/>
            <a:ext cx="2643206" cy="785818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13"/>
          <p:cNvCxnSpPr/>
          <p:nvPr/>
        </p:nvCxnSpPr>
        <p:spPr>
          <a:xfrm>
            <a:off x="4429124" y="3500438"/>
            <a:ext cx="2928958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兼容的事件移除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5572140"/>
          </a:xfrm>
          <a:noFill/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altLang="zh-CN" dirty="0" smtClean="0"/>
              <a:t>25function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removeEvent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elem,type,fn</a:t>
            </a:r>
            <a:r>
              <a:rPr lang="en-US" altLang="zh-CN" dirty="0" smtClean="0"/>
              <a:t>){</a:t>
            </a:r>
          </a:p>
          <a:p>
            <a:pPr fontAlgn="base">
              <a:buNone/>
            </a:pPr>
            <a:r>
              <a:rPr lang="en-US" altLang="zh-CN" dirty="0" smtClean="0"/>
              <a:t>26    if(</a:t>
            </a:r>
            <a:r>
              <a:rPr lang="en-US" altLang="zh-CN" dirty="0" err="1" smtClean="0"/>
              <a:t>elem.detachEvent</a:t>
            </a:r>
            <a:r>
              <a:rPr lang="en-US" altLang="zh-CN" dirty="0" smtClean="0"/>
              <a:t>){</a:t>
            </a:r>
          </a:p>
          <a:p>
            <a:pPr fontAlgn="base">
              <a:buNone/>
            </a:pPr>
            <a:r>
              <a:rPr lang="en-US" altLang="zh-CN" dirty="0" smtClean="0"/>
              <a:t>27        if(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["_"+type]){</a:t>
            </a:r>
          </a:p>
          <a:p>
            <a:pPr fontAlgn="base">
              <a:buNone/>
            </a:pPr>
            <a:r>
              <a:rPr lang="en-US" altLang="zh-CN" dirty="0" smtClean="0"/>
              <a:t>28            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in 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["_"+type]){</a:t>
            </a:r>
          </a:p>
          <a:p>
            <a:pPr fontAlgn="base">
              <a:buNone/>
            </a:pPr>
            <a:r>
              <a:rPr lang="en-US" altLang="zh-CN" dirty="0" smtClean="0"/>
              <a:t>29                if(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["_"+type][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fn){</a:t>
            </a:r>
          </a:p>
          <a:p>
            <a:pPr fontAlgn="base">
              <a:buNone/>
            </a:pPr>
            <a:r>
              <a:rPr lang="en-US" altLang="zh-CN" dirty="0" smtClean="0"/>
              <a:t>30                    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["_"+type].splice(i,1);</a:t>
            </a:r>
          </a:p>
          <a:p>
            <a:pPr fontAlgn="base">
              <a:buNone/>
            </a:pPr>
            <a:r>
              <a:rPr lang="en-US" altLang="zh-CN" dirty="0" smtClean="0"/>
              <a:t>31                    break;</a:t>
            </a:r>
          </a:p>
          <a:p>
            <a:pPr fontAlgn="base">
              <a:buNone/>
            </a:pPr>
            <a:r>
              <a:rPr lang="en-US" altLang="zh-CN" dirty="0" smtClean="0"/>
              <a:t>32                }</a:t>
            </a:r>
          </a:p>
          <a:p>
            <a:pPr fontAlgn="base">
              <a:buNone/>
            </a:pPr>
            <a:r>
              <a:rPr lang="en-US" altLang="zh-CN" dirty="0" smtClean="0"/>
              <a:t>33            }</a:t>
            </a:r>
          </a:p>
          <a:p>
            <a:pPr fontAlgn="base">
              <a:buNone/>
            </a:pPr>
            <a:r>
              <a:rPr lang="en-US" altLang="zh-CN" dirty="0" smtClean="0"/>
              <a:t>34        }</a:t>
            </a:r>
          </a:p>
          <a:p>
            <a:pPr fontAlgn="base">
              <a:buNone/>
            </a:pPr>
            <a:r>
              <a:rPr lang="en-US" altLang="zh-CN" dirty="0" smtClean="0"/>
              <a:t>35    }else{</a:t>
            </a:r>
          </a:p>
          <a:p>
            <a:pPr fontAlgn="base">
              <a:buNone/>
            </a:pPr>
            <a:r>
              <a:rPr lang="en-US" altLang="zh-CN" dirty="0" smtClean="0"/>
              <a:t>36        </a:t>
            </a:r>
            <a:r>
              <a:rPr lang="en-US" altLang="zh-CN" dirty="0" err="1" smtClean="0"/>
              <a:t>elem.removeEventListener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type,fn,false</a:t>
            </a:r>
            <a:r>
              <a:rPr lang="en-US" altLang="zh-CN" dirty="0" smtClean="0"/>
              <a:t>);</a:t>
            </a:r>
          </a:p>
          <a:p>
            <a:pPr fontAlgn="base">
              <a:buNone/>
            </a:pPr>
            <a:r>
              <a:rPr lang="en-US" altLang="zh-CN" dirty="0" smtClean="0"/>
              <a:t>37    }</a:t>
            </a:r>
          </a:p>
          <a:p>
            <a:pPr fontAlgn="base">
              <a:buNone/>
            </a:pPr>
            <a:r>
              <a:rPr lang="en-US" altLang="zh-CN" dirty="0" smtClean="0"/>
              <a:t>38}</a:t>
            </a:r>
          </a:p>
          <a:p>
            <a:pPr fontAlgn="base">
              <a:buNone/>
            </a:pPr>
            <a:endParaRPr lang="en-US" altLang="zh-CN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拖拽框的原理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1643050"/>
            <a:ext cx="7929618" cy="50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14744" y="3357562"/>
            <a:ext cx="3214710" cy="17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10800000">
            <a:off x="642910" y="4572008"/>
            <a:ext cx="3086936" cy="1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V="1">
            <a:off x="5232803" y="2482447"/>
            <a:ext cx="1571636" cy="3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十字箭头 9"/>
          <p:cNvSpPr/>
          <p:nvPr/>
        </p:nvSpPr>
        <p:spPr>
          <a:xfrm>
            <a:off x="6072198" y="4643446"/>
            <a:ext cx="357190" cy="357190"/>
          </a:xfrm>
          <a:prstGeom prst="quad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>
          <a:xfrm rot="16200000" flipV="1">
            <a:off x="4732736" y="3125388"/>
            <a:ext cx="300039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1"/>
          </p:cNvCxnSpPr>
          <p:nvPr/>
        </p:nvCxnSpPr>
        <p:spPr>
          <a:xfrm rot="10800000" flipV="1">
            <a:off x="642910" y="4822040"/>
            <a:ext cx="542928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5929322" y="3357562"/>
            <a:ext cx="214314" cy="12858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5400000">
            <a:off x="4786314" y="3143248"/>
            <a:ext cx="500066" cy="25003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00562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相对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0694" y="3571876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相对</a:t>
            </a:r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135729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绑定一个</a:t>
            </a:r>
            <a:r>
              <a:rPr lang="en-US" altLang="zh-CN" dirty="0" err="1" smtClean="0"/>
              <a:t>mousedown</a:t>
            </a:r>
            <a:r>
              <a:rPr lang="zh-CN" altLang="en-US" dirty="0" smtClean="0"/>
              <a:t>事件，确定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处于被选中状态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8662" y="192880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绑定一个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事件，在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被选中状态，使</a:t>
            </a:r>
            <a:r>
              <a:rPr lang="en-US" altLang="zh-CN" dirty="0" smtClean="0"/>
              <a:t>DIV</a:t>
            </a:r>
            <a:r>
              <a:rPr lang="zh-CN" altLang="en-US" dirty="0" smtClean="0"/>
              <a:t>跟随鼠标移动，</a:t>
            </a:r>
            <a:endParaRPr lang="en-US" altLang="zh-CN" dirty="0" smtClean="0"/>
          </a:p>
          <a:p>
            <a:r>
              <a:rPr lang="zh-CN" altLang="en-US" dirty="0" smtClean="0"/>
              <a:t>即创建一个拖动处理函数来动态设置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158" y="264318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绑定一个</a:t>
            </a:r>
            <a:r>
              <a:rPr lang="en-US" altLang="zh-CN" dirty="0" err="1" smtClean="0"/>
              <a:t>mouseup</a:t>
            </a:r>
            <a:r>
              <a:rPr lang="zh-CN" altLang="en-US" dirty="0" smtClean="0"/>
              <a:t>事件，当鼠标弹起时注销</a:t>
            </a:r>
            <a:r>
              <a:rPr lang="en-US" altLang="zh-CN" dirty="0" err="1" smtClean="0"/>
              <a:t>mousemove</a:t>
            </a:r>
            <a:r>
              <a:rPr lang="zh-CN" altLang="en-US" dirty="0" smtClean="0"/>
              <a:t>处理函数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8662" y="16430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声明两个全局变量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DY</a:t>
            </a:r>
            <a:r>
              <a:rPr lang="zh-CN" altLang="en-US" dirty="0" smtClean="0"/>
              <a:t>保存相对坐标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、变量的声明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里的变量使用关键字</a:t>
            </a:r>
            <a:r>
              <a:rPr lang="en-US" altLang="zh-CN" sz="2000" dirty="0" err="1" smtClean="0"/>
              <a:t>var</a:t>
            </a:r>
            <a:r>
              <a:rPr lang="zh-CN" altLang="en-US" sz="2000" dirty="0" smtClean="0"/>
              <a:t>来声明。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400" dirty="0" smtClean="0"/>
              <a:t>拓展：重复声明与遗漏声明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000" dirty="0" smtClean="0"/>
              <a:t>如果没有</a:t>
            </a:r>
            <a:r>
              <a:rPr lang="en-US" altLang="zh-CN" sz="2000" dirty="0" err="1" smtClean="0"/>
              <a:t>var</a:t>
            </a:r>
            <a:r>
              <a:rPr lang="zh-CN" altLang="en-US" sz="2000" dirty="0" smtClean="0"/>
              <a:t>声明一个变量，系统会自动隐身声明它，此时，这个变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会自动注册为</a:t>
            </a:r>
            <a:r>
              <a:rPr lang="zh-CN" altLang="en-US" sz="2000" dirty="0" smtClean="0">
                <a:solidFill>
                  <a:srgbClr val="92D050"/>
                </a:solidFill>
              </a:rPr>
              <a:t>全局对象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global </a:t>
            </a:r>
            <a:r>
              <a:rPr lang="zh-CN" altLang="en-US" sz="2000" dirty="0" smtClean="0"/>
              <a:t>）的一个属性，也就是说这个变量此时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无论写在哪个</a:t>
            </a:r>
            <a:r>
              <a:rPr lang="zh-CN" altLang="en-US" sz="2000" dirty="0" smtClean="0">
                <a:solidFill>
                  <a:srgbClr val="92D050"/>
                </a:solidFill>
              </a:rPr>
              <a:t>作用域</a:t>
            </a:r>
            <a:r>
              <a:rPr lang="zh-CN" altLang="en-US" sz="2000" dirty="0" smtClean="0"/>
              <a:t>里，他会自动变成全局变量。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如果重复使用</a:t>
            </a:r>
            <a:r>
              <a:rPr lang="en-US" altLang="zh-CN" sz="2000" dirty="0" err="1" smtClean="0"/>
              <a:t>var</a:t>
            </a:r>
            <a:r>
              <a:rPr lang="zh-CN" altLang="en-US" sz="2000" dirty="0" smtClean="0"/>
              <a:t>声明，那么之后的语句仅相当于一个赋值语句。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86380" y="1428736"/>
            <a:ext cx="3357586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x=1;	//x=1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function(){</a:t>
            </a:r>
          </a:p>
          <a:p>
            <a:r>
              <a:rPr lang="en-US" altLang="zh-CN" dirty="0" smtClean="0"/>
              <a:t>alert(x);		// 1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6414" y="4929198"/>
            <a:ext cx="3357586" cy="19288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function(){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x=2;</a:t>
            </a:r>
          </a:p>
          <a:p>
            <a:r>
              <a:rPr lang="en-US" altLang="zh-CN" dirty="0" smtClean="0"/>
              <a:t>alert(x);		// 2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4929198"/>
            <a:ext cx="3357586" cy="19288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function(){</a:t>
            </a:r>
          </a:p>
          <a:p>
            <a:r>
              <a:rPr lang="en-US" altLang="zh-CN" dirty="0" smtClean="0"/>
              <a:t>alert(x);		//undefined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x=2;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、变量的作用域（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一个变量的作用域是定义这个变量的区域，全局变量的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作用域是全局性的；在函数里面用</a:t>
            </a:r>
            <a:r>
              <a:rPr lang="en-US" altLang="zh-CN" sz="2400" dirty="0" err="1" smtClean="0"/>
              <a:t>var</a:t>
            </a:r>
            <a:r>
              <a:rPr lang="zh-CN" altLang="en-US" sz="2400" dirty="0" smtClean="0"/>
              <a:t>定义的变量作用域在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函数体内，也叫做局部变量。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4282" y="3643314"/>
            <a:ext cx="5429288" cy="3000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 a(){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z = 3;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7356" y="3857628"/>
            <a:ext cx="3643338" cy="2705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 b(){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y = 2;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00430" y="4143380"/>
            <a:ext cx="1909778" cy="23384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 c(){</a:t>
            </a:r>
          </a:p>
          <a:p>
            <a:pPr algn="ctr"/>
            <a:r>
              <a:rPr lang="en-US" altLang="zh-CN" dirty="0" smtClean="0"/>
              <a:t>alert(z);</a:t>
            </a:r>
            <a:endParaRPr lang="en-US" altLang="zh-CN" dirty="0"/>
          </a:p>
          <a:p>
            <a:pPr algn="ctr"/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429388" y="285728"/>
            <a:ext cx="2500298" cy="1500198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中没有块级作用域，在函数中声明的变量在整个函数中都是有定义的！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72198" y="6300790"/>
            <a:ext cx="1500198" cy="55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smtClean="0"/>
              <a:t>c();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5977924" y="4262152"/>
            <a:ext cx="1643074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内吗？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7606090" y="5514349"/>
            <a:ext cx="752124" cy="2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5938846" y="5295912"/>
            <a:ext cx="1643074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内吗？</a:t>
            </a:r>
            <a:endParaRPr lang="zh-CN" altLang="en-US" dirty="0"/>
          </a:p>
        </p:txBody>
      </p:sp>
      <p:sp>
        <p:nvSpPr>
          <p:cNvPr id="15" name="菱形 14"/>
          <p:cNvSpPr/>
          <p:nvPr/>
        </p:nvSpPr>
        <p:spPr>
          <a:xfrm>
            <a:off x="6020127" y="3324293"/>
            <a:ext cx="1643074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内吗？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7657482" y="4497371"/>
            <a:ext cx="700732" cy="217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715272" y="3544580"/>
            <a:ext cx="642942" cy="24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6643702" y="5929330"/>
            <a:ext cx="285752" cy="3571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6643702" y="5000636"/>
            <a:ext cx="285752" cy="3571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6667357" y="3948253"/>
            <a:ext cx="285752" cy="3571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15272" y="32146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43834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43834" y="52149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8214" y="350043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找到值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58214" y="44291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找到值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58214" y="542926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找到值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72198" y="592933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72198" y="500063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2198" y="400050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318612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sz="11200" dirty="0" smtClean="0"/>
              <a:t>2.5</a:t>
            </a:r>
            <a:r>
              <a:rPr lang="zh-CN" altLang="en-US" sz="11200" dirty="0" smtClean="0"/>
              <a:t>作用域链</a:t>
            </a:r>
            <a:r>
              <a:rPr lang="en-US" altLang="zh-CN" sz="11200" dirty="0" smtClean="0"/>
              <a:t>scope chain</a:t>
            </a:r>
          </a:p>
          <a:p>
            <a:pPr>
              <a:buNone/>
            </a:pPr>
            <a:r>
              <a:rPr lang="en-US" altLang="zh-CN" sz="11200" dirty="0" smtClean="0"/>
              <a:t>	</a:t>
            </a:r>
            <a:r>
              <a:rPr lang="zh-CN" altLang="en-US" sz="7200" dirty="0" smtClean="0"/>
              <a:t>每个</a:t>
            </a:r>
            <a:r>
              <a:rPr lang="en-US" altLang="zh-CN" sz="7200" dirty="0" smtClean="0"/>
              <a:t>JavaScript</a:t>
            </a:r>
            <a:r>
              <a:rPr lang="zh-CN" altLang="en-US" sz="7200" dirty="0" smtClean="0"/>
              <a:t>执行环境（</a:t>
            </a:r>
            <a:r>
              <a:rPr lang="en-US" altLang="zh-CN" sz="7200" dirty="0" smtClean="0"/>
              <a:t>Js</a:t>
            </a:r>
            <a:r>
              <a:rPr lang="zh-CN" altLang="en-US" sz="7200" dirty="0" smtClean="0"/>
              <a:t>解释器每次执行一个</a:t>
            </a:r>
            <a:r>
              <a:rPr lang="en-US" altLang="zh-CN" sz="7200" dirty="0" smtClean="0"/>
              <a:t>function</a:t>
            </a:r>
          </a:p>
          <a:p>
            <a:pPr>
              <a:buNone/>
            </a:pPr>
            <a:r>
              <a:rPr lang="zh-CN" altLang="en-US" sz="7200" dirty="0" smtClean="0"/>
              <a:t>时，就会为该</a:t>
            </a:r>
            <a:r>
              <a:rPr lang="en-US" altLang="zh-CN" sz="7200" dirty="0" smtClean="0"/>
              <a:t>function</a:t>
            </a:r>
            <a:r>
              <a:rPr lang="zh-CN" altLang="en-US" sz="7200" dirty="0" smtClean="0"/>
              <a:t>创建一个新的执行环境。）都关联一个</a:t>
            </a:r>
            <a:endParaRPr lang="en-US" altLang="zh-CN" sz="7200" dirty="0" smtClean="0"/>
          </a:p>
          <a:p>
            <a:pPr>
              <a:buNone/>
            </a:pPr>
            <a:r>
              <a:rPr lang="zh-CN" altLang="en-US" sz="7200" dirty="0" smtClean="0"/>
              <a:t>作用域链。作用域链是由一组对象组成的链表，</a:t>
            </a:r>
            <a:r>
              <a:rPr lang="en-US" altLang="zh-CN" sz="7200" dirty="0" smtClean="0"/>
              <a:t>Js</a:t>
            </a:r>
            <a:r>
              <a:rPr lang="zh-CN" altLang="en-US" sz="7200" dirty="0" smtClean="0"/>
              <a:t>代码</a:t>
            </a:r>
            <a:endParaRPr lang="en-US" altLang="zh-CN" sz="7200" dirty="0" smtClean="0"/>
          </a:p>
          <a:p>
            <a:pPr>
              <a:buNone/>
            </a:pPr>
            <a:r>
              <a:rPr lang="zh-CN" altLang="en-US" sz="7200" dirty="0" smtClean="0"/>
              <a:t>需要查找变量</a:t>
            </a:r>
            <a:r>
              <a:rPr lang="en-US" altLang="zh-CN" sz="7200" dirty="0" smtClean="0"/>
              <a:t>x</a:t>
            </a:r>
            <a:r>
              <a:rPr lang="zh-CN" altLang="en-US" sz="7200" dirty="0" smtClean="0"/>
              <a:t>的值时，会首先从此链表的第一个对象查起，</a:t>
            </a:r>
            <a:endParaRPr lang="en-US" altLang="zh-CN" sz="7200" dirty="0" smtClean="0"/>
          </a:p>
          <a:p>
            <a:pPr>
              <a:buNone/>
            </a:pPr>
            <a:r>
              <a:rPr lang="zh-CN" altLang="en-US" sz="7200" dirty="0" smtClean="0"/>
              <a:t>如果该对象含有名为</a:t>
            </a:r>
            <a:r>
              <a:rPr lang="en-US" altLang="zh-CN" sz="7200" dirty="0" smtClean="0"/>
              <a:t>x</a:t>
            </a:r>
            <a:r>
              <a:rPr lang="zh-CN" altLang="en-US" sz="7200" dirty="0" smtClean="0"/>
              <a:t>的属性，取用该属性值，如果没有，继</a:t>
            </a:r>
            <a:endParaRPr lang="en-US" altLang="zh-CN" sz="7200" dirty="0" smtClean="0"/>
          </a:p>
          <a:p>
            <a:pPr>
              <a:buNone/>
            </a:pPr>
            <a:r>
              <a:rPr lang="zh-CN" altLang="en-US" sz="7200" dirty="0" smtClean="0"/>
              <a:t>续向下一个查找。</a:t>
            </a:r>
          </a:p>
          <a:p>
            <a:pPr>
              <a:buNone/>
            </a:pPr>
            <a:r>
              <a:rPr lang="zh-CN" altLang="en-US" sz="7200" dirty="0" smtClean="0"/>
              <a:t>      </a:t>
            </a:r>
            <a:endParaRPr lang="en-US" altLang="zh-CN" sz="7200" dirty="0" smtClean="0"/>
          </a:p>
        </p:txBody>
      </p:sp>
      <p:sp>
        <p:nvSpPr>
          <p:cNvPr id="22" name="矩形 21"/>
          <p:cNvSpPr/>
          <p:nvPr/>
        </p:nvSpPr>
        <p:spPr>
          <a:xfrm>
            <a:off x="285720" y="4714884"/>
            <a:ext cx="1785950" cy="17145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执行环境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zh-CN" altLang="en-US" dirty="0"/>
              <a:t>运行期上下文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28992" y="4714884"/>
            <a:ext cx="1428760" cy="19288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scopechain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26" name="直接连接符 25"/>
          <p:cNvCxnSpPr>
            <a:stCxn id="22" idx="1"/>
            <a:endCxn id="22" idx="3"/>
          </p:cNvCxnSpPr>
          <p:nvPr/>
        </p:nvCxnSpPr>
        <p:spPr>
          <a:xfrm rot="10800000" flipH="1">
            <a:off x="285720" y="5572140"/>
            <a:ext cx="1785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2" idx="2"/>
          </p:cNvCxnSpPr>
          <p:nvPr/>
        </p:nvCxnSpPr>
        <p:spPr>
          <a:xfrm rot="5400000">
            <a:off x="750067" y="6000768"/>
            <a:ext cx="857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5786454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scopechain</a:t>
            </a:r>
            <a:endParaRPr lang="zh-CN" altLang="en-US" sz="1600" dirty="0"/>
          </a:p>
        </p:txBody>
      </p:sp>
      <p:cxnSp>
        <p:nvCxnSpPr>
          <p:cNvPr id="36" name="形状 35"/>
          <p:cNvCxnSpPr/>
          <p:nvPr/>
        </p:nvCxnSpPr>
        <p:spPr>
          <a:xfrm flipV="1">
            <a:off x="1643042" y="5000636"/>
            <a:ext cx="1500198" cy="9286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500166" y="5857892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endCxn id="23" idx="2"/>
          </p:cNvCxnSpPr>
          <p:nvPr/>
        </p:nvCxnSpPr>
        <p:spPr>
          <a:xfrm rot="5400000">
            <a:off x="3357554" y="5857892"/>
            <a:ext cx="15716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28992" y="5072074"/>
            <a:ext cx="1428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428992" y="5429264"/>
            <a:ext cx="1428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428992" y="5786454"/>
            <a:ext cx="1428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28992" y="6215082"/>
            <a:ext cx="1428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1868" y="50720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71868" y="54292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71868" y="57864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71868" y="62150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072198" y="5786454"/>
            <a:ext cx="2214578" cy="9286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全局对象</a:t>
            </a:r>
            <a:endParaRPr lang="zh-CN" altLang="en-US" dirty="0"/>
          </a:p>
        </p:txBody>
      </p:sp>
      <p:cxnSp>
        <p:nvCxnSpPr>
          <p:cNvPr id="60" name="肘形连接符 59"/>
          <p:cNvCxnSpPr/>
          <p:nvPr/>
        </p:nvCxnSpPr>
        <p:spPr>
          <a:xfrm flipV="1">
            <a:off x="4786314" y="4572008"/>
            <a:ext cx="857256" cy="6429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8" idx="6"/>
          </p:cNvCxnSpPr>
          <p:nvPr/>
        </p:nvCxnSpPr>
        <p:spPr>
          <a:xfrm flipV="1">
            <a:off x="4786314" y="5143512"/>
            <a:ext cx="1428760" cy="500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69" idx="6"/>
          </p:cNvCxnSpPr>
          <p:nvPr/>
        </p:nvCxnSpPr>
        <p:spPr>
          <a:xfrm flipV="1">
            <a:off x="4786314" y="5572140"/>
            <a:ext cx="1643074" cy="428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0" idx="6"/>
          </p:cNvCxnSpPr>
          <p:nvPr/>
        </p:nvCxnSpPr>
        <p:spPr>
          <a:xfrm>
            <a:off x="4786314" y="6429396"/>
            <a:ext cx="121444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4643438" y="5143512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643438" y="5572140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643438" y="5929330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643438" y="6357958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500826" y="5143512"/>
            <a:ext cx="2286016" cy="9286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某对象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357950" y="4500570"/>
            <a:ext cx="2214578" cy="9286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某对象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5008" y="4071942"/>
            <a:ext cx="2286016" cy="9286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某对象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、普通变量与作为对象属性的变量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没错！他们的作用、用法是完全一样的！！！有没有什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么根本的区别？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所有全局变量都会被声明为全局对象的属性，而且，直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接声明为全局对象的属性，也会成为全局变量，也就是说两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者是等价的。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zh-CN" altLang="en-US" sz="2400" i="1" dirty="0" smtClean="0"/>
              <a:t>    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 x = 20;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i="1" dirty="0" smtClean="0"/>
              <a:t>		  alert(window .x);		//</a:t>
            </a:r>
            <a:r>
              <a:rPr lang="zh-CN" altLang="en-US" sz="2400" i="1" dirty="0" smtClean="0"/>
              <a:t>结果</a:t>
            </a:r>
            <a:r>
              <a:rPr lang="en-US" altLang="zh-CN" sz="2400" i="1" dirty="0" smtClean="0"/>
              <a:t>20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    </a:t>
            </a:r>
            <a:r>
              <a:rPr lang="en-US" altLang="zh-CN" sz="2400" dirty="0" err="1" smtClean="0"/>
              <a:t>window.x</a:t>
            </a:r>
            <a:r>
              <a:rPr lang="en-US" altLang="zh-CN" sz="2400" dirty="0" smtClean="0"/>
              <a:t> = 20;</a:t>
            </a:r>
          </a:p>
          <a:p>
            <a:pPr>
              <a:buNone/>
            </a:pPr>
            <a:r>
              <a:rPr lang="en-US" altLang="zh-CN" sz="2400" dirty="0" smtClean="0"/>
              <a:t>			</a:t>
            </a:r>
            <a:r>
              <a:rPr lang="en-US" altLang="zh-CN" sz="2400" i="1" dirty="0" smtClean="0"/>
              <a:t>  alert(x);		//</a:t>
            </a:r>
            <a:r>
              <a:rPr lang="zh-CN" altLang="en-US" sz="2400" i="1" dirty="0" smtClean="0"/>
              <a:t>结果</a:t>
            </a:r>
            <a:r>
              <a:rPr lang="en-US" altLang="zh-CN" sz="2400" i="1" dirty="0" smtClean="0"/>
              <a:t>20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的全局对象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85778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sz="3800" b="1" dirty="0" smtClean="0"/>
              <a:t>全局对象</a:t>
            </a:r>
            <a:r>
              <a:rPr lang="en-US" altLang="zh-CN" sz="3800" dirty="0" smtClean="0"/>
              <a:t>Global Object</a:t>
            </a:r>
          </a:p>
          <a:p>
            <a:pPr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解释器启动时，首先执行的动作是创建一个全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局对象（</a:t>
            </a:r>
            <a:r>
              <a:rPr lang="en-US" altLang="zh-CN" dirty="0" smtClean="0"/>
              <a:t>global object</a:t>
            </a:r>
            <a:r>
              <a:rPr lang="zh-CN" altLang="en-US" dirty="0" smtClean="0"/>
              <a:t>），这个对象的属性（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）就是程序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的全局变量，解释程序会为该对象预定义一些属性（如</a:t>
            </a:r>
            <a:r>
              <a:rPr lang="en-US" altLang="zh-CN" dirty="0" smtClean="0"/>
              <a:t>Infinity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parseInt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等），用户则可通过定义变量来添加属性。 在代码顶层，可以用</a:t>
            </a:r>
            <a:r>
              <a:rPr lang="en-US" altLang="zh-CN" dirty="0" smtClean="0"/>
              <a:t>"this"</a:t>
            </a:r>
            <a:r>
              <a:rPr lang="zh-CN" altLang="en-US" dirty="0" smtClean="0"/>
              <a:t>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用这个全局对象。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 </a:t>
            </a:r>
          </a:p>
          <a:p>
            <a:pPr>
              <a:buNone/>
            </a:pPr>
            <a:r>
              <a:rPr lang="zh-CN" altLang="en-US" i="1" dirty="0" smtClean="0"/>
              <a:t>      </a:t>
            </a:r>
            <a:r>
              <a:rPr lang="en-US" altLang="zh-CN" i="1" dirty="0" err="1" smtClean="0"/>
              <a:t>var</a:t>
            </a:r>
            <a:r>
              <a:rPr lang="en-US" altLang="zh-CN" i="1" dirty="0" smtClean="0"/>
              <a:t>  x = 20;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/>
              <a:t>      this .x;	//20</a:t>
            </a:r>
          </a:p>
          <a:p>
            <a:pPr>
              <a:buNone/>
            </a:pPr>
            <a:r>
              <a:rPr lang="en-US" altLang="zh-CN" i="1" dirty="0" smtClean="0"/>
              <a:t>      window .x;	//20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对于客户端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，展示在浏览器窗口中的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代码的全局对象会用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一个“窗口对象”（</a:t>
            </a:r>
            <a:r>
              <a:rPr lang="en-US" altLang="zh-CN" dirty="0" smtClean="0"/>
              <a:t>Window Object</a:t>
            </a:r>
            <a:r>
              <a:rPr lang="zh-CN" altLang="en-US" dirty="0" smtClean="0"/>
              <a:t>）来替代，并用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"window"</a:t>
            </a:r>
            <a:r>
              <a:rPr lang="zh-CN" altLang="en-US" dirty="0" smtClean="0"/>
              <a:t>替代</a:t>
            </a:r>
            <a:r>
              <a:rPr lang="en-US" altLang="zh-CN" dirty="0" smtClean="0"/>
              <a:t>"this"</a:t>
            </a:r>
            <a:r>
              <a:rPr lang="zh-CN" altLang="en-US" dirty="0" smtClean="0"/>
              <a:t>来作对象引用。窗口对象中除了包含普通全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局对象中的一些核心属性（</a:t>
            </a:r>
            <a:r>
              <a:rPr lang="en-US" altLang="zh-CN" dirty="0" err="1" smtClean="0"/>
              <a:t>parseInt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等），还另外定义了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一些客户端特有的属性，如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pPr algn="ctr"/>
            <a:r>
              <a:rPr lang="en-US" altLang="zh-CN" dirty="0" err="1" smtClean="0"/>
              <a:t>javaScript</a:t>
            </a:r>
            <a:r>
              <a:rPr lang="zh-CN" altLang="en-US" dirty="0" smtClean="0"/>
              <a:t>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以上是全局变量，局部变量情况也类似。局部变量是存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在于函数区域内的变量，当函数在使用时，局部变量会成为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该函数所对应的活动对象的属性。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4" name="图片 3" descr="20110904144448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000372"/>
            <a:ext cx="6286544" cy="3645596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rot="10800000" flipV="1">
            <a:off x="6143636" y="3786190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58016" y="2857496"/>
            <a:ext cx="2285984" cy="15001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局部变量仍作为对象属性来使用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825</TotalTime>
  <Words>1334</Words>
  <Application>Microsoft Office PowerPoint</Application>
  <PresentationFormat>全屏显示(4:3)</PresentationFormat>
  <Paragraphs>368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技巧</vt:lpstr>
      <vt:lpstr>Javascript概述</vt:lpstr>
      <vt:lpstr>javaScript的兄弟姐妹</vt:lpstr>
      <vt:lpstr>完整的javaScript组成</vt:lpstr>
      <vt:lpstr>javaScript的变量</vt:lpstr>
      <vt:lpstr>javaScript的变量</vt:lpstr>
      <vt:lpstr>javaScript的变量</vt:lpstr>
      <vt:lpstr>javaScript的变量</vt:lpstr>
      <vt:lpstr>javaScript的全局对象</vt:lpstr>
      <vt:lpstr>javaScript的变量</vt:lpstr>
      <vt:lpstr>Js中的闭包closure</vt:lpstr>
      <vt:lpstr>Js中的闭包closure</vt:lpstr>
      <vt:lpstr>Js中的闭包closure</vt:lpstr>
      <vt:lpstr>简单的闭包</vt:lpstr>
      <vt:lpstr>Js中的闭包closure</vt:lpstr>
      <vt:lpstr>Js中的闭包closure</vt:lpstr>
      <vt:lpstr>标准文档对象模型W3C DOM</vt:lpstr>
      <vt:lpstr>标准文档对象模型W3C DOM</vt:lpstr>
      <vt:lpstr>事件和事件处理</vt:lpstr>
      <vt:lpstr>事件和事件处理</vt:lpstr>
      <vt:lpstr>标准事件模型</vt:lpstr>
      <vt:lpstr>标准事件模型</vt:lpstr>
      <vt:lpstr>标准事件模型</vt:lpstr>
      <vt:lpstr>标准事件模型</vt:lpstr>
      <vt:lpstr>标准事件模型</vt:lpstr>
      <vt:lpstr>事件发生时可以得到什么</vt:lpstr>
      <vt:lpstr>IE事件模型</vt:lpstr>
      <vt:lpstr>IE事件模型</vt:lpstr>
      <vt:lpstr>IE事件模型</vt:lpstr>
      <vt:lpstr>兼容的事件绑定</vt:lpstr>
      <vt:lpstr>兼容的事件移除</vt:lpstr>
      <vt:lpstr>拖拽框的原理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user</cp:lastModifiedBy>
  <cp:revision>94</cp:revision>
  <dcterms:created xsi:type="dcterms:W3CDTF">2011-10-03T05:15:25Z</dcterms:created>
  <dcterms:modified xsi:type="dcterms:W3CDTF">2011-10-05T13:22:22Z</dcterms:modified>
</cp:coreProperties>
</file>