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98" r:id="rId4"/>
    <p:sldId id="396" r:id="rId5"/>
    <p:sldId id="406" r:id="rId6"/>
    <p:sldId id="400" r:id="rId7"/>
    <p:sldId id="403" r:id="rId8"/>
    <p:sldId id="411" r:id="rId9"/>
    <p:sldId id="407" r:id="rId10"/>
    <p:sldId id="412" r:id="rId11"/>
    <p:sldId id="414" r:id="rId12"/>
    <p:sldId id="401" r:id="rId13"/>
    <p:sldId id="413" r:id="rId14"/>
    <p:sldId id="408" r:id="rId15"/>
    <p:sldId id="415" r:id="rId16"/>
    <p:sldId id="416" r:id="rId17"/>
    <p:sldId id="405" r:id="rId18"/>
    <p:sldId id="40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292D0F-911D-4AB5-8988-DA98F4F99172}">
          <p14:sldIdLst>
            <p14:sldId id="256"/>
          </p14:sldIdLst>
        </p14:section>
        <p14:section name="瑞士地铁" id="{1233D8C3-5AE5-4795-864D-AF8DE007BD92}">
          <p14:sldIdLst>
            <p14:sldId id="258"/>
            <p14:sldId id="398"/>
            <p14:sldId id="396"/>
            <p14:sldId id="406"/>
            <p14:sldId id="400"/>
            <p14:sldId id="403"/>
            <p14:sldId id="411"/>
            <p14:sldId id="407"/>
            <p14:sldId id="412"/>
            <p14:sldId id="414"/>
            <p14:sldId id="401"/>
            <p14:sldId id="413"/>
            <p14:sldId id="408"/>
            <p14:sldId id="415"/>
            <p14:sldId id="416"/>
            <p14:sldId id="405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4BD"/>
    <a:srgbClr val="F8F8F8"/>
    <a:srgbClr val="120F1A"/>
    <a:srgbClr val="1D2B3C"/>
    <a:srgbClr val="031A45"/>
    <a:srgbClr val="3CA6C8"/>
    <a:srgbClr val="0F4A72"/>
    <a:srgbClr val="041131"/>
    <a:srgbClr val="031D4F"/>
    <a:srgbClr val="031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83" d="100"/>
          <a:sy n="83" d="100"/>
        </p:scale>
        <p:origin x="77" y="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数据集划分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数据占比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773-446A-9C56-DBA3C7AE28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773-446A-9C56-DBA3C7AE28B3}"/>
              </c:ext>
            </c:extLst>
          </c:dPt>
          <c:dLbls>
            <c:dLbl>
              <c:idx val="0"/>
              <c:layout>
                <c:manualLayout>
                  <c:x val="5.1373028346594247E-2"/>
                  <c:y val="-1.235241180572450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73-446A-9C56-DBA3C7AE28B3}"/>
                </c:ext>
              </c:extLst>
            </c:dLbl>
            <c:dLbl>
              <c:idx val="1"/>
              <c:layout>
                <c:manualLayout>
                  <c:x val="-8.6938771954062494E-2"/>
                  <c:y val="-3.55658612539346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73-446A-9C56-DBA3C7AE28B3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训练集</c:v>
                </c:pt>
                <c:pt idx="1">
                  <c:v>测试集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3-446A-9C56-DBA3C7AE2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222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5">
                  <a:shade val="76000"/>
                </a:schemeClr>
              </a:solidFill>
              <a:ln w="9525">
                <a:solidFill>
                  <a:schemeClr val="accent5">
                    <a:shade val="76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DNN</c:v>
                </c:pt>
                <c:pt idx="1">
                  <c:v>Paper Model</c:v>
                </c:pt>
                <c:pt idx="2">
                  <c:v>Our Model</c:v>
                </c:pt>
                <c:pt idx="3">
                  <c:v>RFC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</c:v>
                </c:pt>
                <c:pt idx="1">
                  <c:v>67</c:v>
                </c:pt>
                <c:pt idx="2">
                  <c:v>71</c:v>
                </c:pt>
                <c:pt idx="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70-4910-A1D8-81A183046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测试集</c:v>
                </c:pt>
              </c:strCache>
            </c:strRef>
          </c:tx>
          <c:spPr>
            <a:ln w="2222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tint val="77000"/>
                </a:schemeClr>
              </a:solidFill>
              <a:ln w="9525">
                <a:solidFill>
                  <a:schemeClr val="accent5">
                    <a:tint val="77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DNN</c:v>
                </c:pt>
                <c:pt idx="1">
                  <c:v>Paper Model</c:v>
                </c:pt>
                <c:pt idx="2">
                  <c:v>Our Model</c:v>
                </c:pt>
                <c:pt idx="3">
                  <c:v>RFC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69</c:v>
                </c:pt>
                <c:pt idx="1">
                  <c:v>64</c:v>
                </c:pt>
                <c:pt idx="2">
                  <c:v>69</c:v>
                </c:pt>
                <c:pt idx="3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70-4910-A1D8-81A18304695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216192"/>
        <c:axId val="930185880"/>
      </c:lineChart>
      <c:catAx>
        <c:axId val="1221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0185880"/>
        <c:crosses val="autoZero"/>
        <c:auto val="0"/>
        <c:lblAlgn val="ctr"/>
        <c:lblOffset val="100"/>
        <c:noMultiLvlLbl val="0"/>
      </c:catAx>
      <c:valAx>
        <c:axId val="93018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0937499999999999E-2"/>
              <c:y val="0.306686511592821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1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41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29C8FB-051A-48A8-BD34-FC285A899A7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37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03514" y="1353655"/>
            <a:ext cx="10437812" cy="2008457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03517" y="3404351"/>
            <a:ext cx="10437810" cy="2589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03517" y="3841452"/>
            <a:ext cx="10437810" cy="25892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03514" y="4142613"/>
            <a:ext cx="10437812" cy="29639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 flip="none" rotWithShape="1">
          <a:gsLst>
            <a:gs pos="0">
              <a:schemeClr val="accent6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748441" y="210910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749557" y="300445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86B132-F283-4ECA-AECE-4448CC23A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487" y="45270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041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34ED4D0-DC08-4A92-8B16-DF2DDEAD755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 t="-37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788512" y="3465289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88512" y="3169018"/>
            <a:ext cx="44704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642764" y="2249674"/>
            <a:ext cx="6761897" cy="645606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2021/5/21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41614" y="1465605"/>
            <a:ext cx="10437812" cy="1662893"/>
          </a:xfrm>
        </p:spPr>
        <p:txBody>
          <a:bodyPr/>
          <a:lstStyle/>
          <a:p>
            <a:r>
              <a:rPr lang="zh-CN" altLang="en-US" dirty="0"/>
              <a:t>瑞士地铁和北京居民出行目的地预测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1615" y="2933154"/>
            <a:ext cx="10437810" cy="470131"/>
          </a:xfrm>
        </p:spPr>
        <p:txBody>
          <a:bodyPr>
            <a:normAutofit/>
          </a:bodyPr>
          <a:lstStyle/>
          <a:p>
            <a:r>
              <a:rPr lang="en-US" altLang="zh-CN" sz="1600" b="1" spc="640" dirty="0">
                <a:solidFill>
                  <a:schemeClr val="accent1"/>
                </a:solidFill>
              </a:rPr>
              <a:t> </a:t>
            </a:r>
            <a:r>
              <a:rPr lang="zh-CN" altLang="en-US" sz="1600" b="1" spc="640" dirty="0">
                <a:solidFill>
                  <a:schemeClr val="accent1"/>
                </a:solidFill>
              </a:rPr>
              <a:t>基于深度神经网络和经典机器学习模型</a:t>
            </a:r>
            <a:endParaRPr lang="en-US" altLang="zh-CN" sz="1600" b="1" spc="64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41615" y="3993432"/>
            <a:ext cx="10437810" cy="258922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919549" y="4415330"/>
            <a:ext cx="2481943" cy="33995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吴    俊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299F5B-A983-40A1-B34E-89A268B81D50}"/>
              </a:ext>
            </a:extLst>
          </p:cNvPr>
          <p:cNvGrpSpPr/>
          <p:nvPr/>
        </p:nvGrpSpPr>
        <p:grpSpPr>
          <a:xfrm>
            <a:off x="84815" y="94006"/>
            <a:ext cx="7475764" cy="1371600"/>
            <a:chOff x="416689" y="1415352"/>
            <a:chExt cx="5537071" cy="101590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66101E-DEFA-49E7-9269-31F8F4B7CF1E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D9B5CF-6304-46D8-9B6F-13A3041270E0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目的地预测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DDC72F-2929-4D37-98B4-980E1A165094}"/>
                  </a:ext>
                </a:extLst>
              </p:cNvPr>
              <p:cNvSpPr/>
              <p:nvPr/>
            </p:nvSpPr>
            <p:spPr>
              <a:xfrm>
                <a:off x="0" y="3026106"/>
                <a:ext cx="1432051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zh-CN" altLang="en-US" sz="16600" noProof="0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机器学习和神经网络</a:t>
                </a:r>
                <a:endParaRPr lang="en-US" altLang="zh-CN" sz="16600" noProof="0" dirty="0">
                  <a:solidFill>
                    <a:schemeClr val="accent2">
                      <a:alpha val="3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C3FCA8-D342-4803-BEE5-2181D7489C35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alpha val="3000"/>
                    </a:schemeClr>
                  </a:solidFill>
                  <a:latin typeface="Impact" panose="020B0806030902050204" pitchFamily="34" charset="0"/>
                </a:rPr>
                <a:t>2021</a:t>
              </a:r>
              <a:endParaRPr lang="zh-CN" altLang="en-US" sz="9600" dirty="0">
                <a:solidFill>
                  <a:schemeClr val="accent2">
                    <a:alpha val="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FA96376-07FB-47A9-BBFB-BBFFB5AD972E}"/>
              </a:ext>
            </a:extLst>
          </p:cNvPr>
          <p:cNvCxnSpPr>
            <a:cxnSpLocks/>
          </p:cNvCxnSpPr>
          <p:nvPr/>
        </p:nvCxnSpPr>
        <p:spPr>
          <a:xfrm>
            <a:off x="1933074" y="3657600"/>
            <a:ext cx="83258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DNN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526CD9-DA43-4744-A837-23BAFFC7C8A0}"/>
              </a:ext>
            </a:extLst>
          </p:cNvPr>
          <p:cNvSpPr/>
          <p:nvPr/>
        </p:nvSpPr>
        <p:spPr>
          <a:xfrm>
            <a:off x="669924" y="1229360"/>
            <a:ext cx="1800000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55%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4B0614-5F8C-410E-A425-B83DC404FF2B}"/>
              </a:ext>
            </a:extLst>
          </p:cNvPr>
          <p:cNvGrpSpPr/>
          <p:nvPr/>
        </p:nvGrpSpPr>
        <p:grpSpPr>
          <a:xfrm>
            <a:off x="669924" y="1706880"/>
            <a:ext cx="5400000" cy="0"/>
            <a:chOff x="669924" y="1788160"/>
            <a:chExt cx="5400000" cy="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68F785D-216A-4D8D-BCB2-853DF433C99B}"/>
                </a:ext>
              </a:extLst>
            </p:cNvPr>
            <p:cNvCxnSpPr/>
            <p:nvPr/>
          </p:nvCxnSpPr>
          <p:spPr>
            <a:xfrm>
              <a:off x="669924" y="1788160"/>
              <a:ext cx="144000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41B8E12-84C1-4DDD-BEA4-05C8C29B4164}"/>
                </a:ext>
              </a:extLst>
            </p:cNvPr>
            <p:cNvCxnSpPr/>
            <p:nvPr/>
          </p:nvCxnSpPr>
          <p:spPr>
            <a:xfrm>
              <a:off x="669924" y="1788160"/>
              <a:ext cx="5400000" cy="0"/>
            </a:xfrm>
            <a:prstGeom prst="line">
              <a:avLst/>
            </a:prstGeom>
            <a:ln w="12700">
              <a:solidFill>
                <a:srgbClr val="031A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AD10BE8-ACA3-4F2B-A502-70C45F92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24" y="2476501"/>
            <a:ext cx="4680000" cy="29462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725F0C-6B9C-43F0-8385-5C025E6E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99" y="2819858"/>
            <a:ext cx="4680000" cy="19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Paper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526CD9-DA43-4744-A837-23BAFFC7C8A0}"/>
              </a:ext>
            </a:extLst>
          </p:cNvPr>
          <p:cNvSpPr/>
          <p:nvPr/>
        </p:nvSpPr>
        <p:spPr>
          <a:xfrm>
            <a:off x="669924" y="1229360"/>
            <a:ext cx="1800000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52%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44968E-BE07-4283-9481-1C1D023E2A3E}"/>
              </a:ext>
            </a:extLst>
          </p:cNvPr>
          <p:cNvGrpSpPr/>
          <p:nvPr/>
        </p:nvGrpSpPr>
        <p:grpSpPr>
          <a:xfrm>
            <a:off x="669924" y="1691640"/>
            <a:ext cx="5400000" cy="0"/>
            <a:chOff x="669924" y="1788160"/>
            <a:chExt cx="5400000" cy="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68F785D-216A-4D8D-BCB2-853DF433C99B}"/>
                </a:ext>
              </a:extLst>
            </p:cNvPr>
            <p:cNvCxnSpPr/>
            <p:nvPr/>
          </p:nvCxnSpPr>
          <p:spPr>
            <a:xfrm>
              <a:off x="669924" y="1788160"/>
              <a:ext cx="144000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41B8E12-84C1-4DDD-BEA4-05C8C29B4164}"/>
                </a:ext>
              </a:extLst>
            </p:cNvPr>
            <p:cNvCxnSpPr/>
            <p:nvPr/>
          </p:nvCxnSpPr>
          <p:spPr>
            <a:xfrm>
              <a:off x="669924" y="1788160"/>
              <a:ext cx="5400000" cy="0"/>
            </a:xfrm>
            <a:prstGeom prst="line">
              <a:avLst/>
            </a:prstGeom>
            <a:ln w="12700">
              <a:solidFill>
                <a:srgbClr val="031A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07565E3-236B-4D30-895C-F2501877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01" y="2632400"/>
            <a:ext cx="4680000" cy="28670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00816F-E4C7-4A8D-83A1-B4E32FA7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99" y="3052762"/>
            <a:ext cx="4680000" cy="20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b="1" dirty="0"/>
              <a:t>Our-DNN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526CD9-DA43-4744-A837-23BAFFC7C8A0}"/>
              </a:ext>
            </a:extLst>
          </p:cNvPr>
          <p:cNvSpPr/>
          <p:nvPr/>
        </p:nvSpPr>
        <p:spPr>
          <a:xfrm>
            <a:off x="669924" y="1229360"/>
            <a:ext cx="1800000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56%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44968E-BE07-4283-9481-1C1D023E2A3E}"/>
              </a:ext>
            </a:extLst>
          </p:cNvPr>
          <p:cNvGrpSpPr/>
          <p:nvPr/>
        </p:nvGrpSpPr>
        <p:grpSpPr>
          <a:xfrm>
            <a:off x="669924" y="1691640"/>
            <a:ext cx="5400000" cy="0"/>
            <a:chOff x="669924" y="1788160"/>
            <a:chExt cx="5400000" cy="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68F785D-216A-4D8D-BCB2-853DF433C99B}"/>
                </a:ext>
              </a:extLst>
            </p:cNvPr>
            <p:cNvCxnSpPr/>
            <p:nvPr/>
          </p:nvCxnSpPr>
          <p:spPr>
            <a:xfrm>
              <a:off x="669924" y="1788160"/>
              <a:ext cx="144000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41B8E12-84C1-4DDD-BEA4-05C8C29B4164}"/>
                </a:ext>
              </a:extLst>
            </p:cNvPr>
            <p:cNvCxnSpPr/>
            <p:nvPr/>
          </p:nvCxnSpPr>
          <p:spPr>
            <a:xfrm>
              <a:off x="669924" y="1788160"/>
              <a:ext cx="5400000" cy="0"/>
            </a:xfrm>
            <a:prstGeom prst="line">
              <a:avLst/>
            </a:prstGeom>
            <a:ln w="12700">
              <a:solidFill>
                <a:srgbClr val="031A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22A57AD-67B1-4C13-A0DF-5A6ABD04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49" y="2518975"/>
            <a:ext cx="4796156" cy="28970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B71761-FE19-41DE-814B-37DA9495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6" y="2843528"/>
            <a:ext cx="52673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随机森林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526CD9-DA43-4744-A837-23BAFFC7C8A0}"/>
              </a:ext>
            </a:extLst>
          </p:cNvPr>
          <p:cNvSpPr/>
          <p:nvPr/>
        </p:nvSpPr>
        <p:spPr>
          <a:xfrm>
            <a:off x="669924" y="1229360"/>
            <a:ext cx="1800000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64%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44968E-BE07-4283-9481-1C1D023E2A3E}"/>
              </a:ext>
            </a:extLst>
          </p:cNvPr>
          <p:cNvGrpSpPr/>
          <p:nvPr/>
        </p:nvGrpSpPr>
        <p:grpSpPr>
          <a:xfrm>
            <a:off x="669924" y="1691640"/>
            <a:ext cx="5400000" cy="0"/>
            <a:chOff x="669924" y="1788160"/>
            <a:chExt cx="5400000" cy="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68F785D-216A-4D8D-BCB2-853DF433C99B}"/>
                </a:ext>
              </a:extLst>
            </p:cNvPr>
            <p:cNvCxnSpPr/>
            <p:nvPr/>
          </p:nvCxnSpPr>
          <p:spPr>
            <a:xfrm>
              <a:off x="669924" y="1788160"/>
              <a:ext cx="144000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41B8E12-84C1-4DDD-BEA4-05C8C29B4164}"/>
                </a:ext>
              </a:extLst>
            </p:cNvPr>
            <p:cNvCxnSpPr/>
            <p:nvPr/>
          </p:nvCxnSpPr>
          <p:spPr>
            <a:xfrm>
              <a:off x="669924" y="1788160"/>
              <a:ext cx="5400000" cy="0"/>
            </a:xfrm>
            <a:prstGeom prst="line">
              <a:avLst/>
            </a:prstGeom>
            <a:ln w="12700">
              <a:solidFill>
                <a:srgbClr val="031A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26123F7-235D-4C1A-A281-9918B6DF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44" y="2531397"/>
            <a:ext cx="4680000" cy="28545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4F0605-8CF1-48DD-B756-104D8075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2999308"/>
            <a:ext cx="4680000" cy="19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73921" y="3291841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结果分析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17560" y="3302086"/>
            <a:ext cx="989803" cy="860597"/>
          </a:xfrm>
          <a:prstGeom prst="rect">
            <a:avLst/>
          </a:prstGeom>
          <a:noFill/>
          <a:ln w="117475">
            <a:noFill/>
          </a:ln>
          <a:effectLst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EAA278-0211-4857-9E96-521A63AEA1B5}"/>
              </a:ext>
            </a:extLst>
          </p:cNvPr>
          <p:cNvGrpSpPr/>
          <p:nvPr/>
        </p:nvGrpSpPr>
        <p:grpSpPr>
          <a:xfrm>
            <a:off x="2358118" y="2805793"/>
            <a:ext cx="7475764" cy="1842937"/>
            <a:chOff x="1933074" y="2566307"/>
            <a:chExt cx="8325852" cy="18429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8B69800-6E2C-447C-B8A1-6FE90CD4C47D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74" y="2566307"/>
              <a:ext cx="8325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992EC04-A67C-46F6-B891-35DF57D2845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74" y="4409244"/>
              <a:ext cx="8325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5268B3E-817C-4B62-9DB2-0306550574FD}"/>
              </a:ext>
            </a:extLst>
          </p:cNvPr>
          <p:cNvGrpSpPr/>
          <p:nvPr/>
        </p:nvGrpSpPr>
        <p:grpSpPr>
          <a:xfrm>
            <a:off x="2358118" y="1224644"/>
            <a:ext cx="7475764" cy="1371600"/>
            <a:chOff x="416689" y="1415352"/>
            <a:chExt cx="5537071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1BFF1F6-0491-4804-B50A-1CFB93C738D9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739FB1-345E-4A7C-87AD-F7208A12AEC7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交通方式预测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1ECFF2-3EEF-42DA-A0C2-BDDC411845EB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zh-CN" altLang="en-US" sz="16600" noProof="0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机器学习和神经网络</a:t>
                </a:r>
                <a:endParaRPr lang="en-US" altLang="zh-CN" sz="16600" noProof="0" dirty="0">
                  <a:solidFill>
                    <a:schemeClr val="accent2">
                      <a:alpha val="3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15ED6-96A7-4332-800F-91B697E93BB2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alpha val="3000"/>
                    </a:schemeClr>
                  </a:solidFill>
                  <a:latin typeface="Impact" panose="020B0806030902050204" pitchFamily="34" charset="0"/>
                </a:rPr>
                <a:t>2021</a:t>
              </a:r>
              <a:endParaRPr lang="zh-CN" altLang="en-US" sz="9600" dirty="0">
                <a:solidFill>
                  <a:schemeClr val="accent2">
                    <a:alpha val="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36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准确率对比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08792378-209D-40ED-9912-720334150B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92005"/>
              </p:ext>
            </p:extLst>
          </p:nvPr>
        </p:nvGraphicFramePr>
        <p:xfrm>
          <a:off x="4530724" y="1196181"/>
          <a:ext cx="7140301" cy="50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326241A-B220-49A5-9976-ABA4D429FE51}"/>
              </a:ext>
            </a:extLst>
          </p:cNvPr>
          <p:cNvSpPr txBox="1"/>
          <p:nvPr/>
        </p:nvSpPr>
        <p:spPr>
          <a:xfrm>
            <a:off x="669924" y="2025002"/>
            <a:ext cx="3983356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前面介绍了使用均衡化的数据集测试模型效果，整体上来说全连接网络（或卷积代替全连接）模型在测试集上的泛化能力相当，从训练过程的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损失函数和验证机准确率变化曲线上也没发现过拟合现象</a:t>
            </a:r>
            <a:r>
              <a:rPr lang="zh-CN" altLang="en-US" sz="1400" dirty="0"/>
              <a:t>，考虑到之前测试的论文中的各个模型的实际效果，可以初步判定全连接网络或卷积形式的</a:t>
            </a:r>
            <a:r>
              <a:rPr lang="en-US" altLang="zh-CN" sz="1400" dirty="0"/>
              <a:t>Logit</a:t>
            </a:r>
            <a:r>
              <a:rPr lang="zh-CN" altLang="en-US" sz="1400" dirty="0"/>
              <a:t>模型对瑞士地铁数据集的特征提取效果难以提升，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最终在均衡输出数据集上的准确率为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56%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，模型提升为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23%</a:t>
            </a:r>
            <a:r>
              <a:rPr lang="zh-CN" altLang="en-US" sz="1400" dirty="0"/>
              <a:t>。使用以上模型在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非均衡输出数据上预测测试集准确率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608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训练稳定性对比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2019E1-6CDC-4D89-AB76-F8CFEB1A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49" y="1483724"/>
            <a:ext cx="3590637" cy="46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3BC843-BE38-4F7F-82FE-B4454E52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31" y="1483724"/>
            <a:ext cx="3597919" cy="46800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938CBA-3FFF-4265-96E8-D1629B13510B}"/>
              </a:ext>
            </a:extLst>
          </p:cNvPr>
          <p:cNvSpPr/>
          <p:nvPr/>
        </p:nvSpPr>
        <p:spPr>
          <a:xfrm>
            <a:off x="2054167" y="1195724"/>
            <a:ext cx="1800000" cy="288000"/>
          </a:xfrm>
          <a:prstGeom prst="roundRect">
            <a:avLst/>
          </a:prstGeom>
          <a:solidFill>
            <a:srgbClr val="027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DNN</a:t>
            </a:r>
            <a:endParaRPr lang="zh-CN" altLang="en-US" sz="1600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140B7FE-3ECF-4B1E-B284-C1BDCDF26379}"/>
              </a:ext>
            </a:extLst>
          </p:cNvPr>
          <p:cNvSpPr/>
          <p:nvPr/>
        </p:nvSpPr>
        <p:spPr>
          <a:xfrm>
            <a:off x="7590590" y="1195724"/>
            <a:ext cx="1800000" cy="288000"/>
          </a:xfrm>
          <a:prstGeom prst="roundRect">
            <a:avLst/>
          </a:prstGeom>
          <a:solidFill>
            <a:srgbClr val="027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Our Model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344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46B6B-D668-497B-A114-2CFC2AC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训练曲线解读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DAD76A-191D-4409-A5DC-3E3662CF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18C7FF2-FB0D-4544-ACF3-3EFC9AD5A91B}"/>
              </a:ext>
            </a:extLst>
          </p:cNvPr>
          <p:cNvSpPr/>
          <p:nvPr/>
        </p:nvSpPr>
        <p:spPr>
          <a:xfrm>
            <a:off x="669924" y="1229359"/>
            <a:ext cx="3264402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输出分布对模型的效果的影响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BB9F7E-7502-4C44-A929-C8437D25C260}"/>
              </a:ext>
            </a:extLst>
          </p:cNvPr>
          <p:cNvGrpSpPr/>
          <p:nvPr/>
        </p:nvGrpSpPr>
        <p:grpSpPr>
          <a:xfrm>
            <a:off x="669924" y="1715970"/>
            <a:ext cx="5400000" cy="0"/>
            <a:chOff x="669924" y="1788160"/>
            <a:chExt cx="5400000" cy="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085CA0F-50A8-41B4-BCC2-544BD5761545}"/>
                </a:ext>
              </a:extLst>
            </p:cNvPr>
            <p:cNvCxnSpPr/>
            <p:nvPr/>
          </p:nvCxnSpPr>
          <p:spPr>
            <a:xfrm>
              <a:off x="669924" y="1788160"/>
              <a:ext cx="144000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F82F70F-7A40-400F-9DC1-559650C49999}"/>
                </a:ext>
              </a:extLst>
            </p:cNvPr>
            <p:cNvCxnSpPr/>
            <p:nvPr/>
          </p:nvCxnSpPr>
          <p:spPr>
            <a:xfrm>
              <a:off x="669924" y="1788160"/>
              <a:ext cx="5400000" cy="0"/>
            </a:xfrm>
            <a:prstGeom prst="line">
              <a:avLst/>
            </a:prstGeom>
            <a:ln w="12700">
              <a:solidFill>
                <a:srgbClr val="031A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60E375-E1BB-4172-8B37-59F7C736D222}"/>
              </a:ext>
            </a:extLst>
          </p:cNvPr>
          <p:cNvGrpSpPr/>
          <p:nvPr/>
        </p:nvGrpSpPr>
        <p:grpSpPr>
          <a:xfrm>
            <a:off x="2332755" y="1900061"/>
            <a:ext cx="3347131" cy="4608000"/>
            <a:chOff x="2302125" y="1900061"/>
            <a:chExt cx="3347131" cy="46080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3946027-51CA-4902-AB90-F60A9EA2DD87}"/>
                </a:ext>
              </a:extLst>
            </p:cNvPr>
            <p:cNvSpPr/>
            <p:nvPr/>
          </p:nvSpPr>
          <p:spPr>
            <a:xfrm>
              <a:off x="3034326" y="1900061"/>
              <a:ext cx="1800000" cy="288000"/>
            </a:xfrm>
            <a:prstGeom prst="roundRect">
              <a:avLst/>
            </a:prstGeom>
            <a:solidFill>
              <a:srgbClr val="0274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1600" b="1" dirty="0"/>
                <a:t>均衡输出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2029D94-68E6-4D90-981C-CA82F15A0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2125" y="2188061"/>
              <a:ext cx="3347131" cy="43200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DB93E4-DEC9-4D8A-B9E2-653402CF894E}"/>
                </a:ext>
              </a:extLst>
            </p:cNvPr>
            <p:cNvSpPr/>
            <p:nvPr/>
          </p:nvSpPr>
          <p:spPr>
            <a:xfrm>
              <a:off x="2796038" y="2438401"/>
              <a:ext cx="212437" cy="25869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AC3246F-4701-4770-8DE8-1DA3DD73D294}"/>
              </a:ext>
            </a:extLst>
          </p:cNvPr>
          <p:cNvGrpSpPr/>
          <p:nvPr/>
        </p:nvGrpSpPr>
        <p:grpSpPr>
          <a:xfrm>
            <a:off x="5988905" y="1900061"/>
            <a:ext cx="3543307" cy="4732569"/>
            <a:chOff x="6594861" y="1900061"/>
            <a:chExt cx="3543307" cy="473256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932EF00-E3DB-4B0A-B099-9FACF758B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4861" y="2312630"/>
              <a:ext cx="3543307" cy="4320000"/>
            </a:xfrm>
            <a:prstGeom prst="rect">
              <a:avLst/>
            </a:prstGeom>
          </p:spPr>
        </p:pic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721A6AB-B4EF-4948-A447-BE21951A9C40}"/>
                </a:ext>
              </a:extLst>
            </p:cNvPr>
            <p:cNvSpPr/>
            <p:nvPr/>
          </p:nvSpPr>
          <p:spPr>
            <a:xfrm>
              <a:off x="7466514" y="1900061"/>
              <a:ext cx="1800000" cy="288000"/>
            </a:xfrm>
            <a:prstGeom prst="roundRect">
              <a:avLst/>
            </a:prstGeom>
            <a:solidFill>
              <a:srgbClr val="0274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1600" b="1" dirty="0"/>
                <a:t>非均衡输出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16C1DF-7AF1-4481-837D-A41E5A7B5371}"/>
                </a:ext>
              </a:extLst>
            </p:cNvPr>
            <p:cNvSpPr/>
            <p:nvPr/>
          </p:nvSpPr>
          <p:spPr>
            <a:xfrm>
              <a:off x="7176656" y="2493819"/>
              <a:ext cx="212435" cy="711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571D7F-CDB3-4F11-9762-DB8A5AD37F96}"/>
              </a:ext>
            </a:extLst>
          </p:cNvPr>
          <p:cNvCxnSpPr>
            <a:cxnSpLocks/>
          </p:cNvCxnSpPr>
          <p:nvPr/>
        </p:nvCxnSpPr>
        <p:spPr>
          <a:xfrm flipV="1">
            <a:off x="2034523" y="2606485"/>
            <a:ext cx="731578" cy="367036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CB85766-FA3B-43C6-95DC-D773B7F2BB8C}"/>
              </a:ext>
            </a:extLst>
          </p:cNvPr>
          <p:cNvSpPr txBox="1"/>
          <p:nvPr/>
        </p:nvSpPr>
        <p:spPr>
          <a:xfrm>
            <a:off x="348916" y="2697097"/>
            <a:ext cx="1923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没有捷径可走，只能一步步学习输出输出间的映射关系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0A4BA4F-7450-4675-9AE3-2B670448A8D3}"/>
              </a:ext>
            </a:extLst>
          </p:cNvPr>
          <p:cNvCxnSpPr/>
          <p:nvPr/>
        </p:nvCxnSpPr>
        <p:spPr>
          <a:xfrm>
            <a:off x="6783135" y="2837932"/>
            <a:ext cx="3005980" cy="597829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3D0EB5D-9BAC-4DD9-B68E-74AE2D5C22DE}"/>
              </a:ext>
            </a:extLst>
          </p:cNvPr>
          <p:cNvSpPr txBox="1"/>
          <p:nvPr/>
        </p:nvSpPr>
        <p:spPr>
          <a:xfrm>
            <a:off x="9789115" y="3265249"/>
            <a:ext cx="1640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第一个世代主要学习输出分布，所以第一个世代的损失函数下降很大，后续世代再逐渐学习输入输出映射关系</a:t>
            </a:r>
          </a:p>
        </p:txBody>
      </p:sp>
    </p:spTree>
    <p:extLst>
      <p:ext uri="{BB962C8B-B14F-4D97-AF65-F5344CB8AC3E}">
        <p14:creationId xmlns:p14="http://schemas.microsoft.com/office/powerpoint/2010/main" val="321564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D00AD-FA10-4E6B-B591-EB984DF4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随机森林效果分析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3F0E28-F0E6-4940-A490-7846DB25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A41FD61-2211-4121-BD8D-DA62DA1EE9A7}"/>
              </a:ext>
            </a:extLst>
          </p:cNvPr>
          <p:cNvGrpSpPr/>
          <p:nvPr/>
        </p:nvGrpSpPr>
        <p:grpSpPr>
          <a:xfrm>
            <a:off x="2024359" y="1756016"/>
            <a:ext cx="8143283" cy="4224491"/>
            <a:chOff x="995680" y="1522336"/>
            <a:chExt cx="8143283" cy="422449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F7E8A37-E6EA-4DB3-A5B8-6AC2BCCA6729}"/>
                </a:ext>
              </a:extLst>
            </p:cNvPr>
            <p:cNvGrpSpPr/>
            <p:nvPr/>
          </p:nvGrpSpPr>
          <p:grpSpPr>
            <a:xfrm>
              <a:off x="3051447" y="1522336"/>
              <a:ext cx="6087516" cy="4224491"/>
              <a:chOff x="2180887" y="1947110"/>
              <a:chExt cx="4054342" cy="281355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4DBB321-86FD-43CF-ACDF-8D27FCBD3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80887" y="1947110"/>
                <a:ext cx="4054342" cy="2813550"/>
              </a:xfrm>
              <a:prstGeom prst="rect">
                <a:avLst/>
              </a:prstGeom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4562CA0-1128-4234-8D0D-62F8369A7AE3}"/>
                  </a:ext>
                </a:extLst>
              </p:cNvPr>
              <p:cNvGrpSpPr/>
              <p:nvPr/>
            </p:nvGrpSpPr>
            <p:grpSpPr>
              <a:xfrm>
                <a:off x="2180887" y="2000522"/>
                <a:ext cx="340371" cy="2512462"/>
                <a:chOff x="1603839" y="2103926"/>
                <a:chExt cx="340371" cy="2512462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892A473-115B-4940-A407-8B442084D32F}"/>
                    </a:ext>
                  </a:extLst>
                </p:cNvPr>
                <p:cNvSpPr/>
                <p:nvPr/>
              </p:nvSpPr>
              <p:spPr>
                <a:xfrm>
                  <a:off x="1603839" y="2103926"/>
                  <a:ext cx="340370" cy="816746"/>
                </a:xfrm>
                <a:prstGeom prst="rect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2E2B59C-433C-490F-83F9-EE0C1A31C975}"/>
                    </a:ext>
                  </a:extLst>
                </p:cNvPr>
                <p:cNvSpPr/>
                <p:nvPr/>
              </p:nvSpPr>
              <p:spPr>
                <a:xfrm>
                  <a:off x="1603839" y="2953200"/>
                  <a:ext cx="340371" cy="1663188"/>
                </a:xfrm>
                <a:prstGeom prst="rect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A0AC335-67CF-49D0-B116-CB6EBCF300BD}"/>
                </a:ext>
              </a:extLst>
            </p:cNvPr>
            <p:cNvSpPr txBox="1"/>
            <p:nvPr/>
          </p:nvSpPr>
          <p:spPr>
            <a:xfrm>
              <a:off x="995680" y="2032000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Main features 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6A42807-B19A-45A6-890D-5BC4447FF7CD}"/>
                </a:ext>
              </a:extLst>
            </p:cNvPr>
            <p:cNvSpPr txBox="1"/>
            <p:nvPr/>
          </p:nvSpPr>
          <p:spPr>
            <a:xfrm>
              <a:off x="995680" y="3941657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Extra features </a:t>
              </a:r>
              <a:endParaRPr lang="zh-CN" altLang="en-US" dirty="0"/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13E76BE-16F9-4FDD-BC2A-58DCA0F6DFCF}"/>
              </a:ext>
            </a:extLst>
          </p:cNvPr>
          <p:cNvSpPr/>
          <p:nvPr/>
        </p:nvSpPr>
        <p:spPr>
          <a:xfrm>
            <a:off x="6223884" y="1359190"/>
            <a:ext cx="1800000" cy="288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1600" b="1" dirty="0"/>
              <a:t>特征重要度</a:t>
            </a:r>
          </a:p>
        </p:txBody>
      </p:sp>
    </p:spTree>
    <p:extLst>
      <p:ext uri="{BB962C8B-B14F-4D97-AF65-F5344CB8AC3E}">
        <p14:creationId xmlns:p14="http://schemas.microsoft.com/office/powerpoint/2010/main" val="1377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73921" y="3291841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数据集介绍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17560" y="3302086"/>
            <a:ext cx="989803" cy="860597"/>
          </a:xfrm>
          <a:prstGeom prst="rect">
            <a:avLst/>
          </a:prstGeom>
          <a:noFill/>
          <a:ln w="117475">
            <a:noFill/>
          </a:ln>
          <a:effectLst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EAA278-0211-4857-9E96-521A63AEA1B5}"/>
              </a:ext>
            </a:extLst>
          </p:cNvPr>
          <p:cNvGrpSpPr/>
          <p:nvPr/>
        </p:nvGrpSpPr>
        <p:grpSpPr>
          <a:xfrm>
            <a:off x="2358118" y="2805793"/>
            <a:ext cx="7475764" cy="1842937"/>
            <a:chOff x="1933074" y="2566307"/>
            <a:chExt cx="8325852" cy="18429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8B69800-6E2C-447C-B8A1-6FE90CD4C47D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74" y="2566307"/>
              <a:ext cx="8325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992EC04-A67C-46F6-B891-35DF57D2845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74" y="4409244"/>
              <a:ext cx="8325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5268B3E-817C-4B62-9DB2-0306550574FD}"/>
              </a:ext>
            </a:extLst>
          </p:cNvPr>
          <p:cNvGrpSpPr/>
          <p:nvPr/>
        </p:nvGrpSpPr>
        <p:grpSpPr>
          <a:xfrm>
            <a:off x="2358118" y="1224644"/>
            <a:ext cx="7475764" cy="1371600"/>
            <a:chOff x="416689" y="1415352"/>
            <a:chExt cx="5537071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1BFF1F6-0491-4804-B50A-1CFB93C738D9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739FB1-345E-4A7C-87AD-F7208A12AEC7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交通方式预测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1ECFF2-3EEF-42DA-A0C2-BDDC411845EB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zh-CN" altLang="en-US" sz="16600" noProof="0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机器学习和神经网络</a:t>
                </a:r>
                <a:endParaRPr lang="en-US" altLang="zh-CN" sz="16600" noProof="0" dirty="0">
                  <a:solidFill>
                    <a:schemeClr val="accent2">
                      <a:alpha val="3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15ED6-96A7-4332-800F-91B697E93BB2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alpha val="3000"/>
                    </a:schemeClr>
                  </a:solidFill>
                  <a:latin typeface="Impact" panose="020B0806030902050204" pitchFamily="34" charset="0"/>
                </a:rPr>
                <a:t>2021</a:t>
              </a:r>
              <a:endParaRPr lang="zh-CN" altLang="en-US" sz="9600" dirty="0">
                <a:solidFill>
                  <a:schemeClr val="accent2">
                    <a:alpha val="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数据集介绍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526CD9-DA43-4744-A837-23BAFFC7C8A0}"/>
              </a:ext>
            </a:extLst>
          </p:cNvPr>
          <p:cNvSpPr/>
          <p:nvPr/>
        </p:nvSpPr>
        <p:spPr>
          <a:xfrm>
            <a:off x="669924" y="1229360"/>
            <a:ext cx="2880000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数据特征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8F785D-216A-4D8D-BCB2-853DF433C99B}"/>
              </a:ext>
            </a:extLst>
          </p:cNvPr>
          <p:cNvCxnSpPr/>
          <p:nvPr/>
        </p:nvCxnSpPr>
        <p:spPr>
          <a:xfrm>
            <a:off x="669924" y="1788160"/>
            <a:ext cx="1440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1B8E12-84C1-4DDD-BEA4-05C8C29B4164}"/>
              </a:ext>
            </a:extLst>
          </p:cNvPr>
          <p:cNvCxnSpPr/>
          <p:nvPr/>
        </p:nvCxnSpPr>
        <p:spPr>
          <a:xfrm>
            <a:off x="669924" y="1788160"/>
            <a:ext cx="5400000" cy="0"/>
          </a:xfrm>
          <a:prstGeom prst="line">
            <a:avLst/>
          </a:prstGeom>
          <a:ln w="12700">
            <a:solidFill>
              <a:srgbClr val="031A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71EA56B-A1BC-4D22-91F1-CDF2DD782610}"/>
              </a:ext>
            </a:extLst>
          </p:cNvPr>
          <p:cNvGrpSpPr/>
          <p:nvPr/>
        </p:nvGrpSpPr>
        <p:grpSpPr>
          <a:xfrm>
            <a:off x="1819126" y="2126204"/>
            <a:ext cx="8553748" cy="3825260"/>
            <a:chOff x="1819126" y="2126204"/>
            <a:chExt cx="8553748" cy="3825260"/>
          </a:xfrm>
        </p:grpSpPr>
        <p:grpSp>
          <p:nvGrpSpPr>
            <p:cNvPr id="23" name="58743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C5B827E-1D99-4E85-9014-64239CF574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1348" y="2234290"/>
              <a:ext cx="8551526" cy="3717174"/>
              <a:chOff x="2472197" y="2834941"/>
              <a:chExt cx="6822826" cy="3717174"/>
            </a:xfrm>
          </p:grpSpPr>
          <p:grpSp>
            <p:nvGrpSpPr>
              <p:cNvPr id="24" name="îsļiďe">
                <a:extLst>
                  <a:ext uri="{FF2B5EF4-FFF2-40B4-BE49-F238E27FC236}">
                    <a16:creationId xmlns:a16="http://schemas.microsoft.com/office/drawing/2014/main" id="{40C7B686-A07B-4D9F-A5E8-C028470CC931}"/>
                  </a:ext>
                </a:extLst>
              </p:cNvPr>
              <p:cNvGrpSpPr/>
              <p:nvPr/>
            </p:nvGrpSpPr>
            <p:grpSpPr>
              <a:xfrm>
                <a:off x="6223577" y="2834941"/>
                <a:ext cx="3071446" cy="3070843"/>
                <a:chOff x="6223577" y="2834941"/>
                <a:chExt cx="3071446" cy="3070843"/>
              </a:xfrm>
            </p:grpSpPr>
            <p:sp>
              <p:nvSpPr>
                <p:cNvPr id="32" name="íşľíďê">
                  <a:extLst>
                    <a:ext uri="{FF2B5EF4-FFF2-40B4-BE49-F238E27FC236}">
                      <a16:creationId xmlns:a16="http://schemas.microsoft.com/office/drawing/2014/main" id="{8C437FAD-38F8-48D2-A3BE-48100E7CBAF8}"/>
                    </a:ext>
                  </a:extLst>
                </p:cNvPr>
                <p:cNvSpPr txBox="1"/>
                <p:nvPr/>
              </p:nvSpPr>
              <p:spPr>
                <a:xfrm>
                  <a:off x="6223578" y="2852471"/>
                  <a:ext cx="3071445" cy="1559457"/>
                </a:xfrm>
                <a:custGeom>
                  <a:avLst/>
                  <a:gdLst>
                    <a:gd name="T0" fmla="*/ 7008 w 7008"/>
                    <a:gd name="T1" fmla="*/ 2188 h 3558"/>
                    <a:gd name="T2" fmla="*/ 6762 w 7008"/>
                    <a:gd name="T3" fmla="*/ 2188 h 3558"/>
                    <a:gd name="T4" fmla="*/ 6762 w 7008"/>
                    <a:gd name="T5" fmla="*/ 1281 h 3558"/>
                    <a:gd name="T6" fmla="*/ 6227 w 7008"/>
                    <a:gd name="T7" fmla="*/ 1281 h 3558"/>
                    <a:gd name="T8" fmla="*/ 5485 w 7008"/>
                    <a:gd name="T9" fmla="*/ 0 h 3558"/>
                    <a:gd name="T10" fmla="*/ 2438 w 7008"/>
                    <a:gd name="T11" fmla="*/ 0 h 3558"/>
                    <a:gd name="T12" fmla="*/ 1696 w 7008"/>
                    <a:gd name="T13" fmla="*/ 1281 h 3558"/>
                    <a:gd name="T14" fmla="*/ 185 w 7008"/>
                    <a:gd name="T15" fmla="*/ 1281 h 3558"/>
                    <a:gd name="T16" fmla="*/ 185 w 7008"/>
                    <a:gd name="T17" fmla="*/ 2188 h 3558"/>
                    <a:gd name="T18" fmla="*/ 0 w 7008"/>
                    <a:gd name="T19" fmla="*/ 2188 h 3558"/>
                    <a:gd name="T20" fmla="*/ 0 w 7008"/>
                    <a:gd name="T21" fmla="*/ 2700 h 3558"/>
                    <a:gd name="T22" fmla="*/ 185 w 7008"/>
                    <a:gd name="T23" fmla="*/ 2700 h 3558"/>
                    <a:gd name="T24" fmla="*/ 185 w 7008"/>
                    <a:gd name="T25" fmla="*/ 3020 h 3558"/>
                    <a:gd name="T26" fmla="*/ 1249 w 7008"/>
                    <a:gd name="T27" fmla="*/ 3020 h 3558"/>
                    <a:gd name="T28" fmla="*/ 1902 w 7008"/>
                    <a:gd name="T29" fmla="*/ 3558 h 3558"/>
                    <a:gd name="T30" fmla="*/ 2556 w 7008"/>
                    <a:gd name="T31" fmla="*/ 3020 h 3558"/>
                    <a:gd name="T32" fmla="*/ 4528 w 7008"/>
                    <a:gd name="T33" fmla="*/ 3020 h 3558"/>
                    <a:gd name="T34" fmla="*/ 5182 w 7008"/>
                    <a:gd name="T35" fmla="*/ 3558 h 3558"/>
                    <a:gd name="T36" fmla="*/ 5836 w 7008"/>
                    <a:gd name="T37" fmla="*/ 3020 h 3558"/>
                    <a:gd name="T38" fmla="*/ 6763 w 7008"/>
                    <a:gd name="T39" fmla="*/ 3020 h 3558"/>
                    <a:gd name="T40" fmla="*/ 6763 w 7008"/>
                    <a:gd name="T41" fmla="*/ 2700 h 3558"/>
                    <a:gd name="T42" fmla="*/ 7008 w 7008"/>
                    <a:gd name="T43" fmla="*/ 2700 h 3558"/>
                    <a:gd name="T44" fmla="*/ 7008 w 7008"/>
                    <a:gd name="T45" fmla="*/ 2188 h 3558"/>
                    <a:gd name="T46" fmla="*/ 1902 w 7008"/>
                    <a:gd name="T47" fmla="*/ 3302 h 3558"/>
                    <a:gd name="T48" fmla="*/ 1492 w 7008"/>
                    <a:gd name="T49" fmla="*/ 2891 h 3558"/>
                    <a:gd name="T50" fmla="*/ 1902 w 7008"/>
                    <a:gd name="T51" fmla="*/ 2481 h 3558"/>
                    <a:gd name="T52" fmla="*/ 2313 w 7008"/>
                    <a:gd name="T53" fmla="*/ 2891 h 3558"/>
                    <a:gd name="T54" fmla="*/ 1902 w 7008"/>
                    <a:gd name="T55" fmla="*/ 3302 h 3558"/>
                    <a:gd name="T56" fmla="*/ 5182 w 7008"/>
                    <a:gd name="T57" fmla="*/ 3302 h 3558"/>
                    <a:gd name="T58" fmla="*/ 4771 w 7008"/>
                    <a:gd name="T59" fmla="*/ 2891 h 3558"/>
                    <a:gd name="T60" fmla="*/ 5182 w 7008"/>
                    <a:gd name="T61" fmla="*/ 2481 h 3558"/>
                    <a:gd name="T62" fmla="*/ 5592 w 7008"/>
                    <a:gd name="T63" fmla="*/ 2891 h 3558"/>
                    <a:gd name="T64" fmla="*/ 5182 w 7008"/>
                    <a:gd name="T65" fmla="*/ 3302 h 3558"/>
                    <a:gd name="T66" fmla="*/ 6506 w 7008"/>
                    <a:gd name="T67" fmla="*/ 2764 h 3558"/>
                    <a:gd name="T68" fmla="*/ 5835 w 7008"/>
                    <a:gd name="T69" fmla="*/ 2764 h 3558"/>
                    <a:gd name="T70" fmla="*/ 5182 w 7008"/>
                    <a:gd name="T71" fmla="*/ 2225 h 3558"/>
                    <a:gd name="T72" fmla="*/ 4527 w 7008"/>
                    <a:gd name="T73" fmla="*/ 2764 h 3558"/>
                    <a:gd name="T74" fmla="*/ 2556 w 7008"/>
                    <a:gd name="T75" fmla="*/ 2764 h 3558"/>
                    <a:gd name="T76" fmla="*/ 1902 w 7008"/>
                    <a:gd name="T77" fmla="*/ 2225 h 3558"/>
                    <a:gd name="T78" fmla="*/ 1248 w 7008"/>
                    <a:gd name="T79" fmla="*/ 2764 h 3558"/>
                    <a:gd name="T80" fmla="*/ 440 w 7008"/>
                    <a:gd name="T81" fmla="*/ 2764 h 3558"/>
                    <a:gd name="T82" fmla="*/ 440 w 7008"/>
                    <a:gd name="T83" fmla="*/ 1537 h 3558"/>
                    <a:gd name="T84" fmla="*/ 1843 w 7008"/>
                    <a:gd name="T85" fmla="*/ 1537 h 3558"/>
                    <a:gd name="T86" fmla="*/ 2585 w 7008"/>
                    <a:gd name="T87" fmla="*/ 256 h 3558"/>
                    <a:gd name="T88" fmla="*/ 5337 w 7008"/>
                    <a:gd name="T89" fmla="*/ 256 h 3558"/>
                    <a:gd name="T90" fmla="*/ 6078 w 7008"/>
                    <a:gd name="T91" fmla="*/ 1537 h 3558"/>
                    <a:gd name="T92" fmla="*/ 6505 w 7008"/>
                    <a:gd name="T93" fmla="*/ 1537 h 3558"/>
                    <a:gd name="T94" fmla="*/ 6505 w 7008"/>
                    <a:gd name="T95" fmla="*/ 2764 h 3558"/>
                    <a:gd name="T96" fmla="*/ 6506 w 7008"/>
                    <a:gd name="T97" fmla="*/ 2764 h 3558"/>
                    <a:gd name="T98" fmla="*/ 5310 w 7008"/>
                    <a:gd name="T99" fmla="*/ 719 h 3558"/>
                    <a:gd name="T100" fmla="*/ 5768 w 7008"/>
                    <a:gd name="T101" fmla="*/ 1509 h 3558"/>
                    <a:gd name="T102" fmla="*/ 5310 w 7008"/>
                    <a:gd name="T103" fmla="*/ 1509 h 3558"/>
                    <a:gd name="T104" fmla="*/ 5310 w 7008"/>
                    <a:gd name="T105" fmla="*/ 719 h 3558"/>
                    <a:gd name="T106" fmla="*/ 3847 w 7008"/>
                    <a:gd name="T107" fmla="*/ 512 h 3558"/>
                    <a:gd name="T108" fmla="*/ 5054 w 7008"/>
                    <a:gd name="T109" fmla="*/ 512 h 3558"/>
                    <a:gd name="T110" fmla="*/ 5054 w 7008"/>
                    <a:gd name="T111" fmla="*/ 1509 h 3558"/>
                    <a:gd name="T112" fmla="*/ 3847 w 7008"/>
                    <a:gd name="T113" fmla="*/ 1509 h 3558"/>
                    <a:gd name="T114" fmla="*/ 3847 w 7008"/>
                    <a:gd name="T115" fmla="*/ 512 h 3558"/>
                    <a:gd name="T116" fmla="*/ 2733 w 7008"/>
                    <a:gd name="T117" fmla="*/ 512 h 3558"/>
                    <a:gd name="T118" fmla="*/ 3591 w 7008"/>
                    <a:gd name="T119" fmla="*/ 512 h 3558"/>
                    <a:gd name="T120" fmla="*/ 3591 w 7008"/>
                    <a:gd name="T121" fmla="*/ 1509 h 3558"/>
                    <a:gd name="T122" fmla="*/ 2155 w 7008"/>
                    <a:gd name="T123" fmla="*/ 1509 h 3558"/>
                    <a:gd name="T124" fmla="*/ 2733 w 7008"/>
                    <a:gd name="T125" fmla="*/ 512 h 3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008" h="3558">
                      <a:moveTo>
                        <a:pt x="7008" y="2188"/>
                      </a:moveTo>
                      <a:lnTo>
                        <a:pt x="6762" y="2188"/>
                      </a:lnTo>
                      <a:lnTo>
                        <a:pt x="6762" y="1281"/>
                      </a:lnTo>
                      <a:lnTo>
                        <a:pt x="6227" y="1281"/>
                      </a:lnTo>
                      <a:lnTo>
                        <a:pt x="5485" y="0"/>
                      </a:lnTo>
                      <a:lnTo>
                        <a:pt x="2438" y="0"/>
                      </a:lnTo>
                      <a:lnTo>
                        <a:pt x="1696" y="1281"/>
                      </a:lnTo>
                      <a:lnTo>
                        <a:pt x="185" y="1281"/>
                      </a:lnTo>
                      <a:lnTo>
                        <a:pt x="185" y="2188"/>
                      </a:lnTo>
                      <a:lnTo>
                        <a:pt x="0" y="2188"/>
                      </a:lnTo>
                      <a:lnTo>
                        <a:pt x="0" y="2700"/>
                      </a:lnTo>
                      <a:lnTo>
                        <a:pt x="185" y="2700"/>
                      </a:lnTo>
                      <a:lnTo>
                        <a:pt x="185" y="3020"/>
                      </a:lnTo>
                      <a:lnTo>
                        <a:pt x="1249" y="3020"/>
                      </a:lnTo>
                      <a:cubicBezTo>
                        <a:pt x="1309" y="3326"/>
                        <a:pt x="1579" y="3558"/>
                        <a:pt x="1902" y="3558"/>
                      </a:cubicBezTo>
                      <a:cubicBezTo>
                        <a:pt x="2226" y="3558"/>
                        <a:pt x="2496" y="3327"/>
                        <a:pt x="2556" y="3020"/>
                      </a:cubicBezTo>
                      <a:lnTo>
                        <a:pt x="4528" y="3020"/>
                      </a:lnTo>
                      <a:cubicBezTo>
                        <a:pt x="4588" y="3326"/>
                        <a:pt x="4858" y="3558"/>
                        <a:pt x="5182" y="3558"/>
                      </a:cubicBezTo>
                      <a:cubicBezTo>
                        <a:pt x="5506" y="3558"/>
                        <a:pt x="5776" y="3327"/>
                        <a:pt x="5836" y="3020"/>
                      </a:cubicBezTo>
                      <a:lnTo>
                        <a:pt x="6763" y="3020"/>
                      </a:lnTo>
                      <a:lnTo>
                        <a:pt x="6763" y="2700"/>
                      </a:lnTo>
                      <a:lnTo>
                        <a:pt x="7008" y="2700"/>
                      </a:lnTo>
                      <a:lnTo>
                        <a:pt x="7008" y="2188"/>
                      </a:lnTo>
                      <a:close/>
                      <a:moveTo>
                        <a:pt x="1902" y="3302"/>
                      </a:moveTo>
                      <a:cubicBezTo>
                        <a:pt x="1676" y="3302"/>
                        <a:pt x="1492" y="3118"/>
                        <a:pt x="1492" y="2891"/>
                      </a:cubicBezTo>
                      <a:cubicBezTo>
                        <a:pt x="1492" y="2665"/>
                        <a:pt x="1676" y="2481"/>
                        <a:pt x="1902" y="2481"/>
                      </a:cubicBezTo>
                      <a:cubicBezTo>
                        <a:pt x="2129" y="2481"/>
                        <a:pt x="2313" y="2665"/>
                        <a:pt x="2313" y="2891"/>
                      </a:cubicBezTo>
                      <a:cubicBezTo>
                        <a:pt x="2313" y="3118"/>
                        <a:pt x="2129" y="3302"/>
                        <a:pt x="1902" y="3302"/>
                      </a:cubicBezTo>
                      <a:close/>
                      <a:moveTo>
                        <a:pt x="5182" y="3302"/>
                      </a:moveTo>
                      <a:cubicBezTo>
                        <a:pt x="4955" y="3302"/>
                        <a:pt x="4771" y="3118"/>
                        <a:pt x="4771" y="2891"/>
                      </a:cubicBezTo>
                      <a:cubicBezTo>
                        <a:pt x="4771" y="2665"/>
                        <a:pt x="4955" y="2481"/>
                        <a:pt x="5182" y="2481"/>
                      </a:cubicBezTo>
                      <a:cubicBezTo>
                        <a:pt x="5408" y="2481"/>
                        <a:pt x="5592" y="2665"/>
                        <a:pt x="5592" y="2891"/>
                      </a:cubicBezTo>
                      <a:cubicBezTo>
                        <a:pt x="5592" y="3118"/>
                        <a:pt x="5408" y="3302"/>
                        <a:pt x="5182" y="3302"/>
                      </a:cubicBezTo>
                      <a:close/>
                      <a:moveTo>
                        <a:pt x="6506" y="2764"/>
                      </a:moveTo>
                      <a:lnTo>
                        <a:pt x="5835" y="2764"/>
                      </a:lnTo>
                      <a:cubicBezTo>
                        <a:pt x="5776" y="2457"/>
                        <a:pt x="5505" y="2225"/>
                        <a:pt x="5182" y="2225"/>
                      </a:cubicBezTo>
                      <a:cubicBezTo>
                        <a:pt x="4857" y="2225"/>
                        <a:pt x="4588" y="2457"/>
                        <a:pt x="4527" y="2764"/>
                      </a:cubicBezTo>
                      <a:lnTo>
                        <a:pt x="2556" y="2764"/>
                      </a:lnTo>
                      <a:cubicBezTo>
                        <a:pt x="2496" y="2457"/>
                        <a:pt x="2226" y="2225"/>
                        <a:pt x="1902" y="2225"/>
                      </a:cubicBezTo>
                      <a:cubicBezTo>
                        <a:pt x="1578" y="2225"/>
                        <a:pt x="1308" y="2457"/>
                        <a:pt x="1248" y="2764"/>
                      </a:cubicBezTo>
                      <a:lnTo>
                        <a:pt x="440" y="2764"/>
                      </a:lnTo>
                      <a:lnTo>
                        <a:pt x="440" y="1537"/>
                      </a:lnTo>
                      <a:lnTo>
                        <a:pt x="1843" y="1537"/>
                      </a:lnTo>
                      <a:lnTo>
                        <a:pt x="2585" y="256"/>
                      </a:lnTo>
                      <a:lnTo>
                        <a:pt x="5337" y="256"/>
                      </a:lnTo>
                      <a:lnTo>
                        <a:pt x="6078" y="1537"/>
                      </a:lnTo>
                      <a:lnTo>
                        <a:pt x="6505" y="1537"/>
                      </a:lnTo>
                      <a:lnTo>
                        <a:pt x="6505" y="2764"/>
                      </a:lnTo>
                      <a:lnTo>
                        <a:pt x="6506" y="2764"/>
                      </a:lnTo>
                      <a:close/>
                      <a:moveTo>
                        <a:pt x="5310" y="719"/>
                      </a:moveTo>
                      <a:lnTo>
                        <a:pt x="5768" y="1509"/>
                      </a:lnTo>
                      <a:lnTo>
                        <a:pt x="5310" y="1509"/>
                      </a:lnTo>
                      <a:lnTo>
                        <a:pt x="5310" y="719"/>
                      </a:lnTo>
                      <a:close/>
                      <a:moveTo>
                        <a:pt x="3847" y="512"/>
                      </a:moveTo>
                      <a:lnTo>
                        <a:pt x="5054" y="512"/>
                      </a:lnTo>
                      <a:lnTo>
                        <a:pt x="5054" y="1509"/>
                      </a:lnTo>
                      <a:lnTo>
                        <a:pt x="3847" y="1509"/>
                      </a:lnTo>
                      <a:lnTo>
                        <a:pt x="3847" y="512"/>
                      </a:lnTo>
                      <a:close/>
                      <a:moveTo>
                        <a:pt x="2733" y="512"/>
                      </a:moveTo>
                      <a:lnTo>
                        <a:pt x="3591" y="512"/>
                      </a:lnTo>
                      <a:lnTo>
                        <a:pt x="3591" y="1509"/>
                      </a:lnTo>
                      <a:lnTo>
                        <a:pt x="2155" y="1509"/>
                      </a:lnTo>
                      <a:lnTo>
                        <a:pt x="2733" y="5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buSzPct val="25000"/>
                  </a:pPr>
                  <a:r>
                    <a:rPr lang="en-US" altLang="zh-CN" sz="2000" b="1" dirty="0"/>
                    <a:t>Extra Features</a:t>
                  </a:r>
                </a:p>
              </p:txBody>
            </p:sp>
            <p:sp>
              <p:nvSpPr>
                <p:cNvPr id="33" name="îSľíḑè">
                  <a:extLst>
                    <a:ext uri="{FF2B5EF4-FFF2-40B4-BE49-F238E27FC236}">
                      <a16:creationId xmlns:a16="http://schemas.microsoft.com/office/drawing/2014/main" id="{863BF6DA-469A-4F33-BC11-69E45DA59493}"/>
                    </a:ext>
                  </a:extLst>
                </p:cNvPr>
                <p:cNvSpPr txBox="1"/>
                <p:nvPr/>
              </p:nvSpPr>
              <p:spPr>
                <a:xfrm>
                  <a:off x="6223577" y="3912931"/>
                  <a:ext cx="3071446" cy="1992853"/>
                </a:xfrm>
                <a:custGeom>
                  <a:avLst/>
                  <a:gdLst>
                    <a:gd name="T0" fmla="*/ 7008 w 7008"/>
                    <a:gd name="T1" fmla="*/ 2188 h 3558"/>
                    <a:gd name="T2" fmla="*/ 6762 w 7008"/>
                    <a:gd name="T3" fmla="*/ 2188 h 3558"/>
                    <a:gd name="T4" fmla="*/ 6762 w 7008"/>
                    <a:gd name="T5" fmla="*/ 1281 h 3558"/>
                    <a:gd name="T6" fmla="*/ 6227 w 7008"/>
                    <a:gd name="T7" fmla="*/ 1281 h 3558"/>
                    <a:gd name="T8" fmla="*/ 5485 w 7008"/>
                    <a:gd name="T9" fmla="*/ 0 h 3558"/>
                    <a:gd name="T10" fmla="*/ 2438 w 7008"/>
                    <a:gd name="T11" fmla="*/ 0 h 3558"/>
                    <a:gd name="T12" fmla="*/ 1696 w 7008"/>
                    <a:gd name="T13" fmla="*/ 1281 h 3558"/>
                    <a:gd name="T14" fmla="*/ 185 w 7008"/>
                    <a:gd name="T15" fmla="*/ 1281 h 3558"/>
                    <a:gd name="T16" fmla="*/ 185 w 7008"/>
                    <a:gd name="T17" fmla="*/ 2188 h 3558"/>
                    <a:gd name="T18" fmla="*/ 0 w 7008"/>
                    <a:gd name="T19" fmla="*/ 2188 h 3558"/>
                    <a:gd name="T20" fmla="*/ 0 w 7008"/>
                    <a:gd name="T21" fmla="*/ 2700 h 3558"/>
                    <a:gd name="T22" fmla="*/ 185 w 7008"/>
                    <a:gd name="T23" fmla="*/ 2700 h 3558"/>
                    <a:gd name="T24" fmla="*/ 185 w 7008"/>
                    <a:gd name="T25" fmla="*/ 3020 h 3558"/>
                    <a:gd name="T26" fmla="*/ 1249 w 7008"/>
                    <a:gd name="T27" fmla="*/ 3020 h 3558"/>
                    <a:gd name="T28" fmla="*/ 1902 w 7008"/>
                    <a:gd name="T29" fmla="*/ 3558 h 3558"/>
                    <a:gd name="T30" fmla="*/ 2556 w 7008"/>
                    <a:gd name="T31" fmla="*/ 3020 h 3558"/>
                    <a:gd name="T32" fmla="*/ 4528 w 7008"/>
                    <a:gd name="T33" fmla="*/ 3020 h 3558"/>
                    <a:gd name="T34" fmla="*/ 5182 w 7008"/>
                    <a:gd name="T35" fmla="*/ 3558 h 3558"/>
                    <a:gd name="T36" fmla="*/ 5836 w 7008"/>
                    <a:gd name="T37" fmla="*/ 3020 h 3558"/>
                    <a:gd name="T38" fmla="*/ 6763 w 7008"/>
                    <a:gd name="T39" fmla="*/ 3020 h 3558"/>
                    <a:gd name="T40" fmla="*/ 6763 w 7008"/>
                    <a:gd name="T41" fmla="*/ 2700 h 3558"/>
                    <a:gd name="T42" fmla="*/ 7008 w 7008"/>
                    <a:gd name="T43" fmla="*/ 2700 h 3558"/>
                    <a:gd name="T44" fmla="*/ 7008 w 7008"/>
                    <a:gd name="T45" fmla="*/ 2188 h 3558"/>
                    <a:gd name="T46" fmla="*/ 1902 w 7008"/>
                    <a:gd name="T47" fmla="*/ 3302 h 3558"/>
                    <a:gd name="T48" fmla="*/ 1492 w 7008"/>
                    <a:gd name="T49" fmla="*/ 2891 h 3558"/>
                    <a:gd name="T50" fmla="*/ 1902 w 7008"/>
                    <a:gd name="T51" fmla="*/ 2481 h 3558"/>
                    <a:gd name="T52" fmla="*/ 2313 w 7008"/>
                    <a:gd name="T53" fmla="*/ 2891 h 3558"/>
                    <a:gd name="T54" fmla="*/ 1902 w 7008"/>
                    <a:gd name="T55" fmla="*/ 3302 h 3558"/>
                    <a:gd name="T56" fmla="*/ 5182 w 7008"/>
                    <a:gd name="T57" fmla="*/ 3302 h 3558"/>
                    <a:gd name="T58" fmla="*/ 4771 w 7008"/>
                    <a:gd name="T59" fmla="*/ 2891 h 3558"/>
                    <a:gd name="T60" fmla="*/ 5182 w 7008"/>
                    <a:gd name="T61" fmla="*/ 2481 h 3558"/>
                    <a:gd name="T62" fmla="*/ 5592 w 7008"/>
                    <a:gd name="T63" fmla="*/ 2891 h 3558"/>
                    <a:gd name="T64" fmla="*/ 5182 w 7008"/>
                    <a:gd name="T65" fmla="*/ 3302 h 3558"/>
                    <a:gd name="T66" fmla="*/ 6506 w 7008"/>
                    <a:gd name="T67" fmla="*/ 2764 h 3558"/>
                    <a:gd name="T68" fmla="*/ 5835 w 7008"/>
                    <a:gd name="T69" fmla="*/ 2764 h 3558"/>
                    <a:gd name="T70" fmla="*/ 5182 w 7008"/>
                    <a:gd name="T71" fmla="*/ 2225 h 3558"/>
                    <a:gd name="T72" fmla="*/ 4527 w 7008"/>
                    <a:gd name="T73" fmla="*/ 2764 h 3558"/>
                    <a:gd name="T74" fmla="*/ 2556 w 7008"/>
                    <a:gd name="T75" fmla="*/ 2764 h 3558"/>
                    <a:gd name="T76" fmla="*/ 1902 w 7008"/>
                    <a:gd name="T77" fmla="*/ 2225 h 3558"/>
                    <a:gd name="T78" fmla="*/ 1248 w 7008"/>
                    <a:gd name="T79" fmla="*/ 2764 h 3558"/>
                    <a:gd name="T80" fmla="*/ 440 w 7008"/>
                    <a:gd name="T81" fmla="*/ 2764 h 3558"/>
                    <a:gd name="T82" fmla="*/ 440 w 7008"/>
                    <a:gd name="T83" fmla="*/ 1537 h 3558"/>
                    <a:gd name="T84" fmla="*/ 1843 w 7008"/>
                    <a:gd name="T85" fmla="*/ 1537 h 3558"/>
                    <a:gd name="T86" fmla="*/ 2585 w 7008"/>
                    <a:gd name="T87" fmla="*/ 256 h 3558"/>
                    <a:gd name="T88" fmla="*/ 5337 w 7008"/>
                    <a:gd name="T89" fmla="*/ 256 h 3558"/>
                    <a:gd name="T90" fmla="*/ 6078 w 7008"/>
                    <a:gd name="T91" fmla="*/ 1537 h 3558"/>
                    <a:gd name="T92" fmla="*/ 6505 w 7008"/>
                    <a:gd name="T93" fmla="*/ 1537 h 3558"/>
                    <a:gd name="T94" fmla="*/ 6505 w 7008"/>
                    <a:gd name="T95" fmla="*/ 2764 h 3558"/>
                    <a:gd name="T96" fmla="*/ 6506 w 7008"/>
                    <a:gd name="T97" fmla="*/ 2764 h 3558"/>
                    <a:gd name="T98" fmla="*/ 5310 w 7008"/>
                    <a:gd name="T99" fmla="*/ 719 h 3558"/>
                    <a:gd name="T100" fmla="*/ 5768 w 7008"/>
                    <a:gd name="T101" fmla="*/ 1509 h 3558"/>
                    <a:gd name="T102" fmla="*/ 5310 w 7008"/>
                    <a:gd name="T103" fmla="*/ 1509 h 3558"/>
                    <a:gd name="T104" fmla="*/ 5310 w 7008"/>
                    <a:gd name="T105" fmla="*/ 719 h 3558"/>
                    <a:gd name="T106" fmla="*/ 3847 w 7008"/>
                    <a:gd name="T107" fmla="*/ 512 h 3558"/>
                    <a:gd name="T108" fmla="*/ 5054 w 7008"/>
                    <a:gd name="T109" fmla="*/ 512 h 3558"/>
                    <a:gd name="T110" fmla="*/ 5054 w 7008"/>
                    <a:gd name="T111" fmla="*/ 1509 h 3558"/>
                    <a:gd name="T112" fmla="*/ 3847 w 7008"/>
                    <a:gd name="T113" fmla="*/ 1509 h 3558"/>
                    <a:gd name="T114" fmla="*/ 3847 w 7008"/>
                    <a:gd name="T115" fmla="*/ 512 h 3558"/>
                    <a:gd name="T116" fmla="*/ 2733 w 7008"/>
                    <a:gd name="T117" fmla="*/ 512 h 3558"/>
                    <a:gd name="T118" fmla="*/ 3591 w 7008"/>
                    <a:gd name="T119" fmla="*/ 512 h 3558"/>
                    <a:gd name="T120" fmla="*/ 3591 w 7008"/>
                    <a:gd name="T121" fmla="*/ 1509 h 3558"/>
                    <a:gd name="T122" fmla="*/ 2155 w 7008"/>
                    <a:gd name="T123" fmla="*/ 1509 h 3558"/>
                    <a:gd name="T124" fmla="*/ 2733 w 7008"/>
                    <a:gd name="T125" fmla="*/ 512 h 3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008" h="3558">
                      <a:moveTo>
                        <a:pt x="7008" y="2188"/>
                      </a:moveTo>
                      <a:lnTo>
                        <a:pt x="6762" y="2188"/>
                      </a:lnTo>
                      <a:lnTo>
                        <a:pt x="6762" y="1281"/>
                      </a:lnTo>
                      <a:lnTo>
                        <a:pt x="6227" y="1281"/>
                      </a:lnTo>
                      <a:lnTo>
                        <a:pt x="5485" y="0"/>
                      </a:lnTo>
                      <a:lnTo>
                        <a:pt x="2438" y="0"/>
                      </a:lnTo>
                      <a:lnTo>
                        <a:pt x="1696" y="1281"/>
                      </a:lnTo>
                      <a:lnTo>
                        <a:pt x="185" y="1281"/>
                      </a:lnTo>
                      <a:lnTo>
                        <a:pt x="185" y="2188"/>
                      </a:lnTo>
                      <a:lnTo>
                        <a:pt x="0" y="2188"/>
                      </a:lnTo>
                      <a:lnTo>
                        <a:pt x="0" y="2700"/>
                      </a:lnTo>
                      <a:lnTo>
                        <a:pt x="185" y="2700"/>
                      </a:lnTo>
                      <a:lnTo>
                        <a:pt x="185" y="3020"/>
                      </a:lnTo>
                      <a:lnTo>
                        <a:pt x="1249" y="3020"/>
                      </a:lnTo>
                      <a:cubicBezTo>
                        <a:pt x="1309" y="3326"/>
                        <a:pt x="1579" y="3558"/>
                        <a:pt x="1902" y="3558"/>
                      </a:cubicBezTo>
                      <a:cubicBezTo>
                        <a:pt x="2226" y="3558"/>
                        <a:pt x="2496" y="3327"/>
                        <a:pt x="2556" y="3020"/>
                      </a:cubicBezTo>
                      <a:lnTo>
                        <a:pt x="4528" y="3020"/>
                      </a:lnTo>
                      <a:cubicBezTo>
                        <a:pt x="4588" y="3326"/>
                        <a:pt x="4858" y="3558"/>
                        <a:pt x="5182" y="3558"/>
                      </a:cubicBezTo>
                      <a:cubicBezTo>
                        <a:pt x="5506" y="3558"/>
                        <a:pt x="5776" y="3327"/>
                        <a:pt x="5836" y="3020"/>
                      </a:cubicBezTo>
                      <a:lnTo>
                        <a:pt x="6763" y="3020"/>
                      </a:lnTo>
                      <a:lnTo>
                        <a:pt x="6763" y="2700"/>
                      </a:lnTo>
                      <a:lnTo>
                        <a:pt x="7008" y="2700"/>
                      </a:lnTo>
                      <a:lnTo>
                        <a:pt x="7008" y="2188"/>
                      </a:lnTo>
                      <a:close/>
                      <a:moveTo>
                        <a:pt x="1902" y="3302"/>
                      </a:moveTo>
                      <a:cubicBezTo>
                        <a:pt x="1676" y="3302"/>
                        <a:pt x="1492" y="3118"/>
                        <a:pt x="1492" y="2891"/>
                      </a:cubicBezTo>
                      <a:cubicBezTo>
                        <a:pt x="1492" y="2665"/>
                        <a:pt x="1676" y="2481"/>
                        <a:pt x="1902" y="2481"/>
                      </a:cubicBezTo>
                      <a:cubicBezTo>
                        <a:pt x="2129" y="2481"/>
                        <a:pt x="2313" y="2665"/>
                        <a:pt x="2313" y="2891"/>
                      </a:cubicBezTo>
                      <a:cubicBezTo>
                        <a:pt x="2313" y="3118"/>
                        <a:pt x="2129" y="3302"/>
                        <a:pt x="1902" y="3302"/>
                      </a:cubicBezTo>
                      <a:close/>
                      <a:moveTo>
                        <a:pt x="5182" y="3302"/>
                      </a:moveTo>
                      <a:cubicBezTo>
                        <a:pt x="4955" y="3302"/>
                        <a:pt x="4771" y="3118"/>
                        <a:pt x="4771" y="2891"/>
                      </a:cubicBezTo>
                      <a:cubicBezTo>
                        <a:pt x="4771" y="2665"/>
                        <a:pt x="4955" y="2481"/>
                        <a:pt x="5182" y="2481"/>
                      </a:cubicBezTo>
                      <a:cubicBezTo>
                        <a:pt x="5408" y="2481"/>
                        <a:pt x="5592" y="2665"/>
                        <a:pt x="5592" y="2891"/>
                      </a:cubicBezTo>
                      <a:cubicBezTo>
                        <a:pt x="5592" y="3118"/>
                        <a:pt x="5408" y="3302"/>
                        <a:pt x="5182" y="3302"/>
                      </a:cubicBezTo>
                      <a:close/>
                      <a:moveTo>
                        <a:pt x="6506" y="2764"/>
                      </a:moveTo>
                      <a:lnTo>
                        <a:pt x="5835" y="2764"/>
                      </a:lnTo>
                      <a:cubicBezTo>
                        <a:pt x="5776" y="2457"/>
                        <a:pt x="5505" y="2225"/>
                        <a:pt x="5182" y="2225"/>
                      </a:cubicBezTo>
                      <a:cubicBezTo>
                        <a:pt x="4857" y="2225"/>
                        <a:pt x="4588" y="2457"/>
                        <a:pt x="4527" y="2764"/>
                      </a:cubicBezTo>
                      <a:lnTo>
                        <a:pt x="2556" y="2764"/>
                      </a:lnTo>
                      <a:cubicBezTo>
                        <a:pt x="2496" y="2457"/>
                        <a:pt x="2226" y="2225"/>
                        <a:pt x="1902" y="2225"/>
                      </a:cubicBezTo>
                      <a:cubicBezTo>
                        <a:pt x="1578" y="2225"/>
                        <a:pt x="1308" y="2457"/>
                        <a:pt x="1248" y="2764"/>
                      </a:cubicBezTo>
                      <a:lnTo>
                        <a:pt x="440" y="2764"/>
                      </a:lnTo>
                      <a:lnTo>
                        <a:pt x="440" y="1537"/>
                      </a:lnTo>
                      <a:lnTo>
                        <a:pt x="1843" y="1537"/>
                      </a:lnTo>
                      <a:lnTo>
                        <a:pt x="2585" y="256"/>
                      </a:lnTo>
                      <a:lnTo>
                        <a:pt x="5337" y="256"/>
                      </a:lnTo>
                      <a:lnTo>
                        <a:pt x="6078" y="1537"/>
                      </a:lnTo>
                      <a:lnTo>
                        <a:pt x="6505" y="1537"/>
                      </a:lnTo>
                      <a:lnTo>
                        <a:pt x="6505" y="2764"/>
                      </a:lnTo>
                      <a:lnTo>
                        <a:pt x="6506" y="2764"/>
                      </a:lnTo>
                      <a:close/>
                      <a:moveTo>
                        <a:pt x="5310" y="719"/>
                      </a:moveTo>
                      <a:lnTo>
                        <a:pt x="5768" y="1509"/>
                      </a:lnTo>
                      <a:lnTo>
                        <a:pt x="5310" y="1509"/>
                      </a:lnTo>
                      <a:lnTo>
                        <a:pt x="5310" y="719"/>
                      </a:lnTo>
                      <a:close/>
                      <a:moveTo>
                        <a:pt x="3847" y="512"/>
                      </a:moveTo>
                      <a:lnTo>
                        <a:pt x="5054" y="512"/>
                      </a:lnTo>
                      <a:lnTo>
                        <a:pt x="5054" y="1509"/>
                      </a:lnTo>
                      <a:lnTo>
                        <a:pt x="3847" y="1509"/>
                      </a:lnTo>
                      <a:lnTo>
                        <a:pt x="3847" y="512"/>
                      </a:lnTo>
                      <a:close/>
                      <a:moveTo>
                        <a:pt x="2733" y="512"/>
                      </a:moveTo>
                      <a:lnTo>
                        <a:pt x="3591" y="512"/>
                      </a:lnTo>
                      <a:lnTo>
                        <a:pt x="3591" y="1509"/>
                      </a:lnTo>
                      <a:lnTo>
                        <a:pt x="2155" y="1509"/>
                      </a:lnTo>
                      <a:lnTo>
                        <a:pt x="2733" y="5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额外特征包括：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  <a:p>
                  <a:pPr marL="171450" marR="0" lvl="0" indent="-17145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Wingdings" panose="05000000000000000000" pitchFamily="2" charset="2"/>
                    <a:buChar char="Ø"/>
                    <a:defRPr/>
                  </a:pPr>
                  <a:r>
                    <a:rPr lang="zh-CN" altLang="en-US" sz="1400" dirty="0"/>
                    <a:t>性别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  <a:p>
                  <a:pPr marL="171450" marR="0" lvl="0" indent="-17145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Wingdings" panose="05000000000000000000" pitchFamily="2" charset="2"/>
                    <a:buChar char="Ø"/>
                    <a:defRPr/>
                  </a:pPr>
                  <a:r>
                    <a:rPr lang="zh-CN" altLang="en-US" sz="1400" dirty="0"/>
                    <a:t>年龄</a:t>
                  </a:r>
                  <a:endParaRPr lang="en-US" altLang="zh-CN" sz="1400" dirty="0"/>
                </a:p>
                <a:p>
                  <a:pPr marL="171450" marR="0" lvl="0" indent="-17145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Wingdings" panose="05000000000000000000" pitchFamily="2" charset="2"/>
                    <a:buChar char="Ø"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收入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  <a:p>
                  <a:pPr marL="171450" marR="0" lvl="0" indent="-17145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Wingdings" panose="05000000000000000000" pitchFamily="2" charset="2"/>
                    <a:buChar char="Ø"/>
                    <a:defRPr/>
                  </a:pPr>
                  <a:r>
                    <a:rPr lang="zh-CN" altLang="en-US" sz="1400" dirty="0"/>
                    <a:t>票务情况</a:t>
                  </a:r>
                  <a:endParaRPr lang="en-US" altLang="zh-CN" sz="1400" dirty="0"/>
                </a:p>
                <a:p>
                  <a:pPr marL="171450" marR="0" lvl="0" indent="-17145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Wingdings" panose="05000000000000000000" pitchFamily="2" charset="2"/>
                    <a:buChar char="Ø"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行李质量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íṡḷïḍe">
                  <a:extLst>
                    <a:ext uri="{FF2B5EF4-FFF2-40B4-BE49-F238E27FC236}">
                      <a16:creationId xmlns:a16="http://schemas.microsoft.com/office/drawing/2014/main" id="{E3F3E5B8-300C-41C9-B37A-FD2813167CE1}"/>
                    </a:ext>
                  </a:extLst>
                </p:cNvPr>
                <p:cNvSpPr/>
                <p:nvPr/>
              </p:nvSpPr>
              <p:spPr bwMode="auto">
                <a:xfrm>
                  <a:off x="6461311" y="2834941"/>
                  <a:ext cx="205561" cy="104369"/>
                </a:xfrm>
                <a:custGeom>
                  <a:avLst/>
                  <a:gdLst>
                    <a:gd name="T0" fmla="*/ 7008 w 7008"/>
                    <a:gd name="T1" fmla="*/ 2188 h 3558"/>
                    <a:gd name="T2" fmla="*/ 6762 w 7008"/>
                    <a:gd name="T3" fmla="*/ 2188 h 3558"/>
                    <a:gd name="T4" fmla="*/ 6762 w 7008"/>
                    <a:gd name="T5" fmla="*/ 1281 h 3558"/>
                    <a:gd name="T6" fmla="*/ 6227 w 7008"/>
                    <a:gd name="T7" fmla="*/ 1281 h 3558"/>
                    <a:gd name="T8" fmla="*/ 5485 w 7008"/>
                    <a:gd name="T9" fmla="*/ 0 h 3558"/>
                    <a:gd name="T10" fmla="*/ 2438 w 7008"/>
                    <a:gd name="T11" fmla="*/ 0 h 3558"/>
                    <a:gd name="T12" fmla="*/ 1696 w 7008"/>
                    <a:gd name="T13" fmla="*/ 1281 h 3558"/>
                    <a:gd name="T14" fmla="*/ 185 w 7008"/>
                    <a:gd name="T15" fmla="*/ 1281 h 3558"/>
                    <a:gd name="T16" fmla="*/ 185 w 7008"/>
                    <a:gd name="T17" fmla="*/ 2188 h 3558"/>
                    <a:gd name="T18" fmla="*/ 0 w 7008"/>
                    <a:gd name="T19" fmla="*/ 2188 h 3558"/>
                    <a:gd name="T20" fmla="*/ 0 w 7008"/>
                    <a:gd name="T21" fmla="*/ 2700 h 3558"/>
                    <a:gd name="T22" fmla="*/ 185 w 7008"/>
                    <a:gd name="T23" fmla="*/ 2700 h 3558"/>
                    <a:gd name="T24" fmla="*/ 185 w 7008"/>
                    <a:gd name="T25" fmla="*/ 3020 h 3558"/>
                    <a:gd name="T26" fmla="*/ 1249 w 7008"/>
                    <a:gd name="T27" fmla="*/ 3020 h 3558"/>
                    <a:gd name="T28" fmla="*/ 1902 w 7008"/>
                    <a:gd name="T29" fmla="*/ 3558 h 3558"/>
                    <a:gd name="T30" fmla="*/ 2556 w 7008"/>
                    <a:gd name="T31" fmla="*/ 3020 h 3558"/>
                    <a:gd name="T32" fmla="*/ 4528 w 7008"/>
                    <a:gd name="T33" fmla="*/ 3020 h 3558"/>
                    <a:gd name="T34" fmla="*/ 5182 w 7008"/>
                    <a:gd name="T35" fmla="*/ 3558 h 3558"/>
                    <a:gd name="T36" fmla="*/ 5836 w 7008"/>
                    <a:gd name="T37" fmla="*/ 3020 h 3558"/>
                    <a:gd name="T38" fmla="*/ 6763 w 7008"/>
                    <a:gd name="T39" fmla="*/ 3020 h 3558"/>
                    <a:gd name="T40" fmla="*/ 6763 w 7008"/>
                    <a:gd name="T41" fmla="*/ 2700 h 3558"/>
                    <a:gd name="T42" fmla="*/ 7008 w 7008"/>
                    <a:gd name="T43" fmla="*/ 2700 h 3558"/>
                    <a:gd name="T44" fmla="*/ 7008 w 7008"/>
                    <a:gd name="T45" fmla="*/ 2188 h 3558"/>
                    <a:gd name="T46" fmla="*/ 1902 w 7008"/>
                    <a:gd name="T47" fmla="*/ 3302 h 3558"/>
                    <a:gd name="T48" fmla="*/ 1492 w 7008"/>
                    <a:gd name="T49" fmla="*/ 2891 h 3558"/>
                    <a:gd name="T50" fmla="*/ 1902 w 7008"/>
                    <a:gd name="T51" fmla="*/ 2481 h 3558"/>
                    <a:gd name="T52" fmla="*/ 2313 w 7008"/>
                    <a:gd name="T53" fmla="*/ 2891 h 3558"/>
                    <a:gd name="T54" fmla="*/ 1902 w 7008"/>
                    <a:gd name="T55" fmla="*/ 3302 h 3558"/>
                    <a:gd name="T56" fmla="*/ 5182 w 7008"/>
                    <a:gd name="T57" fmla="*/ 3302 h 3558"/>
                    <a:gd name="T58" fmla="*/ 4771 w 7008"/>
                    <a:gd name="T59" fmla="*/ 2891 h 3558"/>
                    <a:gd name="T60" fmla="*/ 5182 w 7008"/>
                    <a:gd name="T61" fmla="*/ 2481 h 3558"/>
                    <a:gd name="T62" fmla="*/ 5592 w 7008"/>
                    <a:gd name="T63" fmla="*/ 2891 h 3558"/>
                    <a:gd name="T64" fmla="*/ 5182 w 7008"/>
                    <a:gd name="T65" fmla="*/ 3302 h 3558"/>
                    <a:gd name="T66" fmla="*/ 6506 w 7008"/>
                    <a:gd name="T67" fmla="*/ 2764 h 3558"/>
                    <a:gd name="T68" fmla="*/ 5835 w 7008"/>
                    <a:gd name="T69" fmla="*/ 2764 h 3558"/>
                    <a:gd name="T70" fmla="*/ 5182 w 7008"/>
                    <a:gd name="T71" fmla="*/ 2225 h 3558"/>
                    <a:gd name="T72" fmla="*/ 4527 w 7008"/>
                    <a:gd name="T73" fmla="*/ 2764 h 3558"/>
                    <a:gd name="T74" fmla="*/ 2556 w 7008"/>
                    <a:gd name="T75" fmla="*/ 2764 h 3558"/>
                    <a:gd name="T76" fmla="*/ 1902 w 7008"/>
                    <a:gd name="T77" fmla="*/ 2225 h 3558"/>
                    <a:gd name="T78" fmla="*/ 1248 w 7008"/>
                    <a:gd name="T79" fmla="*/ 2764 h 3558"/>
                    <a:gd name="T80" fmla="*/ 440 w 7008"/>
                    <a:gd name="T81" fmla="*/ 2764 h 3558"/>
                    <a:gd name="T82" fmla="*/ 440 w 7008"/>
                    <a:gd name="T83" fmla="*/ 1537 h 3558"/>
                    <a:gd name="T84" fmla="*/ 1843 w 7008"/>
                    <a:gd name="T85" fmla="*/ 1537 h 3558"/>
                    <a:gd name="T86" fmla="*/ 2585 w 7008"/>
                    <a:gd name="T87" fmla="*/ 256 h 3558"/>
                    <a:gd name="T88" fmla="*/ 5337 w 7008"/>
                    <a:gd name="T89" fmla="*/ 256 h 3558"/>
                    <a:gd name="T90" fmla="*/ 6078 w 7008"/>
                    <a:gd name="T91" fmla="*/ 1537 h 3558"/>
                    <a:gd name="T92" fmla="*/ 6505 w 7008"/>
                    <a:gd name="T93" fmla="*/ 1537 h 3558"/>
                    <a:gd name="T94" fmla="*/ 6505 w 7008"/>
                    <a:gd name="T95" fmla="*/ 2764 h 3558"/>
                    <a:gd name="T96" fmla="*/ 6506 w 7008"/>
                    <a:gd name="T97" fmla="*/ 2764 h 3558"/>
                    <a:gd name="T98" fmla="*/ 5310 w 7008"/>
                    <a:gd name="T99" fmla="*/ 719 h 3558"/>
                    <a:gd name="T100" fmla="*/ 5768 w 7008"/>
                    <a:gd name="T101" fmla="*/ 1509 h 3558"/>
                    <a:gd name="T102" fmla="*/ 5310 w 7008"/>
                    <a:gd name="T103" fmla="*/ 1509 h 3558"/>
                    <a:gd name="T104" fmla="*/ 5310 w 7008"/>
                    <a:gd name="T105" fmla="*/ 719 h 3558"/>
                    <a:gd name="T106" fmla="*/ 3847 w 7008"/>
                    <a:gd name="T107" fmla="*/ 512 h 3558"/>
                    <a:gd name="T108" fmla="*/ 5054 w 7008"/>
                    <a:gd name="T109" fmla="*/ 512 h 3558"/>
                    <a:gd name="T110" fmla="*/ 5054 w 7008"/>
                    <a:gd name="T111" fmla="*/ 1509 h 3558"/>
                    <a:gd name="T112" fmla="*/ 3847 w 7008"/>
                    <a:gd name="T113" fmla="*/ 1509 h 3558"/>
                    <a:gd name="T114" fmla="*/ 3847 w 7008"/>
                    <a:gd name="T115" fmla="*/ 512 h 3558"/>
                    <a:gd name="T116" fmla="*/ 2733 w 7008"/>
                    <a:gd name="T117" fmla="*/ 512 h 3558"/>
                    <a:gd name="T118" fmla="*/ 3591 w 7008"/>
                    <a:gd name="T119" fmla="*/ 512 h 3558"/>
                    <a:gd name="T120" fmla="*/ 3591 w 7008"/>
                    <a:gd name="T121" fmla="*/ 1509 h 3558"/>
                    <a:gd name="T122" fmla="*/ 2155 w 7008"/>
                    <a:gd name="T123" fmla="*/ 1509 h 3558"/>
                    <a:gd name="T124" fmla="*/ 2733 w 7008"/>
                    <a:gd name="T125" fmla="*/ 512 h 3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008" h="3558">
                      <a:moveTo>
                        <a:pt x="7008" y="2188"/>
                      </a:moveTo>
                      <a:lnTo>
                        <a:pt x="6762" y="2188"/>
                      </a:lnTo>
                      <a:lnTo>
                        <a:pt x="6762" y="1281"/>
                      </a:lnTo>
                      <a:lnTo>
                        <a:pt x="6227" y="1281"/>
                      </a:lnTo>
                      <a:lnTo>
                        <a:pt x="5485" y="0"/>
                      </a:lnTo>
                      <a:lnTo>
                        <a:pt x="2438" y="0"/>
                      </a:lnTo>
                      <a:lnTo>
                        <a:pt x="1696" y="1281"/>
                      </a:lnTo>
                      <a:lnTo>
                        <a:pt x="185" y="1281"/>
                      </a:lnTo>
                      <a:lnTo>
                        <a:pt x="185" y="2188"/>
                      </a:lnTo>
                      <a:lnTo>
                        <a:pt x="0" y="2188"/>
                      </a:lnTo>
                      <a:lnTo>
                        <a:pt x="0" y="2700"/>
                      </a:lnTo>
                      <a:lnTo>
                        <a:pt x="185" y="2700"/>
                      </a:lnTo>
                      <a:lnTo>
                        <a:pt x="185" y="3020"/>
                      </a:lnTo>
                      <a:lnTo>
                        <a:pt x="1249" y="3020"/>
                      </a:lnTo>
                      <a:cubicBezTo>
                        <a:pt x="1309" y="3326"/>
                        <a:pt x="1579" y="3558"/>
                        <a:pt x="1902" y="3558"/>
                      </a:cubicBezTo>
                      <a:cubicBezTo>
                        <a:pt x="2226" y="3558"/>
                        <a:pt x="2496" y="3327"/>
                        <a:pt x="2556" y="3020"/>
                      </a:cubicBezTo>
                      <a:lnTo>
                        <a:pt x="4528" y="3020"/>
                      </a:lnTo>
                      <a:cubicBezTo>
                        <a:pt x="4588" y="3326"/>
                        <a:pt x="4858" y="3558"/>
                        <a:pt x="5182" y="3558"/>
                      </a:cubicBezTo>
                      <a:cubicBezTo>
                        <a:pt x="5506" y="3558"/>
                        <a:pt x="5776" y="3327"/>
                        <a:pt x="5836" y="3020"/>
                      </a:cubicBezTo>
                      <a:lnTo>
                        <a:pt x="6763" y="3020"/>
                      </a:lnTo>
                      <a:lnTo>
                        <a:pt x="6763" y="2700"/>
                      </a:lnTo>
                      <a:lnTo>
                        <a:pt x="7008" y="2700"/>
                      </a:lnTo>
                      <a:lnTo>
                        <a:pt x="7008" y="2188"/>
                      </a:lnTo>
                      <a:close/>
                      <a:moveTo>
                        <a:pt x="1902" y="3302"/>
                      </a:moveTo>
                      <a:cubicBezTo>
                        <a:pt x="1676" y="3302"/>
                        <a:pt x="1492" y="3118"/>
                        <a:pt x="1492" y="2891"/>
                      </a:cubicBezTo>
                      <a:cubicBezTo>
                        <a:pt x="1492" y="2665"/>
                        <a:pt x="1676" y="2481"/>
                        <a:pt x="1902" y="2481"/>
                      </a:cubicBezTo>
                      <a:cubicBezTo>
                        <a:pt x="2129" y="2481"/>
                        <a:pt x="2313" y="2665"/>
                        <a:pt x="2313" y="2891"/>
                      </a:cubicBezTo>
                      <a:cubicBezTo>
                        <a:pt x="2313" y="3118"/>
                        <a:pt x="2129" y="3302"/>
                        <a:pt x="1902" y="3302"/>
                      </a:cubicBezTo>
                      <a:close/>
                      <a:moveTo>
                        <a:pt x="5182" y="3302"/>
                      </a:moveTo>
                      <a:cubicBezTo>
                        <a:pt x="4955" y="3302"/>
                        <a:pt x="4771" y="3118"/>
                        <a:pt x="4771" y="2891"/>
                      </a:cubicBezTo>
                      <a:cubicBezTo>
                        <a:pt x="4771" y="2665"/>
                        <a:pt x="4955" y="2481"/>
                        <a:pt x="5182" y="2481"/>
                      </a:cubicBezTo>
                      <a:cubicBezTo>
                        <a:pt x="5408" y="2481"/>
                        <a:pt x="5592" y="2665"/>
                        <a:pt x="5592" y="2891"/>
                      </a:cubicBezTo>
                      <a:cubicBezTo>
                        <a:pt x="5592" y="3118"/>
                        <a:pt x="5408" y="3302"/>
                        <a:pt x="5182" y="3302"/>
                      </a:cubicBezTo>
                      <a:close/>
                      <a:moveTo>
                        <a:pt x="6506" y="2764"/>
                      </a:moveTo>
                      <a:lnTo>
                        <a:pt x="5835" y="2764"/>
                      </a:lnTo>
                      <a:cubicBezTo>
                        <a:pt x="5776" y="2457"/>
                        <a:pt x="5505" y="2225"/>
                        <a:pt x="5182" y="2225"/>
                      </a:cubicBezTo>
                      <a:cubicBezTo>
                        <a:pt x="4857" y="2225"/>
                        <a:pt x="4588" y="2457"/>
                        <a:pt x="4527" y="2764"/>
                      </a:cubicBezTo>
                      <a:lnTo>
                        <a:pt x="2556" y="2764"/>
                      </a:lnTo>
                      <a:cubicBezTo>
                        <a:pt x="2496" y="2457"/>
                        <a:pt x="2226" y="2225"/>
                        <a:pt x="1902" y="2225"/>
                      </a:cubicBezTo>
                      <a:cubicBezTo>
                        <a:pt x="1578" y="2225"/>
                        <a:pt x="1308" y="2457"/>
                        <a:pt x="1248" y="2764"/>
                      </a:cubicBezTo>
                      <a:lnTo>
                        <a:pt x="440" y="2764"/>
                      </a:lnTo>
                      <a:lnTo>
                        <a:pt x="440" y="1537"/>
                      </a:lnTo>
                      <a:lnTo>
                        <a:pt x="1843" y="1537"/>
                      </a:lnTo>
                      <a:lnTo>
                        <a:pt x="2585" y="256"/>
                      </a:lnTo>
                      <a:lnTo>
                        <a:pt x="5337" y="256"/>
                      </a:lnTo>
                      <a:lnTo>
                        <a:pt x="6078" y="1537"/>
                      </a:lnTo>
                      <a:lnTo>
                        <a:pt x="6505" y="1537"/>
                      </a:lnTo>
                      <a:lnTo>
                        <a:pt x="6505" y="2764"/>
                      </a:lnTo>
                      <a:lnTo>
                        <a:pt x="6506" y="2764"/>
                      </a:lnTo>
                      <a:close/>
                      <a:moveTo>
                        <a:pt x="5310" y="719"/>
                      </a:moveTo>
                      <a:lnTo>
                        <a:pt x="5768" y="1509"/>
                      </a:lnTo>
                      <a:lnTo>
                        <a:pt x="5310" y="1509"/>
                      </a:lnTo>
                      <a:lnTo>
                        <a:pt x="5310" y="719"/>
                      </a:lnTo>
                      <a:close/>
                      <a:moveTo>
                        <a:pt x="3847" y="512"/>
                      </a:moveTo>
                      <a:lnTo>
                        <a:pt x="5054" y="512"/>
                      </a:lnTo>
                      <a:lnTo>
                        <a:pt x="5054" y="1509"/>
                      </a:lnTo>
                      <a:lnTo>
                        <a:pt x="3847" y="1509"/>
                      </a:lnTo>
                      <a:lnTo>
                        <a:pt x="3847" y="512"/>
                      </a:lnTo>
                      <a:close/>
                      <a:moveTo>
                        <a:pt x="2733" y="512"/>
                      </a:moveTo>
                      <a:lnTo>
                        <a:pt x="3591" y="512"/>
                      </a:lnTo>
                      <a:lnTo>
                        <a:pt x="3591" y="1509"/>
                      </a:lnTo>
                      <a:lnTo>
                        <a:pt x="2155" y="1509"/>
                      </a:lnTo>
                      <a:lnTo>
                        <a:pt x="2733" y="5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5" name="îṣḷiḓé">
                <a:extLst>
                  <a:ext uri="{FF2B5EF4-FFF2-40B4-BE49-F238E27FC236}">
                    <a16:creationId xmlns:a16="http://schemas.microsoft.com/office/drawing/2014/main" id="{C2A98DBE-8A8C-4A7B-8265-DE9AFD1122DC}"/>
                  </a:ext>
                </a:extLst>
              </p:cNvPr>
              <p:cNvGrpSpPr/>
              <p:nvPr/>
            </p:nvGrpSpPr>
            <p:grpSpPr>
              <a:xfrm>
                <a:off x="2472197" y="2852471"/>
                <a:ext cx="3073218" cy="3699644"/>
                <a:chOff x="2472197" y="2852471"/>
                <a:chExt cx="3073218" cy="3699644"/>
              </a:xfrm>
            </p:grpSpPr>
            <p:sp>
              <p:nvSpPr>
                <p:cNvPr id="26" name="îSľiḍè">
                  <a:extLst>
                    <a:ext uri="{FF2B5EF4-FFF2-40B4-BE49-F238E27FC236}">
                      <a16:creationId xmlns:a16="http://schemas.microsoft.com/office/drawing/2014/main" id="{E710DDB1-6302-4DED-AEF0-7B4A0AE62982}"/>
                    </a:ext>
                  </a:extLst>
                </p:cNvPr>
                <p:cNvSpPr txBox="1"/>
                <p:nvPr/>
              </p:nvSpPr>
              <p:spPr>
                <a:xfrm>
                  <a:off x="2472197" y="2852471"/>
                  <a:ext cx="3071445" cy="1559457"/>
                </a:xfrm>
                <a:custGeom>
                  <a:avLst/>
                  <a:gdLst>
                    <a:gd name="T0" fmla="*/ 7008 w 7008"/>
                    <a:gd name="T1" fmla="*/ 2188 h 3558"/>
                    <a:gd name="T2" fmla="*/ 6762 w 7008"/>
                    <a:gd name="T3" fmla="*/ 2188 h 3558"/>
                    <a:gd name="T4" fmla="*/ 6762 w 7008"/>
                    <a:gd name="T5" fmla="*/ 1281 h 3558"/>
                    <a:gd name="T6" fmla="*/ 6227 w 7008"/>
                    <a:gd name="T7" fmla="*/ 1281 h 3558"/>
                    <a:gd name="T8" fmla="*/ 5485 w 7008"/>
                    <a:gd name="T9" fmla="*/ 0 h 3558"/>
                    <a:gd name="T10" fmla="*/ 2438 w 7008"/>
                    <a:gd name="T11" fmla="*/ 0 h 3558"/>
                    <a:gd name="T12" fmla="*/ 1696 w 7008"/>
                    <a:gd name="T13" fmla="*/ 1281 h 3558"/>
                    <a:gd name="T14" fmla="*/ 185 w 7008"/>
                    <a:gd name="T15" fmla="*/ 1281 h 3558"/>
                    <a:gd name="T16" fmla="*/ 185 w 7008"/>
                    <a:gd name="T17" fmla="*/ 2188 h 3558"/>
                    <a:gd name="T18" fmla="*/ 0 w 7008"/>
                    <a:gd name="T19" fmla="*/ 2188 h 3558"/>
                    <a:gd name="T20" fmla="*/ 0 w 7008"/>
                    <a:gd name="T21" fmla="*/ 2700 h 3558"/>
                    <a:gd name="T22" fmla="*/ 185 w 7008"/>
                    <a:gd name="T23" fmla="*/ 2700 h 3558"/>
                    <a:gd name="T24" fmla="*/ 185 w 7008"/>
                    <a:gd name="T25" fmla="*/ 3020 h 3558"/>
                    <a:gd name="T26" fmla="*/ 1249 w 7008"/>
                    <a:gd name="T27" fmla="*/ 3020 h 3558"/>
                    <a:gd name="T28" fmla="*/ 1902 w 7008"/>
                    <a:gd name="T29" fmla="*/ 3558 h 3558"/>
                    <a:gd name="T30" fmla="*/ 2556 w 7008"/>
                    <a:gd name="T31" fmla="*/ 3020 h 3558"/>
                    <a:gd name="T32" fmla="*/ 4528 w 7008"/>
                    <a:gd name="T33" fmla="*/ 3020 h 3558"/>
                    <a:gd name="T34" fmla="*/ 5182 w 7008"/>
                    <a:gd name="T35" fmla="*/ 3558 h 3558"/>
                    <a:gd name="T36" fmla="*/ 5836 w 7008"/>
                    <a:gd name="T37" fmla="*/ 3020 h 3558"/>
                    <a:gd name="T38" fmla="*/ 6763 w 7008"/>
                    <a:gd name="T39" fmla="*/ 3020 h 3558"/>
                    <a:gd name="T40" fmla="*/ 6763 w 7008"/>
                    <a:gd name="T41" fmla="*/ 2700 h 3558"/>
                    <a:gd name="T42" fmla="*/ 7008 w 7008"/>
                    <a:gd name="T43" fmla="*/ 2700 h 3558"/>
                    <a:gd name="T44" fmla="*/ 7008 w 7008"/>
                    <a:gd name="T45" fmla="*/ 2188 h 3558"/>
                    <a:gd name="T46" fmla="*/ 1902 w 7008"/>
                    <a:gd name="T47" fmla="*/ 3302 h 3558"/>
                    <a:gd name="T48" fmla="*/ 1492 w 7008"/>
                    <a:gd name="T49" fmla="*/ 2891 h 3558"/>
                    <a:gd name="T50" fmla="*/ 1902 w 7008"/>
                    <a:gd name="T51" fmla="*/ 2481 h 3558"/>
                    <a:gd name="T52" fmla="*/ 2313 w 7008"/>
                    <a:gd name="T53" fmla="*/ 2891 h 3558"/>
                    <a:gd name="T54" fmla="*/ 1902 w 7008"/>
                    <a:gd name="T55" fmla="*/ 3302 h 3558"/>
                    <a:gd name="T56" fmla="*/ 5182 w 7008"/>
                    <a:gd name="T57" fmla="*/ 3302 h 3558"/>
                    <a:gd name="T58" fmla="*/ 4771 w 7008"/>
                    <a:gd name="T59" fmla="*/ 2891 h 3558"/>
                    <a:gd name="T60" fmla="*/ 5182 w 7008"/>
                    <a:gd name="T61" fmla="*/ 2481 h 3558"/>
                    <a:gd name="T62" fmla="*/ 5592 w 7008"/>
                    <a:gd name="T63" fmla="*/ 2891 h 3558"/>
                    <a:gd name="T64" fmla="*/ 5182 w 7008"/>
                    <a:gd name="T65" fmla="*/ 3302 h 3558"/>
                    <a:gd name="T66" fmla="*/ 6506 w 7008"/>
                    <a:gd name="T67" fmla="*/ 2764 h 3558"/>
                    <a:gd name="T68" fmla="*/ 5835 w 7008"/>
                    <a:gd name="T69" fmla="*/ 2764 h 3558"/>
                    <a:gd name="T70" fmla="*/ 5182 w 7008"/>
                    <a:gd name="T71" fmla="*/ 2225 h 3558"/>
                    <a:gd name="T72" fmla="*/ 4527 w 7008"/>
                    <a:gd name="T73" fmla="*/ 2764 h 3558"/>
                    <a:gd name="T74" fmla="*/ 2556 w 7008"/>
                    <a:gd name="T75" fmla="*/ 2764 h 3558"/>
                    <a:gd name="T76" fmla="*/ 1902 w 7008"/>
                    <a:gd name="T77" fmla="*/ 2225 h 3558"/>
                    <a:gd name="T78" fmla="*/ 1248 w 7008"/>
                    <a:gd name="T79" fmla="*/ 2764 h 3558"/>
                    <a:gd name="T80" fmla="*/ 440 w 7008"/>
                    <a:gd name="T81" fmla="*/ 2764 h 3558"/>
                    <a:gd name="T82" fmla="*/ 440 w 7008"/>
                    <a:gd name="T83" fmla="*/ 1537 h 3558"/>
                    <a:gd name="T84" fmla="*/ 1843 w 7008"/>
                    <a:gd name="T85" fmla="*/ 1537 h 3558"/>
                    <a:gd name="T86" fmla="*/ 2585 w 7008"/>
                    <a:gd name="T87" fmla="*/ 256 h 3558"/>
                    <a:gd name="T88" fmla="*/ 5337 w 7008"/>
                    <a:gd name="T89" fmla="*/ 256 h 3558"/>
                    <a:gd name="T90" fmla="*/ 6078 w 7008"/>
                    <a:gd name="T91" fmla="*/ 1537 h 3558"/>
                    <a:gd name="T92" fmla="*/ 6505 w 7008"/>
                    <a:gd name="T93" fmla="*/ 1537 h 3558"/>
                    <a:gd name="T94" fmla="*/ 6505 w 7008"/>
                    <a:gd name="T95" fmla="*/ 2764 h 3558"/>
                    <a:gd name="T96" fmla="*/ 6506 w 7008"/>
                    <a:gd name="T97" fmla="*/ 2764 h 3558"/>
                    <a:gd name="T98" fmla="*/ 5310 w 7008"/>
                    <a:gd name="T99" fmla="*/ 719 h 3558"/>
                    <a:gd name="T100" fmla="*/ 5768 w 7008"/>
                    <a:gd name="T101" fmla="*/ 1509 h 3558"/>
                    <a:gd name="T102" fmla="*/ 5310 w 7008"/>
                    <a:gd name="T103" fmla="*/ 1509 h 3558"/>
                    <a:gd name="T104" fmla="*/ 5310 w 7008"/>
                    <a:gd name="T105" fmla="*/ 719 h 3558"/>
                    <a:gd name="T106" fmla="*/ 3847 w 7008"/>
                    <a:gd name="T107" fmla="*/ 512 h 3558"/>
                    <a:gd name="T108" fmla="*/ 5054 w 7008"/>
                    <a:gd name="T109" fmla="*/ 512 h 3558"/>
                    <a:gd name="T110" fmla="*/ 5054 w 7008"/>
                    <a:gd name="T111" fmla="*/ 1509 h 3558"/>
                    <a:gd name="T112" fmla="*/ 3847 w 7008"/>
                    <a:gd name="T113" fmla="*/ 1509 h 3558"/>
                    <a:gd name="T114" fmla="*/ 3847 w 7008"/>
                    <a:gd name="T115" fmla="*/ 512 h 3558"/>
                    <a:gd name="T116" fmla="*/ 2733 w 7008"/>
                    <a:gd name="T117" fmla="*/ 512 h 3558"/>
                    <a:gd name="T118" fmla="*/ 3591 w 7008"/>
                    <a:gd name="T119" fmla="*/ 512 h 3558"/>
                    <a:gd name="T120" fmla="*/ 3591 w 7008"/>
                    <a:gd name="T121" fmla="*/ 1509 h 3558"/>
                    <a:gd name="T122" fmla="*/ 2155 w 7008"/>
                    <a:gd name="T123" fmla="*/ 1509 h 3558"/>
                    <a:gd name="T124" fmla="*/ 2733 w 7008"/>
                    <a:gd name="T125" fmla="*/ 512 h 3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008" h="3558">
                      <a:moveTo>
                        <a:pt x="7008" y="2188"/>
                      </a:moveTo>
                      <a:lnTo>
                        <a:pt x="6762" y="2188"/>
                      </a:lnTo>
                      <a:lnTo>
                        <a:pt x="6762" y="1281"/>
                      </a:lnTo>
                      <a:lnTo>
                        <a:pt x="6227" y="1281"/>
                      </a:lnTo>
                      <a:lnTo>
                        <a:pt x="5485" y="0"/>
                      </a:lnTo>
                      <a:lnTo>
                        <a:pt x="2438" y="0"/>
                      </a:lnTo>
                      <a:lnTo>
                        <a:pt x="1696" y="1281"/>
                      </a:lnTo>
                      <a:lnTo>
                        <a:pt x="185" y="1281"/>
                      </a:lnTo>
                      <a:lnTo>
                        <a:pt x="185" y="2188"/>
                      </a:lnTo>
                      <a:lnTo>
                        <a:pt x="0" y="2188"/>
                      </a:lnTo>
                      <a:lnTo>
                        <a:pt x="0" y="2700"/>
                      </a:lnTo>
                      <a:lnTo>
                        <a:pt x="185" y="2700"/>
                      </a:lnTo>
                      <a:lnTo>
                        <a:pt x="185" y="3020"/>
                      </a:lnTo>
                      <a:lnTo>
                        <a:pt x="1249" y="3020"/>
                      </a:lnTo>
                      <a:cubicBezTo>
                        <a:pt x="1309" y="3326"/>
                        <a:pt x="1579" y="3558"/>
                        <a:pt x="1902" y="3558"/>
                      </a:cubicBezTo>
                      <a:cubicBezTo>
                        <a:pt x="2226" y="3558"/>
                        <a:pt x="2496" y="3327"/>
                        <a:pt x="2556" y="3020"/>
                      </a:cubicBezTo>
                      <a:lnTo>
                        <a:pt x="4528" y="3020"/>
                      </a:lnTo>
                      <a:cubicBezTo>
                        <a:pt x="4588" y="3326"/>
                        <a:pt x="4858" y="3558"/>
                        <a:pt x="5182" y="3558"/>
                      </a:cubicBezTo>
                      <a:cubicBezTo>
                        <a:pt x="5506" y="3558"/>
                        <a:pt x="5776" y="3327"/>
                        <a:pt x="5836" y="3020"/>
                      </a:cubicBezTo>
                      <a:lnTo>
                        <a:pt x="6763" y="3020"/>
                      </a:lnTo>
                      <a:lnTo>
                        <a:pt x="6763" y="2700"/>
                      </a:lnTo>
                      <a:lnTo>
                        <a:pt x="7008" y="2700"/>
                      </a:lnTo>
                      <a:lnTo>
                        <a:pt x="7008" y="2188"/>
                      </a:lnTo>
                      <a:close/>
                      <a:moveTo>
                        <a:pt x="1902" y="3302"/>
                      </a:moveTo>
                      <a:cubicBezTo>
                        <a:pt x="1676" y="3302"/>
                        <a:pt x="1492" y="3118"/>
                        <a:pt x="1492" y="2891"/>
                      </a:cubicBezTo>
                      <a:cubicBezTo>
                        <a:pt x="1492" y="2665"/>
                        <a:pt x="1676" y="2481"/>
                        <a:pt x="1902" y="2481"/>
                      </a:cubicBezTo>
                      <a:cubicBezTo>
                        <a:pt x="2129" y="2481"/>
                        <a:pt x="2313" y="2665"/>
                        <a:pt x="2313" y="2891"/>
                      </a:cubicBezTo>
                      <a:cubicBezTo>
                        <a:pt x="2313" y="3118"/>
                        <a:pt x="2129" y="3302"/>
                        <a:pt x="1902" y="3302"/>
                      </a:cubicBezTo>
                      <a:close/>
                      <a:moveTo>
                        <a:pt x="5182" y="3302"/>
                      </a:moveTo>
                      <a:cubicBezTo>
                        <a:pt x="4955" y="3302"/>
                        <a:pt x="4771" y="3118"/>
                        <a:pt x="4771" y="2891"/>
                      </a:cubicBezTo>
                      <a:cubicBezTo>
                        <a:pt x="4771" y="2665"/>
                        <a:pt x="4955" y="2481"/>
                        <a:pt x="5182" y="2481"/>
                      </a:cubicBezTo>
                      <a:cubicBezTo>
                        <a:pt x="5408" y="2481"/>
                        <a:pt x="5592" y="2665"/>
                        <a:pt x="5592" y="2891"/>
                      </a:cubicBezTo>
                      <a:cubicBezTo>
                        <a:pt x="5592" y="3118"/>
                        <a:pt x="5408" y="3302"/>
                        <a:pt x="5182" y="3302"/>
                      </a:cubicBezTo>
                      <a:close/>
                      <a:moveTo>
                        <a:pt x="6506" y="2764"/>
                      </a:moveTo>
                      <a:lnTo>
                        <a:pt x="5835" y="2764"/>
                      </a:lnTo>
                      <a:cubicBezTo>
                        <a:pt x="5776" y="2457"/>
                        <a:pt x="5505" y="2225"/>
                        <a:pt x="5182" y="2225"/>
                      </a:cubicBezTo>
                      <a:cubicBezTo>
                        <a:pt x="4857" y="2225"/>
                        <a:pt x="4588" y="2457"/>
                        <a:pt x="4527" y="2764"/>
                      </a:cubicBezTo>
                      <a:lnTo>
                        <a:pt x="2556" y="2764"/>
                      </a:lnTo>
                      <a:cubicBezTo>
                        <a:pt x="2496" y="2457"/>
                        <a:pt x="2226" y="2225"/>
                        <a:pt x="1902" y="2225"/>
                      </a:cubicBezTo>
                      <a:cubicBezTo>
                        <a:pt x="1578" y="2225"/>
                        <a:pt x="1308" y="2457"/>
                        <a:pt x="1248" y="2764"/>
                      </a:cubicBezTo>
                      <a:lnTo>
                        <a:pt x="440" y="2764"/>
                      </a:lnTo>
                      <a:lnTo>
                        <a:pt x="440" y="1537"/>
                      </a:lnTo>
                      <a:lnTo>
                        <a:pt x="1843" y="1537"/>
                      </a:lnTo>
                      <a:lnTo>
                        <a:pt x="2585" y="256"/>
                      </a:lnTo>
                      <a:lnTo>
                        <a:pt x="5337" y="256"/>
                      </a:lnTo>
                      <a:lnTo>
                        <a:pt x="6078" y="1537"/>
                      </a:lnTo>
                      <a:lnTo>
                        <a:pt x="6505" y="1537"/>
                      </a:lnTo>
                      <a:lnTo>
                        <a:pt x="6505" y="2764"/>
                      </a:lnTo>
                      <a:lnTo>
                        <a:pt x="6506" y="2764"/>
                      </a:lnTo>
                      <a:close/>
                      <a:moveTo>
                        <a:pt x="5310" y="719"/>
                      </a:moveTo>
                      <a:lnTo>
                        <a:pt x="5768" y="1509"/>
                      </a:lnTo>
                      <a:lnTo>
                        <a:pt x="5310" y="1509"/>
                      </a:lnTo>
                      <a:lnTo>
                        <a:pt x="5310" y="719"/>
                      </a:lnTo>
                      <a:close/>
                      <a:moveTo>
                        <a:pt x="3847" y="512"/>
                      </a:moveTo>
                      <a:lnTo>
                        <a:pt x="5054" y="512"/>
                      </a:lnTo>
                      <a:lnTo>
                        <a:pt x="5054" y="1509"/>
                      </a:lnTo>
                      <a:lnTo>
                        <a:pt x="3847" y="1509"/>
                      </a:lnTo>
                      <a:lnTo>
                        <a:pt x="3847" y="512"/>
                      </a:lnTo>
                      <a:close/>
                      <a:moveTo>
                        <a:pt x="2733" y="512"/>
                      </a:moveTo>
                      <a:lnTo>
                        <a:pt x="3591" y="512"/>
                      </a:lnTo>
                      <a:lnTo>
                        <a:pt x="3591" y="1509"/>
                      </a:lnTo>
                      <a:lnTo>
                        <a:pt x="2155" y="1509"/>
                      </a:lnTo>
                      <a:lnTo>
                        <a:pt x="2733" y="5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buSzPct val="25000"/>
                  </a:pPr>
                  <a:r>
                    <a:rPr lang="en-US" altLang="zh-CN" sz="2000" b="1" dirty="0"/>
                    <a:t>Main Features</a:t>
                  </a:r>
                </a:p>
              </p:txBody>
            </p:sp>
            <p:sp>
              <p:nvSpPr>
                <p:cNvPr id="27" name="îş1îďe">
                  <a:extLst>
                    <a:ext uri="{FF2B5EF4-FFF2-40B4-BE49-F238E27FC236}">
                      <a16:creationId xmlns:a16="http://schemas.microsoft.com/office/drawing/2014/main" id="{888C551F-9D13-4EFB-A36C-40832B9AA4F4}"/>
                    </a:ext>
                  </a:extLst>
                </p:cNvPr>
                <p:cNvSpPr txBox="1"/>
                <p:nvPr/>
              </p:nvSpPr>
              <p:spPr>
                <a:xfrm>
                  <a:off x="2473969" y="3912931"/>
                  <a:ext cx="3071446" cy="2639184"/>
                </a:xfrm>
                <a:custGeom>
                  <a:avLst/>
                  <a:gdLst>
                    <a:gd name="T0" fmla="*/ 7008 w 7008"/>
                    <a:gd name="T1" fmla="*/ 2188 h 3558"/>
                    <a:gd name="T2" fmla="*/ 6762 w 7008"/>
                    <a:gd name="T3" fmla="*/ 2188 h 3558"/>
                    <a:gd name="T4" fmla="*/ 6762 w 7008"/>
                    <a:gd name="T5" fmla="*/ 1281 h 3558"/>
                    <a:gd name="T6" fmla="*/ 6227 w 7008"/>
                    <a:gd name="T7" fmla="*/ 1281 h 3558"/>
                    <a:gd name="T8" fmla="*/ 5485 w 7008"/>
                    <a:gd name="T9" fmla="*/ 0 h 3558"/>
                    <a:gd name="T10" fmla="*/ 2438 w 7008"/>
                    <a:gd name="T11" fmla="*/ 0 h 3558"/>
                    <a:gd name="T12" fmla="*/ 1696 w 7008"/>
                    <a:gd name="T13" fmla="*/ 1281 h 3558"/>
                    <a:gd name="T14" fmla="*/ 185 w 7008"/>
                    <a:gd name="T15" fmla="*/ 1281 h 3558"/>
                    <a:gd name="T16" fmla="*/ 185 w 7008"/>
                    <a:gd name="T17" fmla="*/ 2188 h 3558"/>
                    <a:gd name="T18" fmla="*/ 0 w 7008"/>
                    <a:gd name="T19" fmla="*/ 2188 h 3558"/>
                    <a:gd name="T20" fmla="*/ 0 w 7008"/>
                    <a:gd name="T21" fmla="*/ 2700 h 3558"/>
                    <a:gd name="T22" fmla="*/ 185 w 7008"/>
                    <a:gd name="T23" fmla="*/ 2700 h 3558"/>
                    <a:gd name="T24" fmla="*/ 185 w 7008"/>
                    <a:gd name="T25" fmla="*/ 3020 h 3558"/>
                    <a:gd name="T26" fmla="*/ 1249 w 7008"/>
                    <a:gd name="T27" fmla="*/ 3020 h 3558"/>
                    <a:gd name="T28" fmla="*/ 1902 w 7008"/>
                    <a:gd name="T29" fmla="*/ 3558 h 3558"/>
                    <a:gd name="T30" fmla="*/ 2556 w 7008"/>
                    <a:gd name="T31" fmla="*/ 3020 h 3558"/>
                    <a:gd name="T32" fmla="*/ 4528 w 7008"/>
                    <a:gd name="T33" fmla="*/ 3020 h 3558"/>
                    <a:gd name="T34" fmla="*/ 5182 w 7008"/>
                    <a:gd name="T35" fmla="*/ 3558 h 3558"/>
                    <a:gd name="T36" fmla="*/ 5836 w 7008"/>
                    <a:gd name="T37" fmla="*/ 3020 h 3558"/>
                    <a:gd name="T38" fmla="*/ 6763 w 7008"/>
                    <a:gd name="T39" fmla="*/ 3020 h 3558"/>
                    <a:gd name="T40" fmla="*/ 6763 w 7008"/>
                    <a:gd name="T41" fmla="*/ 2700 h 3558"/>
                    <a:gd name="T42" fmla="*/ 7008 w 7008"/>
                    <a:gd name="T43" fmla="*/ 2700 h 3558"/>
                    <a:gd name="T44" fmla="*/ 7008 w 7008"/>
                    <a:gd name="T45" fmla="*/ 2188 h 3558"/>
                    <a:gd name="T46" fmla="*/ 1902 w 7008"/>
                    <a:gd name="T47" fmla="*/ 3302 h 3558"/>
                    <a:gd name="T48" fmla="*/ 1492 w 7008"/>
                    <a:gd name="T49" fmla="*/ 2891 h 3558"/>
                    <a:gd name="T50" fmla="*/ 1902 w 7008"/>
                    <a:gd name="T51" fmla="*/ 2481 h 3558"/>
                    <a:gd name="T52" fmla="*/ 2313 w 7008"/>
                    <a:gd name="T53" fmla="*/ 2891 h 3558"/>
                    <a:gd name="T54" fmla="*/ 1902 w 7008"/>
                    <a:gd name="T55" fmla="*/ 3302 h 3558"/>
                    <a:gd name="T56" fmla="*/ 5182 w 7008"/>
                    <a:gd name="T57" fmla="*/ 3302 h 3558"/>
                    <a:gd name="T58" fmla="*/ 4771 w 7008"/>
                    <a:gd name="T59" fmla="*/ 2891 h 3558"/>
                    <a:gd name="T60" fmla="*/ 5182 w 7008"/>
                    <a:gd name="T61" fmla="*/ 2481 h 3558"/>
                    <a:gd name="T62" fmla="*/ 5592 w 7008"/>
                    <a:gd name="T63" fmla="*/ 2891 h 3558"/>
                    <a:gd name="T64" fmla="*/ 5182 w 7008"/>
                    <a:gd name="T65" fmla="*/ 3302 h 3558"/>
                    <a:gd name="T66" fmla="*/ 6506 w 7008"/>
                    <a:gd name="T67" fmla="*/ 2764 h 3558"/>
                    <a:gd name="T68" fmla="*/ 5835 w 7008"/>
                    <a:gd name="T69" fmla="*/ 2764 h 3558"/>
                    <a:gd name="T70" fmla="*/ 5182 w 7008"/>
                    <a:gd name="T71" fmla="*/ 2225 h 3558"/>
                    <a:gd name="T72" fmla="*/ 4527 w 7008"/>
                    <a:gd name="T73" fmla="*/ 2764 h 3558"/>
                    <a:gd name="T74" fmla="*/ 2556 w 7008"/>
                    <a:gd name="T75" fmla="*/ 2764 h 3558"/>
                    <a:gd name="T76" fmla="*/ 1902 w 7008"/>
                    <a:gd name="T77" fmla="*/ 2225 h 3558"/>
                    <a:gd name="T78" fmla="*/ 1248 w 7008"/>
                    <a:gd name="T79" fmla="*/ 2764 h 3558"/>
                    <a:gd name="T80" fmla="*/ 440 w 7008"/>
                    <a:gd name="T81" fmla="*/ 2764 h 3558"/>
                    <a:gd name="T82" fmla="*/ 440 w 7008"/>
                    <a:gd name="T83" fmla="*/ 1537 h 3558"/>
                    <a:gd name="T84" fmla="*/ 1843 w 7008"/>
                    <a:gd name="T85" fmla="*/ 1537 h 3558"/>
                    <a:gd name="T86" fmla="*/ 2585 w 7008"/>
                    <a:gd name="T87" fmla="*/ 256 h 3558"/>
                    <a:gd name="T88" fmla="*/ 5337 w 7008"/>
                    <a:gd name="T89" fmla="*/ 256 h 3558"/>
                    <a:gd name="T90" fmla="*/ 6078 w 7008"/>
                    <a:gd name="T91" fmla="*/ 1537 h 3558"/>
                    <a:gd name="T92" fmla="*/ 6505 w 7008"/>
                    <a:gd name="T93" fmla="*/ 1537 h 3558"/>
                    <a:gd name="T94" fmla="*/ 6505 w 7008"/>
                    <a:gd name="T95" fmla="*/ 2764 h 3558"/>
                    <a:gd name="T96" fmla="*/ 6506 w 7008"/>
                    <a:gd name="T97" fmla="*/ 2764 h 3558"/>
                    <a:gd name="T98" fmla="*/ 5310 w 7008"/>
                    <a:gd name="T99" fmla="*/ 719 h 3558"/>
                    <a:gd name="T100" fmla="*/ 5768 w 7008"/>
                    <a:gd name="T101" fmla="*/ 1509 h 3558"/>
                    <a:gd name="T102" fmla="*/ 5310 w 7008"/>
                    <a:gd name="T103" fmla="*/ 1509 h 3558"/>
                    <a:gd name="T104" fmla="*/ 5310 w 7008"/>
                    <a:gd name="T105" fmla="*/ 719 h 3558"/>
                    <a:gd name="T106" fmla="*/ 3847 w 7008"/>
                    <a:gd name="T107" fmla="*/ 512 h 3558"/>
                    <a:gd name="T108" fmla="*/ 5054 w 7008"/>
                    <a:gd name="T109" fmla="*/ 512 h 3558"/>
                    <a:gd name="T110" fmla="*/ 5054 w 7008"/>
                    <a:gd name="T111" fmla="*/ 1509 h 3558"/>
                    <a:gd name="T112" fmla="*/ 3847 w 7008"/>
                    <a:gd name="T113" fmla="*/ 1509 h 3558"/>
                    <a:gd name="T114" fmla="*/ 3847 w 7008"/>
                    <a:gd name="T115" fmla="*/ 512 h 3558"/>
                    <a:gd name="T116" fmla="*/ 2733 w 7008"/>
                    <a:gd name="T117" fmla="*/ 512 h 3558"/>
                    <a:gd name="T118" fmla="*/ 3591 w 7008"/>
                    <a:gd name="T119" fmla="*/ 512 h 3558"/>
                    <a:gd name="T120" fmla="*/ 3591 w 7008"/>
                    <a:gd name="T121" fmla="*/ 1509 h 3558"/>
                    <a:gd name="T122" fmla="*/ 2155 w 7008"/>
                    <a:gd name="T123" fmla="*/ 1509 h 3558"/>
                    <a:gd name="T124" fmla="*/ 2733 w 7008"/>
                    <a:gd name="T125" fmla="*/ 512 h 3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008" h="3558">
                      <a:moveTo>
                        <a:pt x="7008" y="2188"/>
                      </a:moveTo>
                      <a:lnTo>
                        <a:pt x="6762" y="2188"/>
                      </a:lnTo>
                      <a:lnTo>
                        <a:pt x="6762" y="1281"/>
                      </a:lnTo>
                      <a:lnTo>
                        <a:pt x="6227" y="1281"/>
                      </a:lnTo>
                      <a:lnTo>
                        <a:pt x="5485" y="0"/>
                      </a:lnTo>
                      <a:lnTo>
                        <a:pt x="2438" y="0"/>
                      </a:lnTo>
                      <a:lnTo>
                        <a:pt x="1696" y="1281"/>
                      </a:lnTo>
                      <a:lnTo>
                        <a:pt x="185" y="1281"/>
                      </a:lnTo>
                      <a:lnTo>
                        <a:pt x="185" y="2188"/>
                      </a:lnTo>
                      <a:lnTo>
                        <a:pt x="0" y="2188"/>
                      </a:lnTo>
                      <a:lnTo>
                        <a:pt x="0" y="2700"/>
                      </a:lnTo>
                      <a:lnTo>
                        <a:pt x="185" y="2700"/>
                      </a:lnTo>
                      <a:lnTo>
                        <a:pt x="185" y="3020"/>
                      </a:lnTo>
                      <a:lnTo>
                        <a:pt x="1249" y="3020"/>
                      </a:lnTo>
                      <a:cubicBezTo>
                        <a:pt x="1309" y="3326"/>
                        <a:pt x="1579" y="3558"/>
                        <a:pt x="1902" y="3558"/>
                      </a:cubicBezTo>
                      <a:cubicBezTo>
                        <a:pt x="2226" y="3558"/>
                        <a:pt x="2496" y="3327"/>
                        <a:pt x="2556" y="3020"/>
                      </a:cubicBezTo>
                      <a:lnTo>
                        <a:pt x="4528" y="3020"/>
                      </a:lnTo>
                      <a:cubicBezTo>
                        <a:pt x="4588" y="3326"/>
                        <a:pt x="4858" y="3558"/>
                        <a:pt x="5182" y="3558"/>
                      </a:cubicBezTo>
                      <a:cubicBezTo>
                        <a:pt x="5506" y="3558"/>
                        <a:pt x="5776" y="3327"/>
                        <a:pt x="5836" y="3020"/>
                      </a:cubicBezTo>
                      <a:lnTo>
                        <a:pt x="6763" y="3020"/>
                      </a:lnTo>
                      <a:lnTo>
                        <a:pt x="6763" y="2700"/>
                      </a:lnTo>
                      <a:lnTo>
                        <a:pt x="7008" y="2700"/>
                      </a:lnTo>
                      <a:lnTo>
                        <a:pt x="7008" y="2188"/>
                      </a:lnTo>
                      <a:close/>
                      <a:moveTo>
                        <a:pt x="1902" y="3302"/>
                      </a:moveTo>
                      <a:cubicBezTo>
                        <a:pt x="1676" y="3302"/>
                        <a:pt x="1492" y="3118"/>
                        <a:pt x="1492" y="2891"/>
                      </a:cubicBezTo>
                      <a:cubicBezTo>
                        <a:pt x="1492" y="2665"/>
                        <a:pt x="1676" y="2481"/>
                        <a:pt x="1902" y="2481"/>
                      </a:cubicBezTo>
                      <a:cubicBezTo>
                        <a:pt x="2129" y="2481"/>
                        <a:pt x="2313" y="2665"/>
                        <a:pt x="2313" y="2891"/>
                      </a:cubicBezTo>
                      <a:cubicBezTo>
                        <a:pt x="2313" y="3118"/>
                        <a:pt x="2129" y="3302"/>
                        <a:pt x="1902" y="3302"/>
                      </a:cubicBezTo>
                      <a:close/>
                      <a:moveTo>
                        <a:pt x="5182" y="3302"/>
                      </a:moveTo>
                      <a:cubicBezTo>
                        <a:pt x="4955" y="3302"/>
                        <a:pt x="4771" y="3118"/>
                        <a:pt x="4771" y="2891"/>
                      </a:cubicBezTo>
                      <a:cubicBezTo>
                        <a:pt x="4771" y="2665"/>
                        <a:pt x="4955" y="2481"/>
                        <a:pt x="5182" y="2481"/>
                      </a:cubicBezTo>
                      <a:cubicBezTo>
                        <a:pt x="5408" y="2481"/>
                        <a:pt x="5592" y="2665"/>
                        <a:pt x="5592" y="2891"/>
                      </a:cubicBezTo>
                      <a:cubicBezTo>
                        <a:pt x="5592" y="3118"/>
                        <a:pt x="5408" y="3302"/>
                        <a:pt x="5182" y="3302"/>
                      </a:cubicBezTo>
                      <a:close/>
                      <a:moveTo>
                        <a:pt x="6506" y="2764"/>
                      </a:moveTo>
                      <a:lnTo>
                        <a:pt x="5835" y="2764"/>
                      </a:lnTo>
                      <a:cubicBezTo>
                        <a:pt x="5776" y="2457"/>
                        <a:pt x="5505" y="2225"/>
                        <a:pt x="5182" y="2225"/>
                      </a:cubicBezTo>
                      <a:cubicBezTo>
                        <a:pt x="4857" y="2225"/>
                        <a:pt x="4588" y="2457"/>
                        <a:pt x="4527" y="2764"/>
                      </a:cubicBezTo>
                      <a:lnTo>
                        <a:pt x="2556" y="2764"/>
                      </a:lnTo>
                      <a:cubicBezTo>
                        <a:pt x="2496" y="2457"/>
                        <a:pt x="2226" y="2225"/>
                        <a:pt x="1902" y="2225"/>
                      </a:cubicBezTo>
                      <a:cubicBezTo>
                        <a:pt x="1578" y="2225"/>
                        <a:pt x="1308" y="2457"/>
                        <a:pt x="1248" y="2764"/>
                      </a:cubicBezTo>
                      <a:lnTo>
                        <a:pt x="440" y="2764"/>
                      </a:lnTo>
                      <a:lnTo>
                        <a:pt x="440" y="1537"/>
                      </a:lnTo>
                      <a:lnTo>
                        <a:pt x="1843" y="1537"/>
                      </a:lnTo>
                      <a:lnTo>
                        <a:pt x="2585" y="256"/>
                      </a:lnTo>
                      <a:lnTo>
                        <a:pt x="5337" y="256"/>
                      </a:lnTo>
                      <a:lnTo>
                        <a:pt x="6078" y="1537"/>
                      </a:lnTo>
                      <a:lnTo>
                        <a:pt x="6505" y="1537"/>
                      </a:lnTo>
                      <a:lnTo>
                        <a:pt x="6505" y="2764"/>
                      </a:lnTo>
                      <a:lnTo>
                        <a:pt x="6506" y="2764"/>
                      </a:lnTo>
                      <a:close/>
                      <a:moveTo>
                        <a:pt x="5310" y="719"/>
                      </a:moveTo>
                      <a:lnTo>
                        <a:pt x="5768" y="1509"/>
                      </a:lnTo>
                      <a:lnTo>
                        <a:pt x="5310" y="1509"/>
                      </a:lnTo>
                      <a:lnTo>
                        <a:pt x="5310" y="719"/>
                      </a:lnTo>
                      <a:close/>
                      <a:moveTo>
                        <a:pt x="3847" y="512"/>
                      </a:moveTo>
                      <a:lnTo>
                        <a:pt x="5054" y="512"/>
                      </a:lnTo>
                      <a:lnTo>
                        <a:pt x="5054" y="1509"/>
                      </a:lnTo>
                      <a:lnTo>
                        <a:pt x="3847" y="1509"/>
                      </a:lnTo>
                      <a:lnTo>
                        <a:pt x="3847" y="512"/>
                      </a:lnTo>
                      <a:close/>
                      <a:moveTo>
                        <a:pt x="2733" y="512"/>
                      </a:moveTo>
                      <a:lnTo>
                        <a:pt x="3591" y="512"/>
                      </a:lnTo>
                      <a:lnTo>
                        <a:pt x="3591" y="1509"/>
                      </a:lnTo>
                      <a:lnTo>
                        <a:pt x="2155" y="1509"/>
                      </a:lnTo>
                      <a:lnTo>
                        <a:pt x="2733" y="5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1400" dirty="0"/>
                    <a:t>主要特征就是各个交通方式的属性，包括三种属性，即：</a:t>
                  </a:r>
                  <a:endParaRPr lang="en-US" altLang="zh-CN" sz="1400" dirty="0"/>
                </a:p>
                <a:p>
                  <a:pPr marL="285750" marR="0" lvl="0" indent="-28575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Wingdings" panose="05000000000000000000" pitchFamily="2" charset="2"/>
                    <a:buChar char="Ø"/>
                    <a:defRPr/>
                  </a:pPr>
                  <a:r>
                    <a:rPr lang="zh-CN" altLang="en-US" sz="14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旅行时间</a:t>
                  </a:r>
                  <a:endParaRPr lang="en-US" altLang="zh-CN" sz="14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pPr marL="285750" marR="0" lvl="0" indent="-28575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Wingdings" panose="05000000000000000000" pitchFamily="2" charset="2"/>
                    <a:buChar char="Ø"/>
                    <a:defRPr/>
                  </a:pPr>
                  <a:r>
                    <a:rPr lang="zh-CN" altLang="en-US" sz="14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旅行费用</a:t>
                  </a:r>
                  <a:endParaRPr lang="en-US" altLang="zh-CN" sz="14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pPr marL="285750" marR="0" lvl="0" indent="-28575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Wingdings" panose="05000000000000000000" pitchFamily="2" charset="2"/>
                    <a:buChar char="Ø"/>
                    <a:defRPr/>
                  </a:pPr>
                  <a:r>
                    <a:rPr lang="zh-CN" altLang="en-US" sz="14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发车间隔</a:t>
                  </a:r>
                  <a:endParaRPr lang="en-US" altLang="zh-CN" sz="14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1400" dirty="0"/>
                    <a:t>（由于小汽车没有发车间隔，在输入模型是为了保持交通方式特征维度一致，小汽车发车间隔全为</a:t>
                  </a:r>
                  <a:r>
                    <a:rPr lang="en-US" altLang="zh-CN" sz="1400" dirty="0"/>
                    <a:t>1</a:t>
                  </a:r>
                  <a:r>
                    <a:rPr lang="zh-CN" altLang="en-US" sz="1400" dirty="0"/>
                    <a:t>）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íṣľîḋe">
                  <a:extLst>
                    <a:ext uri="{FF2B5EF4-FFF2-40B4-BE49-F238E27FC236}">
                      <a16:creationId xmlns:a16="http://schemas.microsoft.com/office/drawing/2014/main" id="{3D01A303-4E42-4A2B-989B-AC54A04B060A}"/>
                    </a:ext>
                  </a:extLst>
                </p:cNvPr>
                <p:cNvSpPr/>
                <p:nvPr/>
              </p:nvSpPr>
              <p:spPr>
                <a:xfrm>
                  <a:off x="2550720" y="2998340"/>
                  <a:ext cx="666107" cy="338200"/>
                </a:xfrm>
                <a:custGeom>
                  <a:avLst/>
                  <a:gdLst>
                    <a:gd name="T0" fmla="*/ 7008 w 7008"/>
                    <a:gd name="T1" fmla="*/ 2188 h 3558"/>
                    <a:gd name="T2" fmla="*/ 6762 w 7008"/>
                    <a:gd name="T3" fmla="*/ 2188 h 3558"/>
                    <a:gd name="T4" fmla="*/ 6762 w 7008"/>
                    <a:gd name="T5" fmla="*/ 1281 h 3558"/>
                    <a:gd name="T6" fmla="*/ 6227 w 7008"/>
                    <a:gd name="T7" fmla="*/ 1281 h 3558"/>
                    <a:gd name="T8" fmla="*/ 5485 w 7008"/>
                    <a:gd name="T9" fmla="*/ 0 h 3558"/>
                    <a:gd name="T10" fmla="*/ 2438 w 7008"/>
                    <a:gd name="T11" fmla="*/ 0 h 3558"/>
                    <a:gd name="T12" fmla="*/ 1696 w 7008"/>
                    <a:gd name="T13" fmla="*/ 1281 h 3558"/>
                    <a:gd name="T14" fmla="*/ 185 w 7008"/>
                    <a:gd name="T15" fmla="*/ 1281 h 3558"/>
                    <a:gd name="T16" fmla="*/ 185 w 7008"/>
                    <a:gd name="T17" fmla="*/ 2188 h 3558"/>
                    <a:gd name="T18" fmla="*/ 0 w 7008"/>
                    <a:gd name="T19" fmla="*/ 2188 h 3558"/>
                    <a:gd name="T20" fmla="*/ 0 w 7008"/>
                    <a:gd name="T21" fmla="*/ 2700 h 3558"/>
                    <a:gd name="T22" fmla="*/ 185 w 7008"/>
                    <a:gd name="T23" fmla="*/ 2700 h 3558"/>
                    <a:gd name="T24" fmla="*/ 185 w 7008"/>
                    <a:gd name="T25" fmla="*/ 3020 h 3558"/>
                    <a:gd name="T26" fmla="*/ 1249 w 7008"/>
                    <a:gd name="T27" fmla="*/ 3020 h 3558"/>
                    <a:gd name="T28" fmla="*/ 1902 w 7008"/>
                    <a:gd name="T29" fmla="*/ 3558 h 3558"/>
                    <a:gd name="T30" fmla="*/ 2556 w 7008"/>
                    <a:gd name="T31" fmla="*/ 3020 h 3558"/>
                    <a:gd name="T32" fmla="*/ 4528 w 7008"/>
                    <a:gd name="T33" fmla="*/ 3020 h 3558"/>
                    <a:gd name="T34" fmla="*/ 5182 w 7008"/>
                    <a:gd name="T35" fmla="*/ 3558 h 3558"/>
                    <a:gd name="T36" fmla="*/ 5836 w 7008"/>
                    <a:gd name="T37" fmla="*/ 3020 h 3558"/>
                    <a:gd name="T38" fmla="*/ 6763 w 7008"/>
                    <a:gd name="T39" fmla="*/ 3020 h 3558"/>
                    <a:gd name="T40" fmla="*/ 6763 w 7008"/>
                    <a:gd name="T41" fmla="*/ 2700 h 3558"/>
                    <a:gd name="T42" fmla="*/ 7008 w 7008"/>
                    <a:gd name="T43" fmla="*/ 2700 h 3558"/>
                    <a:gd name="T44" fmla="*/ 7008 w 7008"/>
                    <a:gd name="T45" fmla="*/ 2188 h 3558"/>
                    <a:gd name="T46" fmla="*/ 1902 w 7008"/>
                    <a:gd name="T47" fmla="*/ 3302 h 3558"/>
                    <a:gd name="T48" fmla="*/ 1492 w 7008"/>
                    <a:gd name="T49" fmla="*/ 2891 h 3558"/>
                    <a:gd name="T50" fmla="*/ 1902 w 7008"/>
                    <a:gd name="T51" fmla="*/ 2481 h 3558"/>
                    <a:gd name="T52" fmla="*/ 2313 w 7008"/>
                    <a:gd name="T53" fmla="*/ 2891 h 3558"/>
                    <a:gd name="T54" fmla="*/ 1902 w 7008"/>
                    <a:gd name="T55" fmla="*/ 3302 h 3558"/>
                    <a:gd name="T56" fmla="*/ 5182 w 7008"/>
                    <a:gd name="T57" fmla="*/ 3302 h 3558"/>
                    <a:gd name="T58" fmla="*/ 4771 w 7008"/>
                    <a:gd name="T59" fmla="*/ 2891 h 3558"/>
                    <a:gd name="T60" fmla="*/ 5182 w 7008"/>
                    <a:gd name="T61" fmla="*/ 2481 h 3558"/>
                    <a:gd name="T62" fmla="*/ 5592 w 7008"/>
                    <a:gd name="T63" fmla="*/ 2891 h 3558"/>
                    <a:gd name="T64" fmla="*/ 5182 w 7008"/>
                    <a:gd name="T65" fmla="*/ 3302 h 3558"/>
                    <a:gd name="T66" fmla="*/ 6506 w 7008"/>
                    <a:gd name="T67" fmla="*/ 2764 h 3558"/>
                    <a:gd name="T68" fmla="*/ 5835 w 7008"/>
                    <a:gd name="T69" fmla="*/ 2764 h 3558"/>
                    <a:gd name="T70" fmla="*/ 5182 w 7008"/>
                    <a:gd name="T71" fmla="*/ 2225 h 3558"/>
                    <a:gd name="T72" fmla="*/ 4527 w 7008"/>
                    <a:gd name="T73" fmla="*/ 2764 h 3558"/>
                    <a:gd name="T74" fmla="*/ 2556 w 7008"/>
                    <a:gd name="T75" fmla="*/ 2764 h 3558"/>
                    <a:gd name="T76" fmla="*/ 1902 w 7008"/>
                    <a:gd name="T77" fmla="*/ 2225 h 3558"/>
                    <a:gd name="T78" fmla="*/ 1248 w 7008"/>
                    <a:gd name="T79" fmla="*/ 2764 h 3558"/>
                    <a:gd name="T80" fmla="*/ 440 w 7008"/>
                    <a:gd name="T81" fmla="*/ 2764 h 3558"/>
                    <a:gd name="T82" fmla="*/ 440 w 7008"/>
                    <a:gd name="T83" fmla="*/ 1537 h 3558"/>
                    <a:gd name="T84" fmla="*/ 1843 w 7008"/>
                    <a:gd name="T85" fmla="*/ 1537 h 3558"/>
                    <a:gd name="T86" fmla="*/ 2585 w 7008"/>
                    <a:gd name="T87" fmla="*/ 256 h 3558"/>
                    <a:gd name="T88" fmla="*/ 5337 w 7008"/>
                    <a:gd name="T89" fmla="*/ 256 h 3558"/>
                    <a:gd name="T90" fmla="*/ 6078 w 7008"/>
                    <a:gd name="T91" fmla="*/ 1537 h 3558"/>
                    <a:gd name="T92" fmla="*/ 6505 w 7008"/>
                    <a:gd name="T93" fmla="*/ 1537 h 3558"/>
                    <a:gd name="T94" fmla="*/ 6505 w 7008"/>
                    <a:gd name="T95" fmla="*/ 2764 h 3558"/>
                    <a:gd name="T96" fmla="*/ 6506 w 7008"/>
                    <a:gd name="T97" fmla="*/ 2764 h 3558"/>
                    <a:gd name="T98" fmla="*/ 5310 w 7008"/>
                    <a:gd name="T99" fmla="*/ 719 h 3558"/>
                    <a:gd name="T100" fmla="*/ 5768 w 7008"/>
                    <a:gd name="T101" fmla="*/ 1509 h 3558"/>
                    <a:gd name="T102" fmla="*/ 5310 w 7008"/>
                    <a:gd name="T103" fmla="*/ 1509 h 3558"/>
                    <a:gd name="T104" fmla="*/ 5310 w 7008"/>
                    <a:gd name="T105" fmla="*/ 719 h 3558"/>
                    <a:gd name="T106" fmla="*/ 3847 w 7008"/>
                    <a:gd name="T107" fmla="*/ 512 h 3558"/>
                    <a:gd name="T108" fmla="*/ 5054 w 7008"/>
                    <a:gd name="T109" fmla="*/ 512 h 3558"/>
                    <a:gd name="T110" fmla="*/ 5054 w 7008"/>
                    <a:gd name="T111" fmla="*/ 1509 h 3558"/>
                    <a:gd name="T112" fmla="*/ 3847 w 7008"/>
                    <a:gd name="T113" fmla="*/ 1509 h 3558"/>
                    <a:gd name="T114" fmla="*/ 3847 w 7008"/>
                    <a:gd name="T115" fmla="*/ 512 h 3558"/>
                    <a:gd name="T116" fmla="*/ 2733 w 7008"/>
                    <a:gd name="T117" fmla="*/ 512 h 3558"/>
                    <a:gd name="T118" fmla="*/ 3591 w 7008"/>
                    <a:gd name="T119" fmla="*/ 512 h 3558"/>
                    <a:gd name="T120" fmla="*/ 3591 w 7008"/>
                    <a:gd name="T121" fmla="*/ 1509 h 3558"/>
                    <a:gd name="T122" fmla="*/ 2155 w 7008"/>
                    <a:gd name="T123" fmla="*/ 1509 h 3558"/>
                    <a:gd name="T124" fmla="*/ 2733 w 7008"/>
                    <a:gd name="T125" fmla="*/ 512 h 3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008" h="3558">
                      <a:moveTo>
                        <a:pt x="7008" y="2188"/>
                      </a:moveTo>
                      <a:lnTo>
                        <a:pt x="6762" y="2188"/>
                      </a:lnTo>
                      <a:lnTo>
                        <a:pt x="6762" y="1281"/>
                      </a:lnTo>
                      <a:lnTo>
                        <a:pt x="6227" y="1281"/>
                      </a:lnTo>
                      <a:lnTo>
                        <a:pt x="5485" y="0"/>
                      </a:lnTo>
                      <a:lnTo>
                        <a:pt x="2438" y="0"/>
                      </a:lnTo>
                      <a:lnTo>
                        <a:pt x="1696" y="1281"/>
                      </a:lnTo>
                      <a:lnTo>
                        <a:pt x="185" y="1281"/>
                      </a:lnTo>
                      <a:lnTo>
                        <a:pt x="185" y="2188"/>
                      </a:lnTo>
                      <a:lnTo>
                        <a:pt x="0" y="2188"/>
                      </a:lnTo>
                      <a:lnTo>
                        <a:pt x="0" y="2700"/>
                      </a:lnTo>
                      <a:lnTo>
                        <a:pt x="185" y="2700"/>
                      </a:lnTo>
                      <a:lnTo>
                        <a:pt x="185" y="3020"/>
                      </a:lnTo>
                      <a:lnTo>
                        <a:pt x="1249" y="3020"/>
                      </a:lnTo>
                      <a:cubicBezTo>
                        <a:pt x="1309" y="3326"/>
                        <a:pt x="1579" y="3558"/>
                        <a:pt x="1902" y="3558"/>
                      </a:cubicBezTo>
                      <a:cubicBezTo>
                        <a:pt x="2226" y="3558"/>
                        <a:pt x="2496" y="3327"/>
                        <a:pt x="2556" y="3020"/>
                      </a:cubicBezTo>
                      <a:lnTo>
                        <a:pt x="4528" y="3020"/>
                      </a:lnTo>
                      <a:cubicBezTo>
                        <a:pt x="4588" y="3326"/>
                        <a:pt x="4858" y="3558"/>
                        <a:pt x="5182" y="3558"/>
                      </a:cubicBezTo>
                      <a:cubicBezTo>
                        <a:pt x="5506" y="3558"/>
                        <a:pt x="5776" y="3327"/>
                        <a:pt x="5836" y="3020"/>
                      </a:cubicBezTo>
                      <a:lnTo>
                        <a:pt x="6763" y="3020"/>
                      </a:lnTo>
                      <a:lnTo>
                        <a:pt x="6763" y="2700"/>
                      </a:lnTo>
                      <a:lnTo>
                        <a:pt x="7008" y="2700"/>
                      </a:lnTo>
                      <a:lnTo>
                        <a:pt x="7008" y="2188"/>
                      </a:lnTo>
                      <a:close/>
                      <a:moveTo>
                        <a:pt x="1902" y="3302"/>
                      </a:moveTo>
                      <a:cubicBezTo>
                        <a:pt x="1676" y="3302"/>
                        <a:pt x="1492" y="3118"/>
                        <a:pt x="1492" y="2891"/>
                      </a:cubicBezTo>
                      <a:cubicBezTo>
                        <a:pt x="1492" y="2665"/>
                        <a:pt x="1676" y="2481"/>
                        <a:pt x="1902" y="2481"/>
                      </a:cubicBezTo>
                      <a:cubicBezTo>
                        <a:pt x="2129" y="2481"/>
                        <a:pt x="2313" y="2665"/>
                        <a:pt x="2313" y="2891"/>
                      </a:cubicBezTo>
                      <a:cubicBezTo>
                        <a:pt x="2313" y="3118"/>
                        <a:pt x="2129" y="3302"/>
                        <a:pt x="1902" y="3302"/>
                      </a:cubicBezTo>
                      <a:close/>
                      <a:moveTo>
                        <a:pt x="5182" y="3302"/>
                      </a:moveTo>
                      <a:cubicBezTo>
                        <a:pt x="4955" y="3302"/>
                        <a:pt x="4771" y="3118"/>
                        <a:pt x="4771" y="2891"/>
                      </a:cubicBezTo>
                      <a:cubicBezTo>
                        <a:pt x="4771" y="2665"/>
                        <a:pt x="4955" y="2481"/>
                        <a:pt x="5182" y="2481"/>
                      </a:cubicBezTo>
                      <a:cubicBezTo>
                        <a:pt x="5408" y="2481"/>
                        <a:pt x="5592" y="2665"/>
                        <a:pt x="5592" y="2891"/>
                      </a:cubicBezTo>
                      <a:cubicBezTo>
                        <a:pt x="5592" y="3118"/>
                        <a:pt x="5408" y="3302"/>
                        <a:pt x="5182" y="3302"/>
                      </a:cubicBezTo>
                      <a:close/>
                      <a:moveTo>
                        <a:pt x="6506" y="2764"/>
                      </a:moveTo>
                      <a:lnTo>
                        <a:pt x="5835" y="2764"/>
                      </a:lnTo>
                      <a:cubicBezTo>
                        <a:pt x="5776" y="2457"/>
                        <a:pt x="5505" y="2225"/>
                        <a:pt x="5182" y="2225"/>
                      </a:cubicBezTo>
                      <a:cubicBezTo>
                        <a:pt x="4857" y="2225"/>
                        <a:pt x="4588" y="2457"/>
                        <a:pt x="4527" y="2764"/>
                      </a:cubicBezTo>
                      <a:lnTo>
                        <a:pt x="2556" y="2764"/>
                      </a:lnTo>
                      <a:cubicBezTo>
                        <a:pt x="2496" y="2457"/>
                        <a:pt x="2226" y="2225"/>
                        <a:pt x="1902" y="2225"/>
                      </a:cubicBezTo>
                      <a:cubicBezTo>
                        <a:pt x="1578" y="2225"/>
                        <a:pt x="1308" y="2457"/>
                        <a:pt x="1248" y="2764"/>
                      </a:cubicBezTo>
                      <a:lnTo>
                        <a:pt x="440" y="2764"/>
                      </a:lnTo>
                      <a:lnTo>
                        <a:pt x="440" y="1537"/>
                      </a:lnTo>
                      <a:lnTo>
                        <a:pt x="1843" y="1537"/>
                      </a:lnTo>
                      <a:lnTo>
                        <a:pt x="2585" y="256"/>
                      </a:lnTo>
                      <a:lnTo>
                        <a:pt x="5337" y="256"/>
                      </a:lnTo>
                      <a:lnTo>
                        <a:pt x="6078" y="1537"/>
                      </a:lnTo>
                      <a:lnTo>
                        <a:pt x="6505" y="1537"/>
                      </a:lnTo>
                      <a:lnTo>
                        <a:pt x="6505" y="2764"/>
                      </a:lnTo>
                      <a:lnTo>
                        <a:pt x="6506" y="2764"/>
                      </a:lnTo>
                      <a:close/>
                      <a:moveTo>
                        <a:pt x="5310" y="719"/>
                      </a:moveTo>
                      <a:lnTo>
                        <a:pt x="5768" y="1509"/>
                      </a:lnTo>
                      <a:lnTo>
                        <a:pt x="5310" y="1509"/>
                      </a:lnTo>
                      <a:lnTo>
                        <a:pt x="5310" y="719"/>
                      </a:lnTo>
                      <a:close/>
                      <a:moveTo>
                        <a:pt x="3847" y="512"/>
                      </a:moveTo>
                      <a:lnTo>
                        <a:pt x="5054" y="512"/>
                      </a:lnTo>
                      <a:lnTo>
                        <a:pt x="5054" y="1509"/>
                      </a:lnTo>
                      <a:lnTo>
                        <a:pt x="3847" y="1509"/>
                      </a:lnTo>
                      <a:lnTo>
                        <a:pt x="3847" y="512"/>
                      </a:lnTo>
                      <a:close/>
                      <a:moveTo>
                        <a:pt x="2733" y="512"/>
                      </a:moveTo>
                      <a:lnTo>
                        <a:pt x="3591" y="512"/>
                      </a:lnTo>
                      <a:lnTo>
                        <a:pt x="3591" y="1509"/>
                      </a:lnTo>
                      <a:lnTo>
                        <a:pt x="2155" y="1509"/>
                      </a:lnTo>
                      <a:lnTo>
                        <a:pt x="2733" y="512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20000"/>
                  </a:schemeClr>
                </a:solidFill>
                <a:ln>
                  <a:solidFill>
                    <a:srgbClr val="120F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solidFill>
                      <a:srgbClr val="031A45"/>
                    </a:solidFill>
                  </a:endParaRPr>
                </a:p>
              </p:txBody>
            </p:sp>
          </p:grpSp>
        </p:grpSp>
        <p:sp>
          <p:nvSpPr>
            <p:cNvPr id="37" name="woman-and-man_17518">
              <a:extLst>
                <a:ext uri="{FF2B5EF4-FFF2-40B4-BE49-F238E27FC236}">
                  <a16:creationId xmlns:a16="http://schemas.microsoft.com/office/drawing/2014/main" id="{0082ED49-7A8C-4EF9-AF3F-493004E4DC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1881" y="2126204"/>
              <a:ext cx="457304" cy="609685"/>
            </a:xfrm>
            <a:custGeom>
              <a:avLst/>
              <a:gdLst>
                <a:gd name="connsiteX0" fmla="*/ 117240 w 505958"/>
                <a:gd name="connsiteY0" fmla="*/ 15524 h 607639"/>
                <a:gd name="connsiteX1" fmla="*/ 206543 w 505958"/>
                <a:gd name="connsiteY1" fmla="*/ 104782 h 607639"/>
                <a:gd name="connsiteX2" fmla="*/ 184905 w 505958"/>
                <a:gd name="connsiteY2" fmla="*/ 162771 h 607639"/>
                <a:gd name="connsiteX3" fmla="*/ 189366 w 505958"/>
                <a:gd name="connsiteY3" fmla="*/ 162771 h 607639"/>
                <a:gd name="connsiteX4" fmla="*/ 234444 w 505958"/>
                <a:gd name="connsiteY4" fmla="*/ 207779 h 607639"/>
                <a:gd name="connsiteX5" fmla="*/ 234444 w 505958"/>
                <a:gd name="connsiteY5" fmla="*/ 355784 h 607639"/>
                <a:gd name="connsiteX6" fmla="*/ 200469 w 505958"/>
                <a:gd name="connsiteY6" fmla="*/ 399371 h 607639"/>
                <a:gd name="connsiteX7" fmla="*/ 230553 w 505958"/>
                <a:gd name="connsiteY7" fmla="*/ 443905 h 607639"/>
                <a:gd name="connsiteX8" fmla="*/ 234634 w 505958"/>
                <a:gd name="connsiteY8" fmla="*/ 454423 h 607639"/>
                <a:gd name="connsiteX9" fmla="*/ 219070 w 505958"/>
                <a:gd name="connsiteY9" fmla="*/ 469962 h 607639"/>
                <a:gd name="connsiteX10" fmla="*/ 218880 w 505958"/>
                <a:gd name="connsiteY10" fmla="*/ 469962 h 607639"/>
                <a:gd name="connsiteX11" fmla="*/ 187657 w 505958"/>
                <a:gd name="connsiteY11" fmla="*/ 469962 h 607639"/>
                <a:gd name="connsiteX12" fmla="*/ 187657 w 505958"/>
                <a:gd name="connsiteY12" fmla="*/ 562537 h 607639"/>
                <a:gd name="connsiteX13" fmla="*/ 156150 w 505958"/>
                <a:gd name="connsiteY13" fmla="*/ 607639 h 607639"/>
                <a:gd name="connsiteX14" fmla="*/ 78330 w 505958"/>
                <a:gd name="connsiteY14" fmla="*/ 607639 h 607639"/>
                <a:gd name="connsiteX15" fmla="*/ 46823 w 505958"/>
                <a:gd name="connsiteY15" fmla="*/ 562537 h 607639"/>
                <a:gd name="connsiteX16" fmla="*/ 46823 w 505958"/>
                <a:gd name="connsiteY16" fmla="*/ 469962 h 607639"/>
                <a:gd name="connsiteX17" fmla="*/ 15600 w 505958"/>
                <a:gd name="connsiteY17" fmla="*/ 469962 h 607639"/>
                <a:gd name="connsiteX18" fmla="*/ 1839 w 505958"/>
                <a:gd name="connsiteY18" fmla="*/ 461719 h 607639"/>
                <a:gd name="connsiteX19" fmla="*/ 2693 w 505958"/>
                <a:gd name="connsiteY19" fmla="*/ 445705 h 607639"/>
                <a:gd name="connsiteX20" fmla="*/ 34011 w 505958"/>
                <a:gd name="connsiteY20" fmla="*/ 399371 h 607639"/>
                <a:gd name="connsiteX21" fmla="*/ 36 w 505958"/>
                <a:gd name="connsiteY21" fmla="*/ 355784 h 607639"/>
                <a:gd name="connsiteX22" fmla="*/ 36 w 505958"/>
                <a:gd name="connsiteY22" fmla="*/ 207779 h 607639"/>
                <a:gd name="connsiteX23" fmla="*/ 45115 w 505958"/>
                <a:gd name="connsiteY23" fmla="*/ 162771 h 607639"/>
                <a:gd name="connsiteX24" fmla="*/ 49575 w 505958"/>
                <a:gd name="connsiteY24" fmla="*/ 162771 h 607639"/>
                <a:gd name="connsiteX25" fmla="*/ 27937 w 505958"/>
                <a:gd name="connsiteY25" fmla="*/ 104782 h 607639"/>
                <a:gd name="connsiteX26" fmla="*/ 117240 w 505958"/>
                <a:gd name="connsiteY26" fmla="*/ 15524 h 607639"/>
                <a:gd name="connsiteX27" fmla="*/ 388749 w 505958"/>
                <a:gd name="connsiteY27" fmla="*/ 0 h 607639"/>
                <a:gd name="connsiteX28" fmla="*/ 478056 w 505958"/>
                <a:gd name="connsiteY28" fmla="*/ 89167 h 607639"/>
                <a:gd name="connsiteX29" fmla="*/ 456417 w 505958"/>
                <a:gd name="connsiteY29" fmla="*/ 147253 h 607639"/>
                <a:gd name="connsiteX30" fmla="*/ 460878 w 505958"/>
                <a:gd name="connsiteY30" fmla="*/ 147253 h 607639"/>
                <a:gd name="connsiteX31" fmla="*/ 505958 w 505958"/>
                <a:gd name="connsiteY31" fmla="*/ 192263 h 607639"/>
                <a:gd name="connsiteX32" fmla="*/ 505958 w 505958"/>
                <a:gd name="connsiteY32" fmla="*/ 340179 h 607639"/>
                <a:gd name="connsiteX33" fmla="*/ 460878 w 505958"/>
                <a:gd name="connsiteY33" fmla="*/ 385189 h 607639"/>
                <a:gd name="connsiteX34" fmla="*/ 459169 w 505958"/>
                <a:gd name="connsiteY34" fmla="*/ 385189 h 607639"/>
                <a:gd name="connsiteX35" fmla="*/ 459169 w 505958"/>
                <a:gd name="connsiteY35" fmla="*/ 547034 h 607639"/>
                <a:gd name="connsiteX36" fmla="*/ 427661 w 505958"/>
                <a:gd name="connsiteY36" fmla="*/ 592044 h 607639"/>
                <a:gd name="connsiteX37" fmla="*/ 349838 w 505958"/>
                <a:gd name="connsiteY37" fmla="*/ 592044 h 607639"/>
                <a:gd name="connsiteX38" fmla="*/ 318329 w 505958"/>
                <a:gd name="connsiteY38" fmla="*/ 547034 h 607639"/>
                <a:gd name="connsiteX39" fmla="*/ 318329 w 505958"/>
                <a:gd name="connsiteY39" fmla="*/ 385189 h 607639"/>
                <a:gd name="connsiteX40" fmla="*/ 316620 w 505958"/>
                <a:gd name="connsiteY40" fmla="*/ 385189 h 607639"/>
                <a:gd name="connsiteX41" fmla="*/ 271540 w 505958"/>
                <a:gd name="connsiteY41" fmla="*/ 340179 h 607639"/>
                <a:gd name="connsiteX42" fmla="*/ 271540 w 505958"/>
                <a:gd name="connsiteY42" fmla="*/ 192263 h 607639"/>
                <a:gd name="connsiteX43" fmla="*/ 316620 w 505958"/>
                <a:gd name="connsiteY43" fmla="*/ 147253 h 607639"/>
                <a:gd name="connsiteX44" fmla="*/ 321081 w 505958"/>
                <a:gd name="connsiteY44" fmla="*/ 147253 h 607639"/>
                <a:gd name="connsiteX45" fmla="*/ 299442 w 505958"/>
                <a:gd name="connsiteY45" fmla="*/ 89167 h 607639"/>
                <a:gd name="connsiteX46" fmla="*/ 388749 w 505958"/>
                <a:gd name="connsiteY46" fmla="*/ 0 h 6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05958" h="607639">
                  <a:moveTo>
                    <a:pt x="117240" y="15524"/>
                  </a:moveTo>
                  <a:cubicBezTo>
                    <a:pt x="166494" y="15524"/>
                    <a:pt x="206543" y="55605"/>
                    <a:pt x="206543" y="104782"/>
                  </a:cubicBezTo>
                  <a:cubicBezTo>
                    <a:pt x="206543" y="126954"/>
                    <a:pt x="198381" y="147137"/>
                    <a:pt x="184905" y="162771"/>
                  </a:cubicBezTo>
                  <a:lnTo>
                    <a:pt x="189366" y="162771"/>
                  </a:lnTo>
                  <a:cubicBezTo>
                    <a:pt x="214230" y="162771"/>
                    <a:pt x="234444" y="182954"/>
                    <a:pt x="234444" y="207779"/>
                  </a:cubicBezTo>
                  <a:lnTo>
                    <a:pt x="234444" y="355784"/>
                  </a:lnTo>
                  <a:cubicBezTo>
                    <a:pt x="234444" y="376725"/>
                    <a:pt x="219924" y="394444"/>
                    <a:pt x="200469" y="399371"/>
                  </a:cubicBezTo>
                  <a:lnTo>
                    <a:pt x="230553" y="443905"/>
                  </a:lnTo>
                  <a:cubicBezTo>
                    <a:pt x="233116" y="446653"/>
                    <a:pt x="234634" y="450348"/>
                    <a:pt x="234634" y="454423"/>
                  </a:cubicBezTo>
                  <a:cubicBezTo>
                    <a:pt x="234634" y="463045"/>
                    <a:pt x="227611" y="469962"/>
                    <a:pt x="219070" y="469962"/>
                  </a:cubicBezTo>
                  <a:cubicBezTo>
                    <a:pt x="218975" y="469962"/>
                    <a:pt x="218880" y="469962"/>
                    <a:pt x="218880" y="469962"/>
                  </a:cubicBezTo>
                  <a:lnTo>
                    <a:pt x="187657" y="469962"/>
                  </a:lnTo>
                  <a:lnTo>
                    <a:pt x="187657" y="562537"/>
                  </a:lnTo>
                  <a:cubicBezTo>
                    <a:pt x="187657" y="588215"/>
                    <a:pt x="174086" y="607639"/>
                    <a:pt x="156150" y="607639"/>
                  </a:cubicBezTo>
                  <a:lnTo>
                    <a:pt x="78330" y="607639"/>
                  </a:lnTo>
                  <a:cubicBezTo>
                    <a:pt x="60394" y="607639"/>
                    <a:pt x="46823" y="588215"/>
                    <a:pt x="46823" y="562537"/>
                  </a:cubicBezTo>
                  <a:lnTo>
                    <a:pt x="46823" y="469962"/>
                  </a:lnTo>
                  <a:lnTo>
                    <a:pt x="15600" y="469962"/>
                  </a:lnTo>
                  <a:cubicBezTo>
                    <a:pt x="9811" y="469962"/>
                    <a:pt x="4591" y="466835"/>
                    <a:pt x="1839" y="461719"/>
                  </a:cubicBezTo>
                  <a:cubicBezTo>
                    <a:pt x="-913" y="456602"/>
                    <a:pt x="-533" y="450443"/>
                    <a:pt x="2693" y="445705"/>
                  </a:cubicBezTo>
                  <a:lnTo>
                    <a:pt x="34011" y="399371"/>
                  </a:lnTo>
                  <a:cubicBezTo>
                    <a:pt x="14461" y="394444"/>
                    <a:pt x="36" y="376725"/>
                    <a:pt x="36" y="355784"/>
                  </a:cubicBezTo>
                  <a:lnTo>
                    <a:pt x="36" y="207779"/>
                  </a:lnTo>
                  <a:cubicBezTo>
                    <a:pt x="36" y="182954"/>
                    <a:pt x="20250" y="162771"/>
                    <a:pt x="45115" y="162771"/>
                  </a:cubicBezTo>
                  <a:lnTo>
                    <a:pt x="49575" y="162771"/>
                  </a:lnTo>
                  <a:cubicBezTo>
                    <a:pt x="36099" y="147137"/>
                    <a:pt x="27937" y="126954"/>
                    <a:pt x="27937" y="104782"/>
                  </a:cubicBezTo>
                  <a:cubicBezTo>
                    <a:pt x="27937" y="55605"/>
                    <a:pt x="67986" y="15524"/>
                    <a:pt x="117240" y="15524"/>
                  </a:cubicBezTo>
                  <a:close/>
                  <a:moveTo>
                    <a:pt x="388749" y="0"/>
                  </a:moveTo>
                  <a:cubicBezTo>
                    <a:pt x="438005" y="0"/>
                    <a:pt x="478056" y="39988"/>
                    <a:pt x="478056" y="89167"/>
                  </a:cubicBezTo>
                  <a:cubicBezTo>
                    <a:pt x="478056" y="111340"/>
                    <a:pt x="469894" y="131618"/>
                    <a:pt x="456417" y="147253"/>
                  </a:cubicBezTo>
                  <a:lnTo>
                    <a:pt x="460878" y="147253"/>
                  </a:lnTo>
                  <a:cubicBezTo>
                    <a:pt x="485743" y="147253"/>
                    <a:pt x="505958" y="167437"/>
                    <a:pt x="505958" y="192263"/>
                  </a:cubicBezTo>
                  <a:lnTo>
                    <a:pt x="505958" y="340179"/>
                  </a:lnTo>
                  <a:cubicBezTo>
                    <a:pt x="505958" y="365006"/>
                    <a:pt x="485743" y="385189"/>
                    <a:pt x="460878" y="385189"/>
                  </a:cubicBezTo>
                  <a:lnTo>
                    <a:pt x="459169" y="385189"/>
                  </a:lnTo>
                  <a:lnTo>
                    <a:pt x="459169" y="547034"/>
                  </a:lnTo>
                  <a:cubicBezTo>
                    <a:pt x="459169" y="572714"/>
                    <a:pt x="445598" y="592044"/>
                    <a:pt x="427661" y="592044"/>
                  </a:cubicBezTo>
                  <a:lnTo>
                    <a:pt x="349838" y="592044"/>
                  </a:lnTo>
                  <a:cubicBezTo>
                    <a:pt x="331900" y="592044"/>
                    <a:pt x="318329" y="572714"/>
                    <a:pt x="318329" y="547034"/>
                  </a:cubicBezTo>
                  <a:lnTo>
                    <a:pt x="318329" y="385189"/>
                  </a:lnTo>
                  <a:lnTo>
                    <a:pt x="316620" y="385189"/>
                  </a:lnTo>
                  <a:cubicBezTo>
                    <a:pt x="291755" y="385189"/>
                    <a:pt x="271540" y="365006"/>
                    <a:pt x="271540" y="340179"/>
                  </a:cubicBezTo>
                  <a:lnTo>
                    <a:pt x="271540" y="192263"/>
                  </a:lnTo>
                  <a:cubicBezTo>
                    <a:pt x="271540" y="167437"/>
                    <a:pt x="291755" y="147253"/>
                    <a:pt x="316620" y="147253"/>
                  </a:cubicBezTo>
                  <a:lnTo>
                    <a:pt x="321081" y="147253"/>
                  </a:lnTo>
                  <a:cubicBezTo>
                    <a:pt x="307604" y="131618"/>
                    <a:pt x="299442" y="111340"/>
                    <a:pt x="299442" y="89167"/>
                  </a:cubicBezTo>
                  <a:cubicBezTo>
                    <a:pt x="299442" y="39988"/>
                    <a:pt x="339493" y="0"/>
                    <a:pt x="388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iS1íḑê">
              <a:extLst>
                <a:ext uri="{FF2B5EF4-FFF2-40B4-BE49-F238E27FC236}">
                  <a16:creationId xmlns:a16="http://schemas.microsoft.com/office/drawing/2014/main" id="{0C31B7D7-C2CD-4E5A-A671-A90948E28CBC}"/>
                </a:ext>
              </a:extLst>
            </p:cNvPr>
            <p:cNvSpPr/>
            <p:nvPr/>
          </p:nvSpPr>
          <p:spPr>
            <a:xfrm>
              <a:off x="6525438" y="3239851"/>
              <a:ext cx="3681046" cy="271161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iS1íḑê">
              <a:extLst>
                <a:ext uri="{FF2B5EF4-FFF2-40B4-BE49-F238E27FC236}">
                  <a16:creationId xmlns:a16="http://schemas.microsoft.com/office/drawing/2014/main" id="{D5209AED-AC84-4FCF-A0B1-744AA4A0685F}"/>
                </a:ext>
              </a:extLst>
            </p:cNvPr>
            <p:cNvSpPr/>
            <p:nvPr/>
          </p:nvSpPr>
          <p:spPr>
            <a:xfrm>
              <a:off x="1819126" y="3239851"/>
              <a:ext cx="3681046" cy="271161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88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数据集介绍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166572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526CD9-DA43-4744-A837-23BAFFC7C8A0}"/>
              </a:ext>
            </a:extLst>
          </p:cNvPr>
          <p:cNvSpPr/>
          <p:nvPr/>
        </p:nvSpPr>
        <p:spPr>
          <a:xfrm>
            <a:off x="669924" y="1229360"/>
            <a:ext cx="2880000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数据集种类即划分方法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8F785D-216A-4D8D-BCB2-853DF433C99B}"/>
              </a:ext>
            </a:extLst>
          </p:cNvPr>
          <p:cNvCxnSpPr/>
          <p:nvPr/>
        </p:nvCxnSpPr>
        <p:spPr>
          <a:xfrm>
            <a:off x="669924" y="1788160"/>
            <a:ext cx="1440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1B8E12-84C1-4DDD-BEA4-05C8C29B4164}"/>
              </a:ext>
            </a:extLst>
          </p:cNvPr>
          <p:cNvCxnSpPr/>
          <p:nvPr/>
        </p:nvCxnSpPr>
        <p:spPr>
          <a:xfrm>
            <a:off x="669924" y="1788160"/>
            <a:ext cx="5400000" cy="0"/>
          </a:xfrm>
          <a:prstGeom prst="line">
            <a:avLst/>
          </a:prstGeom>
          <a:ln w="12700">
            <a:solidFill>
              <a:srgbClr val="031A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452D4C2-7A40-428B-BE25-79B7538D6BE9}"/>
              </a:ext>
            </a:extLst>
          </p:cNvPr>
          <p:cNvGrpSpPr/>
          <p:nvPr/>
        </p:nvGrpSpPr>
        <p:grpSpPr>
          <a:xfrm>
            <a:off x="575092" y="2113964"/>
            <a:ext cx="11041817" cy="3829636"/>
            <a:chOff x="669924" y="2113964"/>
            <a:chExt cx="11041817" cy="3829636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E6C05B3-E405-4387-97DD-5E8F9312B594}"/>
                </a:ext>
              </a:extLst>
            </p:cNvPr>
            <p:cNvGrpSpPr/>
            <p:nvPr/>
          </p:nvGrpSpPr>
          <p:grpSpPr>
            <a:xfrm>
              <a:off x="669924" y="2523412"/>
              <a:ext cx="3560331" cy="3420188"/>
              <a:chOff x="2471885" y="2513447"/>
              <a:chExt cx="3350287" cy="3578601"/>
            </a:xfrm>
          </p:grpSpPr>
          <p:sp>
            <p:nvSpPr>
              <p:cNvPr id="41" name="iS1íḑê">
                <a:extLst>
                  <a:ext uri="{FF2B5EF4-FFF2-40B4-BE49-F238E27FC236}">
                    <a16:creationId xmlns:a16="http://schemas.microsoft.com/office/drawing/2014/main" id="{10F35B60-80D5-4ED5-9514-3B6970156A54}"/>
                  </a:ext>
                </a:extLst>
              </p:cNvPr>
              <p:cNvSpPr/>
              <p:nvPr/>
            </p:nvSpPr>
            <p:spPr>
              <a:xfrm>
                <a:off x="2471885" y="2513447"/>
                <a:ext cx="3350287" cy="35786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íşľíďê">
                <a:extLst>
                  <a:ext uri="{FF2B5EF4-FFF2-40B4-BE49-F238E27FC236}">
                    <a16:creationId xmlns:a16="http://schemas.microsoft.com/office/drawing/2014/main" id="{1C645752-3287-4D51-8853-83FB700AF9C7}"/>
                  </a:ext>
                </a:extLst>
              </p:cNvPr>
              <p:cNvSpPr txBox="1"/>
              <p:nvPr/>
            </p:nvSpPr>
            <p:spPr>
              <a:xfrm>
                <a:off x="2669405" y="2688707"/>
                <a:ext cx="3071445" cy="4186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/>
                  <a:t>非均衡数据（</a:t>
                </a:r>
                <a:r>
                  <a:rPr lang="en-US" altLang="zh-CN" sz="2000" b="1" dirty="0"/>
                  <a:t>9000</a:t>
                </a:r>
                <a:r>
                  <a:rPr lang="zh-CN" altLang="en-US" sz="2000" b="1" dirty="0"/>
                  <a:t>）</a:t>
                </a:r>
                <a:endParaRPr lang="en-US" altLang="zh-CN" sz="2000" b="1" dirty="0"/>
              </a:p>
            </p:txBody>
          </p:sp>
          <p:sp>
            <p:nvSpPr>
              <p:cNvPr id="43" name="îSľíḑè">
                <a:extLst>
                  <a:ext uri="{FF2B5EF4-FFF2-40B4-BE49-F238E27FC236}">
                    <a16:creationId xmlns:a16="http://schemas.microsoft.com/office/drawing/2014/main" id="{B2C9726B-DF86-48F1-B006-6701ADB127B8}"/>
                  </a:ext>
                </a:extLst>
              </p:cNvPr>
              <p:cNvSpPr txBox="1"/>
              <p:nvPr/>
            </p:nvSpPr>
            <p:spPr>
              <a:xfrm>
                <a:off x="2671177" y="3155680"/>
                <a:ext cx="3071446" cy="282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第一类数据集不对数据分布进行调整，直接在原始数据的基础上做常规的特征工程，特征工程步骤如下：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228600" marR="0" lvl="0" indent="-22860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+mj-ea"/>
                  <a:buAutoNum type="circleNumDbPlain"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添加小汽车发车间隔特征（保证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main features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维度一致）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228600" marR="0" lvl="0" indent="-22860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+mj-ea"/>
                  <a:buAutoNum type="circleNumDbPlain"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删除统计重复的样本（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9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个）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228600" marR="0" lvl="0" indent="-22860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+mj-ea"/>
                  <a:buAutoNum type="circleNumDbPlain"/>
                  <a:defRPr/>
                </a:pPr>
                <a:r>
                  <a:rPr lang="zh-CN" altLang="en-US" sz="1200" dirty="0"/>
                  <a:t>去除交通方式选择不确定的样本</a:t>
                </a:r>
                <a:endParaRPr lang="en-US" altLang="zh-CN" sz="1200" dirty="0"/>
              </a:p>
              <a:p>
                <a:pPr marL="228600" marR="0" lvl="0" indent="-22860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+mj-ea"/>
                  <a:buAutoNum type="circleNumDbPlain"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去除没有小汽车的样本（该特征和输出选择具有高相关性）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A2891F4-E858-4F27-940B-77306E6B7F8B}"/>
                </a:ext>
              </a:extLst>
            </p:cNvPr>
            <p:cNvGrpSpPr/>
            <p:nvPr/>
          </p:nvGrpSpPr>
          <p:grpSpPr>
            <a:xfrm>
              <a:off x="4440158" y="2523412"/>
              <a:ext cx="3560331" cy="3420188"/>
              <a:chOff x="2471886" y="2513447"/>
              <a:chExt cx="3270737" cy="3578601"/>
            </a:xfrm>
            <a:solidFill>
              <a:srgbClr val="F8F8F8"/>
            </a:solidFill>
          </p:grpSpPr>
          <p:sp>
            <p:nvSpPr>
              <p:cNvPr id="53" name="iS1íḑê">
                <a:extLst>
                  <a:ext uri="{FF2B5EF4-FFF2-40B4-BE49-F238E27FC236}">
                    <a16:creationId xmlns:a16="http://schemas.microsoft.com/office/drawing/2014/main" id="{333AB597-F717-4703-BE4F-89973D80097D}"/>
                  </a:ext>
                </a:extLst>
              </p:cNvPr>
              <p:cNvSpPr/>
              <p:nvPr/>
            </p:nvSpPr>
            <p:spPr>
              <a:xfrm>
                <a:off x="2471886" y="2513447"/>
                <a:ext cx="3268965" cy="35786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íşľíďê">
                <a:extLst>
                  <a:ext uri="{FF2B5EF4-FFF2-40B4-BE49-F238E27FC236}">
                    <a16:creationId xmlns:a16="http://schemas.microsoft.com/office/drawing/2014/main" id="{57D30339-6F23-4544-93A3-9A1763E26760}"/>
                  </a:ext>
                </a:extLst>
              </p:cNvPr>
              <p:cNvSpPr txBox="1"/>
              <p:nvPr/>
            </p:nvSpPr>
            <p:spPr>
              <a:xfrm>
                <a:off x="2669405" y="2688707"/>
                <a:ext cx="3071445" cy="41864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000" b="1" dirty="0"/>
                  <a:t>均衡数据（</a:t>
                </a:r>
                <a:r>
                  <a:rPr lang="en-US" altLang="zh-CN" sz="2000" b="1" dirty="0"/>
                  <a:t>2400</a:t>
                </a:r>
                <a:r>
                  <a:rPr lang="zh-CN" altLang="en-US" sz="2000" b="1" dirty="0"/>
                  <a:t>）</a:t>
                </a:r>
                <a:endParaRPr lang="en-US" altLang="zh-CN" sz="2000" b="1" dirty="0"/>
              </a:p>
            </p:txBody>
          </p:sp>
          <p:sp>
            <p:nvSpPr>
              <p:cNvPr id="55" name="îSľíḑè">
                <a:extLst>
                  <a:ext uri="{FF2B5EF4-FFF2-40B4-BE49-F238E27FC236}">
                    <a16:creationId xmlns:a16="http://schemas.microsoft.com/office/drawing/2014/main" id="{4E381640-A03F-44B8-AB29-07861DD82F6F}"/>
                  </a:ext>
                </a:extLst>
              </p:cNvPr>
              <p:cNvSpPr txBox="1"/>
              <p:nvPr/>
            </p:nvSpPr>
            <p:spPr>
              <a:xfrm>
                <a:off x="2671177" y="3155680"/>
                <a:ext cx="3071446" cy="172015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均衡数据是在非均衡数据的基础上，将输出数据进行均衡化处理，处理过程如下：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342900" marR="0" lvl="0" indent="-34290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+mj-ea"/>
                  <a:buAutoNum type="circleNumDbPlain"/>
                  <a:defRPr/>
                </a:pPr>
                <a:r>
                  <a:rPr lang="zh-CN" altLang="en-US" sz="1200" dirty="0"/>
                  <a:t>选取输出交通方式分布中最小的分布（火车）</a:t>
                </a:r>
                <a:endParaRPr lang="en-US" altLang="zh-CN" sz="1200" dirty="0"/>
              </a:p>
              <a:p>
                <a:pPr marL="342900" marR="0" lvl="0" indent="-34290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+mj-ea"/>
                  <a:buAutoNum type="circleNumDbPlain"/>
                  <a:defRPr/>
                </a:pPr>
                <a:r>
                  <a:rPr lang="zh-CN" altLang="en-US" sz="1200" dirty="0"/>
                  <a:t>从地铁和小汽车中随机采样和火车等长度的样本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62" name="图表 61">
              <a:extLst>
                <a:ext uri="{FF2B5EF4-FFF2-40B4-BE49-F238E27FC236}">
                  <a16:creationId xmlns:a16="http://schemas.microsoft.com/office/drawing/2014/main" id="{0DC0BD01-785E-4A1D-9CD0-128D7D5A81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2582410"/>
                </p:ext>
              </p:extLst>
            </p:nvPr>
          </p:nvGraphicFramePr>
          <p:xfrm>
            <a:off x="8208463" y="2639506"/>
            <a:ext cx="3503278" cy="27046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6E29E901-79EF-4E46-B40C-F9B8CEF3A999}"/>
                </a:ext>
              </a:extLst>
            </p:cNvPr>
            <p:cNvSpPr/>
            <p:nvPr/>
          </p:nvSpPr>
          <p:spPr>
            <a:xfrm>
              <a:off x="1611830" y="2113964"/>
              <a:ext cx="1800000" cy="288000"/>
            </a:xfrm>
            <a:prstGeom prst="roundRect">
              <a:avLst/>
            </a:prstGeom>
            <a:solidFill>
              <a:srgbClr val="0274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1600" b="1" dirty="0"/>
                <a:t>最终预测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7BB2B89E-6472-4B94-900B-D77FAA633DF7}"/>
                </a:ext>
              </a:extLst>
            </p:cNvPr>
            <p:cNvSpPr/>
            <p:nvPr/>
          </p:nvSpPr>
          <p:spPr>
            <a:xfrm>
              <a:off x="5195205" y="2113964"/>
              <a:ext cx="1800000" cy="288000"/>
            </a:xfrm>
            <a:prstGeom prst="roundRect">
              <a:avLst/>
            </a:prstGeom>
            <a:solidFill>
              <a:srgbClr val="0274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1600" b="1" dirty="0"/>
                <a:t>模型评估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70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73921" y="3291841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模型简介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17560" y="3302086"/>
            <a:ext cx="989803" cy="860597"/>
          </a:xfrm>
          <a:prstGeom prst="rect">
            <a:avLst/>
          </a:prstGeom>
          <a:noFill/>
          <a:ln w="117475">
            <a:noFill/>
          </a:ln>
          <a:effectLst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EAA278-0211-4857-9E96-521A63AEA1B5}"/>
              </a:ext>
            </a:extLst>
          </p:cNvPr>
          <p:cNvGrpSpPr/>
          <p:nvPr/>
        </p:nvGrpSpPr>
        <p:grpSpPr>
          <a:xfrm>
            <a:off x="2358118" y="2805793"/>
            <a:ext cx="7475764" cy="1842937"/>
            <a:chOff x="1933074" y="2566307"/>
            <a:chExt cx="8325852" cy="18429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8B69800-6E2C-447C-B8A1-6FE90CD4C47D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74" y="2566307"/>
              <a:ext cx="8325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992EC04-A67C-46F6-B891-35DF57D2845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74" y="4409244"/>
              <a:ext cx="8325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5268B3E-817C-4B62-9DB2-0306550574FD}"/>
              </a:ext>
            </a:extLst>
          </p:cNvPr>
          <p:cNvGrpSpPr/>
          <p:nvPr/>
        </p:nvGrpSpPr>
        <p:grpSpPr>
          <a:xfrm>
            <a:off x="2358118" y="1224644"/>
            <a:ext cx="7475764" cy="1371600"/>
            <a:chOff x="416689" y="1415352"/>
            <a:chExt cx="5537071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1BFF1F6-0491-4804-B50A-1CFB93C738D9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739FB1-345E-4A7C-87AD-F7208A12AEC7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交通方式预测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1ECFF2-3EEF-42DA-A0C2-BDDC411845EB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zh-CN" altLang="en-US" sz="16600" noProof="0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机器学习和神经网络</a:t>
                </a:r>
                <a:endParaRPr lang="en-US" altLang="zh-CN" sz="16600" noProof="0" dirty="0">
                  <a:solidFill>
                    <a:schemeClr val="accent2">
                      <a:alpha val="3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15ED6-96A7-4332-800F-91B697E93BB2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alpha val="3000"/>
                    </a:schemeClr>
                  </a:solidFill>
                  <a:latin typeface="Impact" panose="020B0806030902050204" pitchFamily="34" charset="0"/>
                </a:rPr>
                <a:t>2021</a:t>
              </a:r>
              <a:endParaRPr lang="zh-CN" altLang="en-US" sz="9600" dirty="0">
                <a:solidFill>
                  <a:schemeClr val="accent2">
                    <a:alpha val="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88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en-US" altLang="zh-CN" b="1" dirty="0"/>
              <a:t>Our-DNN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526CD9-DA43-4744-A837-23BAFFC7C8A0}"/>
              </a:ext>
            </a:extLst>
          </p:cNvPr>
          <p:cNvSpPr/>
          <p:nvPr/>
        </p:nvSpPr>
        <p:spPr>
          <a:xfrm>
            <a:off x="669924" y="1229360"/>
            <a:ext cx="2880000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Main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endParaRPr lang="zh-CN" altLang="en-US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8F785D-216A-4D8D-BCB2-853DF433C99B}"/>
              </a:ext>
            </a:extLst>
          </p:cNvPr>
          <p:cNvCxnSpPr/>
          <p:nvPr/>
        </p:nvCxnSpPr>
        <p:spPr>
          <a:xfrm>
            <a:off x="669924" y="1788160"/>
            <a:ext cx="1440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1B8E12-84C1-4DDD-BEA4-05C8C29B4164}"/>
              </a:ext>
            </a:extLst>
          </p:cNvPr>
          <p:cNvCxnSpPr/>
          <p:nvPr/>
        </p:nvCxnSpPr>
        <p:spPr>
          <a:xfrm>
            <a:off x="669924" y="1788160"/>
            <a:ext cx="5400000" cy="0"/>
          </a:xfrm>
          <a:prstGeom prst="line">
            <a:avLst/>
          </a:prstGeom>
          <a:ln w="12700">
            <a:solidFill>
              <a:srgbClr val="031A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燕尾形 13">
            <a:extLst>
              <a:ext uri="{FF2B5EF4-FFF2-40B4-BE49-F238E27FC236}">
                <a16:creationId xmlns:a16="http://schemas.microsoft.com/office/drawing/2014/main" id="{0CD2E07D-102B-451E-BB5D-1F03693454DC}"/>
              </a:ext>
            </a:extLst>
          </p:cNvPr>
          <p:cNvSpPr/>
          <p:nvPr/>
        </p:nvSpPr>
        <p:spPr>
          <a:xfrm>
            <a:off x="5152660" y="1876650"/>
            <a:ext cx="1552937" cy="579114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1400" b="1" dirty="0"/>
              <a:t>模型结构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BCFC05C-464E-4668-9639-C1E78918E698}"/>
              </a:ext>
            </a:extLst>
          </p:cNvPr>
          <p:cNvGrpSpPr/>
          <p:nvPr/>
        </p:nvGrpSpPr>
        <p:grpSpPr>
          <a:xfrm>
            <a:off x="944249" y="2509697"/>
            <a:ext cx="10303502" cy="3504614"/>
            <a:chOff x="944249" y="2417336"/>
            <a:chExt cx="10303502" cy="350461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CA9A112-3C17-4DFA-9D3F-CD04570C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75034" y="2240235"/>
              <a:ext cx="2620183" cy="388175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F41B08-5180-42D3-AF64-7D27BD143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799" y="2662470"/>
              <a:ext cx="4235952" cy="3037285"/>
            </a:xfrm>
            <a:prstGeom prst="rect">
              <a:avLst/>
            </a:prstGeom>
          </p:spPr>
        </p:pic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E810B422-D6EE-40B6-BB1A-6BF11A19C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7818" y="2770910"/>
              <a:ext cx="5533981" cy="277835"/>
            </a:xfrm>
            <a:prstGeom prst="bentConnector3">
              <a:avLst>
                <a:gd name="adj1" fmla="val 96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CF8D35A-796D-421B-A755-06381B7E2701}"/>
                </a:ext>
              </a:extLst>
            </p:cNvPr>
            <p:cNvSpPr/>
            <p:nvPr/>
          </p:nvSpPr>
          <p:spPr>
            <a:xfrm>
              <a:off x="1339272" y="3035186"/>
              <a:ext cx="295563" cy="64273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AA7201B-E080-4CB1-933D-67A7A77F041B}"/>
                </a:ext>
              </a:extLst>
            </p:cNvPr>
            <p:cNvSpPr/>
            <p:nvPr/>
          </p:nvSpPr>
          <p:spPr>
            <a:xfrm>
              <a:off x="7011799" y="2595418"/>
              <a:ext cx="1365583" cy="35098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24784D-F2B1-4EEC-8A5A-2F3E740ECEBD}"/>
                </a:ext>
              </a:extLst>
            </p:cNvPr>
            <p:cNvSpPr txBox="1"/>
            <p:nvPr/>
          </p:nvSpPr>
          <p:spPr>
            <a:xfrm>
              <a:off x="4131664" y="2417336"/>
              <a:ext cx="1191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输入特征</a:t>
              </a:r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86F89362-170C-47FA-9BED-9DE19592A642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rot="10800000" flipV="1">
              <a:off x="2109924" y="4357143"/>
              <a:ext cx="6406002" cy="551240"/>
            </a:xfrm>
            <a:prstGeom prst="bentConnector3">
              <a:avLst>
                <a:gd name="adj1" fmla="val 5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1B3C515-2E2E-4B09-8997-0BC8D89CC212}"/>
                </a:ext>
              </a:extLst>
            </p:cNvPr>
            <p:cNvSpPr/>
            <p:nvPr/>
          </p:nvSpPr>
          <p:spPr>
            <a:xfrm>
              <a:off x="8515927" y="3048745"/>
              <a:ext cx="1265382" cy="149554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45D95D9-6231-4201-8C95-5C627DC4F4C8}"/>
                </a:ext>
              </a:extLst>
            </p:cNvPr>
            <p:cNvSpPr/>
            <p:nvPr/>
          </p:nvSpPr>
          <p:spPr>
            <a:xfrm>
              <a:off x="1745673" y="4544291"/>
              <a:ext cx="364251" cy="72818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08CFD08-5E2E-48CF-93BB-FBCFA4543335}"/>
                </a:ext>
              </a:extLst>
            </p:cNvPr>
            <p:cNvSpPr txBox="1"/>
            <p:nvPr/>
          </p:nvSpPr>
          <p:spPr>
            <a:xfrm>
              <a:off x="5333384" y="4400629"/>
              <a:ext cx="1191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主干网络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D05E5B7-E042-4199-BBD1-E859BD5066C7}"/>
                </a:ext>
              </a:extLst>
            </p:cNvPr>
            <p:cNvCxnSpPr>
              <a:cxnSpLocks/>
            </p:cNvCxnSpPr>
            <p:nvPr/>
          </p:nvCxnSpPr>
          <p:spPr>
            <a:xfrm>
              <a:off x="2687782" y="4996873"/>
              <a:ext cx="5828144" cy="568559"/>
            </a:xfrm>
            <a:prstGeom prst="bentConnector3">
              <a:avLst>
                <a:gd name="adj1" fmla="val -79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E96172E-20B3-4C45-8E4C-32586AE00E66}"/>
                </a:ext>
              </a:extLst>
            </p:cNvPr>
            <p:cNvSpPr/>
            <p:nvPr/>
          </p:nvSpPr>
          <p:spPr>
            <a:xfrm>
              <a:off x="2487261" y="3048745"/>
              <a:ext cx="424088" cy="1948128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A929AB9-DF56-4227-A998-DB9582672710}"/>
                </a:ext>
              </a:extLst>
            </p:cNvPr>
            <p:cNvSpPr/>
            <p:nvPr/>
          </p:nvSpPr>
          <p:spPr>
            <a:xfrm>
              <a:off x="8515926" y="5408074"/>
              <a:ext cx="1265382" cy="30866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122D634-F960-40E5-A459-3B16A5C65F71}"/>
                </a:ext>
              </a:extLst>
            </p:cNvPr>
            <p:cNvSpPr txBox="1"/>
            <p:nvPr/>
          </p:nvSpPr>
          <p:spPr>
            <a:xfrm>
              <a:off x="4877107" y="5614173"/>
              <a:ext cx="1449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/>
                <a:t>Softmax</a:t>
              </a:r>
              <a:r>
                <a:rPr lang="en-US" altLang="zh-CN" sz="1400" b="1" dirty="0"/>
                <a:t> </a:t>
              </a:r>
              <a:r>
                <a:rPr lang="zh-CN" altLang="en-US" sz="1400" b="1" dirty="0"/>
                <a:t>分类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11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en-US" altLang="zh-CN" b="1" dirty="0"/>
              <a:t>Our-DNN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F0D15B-D088-46F0-B896-716BB3674534}"/>
              </a:ext>
            </a:extLst>
          </p:cNvPr>
          <p:cNvGrpSpPr/>
          <p:nvPr/>
        </p:nvGrpSpPr>
        <p:grpSpPr>
          <a:xfrm>
            <a:off x="326563" y="1390851"/>
            <a:ext cx="11538874" cy="4865640"/>
            <a:chOff x="444579" y="1756611"/>
            <a:chExt cx="11538874" cy="48656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0AB7969-ADFE-441B-BB8A-36A92317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853" y="1806581"/>
              <a:ext cx="8083690" cy="4777732"/>
            </a:xfrm>
            <a:prstGeom prst="rect">
              <a:avLst/>
            </a:prstGeom>
          </p:spPr>
        </p:pic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4042DD4F-61D0-46B8-9070-B0E0859F95E3}"/>
                </a:ext>
              </a:extLst>
            </p:cNvPr>
            <p:cNvSpPr/>
            <p:nvPr/>
          </p:nvSpPr>
          <p:spPr>
            <a:xfrm>
              <a:off x="7300259" y="2201779"/>
              <a:ext cx="2909888" cy="3406780"/>
            </a:xfrm>
            <a:custGeom>
              <a:avLst/>
              <a:gdLst>
                <a:gd name="connsiteX0" fmla="*/ 0 w 2909888"/>
                <a:gd name="connsiteY0" fmla="*/ 0 h 3441032"/>
                <a:gd name="connsiteX1" fmla="*/ 2909888 w 2909888"/>
                <a:gd name="connsiteY1" fmla="*/ 0 h 3441032"/>
                <a:gd name="connsiteX2" fmla="*/ 2909888 w 2909888"/>
                <a:gd name="connsiteY2" fmla="*/ 3441032 h 3441032"/>
                <a:gd name="connsiteX3" fmla="*/ 0 w 2909888"/>
                <a:gd name="connsiteY3" fmla="*/ 3441032 h 3441032"/>
                <a:gd name="connsiteX4" fmla="*/ 0 w 2909888"/>
                <a:gd name="connsiteY4" fmla="*/ 2863516 h 3441032"/>
                <a:gd name="connsiteX5" fmla="*/ 614766 w 2909888"/>
                <a:gd name="connsiteY5" fmla="*/ 2863516 h 3441032"/>
                <a:gd name="connsiteX6" fmla="*/ 614766 w 2909888"/>
                <a:gd name="connsiteY6" fmla="*/ 2249906 h 3441032"/>
                <a:gd name="connsiteX7" fmla="*/ 0 w 2909888"/>
                <a:gd name="connsiteY7" fmla="*/ 2249906 h 3441032"/>
                <a:gd name="connsiteX8" fmla="*/ 0 w 2909888"/>
                <a:gd name="connsiteY8" fmla="*/ 0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9888" h="3441032">
                  <a:moveTo>
                    <a:pt x="0" y="0"/>
                  </a:moveTo>
                  <a:lnTo>
                    <a:pt x="2909888" y="0"/>
                  </a:lnTo>
                  <a:lnTo>
                    <a:pt x="2909888" y="3441032"/>
                  </a:lnTo>
                  <a:lnTo>
                    <a:pt x="0" y="3441032"/>
                  </a:lnTo>
                  <a:lnTo>
                    <a:pt x="0" y="2863516"/>
                  </a:lnTo>
                  <a:lnTo>
                    <a:pt x="614766" y="2863516"/>
                  </a:lnTo>
                  <a:lnTo>
                    <a:pt x="614766" y="2249906"/>
                  </a:lnTo>
                  <a:lnTo>
                    <a:pt x="0" y="224990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5481E00-2335-4113-9D4D-B206B30794ED}"/>
                </a:ext>
              </a:extLst>
            </p:cNvPr>
            <p:cNvSpPr txBox="1"/>
            <p:nvPr/>
          </p:nvSpPr>
          <p:spPr>
            <a:xfrm>
              <a:off x="10328996" y="3614518"/>
              <a:ext cx="16544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C000"/>
                  </a:solidFill>
                </a:rPr>
                <a:t>Extra features</a:t>
              </a:r>
              <a:r>
                <a:rPr lang="zh-CN" altLang="en-US" sz="1400" b="1" dirty="0">
                  <a:solidFill>
                    <a:srgbClr val="FFC000"/>
                  </a:solidFill>
                </a:rPr>
                <a:t>：</a:t>
              </a:r>
              <a:endParaRPr lang="en-US" altLang="zh-CN" sz="1400" b="1" dirty="0">
                <a:solidFill>
                  <a:srgbClr val="FFC000"/>
                </a:solidFill>
              </a:endParaRPr>
            </a:p>
            <a:p>
              <a:r>
                <a:rPr lang="zh-CN" altLang="en-US" sz="1400" b="1" dirty="0">
                  <a:solidFill>
                    <a:srgbClr val="FFC000"/>
                  </a:solidFill>
                </a:rPr>
                <a:t>使用卷积代替全连接，提取个人特征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42DACEB-2940-4C2F-8B36-EC8BACA8D6E8}"/>
                </a:ext>
              </a:extLst>
            </p:cNvPr>
            <p:cNvSpPr txBox="1"/>
            <p:nvPr/>
          </p:nvSpPr>
          <p:spPr>
            <a:xfrm>
              <a:off x="444579" y="3105499"/>
              <a:ext cx="13926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70C0"/>
                  </a:solidFill>
                </a:rPr>
                <a:t>Main features</a:t>
              </a:r>
              <a:r>
                <a:rPr lang="zh-CN" altLang="en-US" sz="1400" b="1" dirty="0">
                  <a:solidFill>
                    <a:srgbClr val="0070C0"/>
                  </a:solidFill>
                </a:rPr>
                <a:t>：</a:t>
              </a:r>
              <a:endParaRPr lang="en-US" altLang="zh-CN" sz="1400" b="1" dirty="0">
                <a:solidFill>
                  <a:srgbClr val="0070C0"/>
                </a:solidFill>
              </a:endParaRPr>
            </a:p>
            <a:p>
              <a:r>
                <a:rPr lang="zh-CN" altLang="en-US" sz="1400" b="1" dirty="0">
                  <a:solidFill>
                    <a:srgbClr val="0070C0"/>
                  </a:solidFill>
                </a:rPr>
                <a:t>普通全连接网络，提取交通方式特征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7BB5FA2F-264D-42C7-BB18-32E26AC4E52C}"/>
                </a:ext>
              </a:extLst>
            </p:cNvPr>
            <p:cNvSpPr/>
            <p:nvPr/>
          </p:nvSpPr>
          <p:spPr>
            <a:xfrm>
              <a:off x="1780674" y="1756611"/>
              <a:ext cx="6232358" cy="3801978"/>
            </a:xfrm>
            <a:custGeom>
              <a:avLst/>
              <a:gdLst>
                <a:gd name="connsiteX0" fmla="*/ 48126 w 6232358"/>
                <a:gd name="connsiteY0" fmla="*/ 0 h 3801978"/>
                <a:gd name="connsiteX1" fmla="*/ 6232358 w 6232358"/>
                <a:gd name="connsiteY1" fmla="*/ 0 h 3801978"/>
                <a:gd name="connsiteX2" fmla="*/ 6232358 w 6232358"/>
                <a:gd name="connsiteY2" fmla="*/ 421105 h 3801978"/>
                <a:gd name="connsiteX3" fmla="*/ 4800600 w 6232358"/>
                <a:gd name="connsiteY3" fmla="*/ 421105 h 3801978"/>
                <a:gd name="connsiteX4" fmla="*/ 4800600 w 6232358"/>
                <a:gd name="connsiteY4" fmla="*/ 2755231 h 3801978"/>
                <a:gd name="connsiteX5" fmla="*/ 6087979 w 6232358"/>
                <a:gd name="connsiteY5" fmla="*/ 2755231 h 3801978"/>
                <a:gd name="connsiteX6" fmla="*/ 6087979 w 6232358"/>
                <a:gd name="connsiteY6" fmla="*/ 3200400 h 3801978"/>
                <a:gd name="connsiteX7" fmla="*/ 5329989 w 6232358"/>
                <a:gd name="connsiteY7" fmla="*/ 3200400 h 3801978"/>
                <a:gd name="connsiteX8" fmla="*/ 5329989 w 6232358"/>
                <a:gd name="connsiteY8" fmla="*/ 3801978 h 3801978"/>
                <a:gd name="connsiteX9" fmla="*/ 0 w 6232358"/>
                <a:gd name="connsiteY9" fmla="*/ 3801978 h 3801978"/>
                <a:gd name="connsiteX10" fmla="*/ 0 w 6232358"/>
                <a:gd name="connsiteY10" fmla="*/ 24063 h 3801978"/>
                <a:gd name="connsiteX11" fmla="*/ 48126 w 6232358"/>
                <a:gd name="connsiteY11" fmla="*/ 0 h 38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2358" h="3801978">
                  <a:moveTo>
                    <a:pt x="48126" y="0"/>
                  </a:moveTo>
                  <a:lnTo>
                    <a:pt x="6232358" y="0"/>
                  </a:lnTo>
                  <a:lnTo>
                    <a:pt x="6232358" y="421105"/>
                  </a:lnTo>
                  <a:lnTo>
                    <a:pt x="4800600" y="421105"/>
                  </a:lnTo>
                  <a:lnTo>
                    <a:pt x="4800600" y="2755231"/>
                  </a:lnTo>
                  <a:lnTo>
                    <a:pt x="6087979" y="2755231"/>
                  </a:lnTo>
                  <a:lnTo>
                    <a:pt x="6087979" y="3200400"/>
                  </a:lnTo>
                  <a:lnTo>
                    <a:pt x="5329989" y="3200400"/>
                  </a:lnTo>
                  <a:lnTo>
                    <a:pt x="5329989" y="3801978"/>
                  </a:lnTo>
                  <a:lnTo>
                    <a:pt x="0" y="3801978"/>
                  </a:lnTo>
                  <a:lnTo>
                    <a:pt x="0" y="24063"/>
                  </a:lnTo>
                  <a:lnTo>
                    <a:pt x="48126" y="0"/>
                  </a:lnTo>
                  <a:close/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A23814-8869-492B-9DA4-59219FCAF481}"/>
                </a:ext>
              </a:extLst>
            </p:cNvPr>
            <p:cNvSpPr/>
            <p:nvPr/>
          </p:nvSpPr>
          <p:spPr>
            <a:xfrm>
              <a:off x="5510463" y="5644655"/>
              <a:ext cx="2683042" cy="42991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E18F956-7BE8-4972-A564-6FD707E8DDA2}"/>
                </a:ext>
              </a:extLst>
            </p:cNvPr>
            <p:cNvSpPr txBox="1"/>
            <p:nvPr/>
          </p:nvSpPr>
          <p:spPr>
            <a:xfrm>
              <a:off x="4102799" y="5733090"/>
              <a:ext cx="1455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</a:rPr>
                <a:t>相加得到效用值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A44530-AA2F-437C-AAC9-294EE2676C13}"/>
                </a:ext>
              </a:extLst>
            </p:cNvPr>
            <p:cNvSpPr/>
            <p:nvPr/>
          </p:nvSpPr>
          <p:spPr>
            <a:xfrm>
              <a:off x="5897334" y="6192335"/>
              <a:ext cx="2079602" cy="4299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5C7F198-B49E-4333-92AD-629C989B2F57}"/>
                </a:ext>
              </a:extLst>
            </p:cNvPr>
            <p:cNvSpPr txBox="1"/>
            <p:nvPr/>
          </p:nvSpPr>
          <p:spPr>
            <a:xfrm>
              <a:off x="8108662" y="6253404"/>
              <a:ext cx="1956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FF0000"/>
                  </a:solidFill>
                </a:rPr>
                <a:t>Softmax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 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求选择概率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36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ECA1-8A50-4068-A42C-2FDD40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en-US" altLang="zh-CN" b="1" dirty="0"/>
              <a:t>Paper-Model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7E9A-2877-4AE2-AF0B-9DB4E36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3D6CBC7-7748-4E30-BEAE-C106181CD218}"/>
              </a:ext>
            </a:extLst>
          </p:cNvPr>
          <p:cNvGrpSpPr/>
          <p:nvPr/>
        </p:nvGrpSpPr>
        <p:grpSpPr>
          <a:xfrm>
            <a:off x="998464" y="1309682"/>
            <a:ext cx="10195072" cy="4697413"/>
            <a:chOff x="998464" y="1295400"/>
            <a:chExt cx="10195072" cy="469741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34ADCBB-6E27-4BD8-9443-0103924AC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64" y="1295400"/>
              <a:ext cx="10195072" cy="469741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DA2844-AC71-4877-8047-815441F66069}"/>
                </a:ext>
              </a:extLst>
            </p:cNvPr>
            <p:cNvSpPr/>
            <p:nvPr/>
          </p:nvSpPr>
          <p:spPr>
            <a:xfrm>
              <a:off x="2847975" y="1852612"/>
              <a:ext cx="3448050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543A37B-74F4-4C98-8AFB-BC72AC31F089}"/>
                </a:ext>
              </a:extLst>
            </p:cNvPr>
            <p:cNvSpPr/>
            <p:nvPr/>
          </p:nvSpPr>
          <p:spPr>
            <a:xfrm>
              <a:off x="3500437" y="4565650"/>
              <a:ext cx="1985963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8C42EF7-BB93-422C-A827-2D4CDD469424}"/>
                </a:ext>
              </a:extLst>
            </p:cNvPr>
            <p:cNvSpPr/>
            <p:nvPr/>
          </p:nvSpPr>
          <p:spPr>
            <a:xfrm>
              <a:off x="3338512" y="2389980"/>
              <a:ext cx="1985963" cy="35242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5097C96-AFAD-4382-B15B-59B70468A991}"/>
                </a:ext>
              </a:extLst>
            </p:cNvPr>
            <p:cNvSpPr/>
            <p:nvPr/>
          </p:nvSpPr>
          <p:spPr>
            <a:xfrm>
              <a:off x="1700212" y="1302145"/>
              <a:ext cx="8015288" cy="352425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A68337D-CF63-4DFB-88D1-3212489E51E2}"/>
                </a:ext>
              </a:extLst>
            </p:cNvPr>
            <p:cNvSpPr/>
            <p:nvPr/>
          </p:nvSpPr>
          <p:spPr>
            <a:xfrm>
              <a:off x="4405312" y="5103018"/>
              <a:ext cx="2566988" cy="352425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B535DD3-71E5-4DB0-A471-3C65946D7AC2}"/>
                </a:ext>
              </a:extLst>
            </p:cNvPr>
            <p:cNvSpPr/>
            <p:nvPr/>
          </p:nvSpPr>
          <p:spPr>
            <a:xfrm>
              <a:off x="4848225" y="5640386"/>
              <a:ext cx="1719262" cy="352425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23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73921" y="3291841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均衡数据上模型预测结果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17560" y="3302086"/>
            <a:ext cx="989803" cy="860597"/>
          </a:xfrm>
          <a:prstGeom prst="rect">
            <a:avLst/>
          </a:prstGeom>
          <a:noFill/>
          <a:ln w="117475">
            <a:noFill/>
          </a:ln>
          <a:effectLst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EAA278-0211-4857-9E96-521A63AEA1B5}"/>
              </a:ext>
            </a:extLst>
          </p:cNvPr>
          <p:cNvGrpSpPr/>
          <p:nvPr/>
        </p:nvGrpSpPr>
        <p:grpSpPr>
          <a:xfrm>
            <a:off x="2358118" y="2805793"/>
            <a:ext cx="7475764" cy="1842937"/>
            <a:chOff x="1933074" y="2566307"/>
            <a:chExt cx="8325852" cy="18429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8B69800-6E2C-447C-B8A1-6FE90CD4C47D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74" y="2566307"/>
              <a:ext cx="8325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992EC04-A67C-46F6-B891-35DF57D2845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74" y="4409244"/>
              <a:ext cx="8325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5268B3E-817C-4B62-9DB2-0306550574FD}"/>
              </a:ext>
            </a:extLst>
          </p:cNvPr>
          <p:cNvGrpSpPr/>
          <p:nvPr/>
        </p:nvGrpSpPr>
        <p:grpSpPr>
          <a:xfrm>
            <a:off x="2358118" y="1224644"/>
            <a:ext cx="7475764" cy="1371600"/>
            <a:chOff x="416689" y="1415352"/>
            <a:chExt cx="5537071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1BFF1F6-0491-4804-B50A-1CFB93C738D9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739FB1-345E-4A7C-87AD-F7208A12AEC7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交通方式预测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1ECFF2-3EEF-42DA-A0C2-BDDC411845EB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zh-CN" altLang="en-US" sz="16600" noProof="0" dirty="0">
                    <a:solidFill>
                      <a:schemeClr val="accent2">
                        <a:alpha val="3000"/>
                      </a:schemeClr>
                    </a:solidFill>
                    <a:latin typeface="+mn-lt"/>
                  </a:rPr>
                  <a:t>机器学习和神经网络</a:t>
                </a:r>
                <a:endParaRPr lang="en-US" altLang="zh-CN" sz="16600" noProof="0" dirty="0">
                  <a:solidFill>
                    <a:schemeClr val="accent2">
                      <a:alpha val="3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515ED6-96A7-4332-800F-91B697E93BB2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alpha val="3000"/>
                    </a:schemeClr>
                  </a:solidFill>
                  <a:latin typeface="Impact" panose="020B0806030902050204" pitchFamily="34" charset="0"/>
                </a:rPr>
                <a:t>2021</a:t>
              </a:r>
              <a:endParaRPr lang="zh-CN" altLang="en-US" sz="9600" dirty="0">
                <a:solidFill>
                  <a:schemeClr val="accent2">
                    <a:alpha val="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894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371e45c2-1912-429d-8399-321a7454fdd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174BD"/>
      </a:accent1>
      <a:accent2>
        <a:srgbClr val="D5F2F4"/>
      </a:accent2>
      <a:accent3>
        <a:srgbClr val="76E0F1"/>
      </a:accent3>
      <a:accent4>
        <a:srgbClr val="152099"/>
      </a:accent4>
      <a:accent5>
        <a:srgbClr val="06246C"/>
      </a:accent5>
      <a:accent6>
        <a:srgbClr val="03285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174BD"/>
    </a:accent1>
    <a:accent2>
      <a:srgbClr val="D5F2F4"/>
    </a:accent2>
    <a:accent3>
      <a:srgbClr val="76E0F1"/>
    </a:accent3>
    <a:accent4>
      <a:srgbClr val="152099"/>
    </a:accent4>
    <a:accent5>
      <a:srgbClr val="06246C"/>
    </a:accent5>
    <a:accent6>
      <a:srgbClr val="03285B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174BD"/>
    </a:accent1>
    <a:accent2>
      <a:srgbClr val="D5F2F4"/>
    </a:accent2>
    <a:accent3>
      <a:srgbClr val="76E0F1"/>
    </a:accent3>
    <a:accent4>
      <a:srgbClr val="152099"/>
    </a:accent4>
    <a:accent5>
      <a:srgbClr val="06246C"/>
    </a:accent5>
    <a:accent6>
      <a:srgbClr val="03285B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174BD"/>
    </a:accent1>
    <a:accent2>
      <a:srgbClr val="D5F2F4"/>
    </a:accent2>
    <a:accent3>
      <a:srgbClr val="76E0F1"/>
    </a:accent3>
    <a:accent4>
      <a:srgbClr val="152099"/>
    </a:accent4>
    <a:accent5>
      <a:srgbClr val="06246C"/>
    </a:accent5>
    <a:accent6>
      <a:srgbClr val="03285B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174BD"/>
    </a:accent1>
    <a:accent2>
      <a:srgbClr val="D5F2F4"/>
    </a:accent2>
    <a:accent3>
      <a:srgbClr val="76E0F1"/>
    </a:accent3>
    <a:accent4>
      <a:srgbClr val="152099"/>
    </a:accent4>
    <a:accent5>
      <a:srgbClr val="06246C"/>
    </a:accent5>
    <a:accent6>
      <a:srgbClr val="03285B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174BD"/>
    </a:accent1>
    <a:accent2>
      <a:srgbClr val="D5F2F4"/>
    </a:accent2>
    <a:accent3>
      <a:srgbClr val="76E0F1"/>
    </a:accent3>
    <a:accent4>
      <a:srgbClr val="152099"/>
    </a:accent4>
    <a:accent5>
      <a:srgbClr val="06246C"/>
    </a:accent5>
    <a:accent6>
      <a:srgbClr val="03285B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1851</TotalTime>
  <Words>564</Words>
  <Application>Microsoft Office PowerPoint</Application>
  <PresentationFormat>宽屏</PresentationFormat>
  <Paragraphs>108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Calibri</vt:lpstr>
      <vt:lpstr>Impact</vt:lpstr>
      <vt:lpstr>Wingdings</vt:lpstr>
      <vt:lpstr>主题5</vt:lpstr>
      <vt:lpstr>think-cell Slide</vt:lpstr>
      <vt:lpstr>瑞士地铁和北京居民出行目的地预测</vt:lpstr>
      <vt:lpstr>数据集介绍</vt:lpstr>
      <vt:lpstr>01 数据集介绍</vt:lpstr>
      <vt:lpstr>01 数据集介绍</vt:lpstr>
      <vt:lpstr>模型简介</vt:lpstr>
      <vt:lpstr>02 Our-DNN</vt:lpstr>
      <vt:lpstr>02 Our-DNN</vt:lpstr>
      <vt:lpstr>02 Paper-Model</vt:lpstr>
      <vt:lpstr>均衡数据上模型预测结果</vt:lpstr>
      <vt:lpstr>3.1 DNN</vt:lpstr>
      <vt:lpstr>3.2 Paper Model</vt:lpstr>
      <vt:lpstr>3.3 Our-DNN</vt:lpstr>
      <vt:lpstr>3.4 随机森林</vt:lpstr>
      <vt:lpstr>结果分析</vt:lpstr>
      <vt:lpstr>4.1 准确率对比</vt:lpstr>
      <vt:lpstr>4.2 训练稳定性对比</vt:lpstr>
      <vt:lpstr>4.3 训练曲线解读</vt:lpstr>
      <vt:lpstr>4.3 随机森林效果分析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shurong</cp:lastModifiedBy>
  <cp:revision>60</cp:revision>
  <cp:lastPrinted>2019-09-10T16:00:00Z</cp:lastPrinted>
  <dcterms:created xsi:type="dcterms:W3CDTF">2019-09-10T16:00:00Z</dcterms:created>
  <dcterms:modified xsi:type="dcterms:W3CDTF">2021-05-21T10:56:47Z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