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82" r:id="rId3"/>
    <p:sldId id="294" r:id="rId4"/>
    <p:sldId id="295" r:id="rId5"/>
    <p:sldId id="296" r:id="rId6"/>
    <p:sldId id="306" r:id="rId7"/>
    <p:sldId id="287" r:id="rId8"/>
    <p:sldId id="260" r:id="rId9"/>
    <p:sldId id="261" r:id="rId10"/>
    <p:sldId id="283" r:id="rId11"/>
    <p:sldId id="263" r:id="rId12"/>
    <p:sldId id="284" r:id="rId13"/>
    <p:sldId id="264" r:id="rId14"/>
    <p:sldId id="266" r:id="rId15"/>
    <p:sldId id="298" r:id="rId16"/>
    <p:sldId id="300" r:id="rId17"/>
    <p:sldId id="301" r:id="rId18"/>
    <p:sldId id="275" r:id="rId19"/>
    <p:sldId id="276" r:id="rId20"/>
    <p:sldId id="278" r:id="rId21"/>
    <p:sldId id="303" r:id="rId22"/>
    <p:sldId id="302" r:id="rId23"/>
    <p:sldId id="280" r:id="rId24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089" autoAdjust="0"/>
  </p:normalViewPr>
  <p:slideViewPr>
    <p:cSldViewPr snapToGrid="0">
      <p:cViewPr varScale="1">
        <p:scale>
          <a:sx n="56" d="100"/>
          <a:sy n="56" d="100"/>
        </p:scale>
        <p:origin x="-196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4" Type="http://schemas.openxmlformats.org/officeDocument/2006/relationships/image" Target="../media/image23.wmf"/><Relationship Id="rId5" Type="http://schemas.openxmlformats.org/officeDocument/2006/relationships/image" Target="../media/image24.wmf"/><Relationship Id="rId1" Type="http://schemas.openxmlformats.org/officeDocument/2006/relationships/image" Target="../media/image20.wmf"/><Relationship Id="rId2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7109C-B1DB-4416-9068-2DD3996C6F06}" type="datetimeFigureOut">
              <a:rPr lang="en-US" smtClean="0"/>
              <a:t>10/27/14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7C635-0901-4B0E-898A-77EAD8158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5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</a:t>
            </a:r>
            <a:r>
              <a:rPr lang="en-US" baseline="0" dirty="0" smtClean="0"/>
              <a:t> your email id or mine in the first and last slides.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7C635-0901-4B0E-898A-77EAD81585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87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CG benefit from</a:t>
            </a:r>
            <a:r>
              <a:rPr lang="en-US" baseline="0" dirty="0" smtClean="0"/>
              <a:t> the cache optimization</a:t>
            </a:r>
          </a:p>
          <a:p>
            <a:r>
              <a:rPr lang="en-US" baseline="0" dirty="0" smtClean="0"/>
              <a:t>FT: </a:t>
            </a:r>
            <a:r>
              <a:rPr lang="en-US" baseline="0" dirty="0" err="1" smtClean="0"/>
              <a:t>AoS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SoA</a:t>
            </a:r>
            <a:r>
              <a:rPr lang="en-US" baseline="0" dirty="0" smtClean="0"/>
              <a:t> transformation to enable memory coalescing</a:t>
            </a:r>
          </a:p>
          <a:p>
            <a:r>
              <a:rPr lang="en-US" baseline="0" dirty="0" smtClean="0"/>
              <a:t>LU and BT improved 50% and 13% from cache optimization because they reuse the read-only data.</a:t>
            </a:r>
          </a:p>
          <a:p>
            <a:r>
              <a:rPr lang="en-US" baseline="0" dirty="0" smtClean="0"/>
              <a:t>LU, BT and SP benefit from the coalesced </a:t>
            </a:r>
            <a:r>
              <a:rPr lang="en-US" baseline="0" dirty="0" err="1" smtClean="0"/>
              <a:t>memroy</a:t>
            </a:r>
            <a:r>
              <a:rPr lang="en-US" baseline="0" dirty="0" smtClean="0"/>
              <a:t> access, because the data layout in the CPU code is not coalesced for GPU</a:t>
            </a:r>
          </a:p>
          <a:p>
            <a:r>
              <a:rPr lang="en-US" baseline="0" dirty="0" smtClean="0"/>
              <a:t>Loop scheduling tuning is important for MG, BT and 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7C635-0901-4B0E-898A-77EAD81585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66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72%-87%,</a:t>
            </a:r>
            <a:r>
              <a:rPr lang="en-US" baseline="0" dirty="0" smtClean="0"/>
              <a:t> 86-96%, 72-75%, performance gap is small</a:t>
            </a:r>
          </a:p>
          <a:p>
            <a:r>
              <a:rPr lang="en-US" baseline="0" dirty="0" smtClean="0"/>
              <a:t>The gap is because each thread needs a small array. </a:t>
            </a:r>
            <a:r>
              <a:rPr lang="en-US" baseline="0" dirty="0" err="1" smtClean="0"/>
              <a:t>OpenACC</a:t>
            </a:r>
            <a:r>
              <a:rPr lang="en-US" baseline="0" dirty="0" smtClean="0"/>
              <a:t> uses array privatization thus uses global memory. CUDA these arrays are allocated in registers or spilled in L1 cache.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7C635-0901-4B0E-898A-77EAD81585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95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EP, </a:t>
            </a:r>
            <a:r>
              <a:rPr lang="en-US" baseline="0" dirty="0" err="1" smtClean="0"/>
              <a:t>OpenACC</a:t>
            </a:r>
            <a:r>
              <a:rPr lang="en-US" baseline="0" dirty="0" smtClean="0"/>
              <a:t> is 50% slower than </a:t>
            </a:r>
            <a:r>
              <a:rPr lang="en-US" baseline="0" dirty="0" err="1" smtClean="0"/>
              <a:t>OpenCL</a:t>
            </a:r>
            <a:r>
              <a:rPr lang="en-US" baseline="0" dirty="0" smtClean="0"/>
              <a:t>. This is because of the array privatization which increased the requirement of global memory that exceed the limit of </a:t>
            </a:r>
            <a:r>
              <a:rPr lang="en-US" baseline="0" dirty="0" err="1" smtClean="0"/>
              <a:t>Kepler</a:t>
            </a:r>
            <a:r>
              <a:rPr lang="en-US" baseline="0" dirty="0" smtClean="0"/>
              <a:t>. So we have to use blocking algorithm to divide the data into chunks and process each chunk one by one. This needs to launch the kernel many times. </a:t>
            </a:r>
            <a:r>
              <a:rPr lang="en-US" baseline="0" dirty="0" err="1" smtClean="0"/>
              <a:t>OpenCL</a:t>
            </a:r>
            <a:r>
              <a:rPr lang="en-US" baseline="0" dirty="0" smtClean="0"/>
              <a:t> uses shared memory and therefore no privatization and just need to launch kernel once. </a:t>
            </a:r>
            <a:r>
              <a:rPr lang="en-US" baseline="0" dirty="0" err="1" smtClean="0"/>
              <a:t>OpenCL</a:t>
            </a:r>
            <a:r>
              <a:rPr lang="en-US" baseline="0" dirty="0" smtClean="0"/>
              <a:t> has faster memory access and less kernel launch overhead.</a:t>
            </a:r>
          </a:p>
          <a:p>
            <a:r>
              <a:rPr lang="en-US" baseline="0" dirty="0" smtClean="0"/>
              <a:t>CG is because of cache optimization.</a:t>
            </a:r>
          </a:p>
          <a:p>
            <a:r>
              <a:rPr lang="en-US" baseline="0" dirty="0" smtClean="0"/>
              <a:t>FT used </a:t>
            </a:r>
            <a:r>
              <a:rPr lang="en-US" baseline="0" dirty="0" err="1" smtClean="0"/>
              <a:t>AoS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SoA</a:t>
            </a:r>
            <a:r>
              <a:rPr lang="en-US" baseline="0" dirty="0" smtClean="0"/>
              <a:t> but </a:t>
            </a:r>
            <a:r>
              <a:rPr lang="en-US" baseline="0" dirty="0" err="1" smtClean="0"/>
              <a:t>OpenCL</a:t>
            </a:r>
            <a:r>
              <a:rPr lang="en-US" baseline="0" dirty="0" smtClean="0"/>
              <a:t> not.</a:t>
            </a:r>
          </a:p>
          <a:p>
            <a:r>
              <a:rPr lang="en-US" baseline="0" dirty="0" smtClean="0"/>
              <a:t>MG, many routines have temporary data. </a:t>
            </a:r>
            <a:r>
              <a:rPr lang="en-US" baseline="0" dirty="0" err="1" smtClean="0"/>
              <a:t>OpenACC</a:t>
            </a:r>
            <a:r>
              <a:rPr lang="en-US" baseline="0" dirty="0" smtClean="0"/>
              <a:t> allocate and free the memory dynamically in each routine. </a:t>
            </a:r>
          </a:p>
          <a:p>
            <a:r>
              <a:rPr lang="en-US" dirty="0" smtClean="0"/>
              <a:t>BT C has</a:t>
            </a:r>
            <a:r>
              <a:rPr lang="en-US" baseline="0" dirty="0" smtClean="0"/>
              <a:t> no result because the </a:t>
            </a:r>
            <a:r>
              <a:rPr lang="en-US" baseline="0" dirty="0" err="1" smtClean="0"/>
              <a:t>OpenCL</a:t>
            </a:r>
            <a:r>
              <a:rPr lang="en-US" baseline="0" dirty="0" smtClean="0"/>
              <a:t> code changed the code significantly. It allocates all the data at the beginning and free them at the end</a:t>
            </a:r>
          </a:p>
          <a:p>
            <a:r>
              <a:rPr lang="en-US" baseline="0" dirty="0" smtClean="0"/>
              <a:t>But in </a:t>
            </a:r>
            <a:r>
              <a:rPr lang="en-US" baseline="0" dirty="0" err="1" smtClean="0"/>
              <a:t>OpenACC</a:t>
            </a:r>
            <a:r>
              <a:rPr lang="en-US" baseline="0" dirty="0" smtClean="0"/>
              <a:t> code, the lifetime of some data is within the subroutine, so those data is only active in the routine and therefore requires less global memory</a:t>
            </a:r>
          </a:p>
          <a:p>
            <a:r>
              <a:rPr lang="en-US" baseline="0" smtClean="0"/>
              <a:t>BT </a:t>
            </a:r>
            <a:r>
              <a:rPr lang="en-US" baseline="0" dirty="0" smtClean="0"/>
              <a:t>and SP </a:t>
            </a:r>
            <a:r>
              <a:rPr lang="en-US" baseline="0" dirty="0" err="1" smtClean="0"/>
              <a:t>OpenCL</a:t>
            </a:r>
            <a:r>
              <a:rPr lang="en-US" baseline="0" dirty="0" smtClean="0"/>
              <a:t> data layout not changed. didn’t use coalesced memory access optimization. And no loop fission. Large kernel, the loops are executed sequentially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7C635-0901-4B0E-898A-77EAD81585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98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7C635-0901-4B0E-898A-77EAD81585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32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7C635-0901-4B0E-898A-77EAD81585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80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Pre-lower verify the region correctness</a:t>
            </a:r>
          </a:p>
          <a:p>
            <a:r>
              <a:rPr lang="en-US" dirty="0" smtClean="0"/>
              <a:t>Lower</a:t>
            </a:r>
            <a:r>
              <a:rPr lang="en-US" baseline="0" dirty="0" smtClean="0"/>
              <a:t> phase transform the </a:t>
            </a:r>
            <a:r>
              <a:rPr lang="en-US" baseline="0" dirty="0" err="1" smtClean="0"/>
              <a:t>OpenACC</a:t>
            </a:r>
            <a:r>
              <a:rPr lang="en-US" baseline="0" dirty="0" smtClean="0"/>
              <a:t> directives into 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7C635-0901-4B0E-898A-77EAD81585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60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~16x larger than the previous problem</a:t>
            </a:r>
            <a:r>
              <a:rPr lang="en-US" baseline="0" dirty="0" smtClean="0"/>
              <a:t> size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7C635-0901-4B0E-898A-77EAD81585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94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600" dirty="0" smtClean="0"/>
              <a:t>It is a technique of taking some data that is common or shared among parallel tasks and duplicating it so that different parallel</a:t>
            </a:r>
            <a:r>
              <a:rPr lang="en-US" sz="600" baseline="0" dirty="0" smtClean="0"/>
              <a:t> tasks can have a private copy to operate</a:t>
            </a:r>
          </a:p>
          <a:p>
            <a:pPr marL="228600" indent="-228600">
              <a:buAutoNum type="arabicPeriod"/>
            </a:pPr>
            <a:r>
              <a:rPr lang="en-US" sz="600" baseline="0" dirty="0" smtClean="0"/>
              <a:t>The compiler implementation is not mature yet to guarantee the result correctness</a:t>
            </a:r>
          </a:p>
          <a:p>
            <a:pPr marL="228600" indent="-228600">
              <a:buAutoNum type="arabicPeriod"/>
            </a:pPr>
            <a:r>
              <a:rPr lang="en-US" sz="600" baseline="0" dirty="0" smtClean="0"/>
              <a:t>Thousands of threads will easily cause memory overflow</a:t>
            </a:r>
          </a:p>
          <a:p>
            <a:pPr marL="228600" indent="-228600">
              <a:buAutoNum type="arabicPeriod"/>
            </a:pPr>
            <a:r>
              <a:rPr lang="en-US" sz="500" baseline="0" dirty="0" smtClean="0"/>
              <a:t>It limits us to apply optimization only to this kernel</a:t>
            </a:r>
            <a:endParaRPr lang="en-US" sz="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7C635-0901-4B0E-898A-77EAD81585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17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Kepler</a:t>
            </a:r>
            <a:r>
              <a:rPr lang="en-US" baseline="0" dirty="0" smtClean="0"/>
              <a:t> what? 20 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7C635-0901-4B0E-898A-77EAD81585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10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7C635-0901-4B0E-898A-77EAD81585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19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FT C is not executed since memory is limited</a:t>
            </a:r>
          </a:p>
          <a:p>
            <a:r>
              <a:rPr lang="en-US" dirty="0" smtClean="0"/>
              <a:t>IS C speedup</a:t>
            </a:r>
            <a:r>
              <a:rPr lang="en-US" baseline="0" dirty="0" smtClean="0"/>
              <a:t> is slower because of contention to buckets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7C635-0901-4B0E-898A-77EAD81585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5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Rengan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LCPC 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BC-196C-4378-BF01-E2716383A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71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Rengan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LCPC 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BC-196C-4378-BF01-E2716383A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15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Rengan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LCPC 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BC-196C-4378-BF01-E2716383A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68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Rengan Xu GTC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9CEA6F-4524-4010-89B2-22CDF21C86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Rengan Xu GTC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A72008-1699-43C1-9C43-7EE9969BE9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3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Rengan Xu GTC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944E5-03B3-4FFD-8F54-201D6D07E1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54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Rengan Xu GTC 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4D07DE-B996-4374-98AC-EBB8FED2D2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01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Rengan Xu GTC 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EFB176-7630-40B5-9DEF-63C6BA7B54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43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Rengan Xu GTC 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B2B6A1-F7E8-4713-8C38-43135BB54A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13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Rengan Xu GTC 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EBF06C-43BD-4C37-A5BB-63298D9C0E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521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Rengan Xu GTC 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F0EDA7-516E-4AD3-852C-429A6EBFC2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6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Rengan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LCPC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BC-196C-4378-BF01-E2716383A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21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Rengan Xu GTC 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AAEE5-4EA6-4476-B347-EAF0069FD5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639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Rengan Xu GTC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910ED9-FED5-4DF0-957C-432CAC9B79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95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Rengan Xu GTC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AD50EF-7BD6-4781-8DFD-8CEEAD1279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Rengan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LCPC 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BC-196C-4378-BF01-E2716383A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54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Rengan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LCPC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BC-196C-4378-BF01-E2716383A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54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Rengan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LCPC 2014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BC-196C-4378-BF01-E2716383A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55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Rengan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LCPC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BC-196C-4378-BF01-E2716383A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2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Rengan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LCPC 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BC-196C-4378-BF01-E2716383A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18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Rengan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LCPC 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BC-196C-4378-BF01-E2716383A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71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Rengan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LCPC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BC-196C-4378-BF01-E2716383A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35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Rengan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LCPC 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DACBC-196C-4378-BF01-E2716383AC4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820895" y="5414963"/>
            <a:ext cx="153290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222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Rengan Xu GTC 2014</a:t>
            </a:r>
            <a:endParaRPr lang="en-US" dirty="0" smtClean="0">
              <a:ea typeface="MS PGothic" panose="020B0600070205080204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ea typeface="MS PGothic" panose="020B0600070205080204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36A4C7FE-B336-43F8-8467-F01AF03C890E}" type="slidenum">
              <a:rPr lang="en-US" smtClean="0">
                <a:ea typeface="MS PGothic" panose="020B0600070205080204" pitchFamily="34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746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hyperlink" Target="http://web.cs.uh.edu/~hpctools/" TargetMode="External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2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20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1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22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2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pcwire.com/off-the-wire/spechpg-releases-new-hpc-benchmark-suit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2255520" y="1863726"/>
            <a:ext cx="8272780" cy="1470025"/>
          </a:xfrm>
        </p:spPr>
        <p:txBody>
          <a:bodyPr/>
          <a:lstStyle/>
          <a:p>
            <a:pPr eaLnBrk="1" hangingPunct="1"/>
            <a:r>
              <a:rPr lang="en-US" sz="3500" dirty="0" smtClean="0"/>
              <a:t>NAS Parallel Benchmarks on GPGPUs using a Directive-based Programming Model</a:t>
            </a:r>
            <a:endParaRPr lang="en-US" sz="3500" dirty="0">
              <a:latin typeface="Trajan Pro" charset="0"/>
            </a:endParaRPr>
          </a:p>
        </p:txBody>
      </p:sp>
      <p:sp>
        <p:nvSpPr>
          <p:cNvPr id="11" name="Rectangle 10"/>
          <p:cNvSpPr/>
          <p:nvPr/>
        </p:nvSpPr>
        <p:spPr>
          <a:xfrm rot="10800000">
            <a:off x="0" y="41274"/>
            <a:ext cx="12192000" cy="390525"/>
          </a:xfrm>
          <a:prstGeom prst="rect">
            <a:avLst/>
          </a:prstGeom>
          <a:solidFill>
            <a:srgbClr val="7B12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rot="10800000">
            <a:off x="0" y="-1"/>
            <a:ext cx="12192000" cy="390525"/>
          </a:xfrm>
          <a:prstGeom prst="rect">
            <a:avLst/>
          </a:prstGeom>
          <a:solidFill>
            <a:srgbClr val="C30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13317" name="Picture 3" descr="UHsecondary-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089" y="65088"/>
            <a:ext cx="4224337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 rot="10800000">
            <a:off x="0" y="6426199"/>
            <a:ext cx="12192000" cy="390525"/>
          </a:xfrm>
          <a:prstGeom prst="rect">
            <a:avLst/>
          </a:prstGeom>
          <a:solidFill>
            <a:srgbClr val="7B12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 rot="10800000">
            <a:off x="0" y="6429374"/>
            <a:ext cx="12192000" cy="390525"/>
          </a:xfrm>
          <a:prstGeom prst="rect">
            <a:avLst/>
          </a:prstGeom>
          <a:solidFill>
            <a:srgbClr val="C30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255520" y="4421206"/>
            <a:ext cx="8030095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ysClr val="windowText" lastClr="000000"/>
                </a:solidFill>
              </a:rPr>
              <a:t>Rengan</a:t>
            </a:r>
            <a:r>
              <a:rPr lang="en-US" b="1" dirty="0">
                <a:solidFill>
                  <a:sysClr val="windowText" lastClr="000000"/>
                </a:solidFill>
              </a:rPr>
              <a:t> </a:t>
            </a:r>
            <a:r>
              <a:rPr lang="en-US" b="1" dirty="0" err="1">
                <a:solidFill>
                  <a:sysClr val="windowText" lastClr="000000"/>
                </a:solidFill>
              </a:rPr>
              <a:t>Xu</a:t>
            </a:r>
            <a:r>
              <a:rPr lang="en-US" dirty="0">
                <a:solidFill>
                  <a:sysClr val="windowText" lastClr="000000"/>
                </a:solidFill>
              </a:rPr>
              <a:t>, </a:t>
            </a:r>
            <a:r>
              <a:rPr lang="en-US" dirty="0" err="1">
                <a:solidFill>
                  <a:sysClr val="windowText" lastClr="000000"/>
                </a:solidFill>
              </a:rPr>
              <a:t>Xiaonan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Tian</a:t>
            </a:r>
            <a:r>
              <a:rPr lang="en-US" dirty="0">
                <a:solidFill>
                  <a:sysClr val="windowText" lastClr="000000"/>
                </a:solidFill>
              </a:rPr>
              <a:t>, </a:t>
            </a:r>
            <a:r>
              <a:rPr lang="en-US" dirty="0" err="1">
                <a:solidFill>
                  <a:sysClr val="windowText" lastClr="000000"/>
                </a:solidFill>
              </a:rPr>
              <a:t>Sunita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Chandrasekaran</a:t>
            </a:r>
            <a:r>
              <a:rPr lang="en-US" dirty="0" smtClean="0">
                <a:solidFill>
                  <a:sysClr val="windowText" lastClr="000000"/>
                </a:solidFill>
              </a:rPr>
              <a:t>,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Yonghong</a:t>
            </a:r>
            <a:r>
              <a:rPr lang="en-US" dirty="0">
                <a:solidFill>
                  <a:sysClr val="windowText" lastClr="000000"/>
                </a:solidFill>
              </a:rPr>
              <a:t> Yan, </a:t>
            </a:r>
            <a:r>
              <a:rPr lang="en-US" dirty="0" smtClean="0">
                <a:solidFill>
                  <a:sysClr val="windowText" lastClr="000000"/>
                </a:solidFill>
              </a:rPr>
              <a:t>Barbara </a:t>
            </a:r>
            <a:r>
              <a:rPr lang="en-US" dirty="0">
                <a:solidFill>
                  <a:sysClr val="windowText" lastClr="000000"/>
                </a:solidFill>
              </a:rPr>
              <a:t>Chapman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HPC </a:t>
            </a:r>
            <a:r>
              <a:rPr lang="en-US" dirty="0">
                <a:solidFill>
                  <a:sysClr val="windowText" lastClr="000000"/>
                </a:solidFill>
              </a:rPr>
              <a:t>Tools group (</a:t>
            </a:r>
            <a:r>
              <a:rPr lang="en-US" dirty="0">
                <a:solidFill>
                  <a:sysClr val="windowText" lastClr="000000"/>
                </a:solidFill>
                <a:hlinkClick r:id="rId4"/>
              </a:rPr>
              <a:t>http://web.cs.uh.edu/~hpctools</a:t>
            </a:r>
            <a:r>
              <a:rPr lang="en-US" dirty="0" smtClean="0">
                <a:solidFill>
                  <a:sysClr val="windowText" lastClr="000000"/>
                </a:solidFill>
                <a:hlinkClick r:id="rId4"/>
              </a:rPr>
              <a:t>/</a:t>
            </a:r>
            <a:r>
              <a:rPr lang="en-US" dirty="0" smtClean="0">
                <a:solidFill>
                  <a:sysClr val="windowText" lastClr="000000"/>
                </a:solidFill>
              </a:rPr>
              <a:t>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Department of Computer </a:t>
            </a:r>
            <a:r>
              <a:rPr lang="en-US" dirty="0" smtClean="0">
                <a:solidFill>
                  <a:sysClr val="windowText" lastClr="000000"/>
                </a:solidFill>
              </a:rPr>
              <a:t>Science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University of Houston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95148" y="3270687"/>
            <a:ext cx="3145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Presented by </a:t>
            </a:r>
            <a:r>
              <a:rPr lang="en-US" b="1" dirty="0" err="1" smtClean="0">
                <a:solidFill>
                  <a:srgbClr val="FF0000"/>
                </a:solidFill>
              </a:rPr>
              <a:t>Rengan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Xu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rxu6@uh.edu</a:t>
            </a:r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LCPC 2014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09/16/2014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510" y="-826"/>
            <a:ext cx="1962633" cy="76213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Rengan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LCPC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CEA6F-4524-4010-89B2-22CDF21C86B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0"/>
    </mc:Choice>
    <mc:Fallback xmlns="">
      <p:transition spd="slow" advTm="313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Scheduling Tuning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Before tuning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#pragma </a:t>
            </a:r>
            <a:r>
              <a:rPr lang="en-US" sz="2000" dirty="0" err="1" smtClean="0">
                <a:solidFill>
                  <a:srgbClr val="FF0000"/>
                </a:solidFill>
              </a:rPr>
              <a:t>acc</a:t>
            </a:r>
            <a:r>
              <a:rPr lang="en-US" sz="2000" dirty="0" smtClean="0">
                <a:solidFill>
                  <a:srgbClr val="FF0000"/>
                </a:solidFill>
              </a:rPr>
              <a:t> kernels</a:t>
            </a:r>
          </a:p>
          <a:p>
            <a:pPr marL="0" indent="0">
              <a:buNone/>
            </a:pPr>
            <a:r>
              <a:rPr lang="en-US" sz="2000" dirty="0" smtClean="0"/>
              <a:t>for(k=0; k&lt;=</a:t>
            </a:r>
            <a:r>
              <a:rPr lang="en-US" sz="2000" dirty="0" err="1" smtClean="0"/>
              <a:t>grid_points</a:t>
            </a:r>
            <a:r>
              <a:rPr lang="en-US" sz="2000" dirty="0" smtClean="0"/>
              <a:t>[2]-1; k++){</a:t>
            </a:r>
          </a:p>
          <a:p>
            <a:pPr marL="0" indent="0">
              <a:buNone/>
            </a:pPr>
            <a:r>
              <a:rPr lang="en-US" sz="2000" dirty="0" smtClean="0"/>
              <a:t>    for(j=0; j&lt;</a:t>
            </a:r>
            <a:r>
              <a:rPr lang="en-US" sz="2000" dirty="0" err="1" smtClean="0"/>
              <a:t>grid_points</a:t>
            </a:r>
            <a:r>
              <a:rPr lang="en-US" sz="2000" dirty="0" smtClean="0"/>
              <a:t>[1]-1; j++){</a:t>
            </a:r>
          </a:p>
          <a:p>
            <a:pPr marL="0" indent="0">
              <a:buNone/>
            </a:pPr>
            <a:r>
              <a:rPr lang="en-US" sz="2000" dirty="0" smtClean="0"/>
              <a:t>        for(</a:t>
            </a:r>
            <a:r>
              <a:rPr lang="en-US" sz="2000" dirty="0" err="1" smtClean="0"/>
              <a:t>i</a:t>
            </a:r>
            <a:r>
              <a:rPr lang="en-US" sz="2000" dirty="0" smtClean="0"/>
              <a:t>=0; </a:t>
            </a:r>
            <a:r>
              <a:rPr lang="en-US" sz="2000" dirty="0" err="1" smtClean="0"/>
              <a:t>i</a:t>
            </a:r>
            <a:r>
              <a:rPr lang="en-US" sz="2000" dirty="0" smtClean="0"/>
              <a:t>&lt;</a:t>
            </a:r>
            <a:r>
              <a:rPr lang="en-US" sz="2000" dirty="0" err="1" smtClean="0"/>
              <a:t>grid_points</a:t>
            </a:r>
            <a:r>
              <a:rPr lang="en-US" sz="2000" dirty="0" smtClean="0"/>
              <a:t>[0]-1; </a:t>
            </a:r>
            <a:r>
              <a:rPr lang="en-US" sz="2000" dirty="0" err="1" smtClean="0"/>
              <a:t>i</a:t>
            </a:r>
            <a:r>
              <a:rPr lang="en-US" sz="2000" dirty="0" smtClean="0"/>
              <a:t>++){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          for(m=0; m&lt;5; m++){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 </a:t>
            </a:r>
            <a:r>
              <a:rPr lang="en-US" sz="2000" dirty="0" err="1" smtClean="0"/>
              <a:t>rhs</a:t>
            </a:r>
            <a:r>
              <a:rPr lang="en-US" sz="2000" dirty="0" smtClean="0"/>
              <a:t>[k][j][</a:t>
            </a:r>
            <a:r>
              <a:rPr lang="en-US" sz="2000" dirty="0" err="1" smtClean="0"/>
              <a:t>i</a:t>
            </a:r>
            <a:r>
              <a:rPr lang="en-US" sz="2000" dirty="0" smtClean="0"/>
              <a:t>][m] = forcing[k][j][</a:t>
            </a:r>
            <a:r>
              <a:rPr lang="en-US" sz="2000" dirty="0" err="1" smtClean="0"/>
              <a:t>i</a:t>
            </a:r>
            <a:r>
              <a:rPr lang="en-US" sz="2000" dirty="0" smtClean="0"/>
              <a:t>][m];</a:t>
            </a:r>
          </a:p>
          <a:p>
            <a:pPr marL="0" indent="0">
              <a:buNone/>
            </a:pPr>
            <a:r>
              <a:rPr lang="en-US" sz="2000" dirty="0" smtClean="0"/>
              <a:t>            }</a:t>
            </a:r>
          </a:p>
          <a:p>
            <a:pPr marL="0" indent="0">
              <a:buNone/>
            </a:pPr>
            <a:r>
              <a:rPr lang="en-US" sz="2000" dirty="0" smtClean="0"/>
              <a:t>        }</a:t>
            </a:r>
          </a:p>
          <a:p>
            <a:pPr marL="0" indent="0">
              <a:buNone/>
            </a:pPr>
            <a:r>
              <a:rPr lang="en-US" sz="2000" dirty="0" smtClean="0"/>
              <a:t>    }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After tuning</a:t>
            </a:r>
            <a:endParaRPr lang="en-US" sz="20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#pragma </a:t>
            </a:r>
            <a:r>
              <a:rPr lang="en-US" dirty="0" err="1" smtClean="0">
                <a:solidFill>
                  <a:srgbClr val="0000FF"/>
                </a:solidFill>
              </a:rPr>
              <a:t>acc</a:t>
            </a:r>
            <a:r>
              <a:rPr lang="en-US" dirty="0" smtClean="0">
                <a:solidFill>
                  <a:srgbClr val="0000FF"/>
                </a:solidFill>
              </a:rPr>
              <a:t> kernels loop gang</a:t>
            </a:r>
          </a:p>
          <a:p>
            <a:pPr marL="0" indent="0">
              <a:buNone/>
            </a:pPr>
            <a:r>
              <a:rPr lang="en-US" dirty="0" smtClean="0"/>
              <a:t>for(k=0; k&lt;=</a:t>
            </a:r>
            <a:r>
              <a:rPr lang="en-US" dirty="0" err="1" smtClean="0"/>
              <a:t>grid_points</a:t>
            </a:r>
            <a:r>
              <a:rPr lang="en-US" dirty="0" smtClean="0"/>
              <a:t>[2]-1; k++){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 #pragma </a:t>
            </a:r>
            <a:r>
              <a:rPr lang="en-US" dirty="0" err="1" smtClean="0">
                <a:solidFill>
                  <a:srgbClr val="0000FF"/>
                </a:solidFill>
              </a:rPr>
              <a:t>acc</a:t>
            </a:r>
            <a:r>
              <a:rPr lang="en-US" dirty="0" smtClean="0">
                <a:solidFill>
                  <a:srgbClr val="0000FF"/>
                </a:solidFill>
              </a:rPr>
              <a:t> loop worker</a:t>
            </a:r>
          </a:p>
          <a:p>
            <a:pPr marL="0" indent="0">
              <a:buNone/>
            </a:pPr>
            <a:r>
              <a:rPr lang="en-US" dirty="0" smtClean="0"/>
              <a:t>    for(j=0; j&lt;</a:t>
            </a:r>
            <a:r>
              <a:rPr lang="en-US" dirty="0" err="1" smtClean="0"/>
              <a:t>grid_points</a:t>
            </a:r>
            <a:r>
              <a:rPr lang="en-US" dirty="0" smtClean="0"/>
              <a:t>[1]-1; j++){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0000FF"/>
                </a:solidFill>
              </a:rPr>
              <a:t> #pragma </a:t>
            </a:r>
            <a:r>
              <a:rPr lang="en-US" dirty="0" err="1" smtClean="0">
                <a:solidFill>
                  <a:srgbClr val="0000FF"/>
                </a:solidFill>
              </a:rPr>
              <a:t>acc</a:t>
            </a:r>
            <a:r>
              <a:rPr lang="en-US" dirty="0" smtClean="0">
                <a:solidFill>
                  <a:srgbClr val="0000FF"/>
                </a:solidFill>
              </a:rPr>
              <a:t> loop vector</a:t>
            </a:r>
          </a:p>
          <a:p>
            <a:pPr marL="0" indent="0">
              <a:buNone/>
            </a:pPr>
            <a:r>
              <a:rPr lang="en-US" dirty="0" smtClean="0"/>
              <a:t>        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grid_points</a:t>
            </a:r>
            <a:r>
              <a:rPr lang="en-US" dirty="0" smtClean="0"/>
              <a:t>[0]-1;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for(m=0; m&lt;5; m++){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rhs</a:t>
            </a:r>
            <a:r>
              <a:rPr lang="en-US" dirty="0" smtClean="0"/>
              <a:t>[k][j][</a:t>
            </a:r>
            <a:r>
              <a:rPr lang="en-US" dirty="0" err="1" smtClean="0"/>
              <a:t>i</a:t>
            </a:r>
            <a:r>
              <a:rPr lang="en-US" dirty="0" smtClean="0"/>
              <a:t>][m] = forcing[k][j][</a:t>
            </a:r>
            <a:r>
              <a:rPr lang="en-US" dirty="0" err="1" smtClean="0"/>
              <a:t>i</a:t>
            </a:r>
            <a:r>
              <a:rPr lang="en-US" dirty="0" smtClean="0"/>
              <a:t>][m];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Rengan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LCPC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BC-196C-4378-BF01-E2716383AC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27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Coalescing </a:t>
            </a:r>
            <a:r>
              <a:rPr lang="en-US" dirty="0"/>
              <a:t>O</a:t>
            </a:r>
            <a:r>
              <a:rPr lang="en-US" dirty="0" smtClean="0"/>
              <a:t>ptimization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Non-coalesced </a:t>
            </a:r>
            <a:r>
              <a:rPr lang="en-US" dirty="0" smtClean="0"/>
              <a:t>memory access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#pragma </a:t>
            </a:r>
            <a:r>
              <a:rPr lang="en-US" dirty="0" err="1" smtClean="0">
                <a:solidFill>
                  <a:srgbClr val="00B0F0"/>
                </a:solidFill>
              </a:rPr>
              <a:t>acc</a:t>
            </a:r>
            <a:r>
              <a:rPr lang="en-US" dirty="0" smtClean="0">
                <a:solidFill>
                  <a:srgbClr val="00B0F0"/>
                </a:solidFill>
              </a:rPr>
              <a:t> kernels loop gang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for(j=1; j &lt;= gp12; </a:t>
            </a:r>
            <a:r>
              <a:rPr lang="en-US" dirty="0">
                <a:solidFill>
                  <a:srgbClr val="FF0000"/>
                </a:solidFill>
              </a:rPr>
              <a:t>j</a:t>
            </a:r>
            <a:r>
              <a:rPr lang="en-US" dirty="0" smtClean="0">
                <a:solidFill>
                  <a:srgbClr val="FF0000"/>
                </a:solidFill>
              </a:rPr>
              <a:t>++)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#pragma </a:t>
            </a:r>
            <a:r>
              <a:rPr lang="en-US" dirty="0" err="1" smtClean="0">
                <a:solidFill>
                  <a:srgbClr val="00B0F0"/>
                </a:solidFill>
              </a:rPr>
              <a:t>acc</a:t>
            </a:r>
            <a:r>
              <a:rPr lang="en-US" dirty="0" smtClean="0">
                <a:solidFill>
                  <a:srgbClr val="00B0F0"/>
                </a:solidFill>
              </a:rPr>
              <a:t> loop worker</a:t>
            </a:r>
          </a:p>
          <a:p>
            <a:pPr marL="0" indent="0">
              <a:buNone/>
            </a:pPr>
            <a:r>
              <a:rPr lang="en-US" dirty="0" smtClean="0"/>
              <a:t>    for(</a:t>
            </a:r>
            <a:r>
              <a:rPr lang="en-US" dirty="0" err="1" smtClean="0"/>
              <a:t>i</a:t>
            </a:r>
            <a:r>
              <a:rPr lang="en-US" dirty="0" smtClean="0"/>
              <a:t>=1; I &lt;= gp02; </a:t>
            </a:r>
            <a:r>
              <a:rPr lang="en-US" dirty="0"/>
              <a:t>i</a:t>
            </a:r>
            <a:r>
              <a:rPr lang="en-US" dirty="0" smtClean="0"/>
              <a:t>++){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#pragma </a:t>
            </a:r>
            <a:r>
              <a:rPr lang="en-US" dirty="0" err="1" smtClean="0">
                <a:solidFill>
                  <a:srgbClr val="00B0F0"/>
                </a:solidFill>
              </a:rPr>
              <a:t>acc</a:t>
            </a:r>
            <a:r>
              <a:rPr lang="en-US" dirty="0" smtClean="0">
                <a:solidFill>
                  <a:srgbClr val="00B0F0"/>
                </a:solidFill>
              </a:rPr>
              <a:t> loop vector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smtClean="0">
                <a:solidFill>
                  <a:srgbClr val="FF0000"/>
                </a:solidFill>
              </a:rPr>
              <a:t>for(</a:t>
            </a:r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dirty="0" smtClean="0">
                <a:solidFill>
                  <a:srgbClr val="FF0000"/>
                </a:solidFill>
              </a:rPr>
              <a:t>=0; k &lt;= </a:t>
            </a:r>
            <a:r>
              <a:rPr lang="en-US" dirty="0" err="1" smtClean="0">
                <a:solidFill>
                  <a:srgbClr val="FF0000"/>
                </a:solidFill>
              </a:rPr>
              <a:t>ksize</a:t>
            </a:r>
            <a:r>
              <a:rPr lang="en-US" dirty="0" smtClean="0">
                <a:solidFill>
                  <a:srgbClr val="FF0000"/>
                </a:solidFill>
              </a:rPr>
              <a:t>; k++)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/>
              <a:t>fjacZ</a:t>
            </a:r>
            <a:r>
              <a:rPr lang="en-US" dirty="0" smtClean="0"/>
              <a:t>[0][0][k][</a:t>
            </a:r>
            <a:r>
              <a:rPr lang="en-US" dirty="0" err="1" smtClean="0"/>
              <a:t>i</a:t>
            </a:r>
            <a:r>
              <a:rPr lang="en-US" dirty="0" smtClean="0"/>
              <a:t>][</a:t>
            </a:r>
            <a:r>
              <a:rPr lang="en-US" b="1" dirty="0" smtClean="0">
                <a:solidFill>
                  <a:srgbClr val="FF0000"/>
                </a:solidFill>
              </a:rPr>
              <a:t>j</a:t>
            </a:r>
            <a:r>
              <a:rPr lang="en-US" dirty="0" smtClean="0"/>
              <a:t>] = 0.0;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Coalesced memory access </a:t>
            </a:r>
          </a:p>
          <a:p>
            <a:r>
              <a:rPr lang="en-US" dirty="0" smtClean="0"/>
              <a:t>(loop interchange)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#pragma </a:t>
            </a:r>
            <a:r>
              <a:rPr lang="en-US" dirty="0" err="1">
                <a:solidFill>
                  <a:srgbClr val="00B0F0"/>
                </a:solidFill>
              </a:rPr>
              <a:t>acc</a:t>
            </a:r>
            <a:r>
              <a:rPr lang="en-US" dirty="0">
                <a:solidFill>
                  <a:srgbClr val="00B0F0"/>
                </a:solidFill>
              </a:rPr>
              <a:t> kernels loop gang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for(k=0; k </a:t>
            </a:r>
            <a:r>
              <a:rPr lang="en-US" dirty="0">
                <a:solidFill>
                  <a:srgbClr val="0000FF"/>
                </a:solidFill>
              </a:rPr>
              <a:t>&lt;= </a:t>
            </a:r>
            <a:r>
              <a:rPr lang="en-US" dirty="0" err="1" smtClean="0">
                <a:solidFill>
                  <a:srgbClr val="0000FF"/>
                </a:solidFill>
              </a:rPr>
              <a:t>ksize</a:t>
            </a:r>
            <a:r>
              <a:rPr lang="en-US" dirty="0" smtClean="0">
                <a:solidFill>
                  <a:srgbClr val="0000FF"/>
                </a:solidFill>
              </a:rPr>
              <a:t>; k++)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#pragma </a:t>
            </a:r>
            <a:r>
              <a:rPr lang="en-US" dirty="0" err="1">
                <a:solidFill>
                  <a:srgbClr val="00B0F0"/>
                </a:solidFill>
              </a:rPr>
              <a:t>acc</a:t>
            </a:r>
            <a:r>
              <a:rPr lang="en-US" dirty="0">
                <a:solidFill>
                  <a:srgbClr val="00B0F0"/>
                </a:solidFill>
              </a:rPr>
              <a:t> loop worker</a:t>
            </a:r>
          </a:p>
          <a:p>
            <a:pPr marL="0" indent="0">
              <a:buNone/>
            </a:pPr>
            <a:r>
              <a:rPr lang="en-US" dirty="0"/>
              <a:t>    for(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 smtClean="0"/>
              <a:t>&lt;= gp02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#pragma </a:t>
            </a:r>
            <a:r>
              <a:rPr lang="en-US" dirty="0" err="1">
                <a:solidFill>
                  <a:srgbClr val="00B0F0"/>
                </a:solidFill>
              </a:rPr>
              <a:t>acc</a:t>
            </a:r>
            <a:r>
              <a:rPr lang="en-US" dirty="0">
                <a:solidFill>
                  <a:srgbClr val="00B0F0"/>
                </a:solidFill>
              </a:rPr>
              <a:t> loop vector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>
                <a:solidFill>
                  <a:srgbClr val="0000FF"/>
                </a:solidFill>
              </a:rPr>
              <a:t>for(j=1; j &lt;= gp12; j++)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/>
              <a:t>fjacZ</a:t>
            </a:r>
            <a:r>
              <a:rPr lang="en-US" dirty="0"/>
              <a:t>[0][0][k][</a:t>
            </a:r>
            <a:r>
              <a:rPr lang="en-US" dirty="0" err="1"/>
              <a:t>i</a:t>
            </a:r>
            <a:r>
              <a:rPr lang="en-US" dirty="0"/>
              <a:t>][j] = 0.0;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Rengan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LCPC 2014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BC-196C-4378-BF01-E2716383AC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61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Coalescing </a:t>
            </a:r>
            <a:r>
              <a:rPr lang="en-US" dirty="0"/>
              <a:t>O</a:t>
            </a:r>
            <a:r>
              <a:rPr lang="en-US" dirty="0" smtClean="0"/>
              <a:t>ptimization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Non-coalescing memory access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#pragma </a:t>
            </a:r>
            <a:r>
              <a:rPr lang="en-US" dirty="0" err="1" smtClean="0">
                <a:solidFill>
                  <a:srgbClr val="00B0F0"/>
                </a:solidFill>
              </a:rPr>
              <a:t>acc</a:t>
            </a:r>
            <a:r>
              <a:rPr lang="en-US" dirty="0" smtClean="0">
                <a:solidFill>
                  <a:srgbClr val="00B0F0"/>
                </a:solidFill>
              </a:rPr>
              <a:t> kernels loop gang</a:t>
            </a:r>
          </a:p>
          <a:p>
            <a:pPr marL="0" indent="0">
              <a:buNone/>
            </a:pPr>
            <a:r>
              <a:rPr lang="en-US" dirty="0" smtClean="0"/>
              <a:t>for(k=0; k&lt;=</a:t>
            </a:r>
            <a:r>
              <a:rPr lang="en-US" dirty="0" err="1" smtClean="0"/>
              <a:t>grid_points</a:t>
            </a:r>
            <a:r>
              <a:rPr lang="en-US" dirty="0" smtClean="0"/>
              <a:t>[2]-1; k++){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#pragma </a:t>
            </a:r>
            <a:r>
              <a:rPr lang="en-US" dirty="0" err="1" smtClean="0">
                <a:solidFill>
                  <a:srgbClr val="00B0F0"/>
                </a:solidFill>
              </a:rPr>
              <a:t>acc</a:t>
            </a:r>
            <a:r>
              <a:rPr lang="en-US" dirty="0" smtClean="0">
                <a:solidFill>
                  <a:srgbClr val="00B0F0"/>
                </a:solidFill>
              </a:rPr>
              <a:t> loop worker</a:t>
            </a:r>
          </a:p>
          <a:p>
            <a:pPr marL="0" indent="0">
              <a:buNone/>
            </a:pPr>
            <a:r>
              <a:rPr lang="en-US" dirty="0" smtClean="0"/>
              <a:t>    for(j=0; j&lt;</a:t>
            </a:r>
            <a:r>
              <a:rPr lang="en-US" dirty="0" err="1" smtClean="0"/>
              <a:t>grid_points</a:t>
            </a:r>
            <a:r>
              <a:rPr lang="en-US" dirty="0" smtClean="0"/>
              <a:t>[1]-1; j++){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#pragma </a:t>
            </a:r>
            <a:r>
              <a:rPr lang="en-US" dirty="0" err="1" smtClean="0">
                <a:solidFill>
                  <a:srgbClr val="00B0F0"/>
                </a:solidFill>
              </a:rPr>
              <a:t>acc</a:t>
            </a:r>
            <a:r>
              <a:rPr lang="en-US" dirty="0" smtClean="0">
                <a:solidFill>
                  <a:srgbClr val="00B0F0"/>
                </a:solidFill>
              </a:rPr>
              <a:t> loop vector</a:t>
            </a:r>
          </a:p>
          <a:p>
            <a:pPr marL="0" indent="0">
              <a:buNone/>
            </a:pPr>
            <a:r>
              <a:rPr lang="en-US" dirty="0" smtClean="0"/>
              <a:t>        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grid_points</a:t>
            </a:r>
            <a:r>
              <a:rPr lang="en-US" dirty="0" smtClean="0"/>
              <a:t>[0]-1;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pPr marL="0" indent="0">
              <a:buNone/>
            </a:pPr>
            <a:r>
              <a:rPr lang="en-US" dirty="0" smtClean="0"/>
              <a:t>            for(m=0; m&lt;5; m++){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>
                <a:solidFill>
                  <a:srgbClr val="FF0000"/>
                </a:solidFill>
              </a:rPr>
              <a:t>rhs</a:t>
            </a:r>
            <a:r>
              <a:rPr lang="en-US" dirty="0" smtClean="0">
                <a:solidFill>
                  <a:srgbClr val="FF0000"/>
                </a:solidFill>
              </a:rPr>
              <a:t>[k][j][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][m] = forcing[k][j][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][m];</a:t>
            </a:r>
          </a:p>
          <a:p>
            <a:pPr marL="0" indent="0">
              <a:buNone/>
            </a:pPr>
            <a:r>
              <a:rPr lang="en-US" dirty="0" smtClean="0"/>
              <a:t> 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Coalesced memory access </a:t>
            </a:r>
          </a:p>
          <a:p>
            <a:r>
              <a:rPr lang="en-US" dirty="0" smtClean="0"/>
              <a:t>(change data layout)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#pragma </a:t>
            </a:r>
            <a:r>
              <a:rPr lang="en-US" dirty="0" err="1" smtClean="0">
                <a:solidFill>
                  <a:srgbClr val="00B0F0"/>
                </a:solidFill>
              </a:rPr>
              <a:t>acc</a:t>
            </a:r>
            <a:r>
              <a:rPr lang="en-US" dirty="0" smtClean="0">
                <a:solidFill>
                  <a:srgbClr val="00B0F0"/>
                </a:solidFill>
              </a:rPr>
              <a:t> kernels loop gang</a:t>
            </a:r>
          </a:p>
          <a:p>
            <a:pPr marL="0" indent="0">
              <a:buNone/>
            </a:pPr>
            <a:r>
              <a:rPr lang="en-US" dirty="0" smtClean="0"/>
              <a:t>for(k=0; k&lt;=</a:t>
            </a:r>
            <a:r>
              <a:rPr lang="en-US" dirty="0" err="1" smtClean="0"/>
              <a:t>grid_points</a:t>
            </a:r>
            <a:r>
              <a:rPr lang="en-US" dirty="0" smtClean="0"/>
              <a:t>[2]-1; k++){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#pragma </a:t>
            </a:r>
            <a:r>
              <a:rPr lang="en-US" dirty="0" err="1" smtClean="0">
                <a:solidFill>
                  <a:srgbClr val="00B0F0"/>
                </a:solidFill>
              </a:rPr>
              <a:t>acc</a:t>
            </a:r>
            <a:r>
              <a:rPr lang="en-US" dirty="0" smtClean="0">
                <a:solidFill>
                  <a:srgbClr val="00B0F0"/>
                </a:solidFill>
              </a:rPr>
              <a:t> loop worker</a:t>
            </a:r>
          </a:p>
          <a:p>
            <a:pPr marL="0" indent="0">
              <a:buNone/>
            </a:pPr>
            <a:r>
              <a:rPr lang="en-US" dirty="0" smtClean="0"/>
              <a:t>    for(j=0; j&lt;</a:t>
            </a:r>
            <a:r>
              <a:rPr lang="en-US" dirty="0" err="1" smtClean="0"/>
              <a:t>grid_points</a:t>
            </a:r>
            <a:r>
              <a:rPr lang="en-US" dirty="0" smtClean="0"/>
              <a:t>[1]-1; j++){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#pragma </a:t>
            </a:r>
            <a:r>
              <a:rPr lang="en-US" dirty="0" err="1" smtClean="0">
                <a:solidFill>
                  <a:srgbClr val="00B0F0"/>
                </a:solidFill>
              </a:rPr>
              <a:t>acc</a:t>
            </a:r>
            <a:r>
              <a:rPr lang="en-US" dirty="0" smtClean="0">
                <a:solidFill>
                  <a:srgbClr val="00B0F0"/>
                </a:solidFill>
              </a:rPr>
              <a:t> loop vector</a:t>
            </a:r>
          </a:p>
          <a:p>
            <a:pPr marL="0" indent="0">
              <a:buNone/>
            </a:pPr>
            <a:r>
              <a:rPr lang="en-US" dirty="0" smtClean="0"/>
              <a:t>        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grid_points</a:t>
            </a:r>
            <a:r>
              <a:rPr lang="en-US" dirty="0" smtClean="0"/>
              <a:t>[0]-1;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pPr marL="0" indent="0">
              <a:buNone/>
            </a:pPr>
            <a:r>
              <a:rPr lang="en-US" dirty="0" smtClean="0"/>
              <a:t>            for(m=0; m&lt;5; m++){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34994" y="440574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rhs</a:t>
            </a:r>
            <a:r>
              <a:rPr lang="en-US" dirty="0">
                <a:solidFill>
                  <a:srgbClr val="0000FF"/>
                </a:solidFill>
              </a:rPr>
              <a:t>[m][k][j][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] = forcing[m][k][j][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];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Rengan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LCPC 2014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BC-196C-4378-BF01-E2716383AC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44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Movement </a:t>
            </a:r>
            <a:r>
              <a:rPr lang="en-US" dirty="0"/>
              <a:t>O</a:t>
            </a:r>
            <a:r>
              <a:rPr lang="en-US" dirty="0" smtClean="0"/>
              <a:t>ptimization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NPB, most of the benchmarks contain many global arrays live throughout the entire program</a:t>
            </a:r>
          </a:p>
          <a:p>
            <a:r>
              <a:rPr lang="en-US" dirty="0" smtClean="0"/>
              <a:t>Allocate memory at the beginning</a:t>
            </a:r>
          </a:p>
          <a:p>
            <a:r>
              <a:rPr lang="en-US" dirty="0" smtClean="0"/>
              <a:t>Update directive to synchronize data between host and device</a:t>
            </a:r>
          </a:p>
          <a:p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Rengan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LCPC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BC-196C-4378-BF01-E2716383AC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10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1332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Utilize the Read-Only Data Cache in </a:t>
            </a:r>
            <a:r>
              <a:rPr lang="en-US" dirty="0" err="1" smtClean="0"/>
              <a:t>Kepler</a:t>
            </a:r>
            <a:r>
              <a:rPr lang="en-US" dirty="0" smtClean="0"/>
              <a:t> GPU</a:t>
            </a:r>
          </a:p>
          <a:p>
            <a:r>
              <a:rPr lang="en-US" dirty="0" smtClean="0"/>
              <a:t>High bandwidth and low latency</a:t>
            </a:r>
          </a:p>
          <a:p>
            <a:r>
              <a:rPr lang="en-US" dirty="0" smtClean="0"/>
              <a:t>Full speed unaligned memory access</a:t>
            </a:r>
          </a:p>
          <a:p>
            <a:r>
              <a:rPr lang="en-US" dirty="0" smtClean="0"/>
              <a:t>Compiler annotates read only data automatically</a:t>
            </a:r>
          </a:p>
          <a:p>
            <a:pPr lvl="1"/>
            <a:r>
              <a:rPr lang="en-US" dirty="0" smtClean="0"/>
              <a:t>Compiler scan the offload computation region and extract read-only </a:t>
            </a:r>
            <a:r>
              <a:rPr lang="en-US" smtClean="0"/>
              <a:t>data list</a:t>
            </a:r>
            <a:endParaRPr lang="en-US" dirty="0" smtClean="0"/>
          </a:p>
          <a:p>
            <a:pPr lvl="1"/>
            <a:r>
              <a:rPr lang="en-US" dirty="0" smtClean="0"/>
              <a:t>Alias issue: users need give more information to compiler.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Kernels region: “independent” clause in loop directive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Parallel region: users take full responsibility to control the transformation.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Rengan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LCPC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BC-196C-4378-BF01-E2716383AC42}" type="slidenum">
              <a:rPr lang="en-US" smtClean="0"/>
              <a:t>14</a:t>
            </a:fld>
            <a:endParaRPr lang="en-US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901" y="1632503"/>
            <a:ext cx="3975100" cy="311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6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Reduction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reduction issue – every element of an array needs reduction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56" y="2527675"/>
            <a:ext cx="3543901" cy="26012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580" y="2527675"/>
            <a:ext cx="3410335" cy="26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6043" y="2696369"/>
            <a:ext cx="3497949" cy="24325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9539" y="5345003"/>
            <a:ext cx="230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 </a:t>
            </a:r>
            <a:r>
              <a:rPr lang="en-US" dirty="0" err="1" smtClean="0"/>
              <a:t>OpenMP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20394" y="5311751"/>
            <a:ext cx="237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 </a:t>
            </a:r>
            <a:r>
              <a:rPr lang="en-US" dirty="0" err="1" smtClean="0"/>
              <a:t>OpenACC</a:t>
            </a:r>
            <a:r>
              <a:rPr lang="en-US" dirty="0" smtClean="0"/>
              <a:t> solution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53550" y="5245782"/>
            <a:ext cx="26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 </a:t>
            </a:r>
            <a:r>
              <a:rPr lang="en-US" dirty="0" err="1" smtClean="0"/>
              <a:t>OpenACC</a:t>
            </a:r>
            <a:r>
              <a:rPr lang="en-US" dirty="0" smtClean="0"/>
              <a:t> solution 2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Rengan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LCPC 2014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BC-196C-4378-BF01-E2716383AC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60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Operation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Input:</a:t>
            </a:r>
          </a:p>
          <a:p>
            <a:r>
              <a:rPr lang="en-US" dirty="0" smtClean="0"/>
              <a:t>Inclusive scan output: </a:t>
            </a:r>
          </a:p>
          <a:p>
            <a:r>
              <a:rPr lang="en-US" dirty="0" smtClean="0"/>
              <a:t>Exclusive scan output:</a:t>
            </a:r>
          </a:p>
          <a:p>
            <a:r>
              <a:rPr lang="en-US" dirty="0" smtClean="0"/>
              <a:t>In-place scan: the input array and output array are the same</a:t>
            </a:r>
          </a:p>
          <a:p>
            <a:r>
              <a:rPr lang="en-US" dirty="0" smtClean="0"/>
              <a:t>Proposed scan clause extension: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#pragma </a:t>
            </a:r>
            <a:r>
              <a:rPr lang="en-US" b="1" dirty="0" err="1" smtClean="0">
                <a:solidFill>
                  <a:srgbClr val="0000FF"/>
                </a:solidFill>
              </a:rPr>
              <a:t>acc</a:t>
            </a:r>
            <a:r>
              <a:rPr lang="en-US" b="1" dirty="0" smtClean="0">
                <a:solidFill>
                  <a:srgbClr val="0000FF"/>
                </a:solidFill>
              </a:rPr>
              <a:t> loop scan(</a:t>
            </a:r>
            <a:r>
              <a:rPr lang="en-US" b="1" i="1" dirty="0" err="1" smtClean="0">
                <a:solidFill>
                  <a:srgbClr val="0000FF"/>
                </a:solidFill>
              </a:rPr>
              <a:t>operator</a:t>
            </a:r>
            <a:r>
              <a:rPr lang="en-US" b="1" dirty="0" err="1" smtClean="0">
                <a:solidFill>
                  <a:srgbClr val="0000FF"/>
                </a:solidFill>
              </a:rPr>
              <a:t>:</a:t>
            </a:r>
            <a:r>
              <a:rPr lang="en-US" b="1" i="1" dirty="0" err="1" smtClean="0">
                <a:solidFill>
                  <a:srgbClr val="0000FF"/>
                </a:solidFill>
              </a:rPr>
              <a:t>in-var</a:t>
            </a:r>
            <a:r>
              <a:rPr lang="en-US" b="1" dirty="0" err="1" smtClean="0">
                <a:solidFill>
                  <a:srgbClr val="0000FF"/>
                </a:solidFill>
              </a:rPr>
              <a:t>,</a:t>
            </a:r>
            <a:r>
              <a:rPr lang="en-US" b="1" i="1" dirty="0" err="1" smtClean="0">
                <a:solidFill>
                  <a:srgbClr val="0000FF"/>
                </a:solidFill>
              </a:rPr>
              <a:t>out-var</a:t>
            </a:r>
            <a:r>
              <a:rPr lang="en-US" b="1" dirty="0" err="1" smtClean="0">
                <a:solidFill>
                  <a:srgbClr val="0000FF"/>
                </a:solidFill>
              </a:rPr>
              <a:t>,</a:t>
            </a:r>
            <a:r>
              <a:rPr lang="en-US" b="1" i="1" dirty="0" err="1" smtClean="0">
                <a:solidFill>
                  <a:srgbClr val="0000FF"/>
                </a:solidFill>
              </a:rPr>
              <a:t>identity-var</a:t>
            </a:r>
            <a:r>
              <a:rPr lang="en-US" b="1" dirty="0" err="1" smtClean="0">
                <a:solidFill>
                  <a:srgbClr val="0000FF"/>
                </a:solidFill>
              </a:rPr>
              <a:t>,</a:t>
            </a:r>
            <a:r>
              <a:rPr lang="en-US" b="1" i="1" dirty="0" err="1" smtClean="0">
                <a:solidFill>
                  <a:srgbClr val="0000FF"/>
                </a:solidFill>
              </a:rPr>
              <a:t>count-var</a:t>
            </a:r>
            <a:r>
              <a:rPr lang="en-US" b="1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 smtClean="0"/>
              <a:t>By default the scan is not in-place, which means the input array and output array are different</a:t>
            </a:r>
          </a:p>
          <a:p>
            <a:pPr lvl="1"/>
            <a:r>
              <a:rPr lang="en-US" dirty="0" smtClean="0"/>
              <a:t>For inclusive scan, the identity value is ignored</a:t>
            </a:r>
          </a:p>
          <a:p>
            <a:pPr lvl="1"/>
            <a:r>
              <a:rPr lang="en-US" dirty="0" smtClean="0"/>
              <a:t>For exclusive scan, the user has to specify the identity value</a:t>
            </a:r>
          </a:p>
          <a:p>
            <a:pPr lvl="1"/>
            <a:r>
              <a:rPr lang="en-US" dirty="0" smtClean="0"/>
              <a:t>For in-place inclusive scan, the user must pass IN_PLACE in in-</a:t>
            </a:r>
            <a:r>
              <a:rPr lang="en-US" dirty="0" err="1" smtClean="0"/>
              <a:t>var</a:t>
            </a:r>
            <a:endParaRPr lang="en-US" dirty="0" smtClean="0"/>
          </a:p>
          <a:p>
            <a:pPr lvl="1"/>
            <a:r>
              <a:rPr lang="en-US" dirty="0" smtClean="0"/>
              <a:t>For in-place exclusive scan, the user must pass IN_PLACE in in-</a:t>
            </a:r>
            <a:r>
              <a:rPr lang="en-US" dirty="0" err="1" smtClean="0"/>
              <a:t>var</a:t>
            </a:r>
            <a:r>
              <a:rPr lang="en-US" dirty="0" smtClean="0"/>
              <a:t> and specify the identity value. The identity value must be the same as the first value of the provided array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Rengan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LCPC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BC-196C-4378-BF01-E2716383AC42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242191"/>
              </p:ext>
            </p:extLst>
          </p:nvPr>
        </p:nvGraphicFramePr>
        <p:xfrm>
          <a:off x="6038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3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3319463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397718"/>
              </p:ext>
            </p:extLst>
          </p:nvPr>
        </p:nvGraphicFramePr>
        <p:xfrm>
          <a:off x="6038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38850" y="3338513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837550"/>
              </p:ext>
            </p:extLst>
          </p:nvPr>
        </p:nvGraphicFramePr>
        <p:xfrm>
          <a:off x="2209800" y="1670050"/>
          <a:ext cx="2006600" cy="564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" name="Equation" r:id="rId7" imgW="812520" imgH="228600" progId="Equation.3">
                  <p:embed/>
                </p:oleObj>
              </mc:Choice>
              <mc:Fallback>
                <p:oleObj name="Equation" r:id="rId7" imgW="8125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9800" y="1670050"/>
                        <a:ext cx="2006600" cy="564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223476"/>
              </p:ext>
            </p:extLst>
          </p:nvPr>
        </p:nvGraphicFramePr>
        <p:xfrm>
          <a:off x="4495800" y="2600326"/>
          <a:ext cx="43068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" name="Equation" r:id="rId9" imgW="2336760" imgH="228600" progId="Equation.3">
                  <p:embed/>
                </p:oleObj>
              </mc:Choice>
              <mc:Fallback>
                <p:oleObj name="Equation" r:id="rId9" imgW="23367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95800" y="2600326"/>
                        <a:ext cx="4306888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748916"/>
              </p:ext>
            </p:extLst>
          </p:nvPr>
        </p:nvGraphicFramePr>
        <p:xfrm>
          <a:off x="4495800" y="2163762"/>
          <a:ext cx="4216400" cy="414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" name="Equation" r:id="rId11" imgW="2184120" imgH="228600" progId="Equation.3">
                  <p:embed/>
                </p:oleObj>
              </mc:Choice>
              <mc:Fallback>
                <p:oleObj name="Equation" r:id="rId11" imgW="21841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95800" y="2163762"/>
                        <a:ext cx="4216400" cy="414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6672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 cores Intel Xeon E5-2640 x86_64 CPU with 32 GB memory</a:t>
            </a:r>
          </a:p>
          <a:p>
            <a:r>
              <a:rPr lang="en-US" dirty="0" err="1" smtClean="0"/>
              <a:t>Kepler</a:t>
            </a:r>
            <a:r>
              <a:rPr lang="en-US" dirty="0" smtClean="0"/>
              <a:t> 20 GPU with 5GB memory</a:t>
            </a:r>
          </a:p>
          <a:p>
            <a:r>
              <a:rPr lang="en-US" dirty="0" smtClean="0"/>
              <a:t>NPB 3.3 C version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GCC4.4.7, </a:t>
            </a:r>
            <a:r>
              <a:rPr lang="en-US" dirty="0" err="1" smtClean="0"/>
              <a:t>OpenUH</a:t>
            </a:r>
            <a:endParaRPr lang="en-US" dirty="0" smtClean="0"/>
          </a:p>
          <a:p>
            <a:r>
              <a:rPr lang="en-US" dirty="0" smtClean="0"/>
              <a:t>Compare to serial, </a:t>
            </a:r>
            <a:r>
              <a:rPr lang="en-US" dirty="0" err="1" smtClean="0"/>
              <a:t>OpenCL</a:t>
            </a:r>
            <a:r>
              <a:rPr lang="en-US" dirty="0" smtClean="0"/>
              <a:t> and CUDA version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Rengan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LCPC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BC-196C-4378-BF01-E2716383AC42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98700" y="6356350"/>
            <a:ext cx="5854700" cy="365125"/>
          </a:xfrm>
        </p:spPr>
        <p:txBody>
          <a:bodyPr/>
          <a:lstStyle/>
          <a:p>
            <a:r>
              <a:rPr lang="en-US" dirty="0" smtClean="0"/>
              <a:t>1. http://aces.snu.ac.kr/Center_for_Manycore_Programming/SNU_NPB_Suite.html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4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 of </a:t>
            </a:r>
            <a:r>
              <a:rPr lang="en-US" dirty="0" err="1" smtClean="0"/>
              <a:t>OpenUH</a:t>
            </a:r>
            <a:r>
              <a:rPr lang="en-US" dirty="0" smtClean="0"/>
              <a:t> </a:t>
            </a:r>
            <a:r>
              <a:rPr lang="en-US" dirty="0" err="1" smtClean="0"/>
              <a:t>OpenACC</a:t>
            </a:r>
            <a:r>
              <a:rPr lang="en-US" dirty="0" smtClean="0"/>
              <a:t> NPB – compared to serial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Rengan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LCPC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BC-196C-4378-BF01-E2716383AC42}" type="slidenum">
              <a:rPr lang="en-US" smtClean="0"/>
              <a:t>18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3600" y="1633096"/>
            <a:ext cx="7229475" cy="432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69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</a:t>
            </a:r>
            <a:r>
              <a:rPr lang="en-US" dirty="0"/>
              <a:t>Evaluation of </a:t>
            </a:r>
            <a:r>
              <a:rPr lang="en-US" dirty="0" err="1" smtClean="0"/>
              <a:t>OpenUH</a:t>
            </a:r>
            <a:r>
              <a:rPr lang="en-US" dirty="0" smtClean="0"/>
              <a:t> </a:t>
            </a:r>
            <a:r>
              <a:rPr lang="en-US" dirty="0" err="1" smtClean="0"/>
              <a:t>OpenACC</a:t>
            </a:r>
            <a:r>
              <a:rPr lang="en-US" dirty="0" smtClean="0"/>
              <a:t> </a:t>
            </a:r>
            <a:r>
              <a:rPr lang="en-US" dirty="0"/>
              <a:t>NPB </a:t>
            </a:r>
            <a:r>
              <a:rPr lang="en-US" dirty="0" smtClean="0"/>
              <a:t>– effectiveness of optimization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Rengan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LCPC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BC-196C-4378-BF01-E2716383AC42}" type="slidenum">
              <a:rPr lang="en-US" smtClean="0"/>
              <a:t>19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54326" y="1845588"/>
            <a:ext cx="7458998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6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Overview of </a:t>
            </a:r>
            <a:r>
              <a:rPr lang="en-US" dirty="0" err="1" smtClean="0"/>
              <a:t>OpenACC</a:t>
            </a:r>
            <a:r>
              <a:rPr lang="en-US" dirty="0" smtClean="0"/>
              <a:t> and NPB benchmarks</a:t>
            </a:r>
            <a:endParaRPr lang="en-US" dirty="0"/>
          </a:p>
          <a:p>
            <a:r>
              <a:rPr lang="en-US" dirty="0"/>
              <a:t>Parallelization and Optimization Techniques</a:t>
            </a:r>
          </a:p>
          <a:p>
            <a:r>
              <a:rPr lang="en-US" dirty="0" smtClean="0"/>
              <a:t>Performance </a:t>
            </a:r>
            <a:r>
              <a:rPr lang="en-US" dirty="0"/>
              <a:t>Evaluation</a:t>
            </a:r>
          </a:p>
          <a:p>
            <a:r>
              <a:rPr lang="en-US" dirty="0"/>
              <a:t>Conclusion and Future Work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Rengan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LCPC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BC-196C-4378-BF01-E2716383AC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6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 </a:t>
            </a:r>
            <a:r>
              <a:rPr lang="en-US" dirty="0" err="1"/>
              <a:t>OpenUH</a:t>
            </a:r>
            <a:r>
              <a:rPr lang="en-US" dirty="0"/>
              <a:t> </a:t>
            </a:r>
            <a:r>
              <a:rPr lang="en-US" dirty="0" err="1"/>
              <a:t>OpenACC</a:t>
            </a:r>
            <a:r>
              <a:rPr lang="en-US" dirty="0"/>
              <a:t> NPB – </a:t>
            </a:r>
            <a:r>
              <a:rPr lang="en-US" dirty="0" err="1"/>
              <a:t>OpenACC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CUDA</a:t>
            </a:r>
            <a:r>
              <a:rPr lang="en-US" baseline="30000" dirty="0"/>
              <a:t>1</a:t>
            </a:r>
            <a:r>
              <a:rPr lang="en-US" dirty="0"/>
              <a:t>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5757" y="1825625"/>
            <a:ext cx="7240485" cy="435133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Rengan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LCPC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BC-196C-4378-BF01-E2716383AC42}" type="slidenum">
              <a:rPr lang="en-US" smtClean="0"/>
              <a:t>20</a:t>
            </a:fld>
            <a:endParaRPr 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098800" y="6356350"/>
            <a:ext cx="5054600" cy="365125"/>
          </a:xfrm>
        </p:spPr>
        <p:txBody>
          <a:bodyPr/>
          <a:lstStyle/>
          <a:p>
            <a:r>
              <a:rPr lang="en-US" dirty="0" smtClean="0"/>
              <a:t>1. http://www:tu-chemnitz:de/informatik/PI/forschung/download/npb-gpu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505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 </a:t>
            </a:r>
            <a:r>
              <a:rPr lang="en-US" dirty="0" err="1"/>
              <a:t>OpenUH</a:t>
            </a:r>
            <a:r>
              <a:rPr lang="en-US" dirty="0"/>
              <a:t> </a:t>
            </a:r>
            <a:r>
              <a:rPr lang="en-US" dirty="0" err="1"/>
              <a:t>OpenACC</a:t>
            </a:r>
            <a:r>
              <a:rPr lang="en-US" dirty="0"/>
              <a:t> NPB – </a:t>
            </a:r>
            <a:r>
              <a:rPr lang="en-US" dirty="0" err="1"/>
              <a:t>OpenACC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OpenCL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Rengan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LCPC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BC-196C-4378-BF01-E2716383AC42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1353" y="1825625"/>
            <a:ext cx="7249293" cy="4351338"/>
          </a:xfrm>
          <a:prstGeom prst="rect">
            <a:avLst/>
          </a:prstGeom>
        </p:spPr>
      </p:pic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098800" y="6356350"/>
            <a:ext cx="5054600" cy="365125"/>
          </a:xfrm>
        </p:spPr>
        <p:txBody>
          <a:bodyPr/>
          <a:lstStyle/>
          <a:p>
            <a:pPr algn="l"/>
            <a:r>
              <a:rPr lang="en-US" dirty="0" smtClean="0"/>
              <a:t>1. </a:t>
            </a:r>
            <a:r>
              <a:rPr lang="en-US" dirty="0"/>
              <a:t>http://aces.snu.ac.kr/SNU_NPB_Suite.html</a:t>
            </a:r>
          </a:p>
        </p:txBody>
      </p:sp>
    </p:spTree>
    <p:extLst>
      <p:ext uri="{BB962C8B-B14F-4D97-AF65-F5344CB8AC3E}">
        <p14:creationId xmlns:p14="http://schemas.microsoft.com/office/powerpoint/2010/main" val="788893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Conclusion</a:t>
            </a:r>
          </a:p>
          <a:p>
            <a:pPr lvl="1"/>
            <a:r>
              <a:rPr lang="en-US" dirty="0" smtClean="0"/>
              <a:t>Discussed different parallelization techniques for </a:t>
            </a:r>
            <a:r>
              <a:rPr lang="en-US" dirty="0" err="1" smtClean="0"/>
              <a:t>OpenACC</a:t>
            </a:r>
            <a:endParaRPr lang="en-US" dirty="0" smtClean="0"/>
          </a:p>
          <a:p>
            <a:pPr lvl="1"/>
            <a:r>
              <a:rPr lang="en-US" dirty="0" smtClean="0"/>
              <a:t>Demonstrated speedup of </a:t>
            </a:r>
            <a:r>
              <a:rPr lang="en-US" dirty="0" err="1" smtClean="0"/>
              <a:t>OpenUH</a:t>
            </a:r>
            <a:r>
              <a:rPr lang="en-US" dirty="0" smtClean="0"/>
              <a:t> </a:t>
            </a:r>
            <a:r>
              <a:rPr lang="en-US" dirty="0" err="1" smtClean="0"/>
              <a:t>OpenACC</a:t>
            </a:r>
            <a:r>
              <a:rPr lang="en-US" dirty="0" smtClean="0"/>
              <a:t> over serial code</a:t>
            </a:r>
          </a:p>
          <a:p>
            <a:pPr lvl="1"/>
            <a:r>
              <a:rPr lang="en-US" dirty="0" smtClean="0"/>
              <a:t>Compared the performance between </a:t>
            </a:r>
            <a:r>
              <a:rPr lang="en-US" dirty="0" err="1" smtClean="0"/>
              <a:t>OpenUH</a:t>
            </a:r>
            <a:r>
              <a:rPr lang="en-US" dirty="0" smtClean="0"/>
              <a:t> </a:t>
            </a:r>
            <a:r>
              <a:rPr lang="en-US" dirty="0" err="1" smtClean="0"/>
              <a:t>OpenACC</a:t>
            </a:r>
            <a:r>
              <a:rPr lang="en-US" dirty="0" smtClean="0"/>
              <a:t> and CUDA and </a:t>
            </a:r>
            <a:r>
              <a:rPr lang="en-US" dirty="0" err="1" smtClean="0"/>
              <a:t>OpenCL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ontributed 4 NPB benchmarks to SPEC ACCEL V1.0 (released on March 18, 2014)</a:t>
            </a:r>
          </a:p>
          <a:p>
            <a:pPr lvl="2"/>
            <a:r>
              <a:rPr lang="en-US" dirty="0">
                <a:hlinkClick r:id="rId2"/>
              </a:rPr>
              <a:t>http://www.hpcwire.com/off-the-wire/spechpg-releases-new-hpc-benchmark-suite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2"/>
            <a:r>
              <a:rPr lang="en-US" dirty="0" smtClean="0"/>
              <a:t>Looking forward to making more contributions to future SPEC ACCEL suite</a:t>
            </a:r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Explore other optimizations </a:t>
            </a:r>
          </a:p>
          <a:p>
            <a:pPr lvl="1"/>
            <a:r>
              <a:rPr lang="en-US" dirty="0" smtClean="0"/>
              <a:t>Automate some of the optimizations in </a:t>
            </a:r>
            <a:r>
              <a:rPr lang="en-US" dirty="0" err="1" smtClean="0"/>
              <a:t>OpenUH</a:t>
            </a:r>
            <a:r>
              <a:rPr lang="en-US" dirty="0" smtClean="0"/>
              <a:t> compiler</a:t>
            </a:r>
          </a:p>
          <a:p>
            <a:pPr lvl="1"/>
            <a:r>
              <a:rPr lang="en-US" dirty="0" smtClean="0"/>
              <a:t>Support Intel Xeon Phi, AMD GPU APU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Rengan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smtClean="0"/>
              <a:t> LCPC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BC-196C-4378-BF01-E2716383AC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57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an open source </a:t>
            </a:r>
            <a:r>
              <a:rPr lang="en-US" dirty="0" err="1"/>
              <a:t>OpenACC</a:t>
            </a:r>
            <a:r>
              <a:rPr lang="en-US" dirty="0"/>
              <a:t> </a:t>
            </a:r>
            <a:r>
              <a:rPr lang="en-US" dirty="0" smtClean="0"/>
              <a:t>compiler</a:t>
            </a:r>
          </a:p>
          <a:p>
            <a:r>
              <a:rPr lang="en-US" dirty="0"/>
              <a:t>Evaluation of our open source </a:t>
            </a:r>
            <a:r>
              <a:rPr lang="en-US" dirty="0" err="1"/>
              <a:t>OpenACC</a:t>
            </a:r>
            <a:r>
              <a:rPr lang="en-US" dirty="0"/>
              <a:t> compiler with some real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NPB </a:t>
            </a:r>
            <a:r>
              <a:rPr lang="en-US" dirty="0"/>
              <a:t>is the benchmark </a:t>
            </a:r>
            <a:r>
              <a:rPr lang="en-US" dirty="0" smtClean="0"/>
              <a:t>suite close </a:t>
            </a:r>
            <a:r>
              <a:rPr lang="en-US" dirty="0"/>
              <a:t>to real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Identifying parallelization </a:t>
            </a:r>
            <a:r>
              <a:rPr lang="en-US" dirty="0"/>
              <a:t>techniques </a:t>
            </a:r>
            <a:r>
              <a:rPr lang="en-US" dirty="0" smtClean="0"/>
              <a:t>to improving performance without losing portability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Rengan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LCPC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BC-196C-4378-BF01-E2716383AC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21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</a:t>
            </a:r>
            <a:r>
              <a:rPr lang="en-US" dirty="0" err="1"/>
              <a:t>OpenACC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Standard, a high-level directive-based programming model for accelerators</a:t>
            </a:r>
          </a:p>
          <a:p>
            <a:pPr lvl="1"/>
            <a:r>
              <a:rPr lang="en-US" dirty="0" err="1"/>
              <a:t>OpenACC</a:t>
            </a:r>
            <a:r>
              <a:rPr lang="en-US" dirty="0"/>
              <a:t> 2.0 released late 2013</a:t>
            </a:r>
          </a:p>
          <a:p>
            <a:r>
              <a:rPr lang="en-US" dirty="0"/>
              <a:t>Data Directive: copy/</a:t>
            </a:r>
            <a:r>
              <a:rPr lang="en-US" dirty="0" err="1"/>
              <a:t>copyin</a:t>
            </a:r>
            <a:r>
              <a:rPr lang="en-US" dirty="0"/>
              <a:t>/</a:t>
            </a:r>
            <a:r>
              <a:rPr lang="en-US" dirty="0" err="1"/>
              <a:t>copyout</a:t>
            </a:r>
            <a:r>
              <a:rPr lang="en-US" dirty="0"/>
              <a:t>/……</a:t>
            </a:r>
          </a:p>
          <a:p>
            <a:r>
              <a:rPr lang="en-US" dirty="0"/>
              <a:t>Data Synchronization directive</a:t>
            </a:r>
          </a:p>
          <a:p>
            <a:pPr lvl="1"/>
            <a:r>
              <a:rPr lang="en-US" dirty="0"/>
              <a:t>update</a:t>
            </a:r>
          </a:p>
          <a:p>
            <a:r>
              <a:rPr lang="en-US" dirty="0"/>
              <a:t>Compute Directive</a:t>
            </a:r>
          </a:p>
          <a:p>
            <a:pPr lvl="1"/>
            <a:r>
              <a:rPr lang="en-US" dirty="0"/>
              <a:t>Parallel: more control to the user</a:t>
            </a:r>
          </a:p>
          <a:p>
            <a:pPr lvl="1"/>
            <a:r>
              <a:rPr lang="en-US" dirty="0"/>
              <a:t>Kernels: more control to the compiler</a:t>
            </a:r>
          </a:p>
          <a:p>
            <a:r>
              <a:rPr lang="en-US" dirty="0"/>
              <a:t>Three levels of parallelism</a:t>
            </a:r>
          </a:p>
          <a:p>
            <a:pPr lvl="1"/>
            <a:r>
              <a:rPr lang="en-US" dirty="0"/>
              <a:t>Gang</a:t>
            </a:r>
          </a:p>
          <a:p>
            <a:pPr lvl="2"/>
            <a:r>
              <a:rPr lang="en-US" dirty="0"/>
              <a:t>Worker</a:t>
            </a:r>
          </a:p>
          <a:p>
            <a:pPr lvl="3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Rengan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LCPC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BC-196C-4378-BF01-E2716383AC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3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 smtClean="0"/>
              <a:t>OpenUH</a:t>
            </a:r>
            <a:r>
              <a:rPr lang="en-US" sz="3500" dirty="0" smtClean="0"/>
              <a:t>: An Open Source </a:t>
            </a:r>
            <a:r>
              <a:rPr lang="en-US" sz="3500" dirty="0" err="1" smtClean="0"/>
              <a:t>OpenACC</a:t>
            </a:r>
            <a:r>
              <a:rPr lang="en-US" sz="3500" dirty="0" smtClean="0"/>
              <a:t> Compiler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4877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Rengan Xu LCPC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BC-196C-4378-BF01-E2716383AC42}" type="slidenum">
              <a:rPr lang="en-US" smtClean="0"/>
              <a:t>5</a:t>
            </a:fld>
            <a:endParaRPr lang="en-US"/>
          </a:p>
        </p:txBody>
      </p:sp>
      <p:sp>
        <p:nvSpPr>
          <p:cNvPr id="6" name="object 8"/>
          <p:cNvSpPr txBox="1"/>
          <p:nvPr/>
        </p:nvSpPr>
        <p:spPr>
          <a:xfrm>
            <a:off x="1828850" y="3092450"/>
            <a:ext cx="3679060" cy="372110"/>
          </a:xfrm>
          <a:prstGeom prst="rect">
            <a:avLst/>
          </a:prstGeom>
          <a:solidFill>
            <a:schemeClr val="accent1"/>
          </a:solidFill>
          <a:ln w="22225">
            <a:solidFill>
              <a:srgbClr val="B2B2B2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1420"/>
              </a:lnSpc>
            </a:pPr>
            <a:r>
              <a:rPr sz="1200" dirty="0" smtClean="0">
                <a:latin typeface="Arial"/>
                <a:cs typeface="Arial"/>
              </a:rPr>
              <a:t>PREL</a:t>
            </a:r>
            <a:r>
              <a:rPr sz="1200" spc="-15" dirty="0" smtClean="0">
                <a:latin typeface="Arial"/>
                <a:cs typeface="Arial"/>
              </a:rPr>
              <a:t>OWER</a:t>
            </a:r>
            <a:endParaRPr sz="1200" dirty="0">
              <a:latin typeface="Arial"/>
              <a:cs typeface="Arial"/>
            </a:endParaRPr>
          </a:p>
          <a:p>
            <a:pPr algn="ctr">
              <a:lnSpc>
                <a:spcPts val="1420"/>
              </a:lnSpc>
            </a:pPr>
            <a:r>
              <a:rPr sz="1200" dirty="0" smtClean="0">
                <a:latin typeface="Arial"/>
                <a:cs typeface="Arial"/>
              </a:rPr>
              <a:t>(Preprocess</a:t>
            </a:r>
            <a:r>
              <a:rPr sz="1200" spc="-5" dirty="0" smtClean="0">
                <a:latin typeface="Arial"/>
                <a:cs typeface="Arial"/>
              </a:rPr>
              <a:t> </a:t>
            </a:r>
            <a:r>
              <a:rPr sz="1200" spc="-10" dirty="0" smtClean="0">
                <a:latin typeface="Arial"/>
                <a:cs typeface="Arial"/>
              </a:rPr>
              <a:t>OpenACC)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" name="object 14"/>
          <p:cNvSpPr txBox="1"/>
          <p:nvPr/>
        </p:nvSpPr>
        <p:spPr>
          <a:xfrm>
            <a:off x="1828850" y="4210050"/>
            <a:ext cx="3679060" cy="372110"/>
          </a:xfrm>
          <a:prstGeom prst="rect">
            <a:avLst/>
          </a:prstGeom>
          <a:solidFill>
            <a:schemeClr val="accent1"/>
          </a:solidFill>
          <a:ln w="22225" cap="rnd">
            <a:solidFill>
              <a:srgbClr val="B2B2B2"/>
            </a:solidFill>
            <a:round/>
          </a:ln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1420"/>
              </a:lnSpc>
            </a:pPr>
            <a:r>
              <a:rPr sz="1200" dirty="0" smtClean="0">
                <a:latin typeface="Arial"/>
                <a:cs typeface="Arial"/>
              </a:rPr>
              <a:t>L</a:t>
            </a:r>
            <a:r>
              <a:rPr sz="1200" spc="-15" dirty="0" smtClean="0">
                <a:latin typeface="Arial"/>
                <a:cs typeface="Arial"/>
              </a:rPr>
              <a:t>OWER</a:t>
            </a:r>
            <a:endParaRPr sz="1200" dirty="0">
              <a:latin typeface="Arial"/>
              <a:cs typeface="Arial"/>
            </a:endParaRPr>
          </a:p>
          <a:p>
            <a:pPr algn="ctr">
              <a:lnSpc>
                <a:spcPts val="1420"/>
              </a:lnSpc>
            </a:pPr>
            <a:r>
              <a:rPr sz="1200" spc="-5" dirty="0" smtClean="0">
                <a:latin typeface="Arial"/>
                <a:cs typeface="Arial"/>
              </a:rPr>
              <a:t>(</a:t>
            </a:r>
            <a:r>
              <a:rPr sz="1200" spc="-55" dirty="0" smtClean="0">
                <a:latin typeface="Arial"/>
                <a:cs typeface="Arial"/>
              </a:rPr>
              <a:t>T</a:t>
            </a:r>
            <a:r>
              <a:rPr sz="1200" spc="0" dirty="0" smtClean="0">
                <a:latin typeface="Arial"/>
                <a:cs typeface="Arial"/>
              </a:rPr>
              <a:t>ran</a:t>
            </a:r>
            <a:r>
              <a:rPr sz="1200" spc="-5" dirty="0" smtClean="0">
                <a:latin typeface="Arial"/>
                <a:cs typeface="Arial"/>
              </a:rPr>
              <a:t>sformation </a:t>
            </a:r>
            <a:r>
              <a:rPr sz="1200" spc="0" dirty="0" smtClean="0">
                <a:latin typeface="Arial"/>
                <a:cs typeface="Arial"/>
              </a:rPr>
              <a:t>o</a:t>
            </a:r>
            <a:r>
              <a:rPr sz="1200" spc="-5" dirty="0" smtClean="0">
                <a:latin typeface="Arial"/>
                <a:cs typeface="Arial"/>
              </a:rPr>
              <a:t>f </a:t>
            </a:r>
            <a:r>
              <a:rPr sz="1200" spc="-10" dirty="0" smtClean="0">
                <a:latin typeface="Arial"/>
                <a:cs typeface="Arial"/>
              </a:rPr>
              <a:t>OpenACC)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15"/>
          <p:cNvSpPr/>
          <p:nvPr/>
        </p:nvSpPr>
        <p:spPr>
          <a:xfrm>
            <a:off x="2531834" y="3677163"/>
            <a:ext cx="2929443" cy="368300"/>
          </a:xfrm>
          <a:custGeom>
            <a:avLst/>
            <a:gdLst/>
            <a:ahLst/>
            <a:cxnLst/>
            <a:rect l="l" t="t" r="r" b="b"/>
            <a:pathLst>
              <a:path w="2197082" h="368300">
                <a:moveTo>
                  <a:pt x="2133591" y="0"/>
                </a:moveTo>
                <a:lnTo>
                  <a:pt x="62436" y="8"/>
                </a:lnTo>
                <a:lnTo>
                  <a:pt x="23339" y="14303"/>
                </a:lnTo>
                <a:lnTo>
                  <a:pt x="1635" y="49081"/>
                </a:lnTo>
                <a:lnTo>
                  <a:pt x="0" y="305855"/>
                </a:lnTo>
                <a:lnTo>
                  <a:pt x="1872" y="320203"/>
                </a:lnTo>
                <a:lnTo>
                  <a:pt x="24104" y="354611"/>
                </a:lnTo>
                <a:lnTo>
                  <a:pt x="63491" y="368300"/>
                </a:lnTo>
                <a:lnTo>
                  <a:pt x="2134646" y="368291"/>
                </a:lnTo>
                <a:lnTo>
                  <a:pt x="2173742" y="353996"/>
                </a:lnTo>
                <a:lnTo>
                  <a:pt x="2195447" y="319218"/>
                </a:lnTo>
                <a:lnTo>
                  <a:pt x="2197082" y="62444"/>
                </a:lnTo>
                <a:lnTo>
                  <a:pt x="2195210" y="48096"/>
                </a:lnTo>
                <a:lnTo>
                  <a:pt x="2172978" y="13688"/>
                </a:lnTo>
                <a:lnTo>
                  <a:pt x="21335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16"/>
          <p:cNvSpPr/>
          <p:nvPr/>
        </p:nvSpPr>
        <p:spPr>
          <a:xfrm>
            <a:off x="1812112" y="3677163"/>
            <a:ext cx="3679060" cy="368300"/>
          </a:xfrm>
          <a:custGeom>
            <a:avLst/>
            <a:gdLst/>
            <a:ahLst/>
            <a:cxnLst/>
            <a:rect l="l" t="t" r="r" b="b"/>
            <a:pathLst>
              <a:path w="2197100" h="368300">
                <a:moveTo>
                  <a:pt x="63500" y="0"/>
                </a:moveTo>
                <a:lnTo>
                  <a:pt x="2133600" y="0"/>
                </a:lnTo>
                <a:lnTo>
                  <a:pt x="2148018" y="1644"/>
                </a:lnTo>
                <a:lnTo>
                  <a:pt x="2182796" y="23348"/>
                </a:lnTo>
                <a:lnTo>
                  <a:pt x="2197091" y="62444"/>
                </a:lnTo>
                <a:lnTo>
                  <a:pt x="2197100" y="304800"/>
                </a:lnTo>
                <a:lnTo>
                  <a:pt x="2195455" y="319218"/>
                </a:lnTo>
                <a:lnTo>
                  <a:pt x="2173751" y="353996"/>
                </a:lnTo>
                <a:lnTo>
                  <a:pt x="2134655" y="368291"/>
                </a:lnTo>
                <a:lnTo>
                  <a:pt x="63500" y="368300"/>
                </a:lnTo>
                <a:lnTo>
                  <a:pt x="49081" y="366655"/>
                </a:lnTo>
                <a:lnTo>
                  <a:pt x="14302" y="344951"/>
                </a:lnTo>
                <a:lnTo>
                  <a:pt x="8" y="305855"/>
                </a:lnTo>
                <a:lnTo>
                  <a:pt x="0" y="63500"/>
                </a:lnTo>
                <a:lnTo>
                  <a:pt x="1644" y="49081"/>
                </a:lnTo>
                <a:lnTo>
                  <a:pt x="23348" y="14303"/>
                </a:lnTo>
                <a:lnTo>
                  <a:pt x="62444" y="8"/>
                </a:lnTo>
                <a:lnTo>
                  <a:pt x="63500" y="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A3A3A3"/>
            </a:solidFill>
          </a:ln>
        </p:spPr>
        <p:txBody>
          <a:bodyPr wrap="square" lIns="0" tIns="0" rIns="0" bIns="0" rtlCol="0">
            <a:noAutofit/>
          </a:bodyPr>
          <a:lstStyle/>
          <a:p>
            <a:pPr marR="0" algn="ctr">
              <a:lnSpc>
                <a:spcPts val="1420"/>
              </a:lnSpc>
            </a:pPr>
            <a:r>
              <a:rPr lang="en-US" sz="1200" spc="-10" dirty="0">
                <a:latin typeface="Arial"/>
                <a:cs typeface="Arial"/>
              </a:rPr>
              <a:t>WOPT</a:t>
            </a:r>
            <a:endParaRPr lang="en-US" sz="1200" dirty="0">
              <a:latin typeface="Arial"/>
              <a:cs typeface="Arial"/>
            </a:endParaRPr>
          </a:p>
          <a:p>
            <a:pPr algn="ctr">
              <a:lnSpc>
                <a:spcPts val="1420"/>
              </a:lnSpc>
            </a:pPr>
            <a:r>
              <a:rPr lang="en-US" sz="1200" spc="-10" dirty="0">
                <a:latin typeface="Arial"/>
                <a:cs typeface="Arial"/>
              </a:rPr>
              <a:t>(Global</a:t>
            </a:r>
            <a:r>
              <a:rPr lang="en-US" sz="1200" spc="-5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Scalar</a:t>
            </a:r>
            <a:r>
              <a:rPr lang="en-US" sz="1200" spc="-5" dirty="0">
                <a:latin typeface="Arial"/>
                <a:cs typeface="Arial"/>
              </a:rPr>
              <a:t> </a:t>
            </a:r>
            <a:r>
              <a:rPr lang="en-US" sz="1200" spc="-10" dirty="0">
                <a:latin typeface="Arial"/>
                <a:cs typeface="Arial"/>
              </a:rPr>
              <a:t>Op</a:t>
            </a:r>
            <a:r>
              <a:rPr lang="en-US" sz="1200" spc="-5" dirty="0">
                <a:latin typeface="Arial"/>
                <a:cs typeface="Arial"/>
              </a:rPr>
              <a:t>timizer)</a:t>
            </a:r>
            <a:endParaRPr lang="en-US" sz="1200" dirty="0">
              <a:latin typeface="Arial"/>
              <a:cs typeface="Arial"/>
            </a:endParaRPr>
          </a:p>
          <a:p>
            <a:endParaRPr sz="1200" dirty="0"/>
          </a:p>
        </p:txBody>
      </p:sp>
      <p:sp>
        <p:nvSpPr>
          <p:cNvPr id="10" name="object 18"/>
          <p:cNvSpPr/>
          <p:nvPr/>
        </p:nvSpPr>
        <p:spPr>
          <a:xfrm>
            <a:off x="1908745" y="5340350"/>
            <a:ext cx="3634997" cy="368300"/>
          </a:xfrm>
          <a:custGeom>
            <a:avLst/>
            <a:gdLst/>
            <a:ahLst/>
            <a:cxnLst/>
            <a:rect l="l" t="t" r="r" b="b"/>
            <a:pathLst>
              <a:path w="2197082" h="368300">
                <a:moveTo>
                  <a:pt x="2133591" y="0"/>
                </a:moveTo>
                <a:lnTo>
                  <a:pt x="62436" y="8"/>
                </a:lnTo>
                <a:lnTo>
                  <a:pt x="23339" y="14303"/>
                </a:lnTo>
                <a:lnTo>
                  <a:pt x="1635" y="49081"/>
                </a:lnTo>
                <a:lnTo>
                  <a:pt x="0" y="305855"/>
                </a:lnTo>
                <a:lnTo>
                  <a:pt x="1872" y="320203"/>
                </a:lnTo>
                <a:lnTo>
                  <a:pt x="24104" y="354611"/>
                </a:lnTo>
                <a:lnTo>
                  <a:pt x="63491" y="368300"/>
                </a:lnTo>
                <a:lnTo>
                  <a:pt x="2134646" y="368291"/>
                </a:lnTo>
                <a:lnTo>
                  <a:pt x="2173742" y="353996"/>
                </a:lnTo>
                <a:lnTo>
                  <a:pt x="2195447" y="319218"/>
                </a:lnTo>
                <a:lnTo>
                  <a:pt x="2197082" y="62444"/>
                </a:lnTo>
                <a:lnTo>
                  <a:pt x="2195210" y="48096"/>
                </a:lnTo>
                <a:lnTo>
                  <a:pt x="2172978" y="13688"/>
                </a:lnTo>
                <a:lnTo>
                  <a:pt x="21335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20"/>
          <p:cNvSpPr txBox="1"/>
          <p:nvPr/>
        </p:nvSpPr>
        <p:spPr>
          <a:xfrm>
            <a:off x="1824811" y="5289550"/>
            <a:ext cx="3659024" cy="372110"/>
          </a:xfrm>
          <a:prstGeom prst="rect">
            <a:avLst/>
          </a:prstGeom>
          <a:solidFill>
            <a:schemeClr val="accent1"/>
          </a:solidFill>
          <a:ln w="22225" cap="flat">
            <a:solidFill>
              <a:srgbClr val="B2B2B2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0" algn="ctr">
              <a:lnSpc>
                <a:spcPts val="1420"/>
              </a:lnSpc>
            </a:pPr>
            <a:r>
              <a:rPr sz="1200" spc="-15" dirty="0" smtClean="0">
                <a:latin typeface="Arial"/>
                <a:cs typeface="Arial"/>
              </a:rPr>
              <a:t>WH</a:t>
            </a:r>
            <a:r>
              <a:rPr sz="1200" spc="-5" dirty="0" smtClean="0">
                <a:latin typeface="Arial"/>
                <a:cs typeface="Arial"/>
              </a:rPr>
              <a:t>IRL2CUD</a:t>
            </a:r>
            <a:r>
              <a:rPr sz="1200" spc="-10" dirty="0" smtClean="0">
                <a:latin typeface="Arial"/>
                <a:cs typeface="Arial"/>
              </a:rPr>
              <a:t>A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2" name="object 23"/>
          <p:cNvSpPr txBox="1"/>
          <p:nvPr/>
        </p:nvSpPr>
        <p:spPr>
          <a:xfrm>
            <a:off x="1841539" y="5886450"/>
            <a:ext cx="3624697" cy="372110"/>
          </a:xfrm>
          <a:prstGeom prst="rect">
            <a:avLst/>
          </a:prstGeom>
          <a:solidFill>
            <a:schemeClr val="accent1"/>
          </a:solidFill>
          <a:ln w="22225">
            <a:solidFill>
              <a:srgbClr val="B2B2B2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1420"/>
              </a:lnSpc>
            </a:pPr>
            <a:r>
              <a:rPr sz="1200" dirty="0" smtClean="0">
                <a:latin typeface="Arial"/>
                <a:cs typeface="Arial"/>
              </a:rPr>
              <a:t>CG(Code</a:t>
            </a:r>
            <a:r>
              <a:rPr sz="1200" spc="-5" dirty="0" smtClean="0">
                <a:latin typeface="Arial"/>
                <a:cs typeface="Arial"/>
              </a:rPr>
              <a:t> for IA-32,IA-64,X86_64)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27"/>
          <p:cNvSpPr/>
          <p:nvPr/>
        </p:nvSpPr>
        <p:spPr>
          <a:xfrm>
            <a:off x="3919472" y="2914650"/>
            <a:ext cx="1176" cy="52090"/>
          </a:xfrm>
          <a:custGeom>
            <a:avLst/>
            <a:gdLst/>
            <a:ahLst/>
            <a:cxnLst/>
            <a:rect l="l" t="t" r="r" b="b"/>
            <a:pathLst>
              <a:path w="882" h="52090">
                <a:moveTo>
                  <a:pt x="882" y="0"/>
                </a:moveTo>
                <a:lnTo>
                  <a:pt x="0" y="52090"/>
                </a:lnTo>
              </a:path>
            </a:pathLst>
          </a:custGeom>
          <a:ln w="12699">
            <a:solidFill>
              <a:srgbClr val="A9A9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30"/>
          <p:cNvSpPr/>
          <p:nvPr/>
        </p:nvSpPr>
        <p:spPr>
          <a:xfrm>
            <a:off x="3919472" y="3473450"/>
            <a:ext cx="1176" cy="52090"/>
          </a:xfrm>
          <a:custGeom>
            <a:avLst/>
            <a:gdLst/>
            <a:ahLst/>
            <a:cxnLst/>
            <a:rect l="l" t="t" r="r" b="b"/>
            <a:pathLst>
              <a:path w="882" h="52090">
                <a:moveTo>
                  <a:pt x="882" y="0"/>
                </a:moveTo>
                <a:lnTo>
                  <a:pt x="0" y="52090"/>
                </a:lnTo>
              </a:path>
            </a:pathLst>
          </a:custGeom>
          <a:ln w="12699">
            <a:solidFill>
              <a:srgbClr val="A9A9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36"/>
          <p:cNvSpPr/>
          <p:nvPr/>
        </p:nvSpPr>
        <p:spPr>
          <a:xfrm>
            <a:off x="3919472" y="4591050"/>
            <a:ext cx="1176" cy="52090"/>
          </a:xfrm>
          <a:custGeom>
            <a:avLst/>
            <a:gdLst/>
            <a:ahLst/>
            <a:cxnLst/>
            <a:rect l="l" t="t" r="r" b="b"/>
            <a:pathLst>
              <a:path w="882" h="52090">
                <a:moveTo>
                  <a:pt x="882" y="0"/>
                </a:moveTo>
                <a:lnTo>
                  <a:pt x="0" y="52090"/>
                </a:lnTo>
              </a:path>
            </a:pathLst>
          </a:custGeom>
          <a:ln w="12699">
            <a:solidFill>
              <a:srgbClr val="A9A9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39"/>
          <p:cNvSpPr/>
          <p:nvPr/>
        </p:nvSpPr>
        <p:spPr>
          <a:xfrm>
            <a:off x="3919472" y="5149850"/>
            <a:ext cx="1176" cy="52090"/>
          </a:xfrm>
          <a:custGeom>
            <a:avLst/>
            <a:gdLst/>
            <a:ahLst/>
            <a:cxnLst/>
            <a:rect l="l" t="t" r="r" b="b"/>
            <a:pathLst>
              <a:path w="882" h="52090">
                <a:moveTo>
                  <a:pt x="882" y="0"/>
                </a:moveTo>
                <a:lnTo>
                  <a:pt x="0" y="52090"/>
                </a:lnTo>
              </a:path>
            </a:pathLst>
          </a:custGeom>
          <a:ln w="12699">
            <a:solidFill>
              <a:srgbClr val="A9A9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48"/>
          <p:cNvSpPr/>
          <p:nvPr/>
        </p:nvSpPr>
        <p:spPr>
          <a:xfrm>
            <a:off x="7196112" y="1864224"/>
            <a:ext cx="1862667" cy="508000"/>
          </a:xfrm>
          <a:custGeom>
            <a:avLst/>
            <a:gdLst/>
            <a:ahLst/>
            <a:cxnLst/>
            <a:rect l="l" t="t" r="r" b="b"/>
            <a:pathLst>
              <a:path w="1397000" h="508000">
                <a:moveTo>
                  <a:pt x="1143000" y="0"/>
                </a:moveTo>
                <a:lnTo>
                  <a:pt x="254000" y="0"/>
                </a:lnTo>
                <a:lnTo>
                  <a:pt x="233168" y="842"/>
                </a:lnTo>
                <a:lnTo>
                  <a:pt x="192960" y="7381"/>
                </a:lnTo>
                <a:lnTo>
                  <a:pt x="155131" y="19960"/>
                </a:lnTo>
                <a:lnTo>
                  <a:pt x="120203" y="38055"/>
                </a:lnTo>
                <a:lnTo>
                  <a:pt x="88699" y="61142"/>
                </a:lnTo>
                <a:lnTo>
                  <a:pt x="61142" y="88699"/>
                </a:lnTo>
                <a:lnTo>
                  <a:pt x="38055" y="120203"/>
                </a:lnTo>
                <a:lnTo>
                  <a:pt x="19960" y="155131"/>
                </a:lnTo>
                <a:lnTo>
                  <a:pt x="7381" y="192960"/>
                </a:lnTo>
                <a:lnTo>
                  <a:pt x="842" y="233168"/>
                </a:lnTo>
                <a:lnTo>
                  <a:pt x="0" y="254000"/>
                </a:lnTo>
                <a:lnTo>
                  <a:pt x="842" y="274831"/>
                </a:lnTo>
                <a:lnTo>
                  <a:pt x="7381" y="315039"/>
                </a:lnTo>
                <a:lnTo>
                  <a:pt x="19960" y="352868"/>
                </a:lnTo>
                <a:lnTo>
                  <a:pt x="38055" y="387796"/>
                </a:lnTo>
                <a:lnTo>
                  <a:pt x="61142" y="419300"/>
                </a:lnTo>
                <a:lnTo>
                  <a:pt x="88699" y="446857"/>
                </a:lnTo>
                <a:lnTo>
                  <a:pt x="120203" y="469944"/>
                </a:lnTo>
                <a:lnTo>
                  <a:pt x="155131" y="488039"/>
                </a:lnTo>
                <a:lnTo>
                  <a:pt x="192960" y="500618"/>
                </a:lnTo>
                <a:lnTo>
                  <a:pt x="233168" y="507157"/>
                </a:lnTo>
                <a:lnTo>
                  <a:pt x="254000" y="508000"/>
                </a:lnTo>
                <a:lnTo>
                  <a:pt x="1143000" y="508000"/>
                </a:lnTo>
                <a:lnTo>
                  <a:pt x="1184200" y="504675"/>
                </a:lnTo>
                <a:lnTo>
                  <a:pt x="1223283" y="495050"/>
                </a:lnTo>
                <a:lnTo>
                  <a:pt x="1259727" y="479648"/>
                </a:lnTo>
                <a:lnTo>
                  <a:pt x="1293009" y="458992"/>
                </a:lnTo>
                <a:lnTo>
                  <a:pt x="1322605" y="433605"/>
                </a:lnTo>
                <a:lnTo>
                  <a:pt x="1347992" y="404009"/>
                </a:lnTo>
                <a:lnTo>
                  <a:pt x="1368648" y="370727"/>
                </a:lnTo>
                <a:lnTo>
                  <a:pt x="1384050" y="334283"/>
                </a:lnTo>
                <a:lnTo>
                  <a:pt x="1393675" y="295200"/>
                </a:lnTo>
                <a:lnTo>
                  <a:pt x="1397000" y="254000"/>
                </a:lnTo>
                <a:lnTo>
                  <a:pt x="1396157" y="233168"/>
                </a:lnTo>
                <a:lnTo>
                  <a:pt x="1389618" y="192960"/>
                </a:lnTo>
                <a:lnTo>
                  <a:pt x="1377039" y="155131"/>
                </a:lnTo>
                <a:lnTo>
                  <a:pt x="1358944" y="120203"/>
                </a:lnTo>
                <a:lnTo>
                  <a:pt x="1335857" y="88699"/>
                </a:lnTo>
                <a:lnTo>
                  <a:pt x="1308300" y="61142"/>
                </a:lnTo>
                <a:lnTo>
                  <a:pt x="1276796" y="38055"/>
                </a:lnTo>
                <a:lnTo>
                  <a:pt x="1241868" y="19960"/>
                </a:lnTo>
                <a:lnTo>
                  <a:pt x="1204039" y="7381"/>
                </a:lnTo>
                <a:lnTo>
                  <a:pt x="1163831" y="842"/>
                </a:lnTo>
                <a:lnTo>
                  <a:pt x="1143000" y="0"/>
                </a:lnTo>
                <a:close/>
              </a:path>
            </a:pathLst>
          </a:custGeom>
          <a:solidFill>
            <a:srgbClr val="918C8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49"/>
          <p:cNvSpPr txBox="1"/>
          <p:nvPr/>
        </p:nvSpPr>
        <p:spPr>
          <a:xfrm>
            <a:off x="7399362" y="1848984"/>
            <a:ext cx="1456267" cy="546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ts val="1400"/>
              </a:lnSpc>
            </a:pPr>
            <a:r>
              <a:rPr sz="1200" b="1" spc="-10" dirty="0" smtClean="0">
                <a:solidFill>
                  <a:srgbClr val="FFFDFD"/>
                </a:solidFill>
                <a:latin typeface="Arial"/>
                <a:cs typeface="Arial"/>
              </a:rPr>
              <a:t>Source</a:t>
            </a:r>
            <a:r>
              <a:rPr sz="1200" b="1" spc="-5" dirty="0" smtClean="0">
                <a:solidFill>
                  <a:srgbClr val="FFFDFD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FDFD"/>
                </a:solidFill>
                <a:latin typeface="Arial"/>
                <a:cs typeface="Arial"/>
              </a:rPr>
              <a:t>C</a:t>
            </a:r>
            <a:r>
              <a:rPr sz="1200" b="1" spc="-10" dirty="0" smtClean="0">
                <a:solidFill>
                  <a:srgbClr val="FFFDFD"/>
                </a:solidFill>
                <a:latin typeface="Arial"/>
                <a:cs typeface="Arial"/>
              </a:rPr>
              <a:t>ode with</a:t>
            </a:r>
            <a:r>
              <a:rPr sz="1200" b="1" spc="-5" dirty="0" smtClean="0">
                <a:solidFill>
                  <a:srgbClr val="FFFDFD"/>
                </a:solidFill>
                <a:latin typeface="Arial"/>
                <a:cs typeface="Arial"/>
              </a:rPr>
              <a:t> </a:t>
            </a:r>
            <a:r>
              <a:rPr sz="1200" b="1" spc="-10" dirty="0" smtClean="0">
                <a:solidFill>
                  <a:srgbClr val="FFFDFD"/>
                </a:solidFill>
                <a:latin typeface="Arial"/>
                <a:cs typeface="Arial"/>
              </a:rPr>
              <a:t>OpenACC D</a:t>
            </a:r>
            <a:r>
              <a:rPr sz="1200" b="1" spc="-5" dirty="0" smtClean="0">
                <a:solidFill>
                  <a:srgbClr val="FFFDFD"/>
                </a:solidFill>
                <a:latin typeface="Arial"/>
                <a:cs typeface="Arial"/>
              </a:rPr>
              <a:t>irectives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52"/>
          <p:cNvSpPr/>
          <p:nvPr/>
        </p:nvSpPr>
        <p:spPr>
          <a:xfrm>
            <a:off x="8541548" y="3125981"/>
            <a:ext cx="1722967" cy="44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53"/>
          <p:cNvSpPr/>
          <p:nvPr/>
        </p:nvSpPr>
        <p:spPr>
          <a:xfrm>
            <a:off x="8541548" y="3125981"/>
            <a:ext cx="1722967" cy="444500"/>
          </a:xfrm>
          <a:custGeom>
            <a:avLst/>
            <a:gdLst/>
            <a:ahLst/>
            <a:cxnLst/>
            <a:rect l="l" t="t" r="r" b="b"/>
            <a:pathLst>
              <a:path w="1292225" h="444500">
                <a:moveTo>
                  <a:pt x="1102982" y="65095"/>
                </a:moveTo>
                <a:lnTo>
                  <a:pt x="1138938" y="78505"/>
                </a:lnTo>
                <a:lnTo>
                  <a:pt x="1199496" y="107429"/>
                </a:lnTo>
                <a:lnTo>
                  <a:pt x="1244914" y="138617"/>
                </a:lnTo>
                <a:lnTo>
                  <a:pt x="1275193" y="171423"/>
                </a:lnTo>
                <a:lnTo>
                  <a:pt x="1292225" y="222250"/>
                </a:lnTo>
                <a:lnTo>
                  <a:pt x="1290332" y="239300"/>
                </a:lnTo>
                <a:lnTo>
                  <a:pt x="1261946" y="289641"/>
                </a:lnTo>
                <a:lnTo>
                  <a:pt x="1224097" y="321719"/>
                </a:lnTo>
                <a:lnTo>
                  <a:pt x="1171109" y="351856"/>
                </a:lnTo>
                <a:lnTo>
                  <a:pt x="1102982" y="379404"/>
                </a:lnTo>
                <a:lnTo>
                  <a:pt x="1063997" y="391772"/>
                </a:lnTo>
                <a:lnTo>
                  <a:pt x="1022895" y="402838"/>
                </a:lnTo>
                <a:lnTo>
                  <a:pt x="979913" y="412603"/>
                </a:lnTo>
                <a:lnTo>
                  <a:pt x="935284" y="421065"/>
                </a:lnTo>
                <a:lnTo>
                  <a:pt x="889244" y="428226"/>
                </a:lnTo>
                <a:lnTo>
                  <a:pt x="842029" y="434084"/>
                </a:lnTo>
                <a:lnTo>
                  <a:pt x="793873" y="438641"/>
                </a:lnTo>
                <a:lnTo>
                  <a:pt x="745011" y="441896"/>
                </a:lnTo>
                <a:lnTo>
                  <a:pt x="695679" y="443849"/>
                </a:lnTo>
                <a:lnTo>
                  <a:pt x="646112" y="444500"/>
                </a:lnTo>
                <a:lnTo>
                  <a:pt x="596545" y="443849"/>
                </a:lnTo>
                <a:lnTo>
                  <a:pt x="547213" y="441896"/>
                </a:lnTo>
                <a:lnTo>
                  <a:pt x="498351" y="438641"/>
                </a:lnTo>
                <a:lnTo>
                  <a:pt x="450195" y="434084"/>
                </a:lnTo>
                <a:lnTo>
                  <a:pt x="402980" y="428226"/>
                </a:lnTo>
                <a:lnTo>
                  <a:pt x="356940" y="421065"/>
                </a:lnTo>
                <a:lnTo>
                  <a:pt x="312311" y="412603"/>
                </a:lnTo>
                <a:lnTo>
                  <a:pt x="269329" y="402838"/>
                </a:lnTo>
                <a:lnTo>
                  <a:pt x="228227" y="391772"/>
                </a:lnTo>
                <a:lnTo>
                  <a:pt x="189242" y="379404"/>
                </a:lnTo>
                <a:lnTo>
                  <a:pt x="153286" y="365994"/>
                </a:lnTo>
                <a:lnTo>
                  <a:pt x="92728" y="337070"/>
                </a:lnTo>
                <a:lnTo>
                  <a:pt x="47310" y="305882"/>
                </a:lnTo>
                <a:lnTo>
                  <a:pt x="17031" y="273076"/>
                </a:lnTo>
                <a:lnTo>
                  <a:pt x="0" y="222250"/>
                </a:lnTo>
                <a:lnTo>
                  <a:pt x="1892" y="205199"/>
                </a:lnTo>
                <a:lnTo>
                  <a:pt x="30278" y="154858"/>
                </a:lnTo>
                <a:lnTo>
                  <a:pt x="68127" y="122780"/>
                </a:lnTo>
                <a:lnTo>
                  <a:pt x="121115" y="92643"/>
                </a:lnTo>
                <a:lnTo>
                  <a:pt x="189242" y="65095"/>
                </a:lnTo>
                <a:lnTo>
                  <a:pt x="228227" y="52727"/>
                </a:lnTo>
                <a:lnTo>
                  <a:pt x="269329" y="41661"/>
                </a:lnTo>
                <a:lnTo>
                  <a:pt x="312311" y="31896"/>
                </a:lnTo>
                <a:lnTo>
                  <a:pt x="356940" y="23434"/>
                </a:lnTo>
                <a:lnTo>
                  <a:pt x="402980" y="16273"/>
                </a:lnTo>
                <a:lnTo>
                  <a:pt x="450195" y="10415"/>
                </a:lnTo>
                <a:lnTo>
                  <a:pt x="498351" y="5858"/>
                </a:lnTo>
                <a:lnTo>
                  <a:pt x="547213" y="2603"/>
                </a:lnTo>
                <a:lnTo>
                  <a:pt x="596545" y="650"/>
                </a:lnTo>
                <a:lnTo>
                  <a:pt x="646112" y="0"/>
                </a:lnTo>
                <a:lnTo>
                  <a:pt x="695679" y="650"/>
                </a:lnTo>
                <a:lnTo>
                  <a:pt x="745011" y="2603"/>
                </a:lnTo>
                <a:lnTo>
                  <a:pt x="793873" y="5858"/>
                </a:lnTo>
                <a:lnTo>
                  <a:pt x="842029" y="10415"/>
                </a:lnTo>
                <a:lnTo>
                  <a:pt x="889244" y="16273"/>
                </a:lnTo>
                <a:lnTo>
                  <a:pt x="935284" y="23434"/>
                </a:lnTo>
                <a:lnTo>
                  <a:pt x="979913" y="31896"/>
                </a:lnTo>
                <a:lnTo>
                  <a:pt x="1022895" y="41661"/>
                </a:lnTo>
                <a:lnTo>
                  <a:pt x="1063997" y="52727"/>
                </a:lnTo>
                <a:lnTo>
                  <a:pt x="1102982" y="65095"/>
                </a:lnTo>
              </a:path>
            </a:pathLst>
          </a:custGeom>
          <a:ln w="3810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55"/>
          <p:cNvSpPr/>
          <p:nvPr/>
        </p:nvSpPr>
        <p:spPr>
          <a:xfrm>
            <a:off x="9267222" y="2701028"/>
            <a:ext cx="253973" cy="399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56"/>
          <p:cNvSpPr/>
          <p:nvPr/>
        </p:nvSpPr>
        <p:spPr>
          <a:xfrm>
            <a:off x="6083673" y="4072131"/>
            <a:ext cx="1608667" cy="3687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58"/>
          <p:cNvSpPr/>
          <p:nvPr/>
        </p:nvSpPr>
        <p:spPr>
          <a:xfrm>
            <a:off x="9283819" y="3582496"/>
            <a:ext cx="253939" cy="5025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60"/>
          <p:cNvSpPr txBox="1"/>
          <p:nvPr/>
        </p:nvSpPr>
        <p:spPr>
          <a:xfrm>
            <a:off x="8791505" y="3233931"/>
            <a:ext cx="1702647" cy="7296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i="1" spc="-15" dirty="0" smtClean="0">
                <a:solidFill>
                  <a:srgbClr val="FFFCF5"/>
                </a:solidFill>
                <a:latin typeface="Arial"/>
                <a:cs typeface="Arial"/>
              </a:rPr>
              <a:t>GPU</a:t>
            </a:r>
            <a:r>
              <a:rPr sz="1400" b="1" i="1" spc="-5" dirty="0" smtClean="0">
                <a:solidFill>
                  <a:srgbClr val="FFFCF5"/>
                </a:solidFill>
                <a:latin typeface="Arial"/>
                <a:cs typeface="Arial"/>
              </a:rPr>
              <a:t> </a:t>
            </a:r>
            <a:r>
              <a:rPr sz="1400" b="1" i="1" spc="0" dirty="0" smtClean="0">
                <a:solidFill>
                  <a:srgbClr val="FFFCF5"/>
                </a:solidFill>
                <a:latin typeface="Arial"/>
                <a:cs typeface="Arial"/>
              </a:rPr>
              <a:t>C</a:t>
            </a:r>
            <a:r>
              <a:rPr sz="1400" b="1" i="1" spc="-10" dirty="0" smtClean="0">
                <a:solidFill>
                  <a:srgbClr val="FFFCF5"/>
                </a:solidFill>
                <a:latin typeface="Arial"/>
                <a:cs typeface="Arial"/>
              </a:rPr>
              <a:t>ode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85"/>
              </a:spcBef>
            </a:pPr>
            <a:endParaRPr sz="1000" dirty="0"/>
          </a:p>
          <a:p>
            <a:pPr marL="589915" algn="ctr">
              <a:lnSpc>
                <a:spcPts val="1420"/>
              </a:lnSpc>
            </a:pPr>
            <a:r>
              <a:rPr sz="1200" b="1" i="1" dirty="0" smtClean="0">
                <a:solidFill>
                  <a:srgbClr val="909090"/>
                </a:solidFill>
                <a:latin typeface="Arial"/>
                <a:cs typeface="Arial"/>
              </a:rPr>
              <a:t>NVCC</a:t>
            </a:r>
            <a:endParaRPr sz="1200" dirty="0">
              <a:latin typeface="Arial"/>
              <a:cs typeface="Arial"/>
            </a:endParaRPr>
          </a:p>
          <a:p>
            <a:pPr marL="589915" algn="ctr">
              <a:lnSpc>
                <a:spcPts val="1420"/>
              </a:lnSpc>
            </a:pPr>
            <a:r>
              <a:rPr sz="1200" b="1" i="1" spc="-10" dirty="0" smtClean="0">
                <a:solidFill>
                  <a:srgbClr val="909090"/>
                </a:solidFill>
                <a:latin typeface="Arial"/>
                <a:cs typeface="Arial"/>
              </a:rPr>
              <a:t>Compiler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6" name="object 61"/>
          <p:cNvSpPr/>
          <p:nvPr/>
        </p:nvSpPr>
        <p:spPr>
          <a:xfrm>
            <a:off x="8611396" y="4085325"/>
            <a:ext cx="1608667" cy="3687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62"/>
          <p:cNvSpPr txBox="1"/>
          <p:nvPr/>
        </p:nvSpPr>
        <p:spPr>
          <a:xfrm>
            <a:off x="8879239" y="4079223"/>
            <a:ext cx="1873673" cy="7289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600075" algn="ctr">
              <a:lnSpc>
                <a:spcPts val="1420"/>
              </a:lnSpc>
            </a:pPr>
            <a:r>
              <a:rPr sz="1200" b="1" spc="-10" dirty="0" smtClean="0">
                <a:solidFill>
                  <a:srgbClr val="FFFDFD"/>
                </a:solidFill>
                <a:latin typeface="Arial"/>
                <a:cs typeface="Arial"/>
              </a:rPr>
              <a:t>PTX</a:t>
            </a:r>
            <a:endParaRPr sz="1200">
              <a:latin typeface="Arial"/>
              <a:cs typeface="Arial"/>
            </a:endParaRPr>
          </a:p>
          <a:p>
            <a:pPr marR="599440" algn="ctr">
              <a:lnSpc>
                <a:spcPts val="1380"/>
              </a:lnSpc>
            </a:pPr>
            <a:r>
              <a:rPr sz="1200" b="1" dirty="0" smtClean="0">
                <a:solidFill>
                  <a:srgbClr val="FFFDFD"/>
                </a:solidFill>
                <a:latin typeface="Arial"/>
                <a:cs typeface="Arial"/>
              </a:rPr>
              <a:t>Assembler</a:t>
            </a:r>
            <a:endParaRPr sz="1200">
              <a:latin typeface="Arial"/>
              <a:cs typeface="Arial"/>
            </a:endParaRPr>
          </a:p>
          <a:p>
            <a:pPr marL="502284" marR="12700" indent="173355">
              <a:lnSpc>
                <a:spcPts val="1400"/>
              </a:lnSpc>
              <a:spcBef>
                <a:spcPts val="40"/>
              </a:spcBef>
            </a:pPr>
            <a:r>
              <a:rPr sz="1200" b="1" i="1" spc="-15" dirty="0" smtClean="0">
                <a:solidFill>
                  <a:srgbClr val="909090"/>
                </a:solidFill>
                <a:latin typeface="Arial"/>
                <a:cs typeface="Arial"/>
              </a:rPr>
              <a:t>Loaded </a:t>
            </a:r>
            <a:r>
              <a:rPr sz="1200" b="1" i="1" spc="0" dirty="0" smtClean="0">
                <a:solidFill>
                  <a:srgbClr val="909090"/>
                </a:solidFill>
                <a:latin typeface="Arial"/>
                <a:cs typeface="Arial"/>
              </a:rPr>
              <a:t>Dynamically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63"/>
          <p:cNvSpPr txBox="1"/>
          <p:nvPr/>
        </p:nvSpPr>
        <p:spPr>
          <a:xfrm>
            <a:off x="6312125" y="4154928"/>
            <a:ext cx="1152313" cy="2006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 smtClean="0">
                <a:solidFill>
                  <a:srgbClr val="FFFDFD"/>
                </a:solidFill>
                <a:latin typeface="Arial"/>
                <a:cs typeface="Arial"/>
              </a:rPr>
              <a:t>CPU</a:t>
            </a:r>
            <a:r>
              <a:rPr sz="1200" b="1" spc="-5" dirty="0" smtClean="0">
                <a:solidFill>
                  <a:srgbClr val="FFFDFD"/>
                </a:solidFill>
                <a:latin typeface="Arial"/>
                <a:cs typeface="Arial"/>
              </a:rPr>
              <a:t> </a:t>
            </a:r>
            <a:r>
              <a:rPr sz="1200" b="1" spc="0" dirty="0" smtClean="0">
                <a:solidFill>
                  <a:srgbClr val="FFFDFD"/>
                </a:solidFill>
                <a:latin typeface="Arial"/>
                <a:cs typeface="Arial"/>
              </a:rPr>
              <a:t>B</a:t>
            </a:r>
            <a:r>
              <a:rPr sz="1200" b="1" spc="-10" dirty="0" smtClean="0">
                <a:solidFill>
                  <a:srgbClr val="FFFDFD"/>
                </a:solidFill>
                <a:latin typeface="Arial"/>
                <a:cs typeface="Arial"/>
              </a:rPr>
              <a:t>inary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64"/>
          <p:cNvSpPr/>
          <p:nvPr/>
        </p:nvSpPr>
        <p:spPr>
          <a:xfrm>
            <a:off x="8745816" y="4944861"/>
            <a:ext cx="1314427" cy="444499"/>
          </a:xfrm>
          <a:custGeom>
            <a:avLst/>
            <a:gdLst/>
            <a:ahLst/>
            <a:cxnLst/>
            <a:rect l="l" t="t" r="r" b="b"/>
            <a:pathLst>
              <a:path w="985820" h="444499">
                <a:moveTo>
                  <a:pt x="922328" y="0"/>
                </a:moveTo>
                <a:lnTo>
                  <a:pt x="62436" y="8"/>
                </a:lnTo>
                <a:lnTo>
                  <a:pt x="23339" y="14302"/>
                </a:lnTo>
                <a:lnTo>
                  <a:pt x="1635" y="49080"/>
                </a:lnTo>
                <a:lnTo>
                  <a:pt x="0" y="382054"/>
                </a:lnTo>
                <a:lnTo>
                  <a:pt x="1872" y="396403"/>
                </a:lnTo>
                <a:lnTo>
                  <a:pt x="24104" y="430811"/>
                </a:lnTo>
                <a:lnTo>
                  <a:pt x="63491" y="444499"/>
                </a:lnTo>
                <a:lnTo>
                  <a:pt x="923384" y="444491"/>
                </a:lnTo>
                <a:lnTo>
                  <a:pt x="962480" y="430196"/>
                </a:lnTo>
                <a:lnTo>
                  <a:pt x="984184" y="395418"/>
                </a:lnTo>
                <a:lnTo>
                  <a:pt x="985820" y="62444"/>
                </a:lnTo>
                <a:lnTo>
                  <a:pt x="983947" y="48096"/>
                </a:lnTo>
                <a:lnTo>
                  <a:pt x="961715" y="13687"/>
                </a:lnTo>
                <a:lnTo>
                  <a:pt x="922328" y="0"/>
                </a:lnTo>
                <a:close/>
              </a:path>
            </a:pathLst>
          </a:custGeom>
          <a:solidFill>
            <a:srgbClr val="0099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65"/>
          <p:cNvSpPr/>
          <p:nvPr/>
        </p:nvSpPr>
        <p:spPr>
          <a:xfrm>
            <a:off x="8745807" y="4944860"/>
            <a:ext cx="1314449" cy="444500"/>
          </a:xfrm>
          <a:custGeom>
            <a:avLst/>
            <a:gdLst/>
            <a:ahLst/>
            <a:cxnLst/>
            <a:rect l="l" t="t" r="r" b="b"/>
            <a:pathLst>
              <a:path w="985837" h="444500">
                <a:moveTo>
                  <a:pt x="63500" y="0"/>
                </a:moveTo>
                <a:lnTo>
                  <a:pt x="922337" y="0"/>
                </a:lnTo>
                <a:lnTo>
                  <a:pt x="936756" y="1644"/>
                </a:lnTo>
                <a:lnTo>
                  <a:pt x="971534" y="23347"/>
                </a:lnTo>
                <a:lnTo>
                  <a:pt x="985828" y="62444"/>
                </a:lnTo>
                <a:lnTo>
                  <a:pt x="985837" y="381000"/>
                </a:lnTo>
                <a:lnTo>
                  <a:pt x="984193" y="395418"/>
                </a:lnTo>
                <a:lnTo>
                  <a:pt x="962489" y="430196"/>
                </a:lnTo>
                <a:lnTo>
                  <a:pt x="923392" y="444491"/>
                </a:lnTo>
                <a:lnTo>
                  <a:pt x="63500" y="444500"/>
                </a:lnTo>
                <a:lnTo>
                  <a:pt x="49081" y="442855"/>
                </a:lnTo>
                <a:lnTo>
                  <a:pt x="14303" y="421151"/>
                </a:lnTo>
                <a:lnTo>
                  <a:pt x="8" y="382055"/>
                </a:lnTo>
                <a:lnTo>
                  <a:pt x="0" y="63500"/>
                </a:lnTo>
                <a:lnTo>
                  <a:pt x="1644" y="49080"/>
                </a:lnTo>
                <a:lnTo>
                  <a:pt x="23348" y="14302"/>
                </a:lnTo>
                <a:lnTo>
                  <a:pt x="62444" y="8"/>
                </a:lnTo>
                <a:lnTo>
                  <a:pt x="63500" y="0"/>
                </a:lnTo>
                <a:close/>
              </a:path>
            </a:pathLst>
          </a:custGeom>
          <a:ln w="38100">
            <a:solidFill>
              <a:srgbClr val="E7E7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66"/>
          <p:cNvSpPr txBox="1"/>
          <p:nvPr/>
        </p:nvSpPr>
        <p:spPr>
          <a:xfrm>
            <a:off x="8903497" y="4942301"/>
            <a:ext cx="982133" cy="4502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6675" marR="12700" indent="-54610">
              <a:lnSpc>
                <a:spcPct val="101200"/>
              </a:lnSpc>
            </a:pPr>
            <a:r>
              <a:rPr sz="1400" b="1" i="1" dirty="0" smtClean="0">
                <a:solidFill>
                  <a:srgbClr val="FFF7FB"/>
                </a:solidFill>
                <a:latin typeface="Arial"/>
                <a:cs typeface="Arial"/>
              </a:rPr>
              <a:t>R</a:t>
            </a:r>
            <a:r>
              <a:rPr sz="1400" b="1" i="1" spc="-10" dirty="0" smtClean="0">
                <a:solidFill>
                  <a:srgbClr val="FFF7FB"/>
                </a:solidFill>
                <a:latin typeface="Arial"/>
                <a:cs typeface="Arial"/>
              </a:rPr>
              <a:t>untime </a:t>
            </a:r>
            <a:r>
              <a:rPr sz="1400" b="1" i="1" spc="-5" dirty="0" smtClean="0">
                <a:solidFill>
                  <a:srgbClr val="FFF7FB"/>
                </a:solidFill>
                <a:latin typeface="Arial"/>
                <a:cs typeface="Arial"/>
              </a:rPr>
              <a:t>Library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67"/>
          <p:cNvSpPr/>
          <p:nvPr/>
        </p:nvSpPr>
        <p:spPr>
          <a:xfrm>
            <a:off x="6910227" y="5146882"/>
            <a:ext cx="1314427" cy="444499"/>
          </a:xfrm>
          <a:custGeom>
            <a:avLst/>
            <a:gdLst/>
            <a:ahLst/>
            <a:cxnLst/>
            <a:rect l="l" t="t" r="r" b="b"/>
            <a:pathLst>
              <a:path w="985820" h="444499">
                <a:moveTo>
                  <a:pt x="922328" y="0"/>
                </a:moveTo>
                <a:lnTo>
                  <a:pt x="62436" y="8"/>
                </a:lnTo>
                <a:lnTo>
                  <a:pt x="23339" y="14302"/>
                </a:lnTo>
                <a:lnTo>
                  <a:pt x="1635" y="49080"/>
                </a:lnTo>
                <a:lnTo>
                  <a:pt x="0" y="382054"/>
                </a:lnTo>
                <a:lnTo>
                  <a:pt x="1872" y="396403"/>
                </a:lnTo>
                <a:lnTo>
                  <a:pt x="24104" y="430811"/>
                </a:lnTo>
                <a:lnTo>
                  <a:pt x="63491" y="444499"/>
                </a:lnTo>
                <a:lnTo>
                  <a:pt x="923384" y="444490"/>
                </a:lnTo>
                <a:lnTo>
                  <a:pt x="962480" y="430196"/>
                </a:lnTo>
                <a:lnTo>
                  <a:pt x="984184" y="395418"/>
                </a:lnTo>
                <a:lnTo>
                  <a:pt x="985820" y="62444"/>
                </a:lnTo>
                <a:lnTo>
                  <a:pt x="983947" y="48096"/>
                </a:lnTo>
                <a:lnTo>
                  <a:pt x="961715" y="13687"/>
                </a:lnTo>
                <a:lnTo>
                  <a:pt x="922328" y="0"/>
                </a:lnTo>
                <a:close/>
              </a:path>
            </a:pathLst>
          </a:custGeom>
          <a:solidFill>
            <a:srgbClr val="0099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68"/>
          <p:cNvSpPr/>
          <p:nvPr/>
        </p:nvSpPr>
        <p:spPr>
          <a:xfrm>
            <a:off x="6910216" y="5146881"/>
            <a:ext cx="1314449" cy="444500"/>
          </a:xfrm>
          <a:custGeom>
            <a:avLst/>
            <a:gdLst/>
            <a:ahLst/>
            <a:cxnLst/>
            <a:rect l="l" t="t" r="r" b="b"/>
            <a:pathLst>
              <a:path w="985837" h="444500">
                <a:moveTo>
                  <a:pt x="63500" y="0"/>
                </a:moveTo>
                <a:lnTo>
                  <a:pt x="922337" y="0"/>
                </a:lnTo>
                <a:lnTo>
                  <a:pt x="936756" y="1644"/>
                </a:lnTo>
                <a:lnTo>
                  <a:pt x="971534" y="23347"/>
                </a:lnTo>
                <a:lnTo>
                  <a:pt x="985828" y="62444"/>
                </a:lnTo>
                <a:lnTo>
                  <a:pt x="985837" y="381000"/>
                </a:lnTo>
                <a:lnTo>
                  <a:pt x="984193" y="395418"/>
                </a:lnTo>
                <a:lnTo>
                  <a:pt x="962489" y="430196"/>
                </a:lnTo>
                <a:lnTo>
                  <a:pt x="923392" y="444491"/>
                </a:lnTo>
                <a:lnTo>
                  <a:pt x="63500" y="444500"/>
                </a:lnTo>
                <a:lnTo>
                  <a:pt x="49081" y="442855"/>
                </a:lnTo>
                <a:lnTo>
                  <a:pt x="14303" y="421151"/>
                </a:lnTo>
                <a:lnTo>
                  <a:pt x="8" y="382055"/>
                </a:lnTo>
                <a:lnTo>
                  <a:pt x="0" y="63500"/>
                </a:lnTo>
                <a:lnTo>
                  <a:pt x="1644" y="49080"/>
                </a:lnTo>
                <a:lnTo>
                  <a:pt x="23348" y="14302"/>
                </a:lnTo>
                <a:lnTo>
                  <a:pt x="62444" y="8"/>
                </a:lnTo>
                <a:lnTo>
                  <a:pt x="63500" y="0"/>
                </a:lnTo>
                <a:close/>
              </a:path>
            </a:pathLst>
          </a:custGeom>
          <a:ln w="38100">
            <a:solidFill>
              <a:srgbClr val="E7E7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69"/>
          <p:cNvSpPr txBox="1"/>
          <p:nvPr/>
        </p:nvSpPr>
        <p:spPr>
          <a:xfrm>
            <a:off x="7186324" y="5254832"/>
            <a:ext cx="745067" cy="231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i="1" spc="-15" dirty="0" smtClean="0">
                <a:solidFill>
                  <a:srgbClr val="FFF7FB"/>
                </a:solidFill>
                <a:latin typeface="Arial"/>
                <a:cs typeface="Arial"/>
              </a:rPr>
              <a:t>Linker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70"/>
          <p:cNvSpPr/>
          <p:nvPr/>
        </p:nvSpPr>
        <p:spPr>
          <a:xfrm>
            <a:off x="7708198" y="5873750"/>
            <a:ext cx="1811867" cy="50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71"/>
          <p:cNvSpPr/>
          <p:nvPr/>
        </p:nvSpPr>
        <p:spPr>
          <a:xfrm>
            <a:off x="7708198" y="5873751"/>
            <a:ext cx="1811867" cy="507999"/>
          </a:xfrm>
          <a:custGeom>
            <a:avLst/>
            <a:gdLst/>
            <a:ahLst/>
            <a:cxnLst/>
            <a:rect l="l" t="t" r="r" b="b"/>
            <a:pathLst>
              <a:path w="1358900" h="507999">
                <a:moveTo>
                  <a:pt x="1159893" y="74395"/>
                </a:moveTo>
                <a:lnTo>
                  <a:pt x="1197705" y="89720"/>
                </a:lnTo>
                <a:lnTo>
                  <a:pt x="1261387" y="122775"/>
                </a:lnTo>
                <a:lnTo>
                  <a:pt x="1309148" y="158419"/>
                </a:lnTo>
                <a:lnTo>
                  <a:pt x="1340990" y="195912"/>
                </a:lnTo>
                <a:lnTo>
                  <a:pt x="1356910" y="234513"/>
                </a:lnTo>
                <a:lnTo>
                  <a:pt x="1358900" y="253999"/>
                </a:lnTo>
                <a:lnTo>
                  <a:pt x="1356910" y="273485"/>
                </a:lnTo>
                <a:lnTo>
                  <a:pt x="1340990" y="312087"/>
                </a:lnTo>
                <a:lnTo>
                  <a:pt x="1309148" y="349579"/>
                </a:lnTo>
                <a:lnTo>
                  <a:pt x="1261387" y="385223"/>
                </a:lnTo>
                <a:lnTo>
                  <a:pt x="1197705" y="418278"/>
                </a:lnTo>
                <a:lnTo>
                  <a:pt x="1159893" y="433604"/>
                </a:lnTo>
                <a:lnTo>
                  <a:pt x="1118897" y="447739"/>
                </a:lnTo>
                <a:lnTo>
                  <a:pt x="1075675" y="460386"/>
                </a:lnTo>
                <a:lnTo>
                  <a:pt x="1030474" y="471545"/>
                </a:lnTo>
                <a:lnTo>
                  <a:pt x="983542" y="481217"/>
                </a:lnTo>
                <a:lnTo>
                  <a:pt x="935127" y="489400"/>
                </a:lnTo>
                <a:lnTo>
                  <a:pt x="885475" y="496096"/>
                </a:lnTo>
                <a:lnTo>
                  <a:pt x="834835" y="501303"/>
                </a:lnTo>
                <a:lnTo>
                  <a:pt x="783452" y="505023"/>
                </a:lnTo>
                <a:lnTo>
                  <a:pt x="731574" y="507255"/>
                </a:lnTo>
                <a:lnTo>
                  <a:pt x="679450" y="507999"/>
                </a:lnTo>
                <a:lnTo>
                  <a:pt x="627325" y="507255"/>
                </a:lnTo>
                <a:lnTo>
                  <a:pt x="575448" y="505023"/>
                </a:lnTo>
                <a:lnTo>
                  <a:pt x="524065" y="501303"/>
                </a:lnTo>
                <a:lnTo>
                  <a:pt x="473424" y="496096"/>
                </a:lnTo>
                <a:lnTo>
                  <a:pt x="423772" y="489400"/>
                </a:lnTo>
                <a:lnTo>
                  <a:pt x="375357" y="481217"/>
                </a:lnTo>
                <a:lnTo>
                  <a:pt x="328426" y="471545"/>
                </a:lnTo>
                <a:lnTo>
                  <a:pt x="283225" y="460386"/>
                </a:lnTo>
                <a:lnTo>
                  <a:pt x="240003" y="447739"/>
                </a:lnTo>
                <a:lnTo>
                  <a:pt x="199006" y="433604"/>
                </a:lnTo>
                <a:lnTo>
                  <a:pt x="161195" y="418278"/>
                </a:lnTo>
                <a:lnTo>
                  <a:pt x="97513" y="385223"/>
                </a:lnTo>
                <a:lnTo>
                  <a:pt x="49751" y="349579"/>
                </a:lnTo>
                <a:lnTo>
                  <a:pt x="17910" y="312087"/>
                </a:lnTo>
                <a:lnTo>
                  <a:pt x="1990" y="273485"/>
                </a:lnTo>
                <a:lnTo>
                  <a:pt x="0" y="253999"/>
                </a:lnTo>
                <a:lnTo>
                  <a:pt x="1990" y="234513"/>
                </a:lnTo>
                <a:lnTo>
                  <a:pt x="17910" y="195912"/>
                </a:lnTo>
                <a:lnTo>
                  <a:pt x="49751" y="158419"/>
                </a:lnTo>
                <a:lnTo>
                  <a:pt x="97513" y="122775"/>
                </a:lnTo>
                <a:lnTo>
                  <a:pt x="161195" y="89720"/>
                </a:lnTo>
                <a:lnTo>
                  <a:pt x="199006" y="74395"/>
                </a:lnTo>
                <a:lnTo>
                  <a:pt x="240003" y="60259"/>
                </a:lnTo>
                <a:lnTo>
                  <a:pt x="283225" y="47612"/>
                </a:lnTo>
                <a:lnTo>
                  <a:pt x="328426" y="36453"/>
                </a:lnTo>
                <a:lnTo>
                  <a:pt x="375357" y="26782"/>
                </a:lnTo>
                <a:lnTo>
                  <a:pt x="423772" y="18598"/>
                </a:lnTo>
                <a:lnTo>
                  <a:pt x="473424" y="11903"/>
                </a:lnTo>
                <a:lnTo>
                  <a:pt x="524065" y="6695"/>
                </a:lnTo>
                <a:lnTo>
                  <a:pt x="575448" y="2975"/>
                </a:lnTo>
                <a:lnTo>
                  <a:pt x="627325" y="743"/>
                </a:lnTo>
                <a:lnTo>
                  <a:pt x="679450" y="0"/>
                </a:lnTo>
                <a:lnTo>
                  <a:pt x="731574" y="743"/>
                </a:lnTo>
                <a:lnTo>
                  <a:pt x="783452" y="2975"/>
                </a:lnTo>
                <a:lnTo>
                  <a:pt x="834835" y="6695"/>
                </a:lnTo>
                <a:lnTo>
                  <a:pt x="885475" y="11903"/>
                </a:lnTo>
                <a:lnTo>
                  <a:pt x="935127" y="18598"/>
                </a:lnTo>
                <a:lnTo>
                  <a:pt x="983542" y="26782"/>
                </a:lnTo>
                <a:lnTo>
                  <a:pt x="1030474" y="36453"/>
                </a:lnTo>
                <a:lnTo>
                  <a:pt x="1075675" y="47612"/>
                </a:lnTo>
                <a:lnTo>
                  <a:pt x="1118897" y="60259"/>
                </a:lnTo>
                <a:lnTo>
                  <a:pt x="1159893" y="74395"/>
                </a:lnTo>
              </a:path>
            </a:pathLst>
          </a:custGeom>
          <a:ln w="38100">
            <a:solidFill>
              <a:srgbClr val="E3E3E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72"/>
          <p:cNvSpPr txBox="1"/>
          <p:nvPr/>
        </p:nvSpPr>
        <p:spPr>
          <a:xfrm>
            <a:off x="7962844" y="6013451"/>
            <a:ext cx="1286087" cy="231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 smtClean="0">
                <a:solidFill>
                  <a:srgbClr val="FDFAFF"/>
                </a:solidFill>
                <a:latin typeface="Arial"/>
                <a:cs typeface="Arial"/>
              </a:rPr>
              <a:t>Exec</a:t>
            </a:r>
            <a:r>
              <a:rPr sz="1400" b="1" spc="-10" dirty="0" smtClean="0">
                <a:solidFill>
                  <a:srgbClr val="FDFAFF"/>
                </a:solidFill>
                <a:latin typeface="Arial"/>
                <a:cs typeface="Arial"/>
              </a:rPr>
              <a:t>utable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73"/>
          <p:cNvSpPr/>
          <p:nvPr/>
        </p:nvSpPr>
        <p:spPr>
          <a:xfrm>
            <a:off x="9280131" y="4727267"/>
            <a:ext cx="253939" cy="1921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74"/>
          <p:cNvSpPr/>
          <p:nvPr/>
        </p:nvSpPr>
        <p:spPr>
          <a:xfrm>
            <a:off x="9366231" y="4453700"/>
            <a:ext cx="89731" cy="2749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75"/>
          <p:cNvSpPr/>
          <p:nvPr/>
        </p:nvSpPr>
        <p:spPr>
          <a:xfrm>
            <a:off x="6804464" y="4427265"/>
            <a:ext cx="567911" cy="6968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76"/>
          <p:cNvSpPr/>
          <p:nvPr/>
        </p:nvSpPr>
        <p:spPr>
          <a:xfrm>
            <a:off x="8241330" y="5165832"/>
            <a:ext cx="476813" cy="1884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77"/>
          <p:cNvSpPr/>
          <p:nvPr/>
        </p:nvSpPr>
        <p:spPr>
          <a:xfrm>
            <a:off x="7928707" y="5547273"/>
            <a:ext cx="379177" cy="3182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78"/>
          <p:cNvSpPr/>
          <p:nvPr/>
        </p:nvSpPr>
        <p:spPr>
          <a:xfrm>
            <a:off x="5493126" y="2045370"/>
            <a:ext cx="1703696" cy="19048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79"/>
          <p:cNvSpPr/>
          <p:nvPr/>
        </p:nvSpPr>
        <p:spPr>
          <a:xfrm>
            <a:off x="5956590" y="2624848"/>
            <a:ext cx="3471333" cy="76200"/>
          </a:xfrm>
          <a:custGeom>
            <a:avLst/>
            <a:gdLst/>
            <a:ahLst/>
            <a:cxnLst/>
            <a:rect l="l" t="t" r="r" b="b"/>
            <a:pathLst>
              <a:path w="2603500" h="76200">
                <a:moveTo>
                  <a:pt x="0" y="76200"/>
                </a:moveTo>
                <a:lnTo>
                  <a:pt x="2603500" y="76200"/>
                </a:lnTo>
                <a:lnTo>
                  <a:pt x="26035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7E9C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80"/>
          <p:cNvSpPr/>
          <p:nvPr/>
        </p:nvSpPr>
        <p:spPr>
          <a:xfrm>
            <a:off x="5854990" y="2624849"/>
            <a:ext cx="101600" cy="2823451"/>
          </a:xfrm>
          <a:custGeom>
            <a:avLst/>
            <a:gdLst/>
            <a:ahLst/>
            <a:cxnLst/>
            <a:rect l="l" t="t" r="r" b="b"/>
            <a:pathLst>
              <a:path w="76200" h="2823451">
                <a:moveTo>
                  <a:pt x="0" y="2823451"/>
                </a:moveTo>
                <a:lnTo>
                  <a:pt x="76200" y="2823451"/>
                </a:lnTo>
                <a:lnTo>
                  <a:pt x="76200" y="0"/>
                </a:lnTo>
                <a:lnTo>
                  <a:pt x="0" y="0"/>
                </a:lnTo>
                <a:lnTo>
                  <a:pt x="0" y="2823451"/>
                </a:lnTo>
                <a:close/>
              </a:path>
            </a:pathLst>
          </a:custGeom>
          <a:solidFill>
            <a:srgbClr val="7E9C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81"/>
          <p:cNvSpPr/>
          <p:nvPr/>
        </p:nvSpPr>
        <p:spPr>
          <a:xfrm>
            <a:off x="5446107" y="5440680"/>
            <a:ext cx="510481" cy="45719"/>
          </a:xfrm>
          <a:custGeom>
            <a:avLst/>
            <a:gdLst/>
            <a:ahLst/>
            <a:cxnLst/>
            <a:rect l="l" t="t" r="r" b="b"/>
            <a:pathLst>
              <a:path w="315975" h="76200">
                <a:moveTo>
                  <a:pt x="0" y="0"/>
                </a:moveTo>
                <a:lnTo>
                  <a:pt x="315975" y="0"/>
                </a:lnTo>
                <a:lnTo>
                  <a:pt x="31597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E9C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2"/>
          <p:cNvSpPr txBox="1"/>
          <p:nvPr/>
        </p:nvSpPr>
        <p:spPr>
          <a:xfrm>
            <a:off x="1828850" y="1941059"/>
            <a:ext cx="3679061" cy="361950"/>
          </a:xfrm>
          <a:prstGeom prst="rect">
            <a:avLst/>
          </a:prstGeom>
          <a:solidFill>
            <a:schemeClr val="accent1"/>
          </a:solidFill>
          <a:ln w="19050" cap="rnd">
            <a:solidFill>
              <a:srgbClr val="B2B2B2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12700" marR="12700" indent="629285">
              <a:lnSpc>
                <a:spcPts val="1400"/>
              </a:lnSpc>
            </a:pPr>
            <a:r>
              <a:rPr sz="1200" spc="-10" dirty="0" smtClean="0">
                <a:latin typeface="Arial"/>
                <a:cs typeface="Arial"/>
              </a:rPr>
              <a:t>FRONTENDS</a:t>
            </a:r>
            <a:r>
              <a:rPr sz="1200" spc="-5" dirty="0" smtClean="0">
                <a:latin typeface="Arial"/>
                <a:cs typeface="Arial"/>
              </a:rPr>
              <a:t> (</a:t>
            </a:r>
            <a:r>
              <a:rPr lang="en-US" sz="1200" spc="-5" dirty="0" smtClean="0">
                <a:latin typeface="Arial"/>
                <a:cs typeface="Arial"/>
              </a:rPr>
              <a:t>C, </a:t>
            </a:r>
            <a:r>
              <a:rPr sz="1200" spc="-10" dirty="0" err="1" smtClean="0">
                <a:latin typeface="Arial"/>
                <a:cs typeface="Arial"/>
              </a:rPr>
              <a:t>Open</a:t>
            </a:r>
            <a:r>
              <a:rPr lang="en-US" sz="1200" spc="-10" dirty="0" err="1" smtClean="0">
                <a:latin typeface="Arial"/>
                <a:cs typeface="Arial"/>
              </a:rPr>
              <a:t>ACC</a:t>
            </a:r>
            <a:r>
              <a:rPr sz="1200" spc="-10" dirty="0" smtClean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cxnSp>
        <p:nvCxnSpPr>
          <p:cNvPr id="48" name="Elbow Connector 47"/>
          <p:cNvCxnSpPr>
            <a:stCxn id="7" idx="1"/>
            <a:endCxn id="12" idx="1"/>
          </p:cNvCxnSpPr>
          <p:nvPr/>
        </p:nvCxnSpPr>
        <p:spPr>
          <a:xfrm rot="10800000" flipH="1" flipV="1">
            <a:off x="1828850" y="4396105"/>
            <a:ext cx="12688" cy="1676400"/>
          </a:xfrm>
          <a:prstGeom prst="bentConnector3">
            <a:avLst>
              <a:gd name="adj1" fmla="val -2402270"/>
            </a:avLst>
          </a:prstGeom>
          <a:ln w="31750" cap="rnd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2" idx="3"/>
          </p:cNvCxnSpPr>
          <p:nvPr/>
        </p:nvCxnSpPr>
        <p:spPr>
          <a:xfrm flipV="1">
            <a:off x="5466236" y="4427265"/>
            <a:ext cx="1121076" cy="1645240"/>
          </a:xfrm>
          <a:prstGeom prst="bentConnector2">
            <a:avLst/>
          </a:prstGeom>
          <a:ln w="4762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bject 5"/>
          <p:cNvSpPr txBox="1"/>
          <p:nvPr/>
        </p:nvSpPr>
        <p:spPr>
          <a:xfrm>
            <a:off x="1828850" y="2520951"/>
            <a:ext cx="3679061" cy="372110"/>
          </a:xfrm>
          <a:prstGeom prst="rect">
            <a:avLst/>
          </a:prstGeom>
          <a:ln w="22225">
            <a:solidFill>
              <a:srgbClr val="B2B2B2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1420"/>
              </a:lnSpc>
            </a:pPr>
            <a:r>
              <a:rPr sz="1200" spc="-10" dirty="0" smtClean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200" spc="-100" dirty="0" smtClean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1200" spc="-10" dirty="0" smtClean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200" spc="-5" dirty="0" smtClean="0">
                <a:solidFill>
                  <a:srgbClr val="7F7F7F"/>
                </a:solidFill>
                <a:latin typeface="Arial"/>
                <a:cs typeface="Arial"/>
              </a:rPr>
              <a:t>(Inter </a:t>
            </a:r>
            <a:r>
              <a:rPr sz="1200" spc="0" dirty="0" smtClean="0">
                <a:solidFill>
                  <a:srgbClr val="7F7F7F"/>
                </a:solidFill>
                <a:latin typeface="Arial"/>
                <a:cs typeface="Arial"/>
              </a:rPr>
              <a:t>Procedural</a:t>
            </a:r>
            <a:r>
              <a:rPr sz="1200" spc="-70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spc="0" dirty="0" smtClean="0">
                <a:solidFill>
                  <a:srgbClr val="7F7F7F"/>
                </a:solidFill>
                <a:latin typeface="Arial"/>
                <a:cs typeface="Arial"/>
              </a:rPr>
              <a:t>Analyzer)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1" name="object 10"/>
          <p:cNvSpPr/>
          <p:nvPr/>
        </p:nvSpPr>
        <p:spPr>
          <a:xfrm>
            <a:off x="1841538" y="4787253"/>
            <a:ext cx="3666373" cy="368300"/>
          </a:xfrm>
          <a:custGeom>
            <a:avLst/>
            <a:gdLst/>
            <a:ahLst/>
            <a:cxnLst/>
            <a:rect l="l" t="t" r="r" b="b"/>
            <a:pathLst>
              <a:path w="2197100" h="368300">
                <a:moveTo>
                  <a:pt x="63500" y="0"/>
                </a:moveTo>
                <a:lnTo>
                  <a:pt x="2133600" y="0"/>
                </a:lnTo>
                <a:lnTo>
                  <a:pt x="2148018" y="1644"/>
                </a:lnTo>
                <a:lnTo>
                  <a:pt x="2182796" y="23347"/>
                </a:lnTo>
                <a:lnTo>
                  <a:pt x="2197091" y="62444"/>
                </a:lnTo>
                <a:lnTo>
                  <a:pt x="2197100" y="304800"/>
                </a:lnTo>
                <a:lnTo>
                  <a:pt x="2195455" y="319218"/>
                </a:lnTo>
                <a:lnTo>
                  <a:pt x="2173751" y="353996"/>
                </a:lnTo>
                <a:lnTo>
                  <a:pt x="2134655" y="368291"/>
                </a:lnTo>
                <a:lnTo>
                  <a:pt x="63500" y="368300"/>
                </a:lnTo>
                <a:lnTo>
                  <a:pt x="49081" y="366655"/>
                </a:lnTo>
                <a:lnTo>
                  <a:pt x="14303" y="344951"/>
                </a:lnTo>
                <a:lnTo>
                  <a:pt x="8" y="305855"/>
                </a:lnTo>
                <a:lnTo>
                  <a:pt x="0" y="63500"/>
                </a:lnTo>
                <a:lnTo>
                  <a:pt x="1644" y="49080"/>
                </a:lnTo>
                <a:lnTo>
                  <a:pt x="23348" y="14302"/>
                </a:lnTo>
                <a:lnTo>
                  <a:pt x="62444" y="8"/>
                </a:lnTo>
                <a:lnTo>
                  <a:pt x="63500" y="0"/>
                </a:lnTo>
                <a:close/>
              </a:path>
            </a:pathLst>
          </a:custGeom>
          <a:ln w="25400">
            <a:solidFill>
              <a:srgbClr val="A3A3A3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420"/>
              </a:lnSpc>
            </a:pPr>
            <a:r>
              <a:rPr lang="en-US" sz="1200" dirty="0">
                <a:solidFill>
                  <a:srgbClr val="808080"/>
                </a:solidFill>
                <a:latin typeface="Arial"/>
                <a:cs typeface="Arial"/>
              </a:rPr>
              <a:t>LNO</a:t>
            </a:r>
            <a:endParaRPr lang="en-US" sz="1200" dirty="0">
              <a:latin typeface="Arial"/>
              <a:cs typeface="Arial"/>
            </a:endParaRPr>
          </a:p>
          <a:p>
            <a:pPr algn="ctr">
              <a:lnSpc>
                <a:spcPts val="1420"/>
              </a:lnSpc>
            </a:pPr>
            <a:r>
              <a:rPr lang="en-US" sz="1200" dirty="0">
                <a:solidFill>
                  <a:srgbClr val="808080"/>
                </a:solidFill>
                <a:latin typeface="Arial"/>
                <a:cs typeface="Arial"/>
              </a:rPr>
              <a:t>(Loop</a:t>
            </a:r>
            <a:r>
              <a:rPr lang="en-US" sz="1200" spc="-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Arial"/>
                <a:cs typeface="Arial"/>
              </a:rPr>
              <a:t>Ne</a:t>
            </a:r>
            <a:r>
              <a:rPr lang="en-US" sz="1200" spc="-5" dirty="0">
                <a:solidFill>
                  <a:srgbClr val="808080"/>
                </a:solidFill>
                <a:latin typeface="Arial"/>
                <a:cs typeface="Arial"/>
              </a:rPr>
              <a:t>st </a:t>
            </a:r>
            <a:r>
              <a:rPr lang="en-US" sz="1200" spc="-10" dirty="0">
                <a:solidFill>
                  <a:srgbClr val="808080"/>
                </a:solidFill>
                <a:latin typeface="Arial"/>
                <a:cs typeface="Arial"/>
              </a:rPr>
              <a:t>Op</a:t>
            </a:r>
            <a:r>
              <a:rPr lang="en-US" sz="1200" spc="-5" dirty="0">
                <a:solidFill>
                  <a:srgbClr val="808080"/>
                </a:solidFill>
                <a:latin typeface="Arial"/>
                <a:cs typeface="Arial"/>
              </a:rPr>
              <a:t>timizer)</a:t>
            </a:r>
            <a:endParaRPr lang="en-US" sz="1200" dirty="0">
              <a:latin typeface="Arial"/>
              <a:cs typeface="Arial"/>
            </a:endParaRPr>
          </a:p>
          <a:p>
            <a:endParaRPr dirty="0"/>
          </a:p>
        </p:txBody>
      </p:sp>
      <p:cxnSp>
        <p:nvCxnSpPr>
          <p:cNvPr id="52" name="Straight Arrow Connector 51"/>
          <p:cNvCxnSpPr>
            <a:stCxn id="47" idx="2"/>
            <a:endCxn id="50" idx="0"/>
          </p:cNvCxnSpPr>
          <p:nvPr/>
        </p:nvCxnSpPr>
        <p:spPr>
          <a:xfrm>
            <a:off x="3668380" y="2303009"/>
            <a:ext cx="0" cy="217942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2"/>
          </p:cNvCxnSpPr>
          <p:nvPr/>
        </p:nvCxnSpPr>
        <p:spPr>
          <a:xfrm flipH="1">
            <a:off x="3653886" y="3464561"/>
            <a:ext cx="14495" cy="212603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7" idx="0"/>
          </p:cNvCxnSpPr>
          <p:nvPr/>
        </p:nvCxnSpPr>
        <p:spPr>
          <a:xfrm>
            <a:off x="3651641" y="4036574"/>
            <a:ext cx="16740" cy="173477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" idx="2"/>
          </p:cNvCxnSpPr>
          <p:nvPr/>
        </p:nvCxnSpPr>
        <p:spPr>
          <a:xfrm>
            <a:off x="3668380" y="4582160"/>
            <a:ext cx="6344" cy="241204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  <a:endCxn id="6" idx="0"/>
          </p:cNvCxnSpPr>
          <p:nvPr/>
        </p:nvCxnSpPr>
        <p:spPr>
          <a:xfrm>
            <a:off x="3668380" y="2893062"/>
            <a:ext cx="0" cy="199389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674724" y="5155554"/>
            <a:ext cx="0" cy="133997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06643" y="1316613"/>
            <a:ext cx="6767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Link:  </a:t>
            </a:r>
            <a:r>
              <a:rPr lang="en-US" sz="2800" dirty="0" smtClean="0">
                <a:solidFill>
                  <a:srgbClr val="0000FF"/>
                </a:solidFill>
              </a:rPr>
              <a:t>http</a:t>
            </a:r>
            <a:r>
              <a:rPr lang="en-US" sz="2800" dirty="0">
                <a:solidFill>
                  <a:srgbClr val="0000FF"/>
                </a:solidFill>
              </a:rPr>
              <a:t>://</a:t>
            </a:r>
            <a:r>
              <a:rPr lang="en-US" sz="2800" dirty="0" err="1">
                <a:solidFill>
                  <a:srgbClr val="0000FF"/>
                </a:solidFill>
              </a:rPr>
              <a:t>web.cs.uh.edu</a:t>
            </a:r>
            <a:r>
              <a:rPr lang="en-US" sz="2800" dirty="0">
                <a:solidFill>
                  <a:srgbClr val="0000FF"/>
                </a:solidFill>
              </a:rPr>
              <a:t>/~</a:t>
            </a:r>
            <a:r>
              <a:rPr lang="en-US" sz="2800" dirty="0" err="1">
                <a:solidFill>
                  <a:srgbClr val="0000FF"/>
                </a:solidFill>
              </a:rPr>
              <a:t>openuh</a:t>
            </a:r>
            <a:r>
              <a:rPr lang="en-US" sz="2800" dirty="0" smtClean="0">
                <a:solidFill>
                  <a:srgbClr val="0000FF"/>
                </a:solidFill>
              </a:rPr>
              <a:t>/</a:t>
            </a:r>
            <a:r>
              <a:rPr lang="en-US" sz="2800" dirty="0" smtClean="0"/>
              <a:t>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9450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 Parallel Benchmarks (NPB)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Well recognized for evaluating current and emerging multi-core/many-core hardware architectures</a:t>
            </a:r>
          </a:p>
          <a:p>
            <a:r>
              <a:rPr lang="en-US" dirty="0" smtClean="0"/>
              <a:t>5 parallel kernels</a:t>
            </a:r>
          </a:p>
          <a:p>
            <a:pPr lvl="1"/>
            <a:r>
              <a:rPr lang="en-US" dirty="0" smtClean="0"/>
              <a:t>IS, EP, CG, MG and FT</a:t>
            </a:r>
          </a:p>
          <a:p>
            <a:r>
              <a:rPr lang="en-US" dirty="0" smtClean="0"/>
              <a:t>3 simulated computational fluid dynamics (CFD) applications</a:t>
            </a:r>
          </a:p>
          <a:p>
            <a:pPr lvl="1"/>
            <a:r>
              <a:rPr lang="en-US" dirty="0" smtClean="0"/>
              <a:t>LU, SP and BT</a:t>
            </a:r>
          </a:p>
          <a:p>
            <a:r>
              <a:rPr lang="en-US" dirty="0" smtClean="0"/>
              <a:t>Different problem sizes</a:t>
            </a:r>
          </a:p>
          <a:p>
            <a:pPr lvl="1"/>
            <a:r>
              <a:rPr lang="en-US" dirty="0" smtClean="0"/>
              <a:t>Class S: small for quick test purpose</a:t>
            </a:r>
          </a:p>
          <a:p>
            <a:pPr lvl="1"/>
            <a:r>
              <a:rPr lang="en-US" dirty="0" smtClean="0"/>
              <a:t>Class W: workstation size</a:t>
            </a:r>
          </a:p>
          <a:p>
            <a:pPr lvl="1"/>
            <a:r>
              <a:rPr lang="en-US" dirty="0" smtClean="0"/>
              <a:t>Class A: standard test problem</a:t>
            </a:r>
          </a:p>
          <a:p>
            <a:pPr lvl="1"/>
            <a:r>
              <a:rPr lang="en-US" dirty="0" smtClean="0"/>
              <a:t>Class E: largest test problem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Rengan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LCPC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BC-196C-4378-BF01-E2716383AC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10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to parallelize an application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Profile to find the hotspot</a:t>
            </a:r>
          </a:p>
          <a:p>
            <a:r>
              <a:rPr lang="en-US" dirty="0" smtClean="0"/>
              <a:t>Analyze compute intensive loops to make it parallelizable</a:t>
            </a:r>
          </a:p>
          <a:p>
            <a:r>
              <a:rPr lang="en-US" dirty="0" smtClean="0"/>
              <a:t>Add compute directives to these loops</a:t>
            </a:r>
          </a:p>
          <a:p>
            <a:r>
              <a:rPr lang="en-US" dirty="0" smtClean="0"/>
              <a:t>Add data directive to manage data motion and synchronization</a:t>
            </a:r>
          </a:p>
          <a:p>
            <a:r>
              <a:rPr lang="en-US" dirty="0" smtClean="0"/>
              <a:t>Optimize data structure and array access pattern</a:t>
            </a:r>
          </a:p>
          <a:p>
            <a:r>
              <a:rPr lang="en-US" dirty="0" smtClean="0"/>
              <a:t>Apply Loop scheduling tuning</a:t>
            </a:r>
          </a:p>
          <a:p>
            <a:r>
              <a:rPr lang="en-US" dirty="0" smtClean="0"/>
              <a:t>Apply other optimizations, e.g. </a:t>
            </a:r>
            <a:r>
              <a:rPr lang="en-US" dirty="0" err="1" smtClean="0"/>
              <a:t>async</a:t>
            </a:r>
            <a:r>
              <a:rPr lang="en-US" dirty="0" smtClean="0"/>
              <a:t> and cache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Rengan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LCPC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BC-196C-4378-BF01-E2716383AC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21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and Optimization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privatization</a:t>
            </a:r>
          </a:p>
          <a:p>
            <a:r>
              <a:rPr lang="en-US" dirty="0" smtClean="0"/>
              <a:t>Loop scheduling tuning</a:t>
            </a:r>
          </a:p>
          <a:p>
            <a:r>
              <a:rPr lang="en-US" dirty="0" smtClean="0"/>
              <a:t>Memory coalescing optimization</a:t>
            </a:r>
          </a:p>
          <a:p>
            <a:r>
              <a:rPr lang="en-US" dirty="0" smtClean="0"/>
              <a:t>Data motion optimization</a:t>
            </a:r>
          </a:p>
          <a:p>
            <a:r>
              <a:rPr lang="en-US" dirty="0" smtClean="0"/>
              <a:t>Cache optimization</a:t>
            </a:r>
          </a:p>
          <a:p>
            <a:r>
              <a:rPr lang="en-US" dirty="0" smtClean="0"/>
              <a:t>Array reduction optimization</a:t>
            </a:r>
          </a:p>
          <a:p>
            <a:r>
              <a:rPr lang="en-US" dirty="0" smtClean="0"/>
              <a:t>Scan operation optimization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Rengan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LCPC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BC-196C-4378-BF01-E2716383AC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94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Privatization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Before array </a:t>
            </a:r>
            <a:r>
              <a:rPr lang="en-US" dirty="0" smtClean="0"/>
              <a:t>privatization</a:t>
            </a:r>
          </a:p>
          <a:p>
            <a:r>
              <a:rPr lang="en-US" dirty="0" smtClean="0"/>
              <a:t>(has data race)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#pragma </a:t>
            </a:r>
            <a:r>
              <a:rPr lang="en-US" sz="2000" dirty="0" err="1">
                <a:solidFill>
                  <a:srgbClr val="0000FF"/>
                </a:solidFill>
              </a:rPr>
              <a:t>acc</a:t>
            </a:r>
            <a:r>
              <a:rPr lang="en-US" sz="2000" dirty="0">
                <a:solidFill>
                  <a:srgbClr val="0000FF"/>
                </a:solidFill>
              </a:rPr>
              <a:t> kernels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for(k=0; k&lt;=</a:t>
            </a:r>
            <a:r>
              <a:rPr lang="en-US" sz="2000" dirty="0" err="1">
                <a:solidFill>
                  <a:prstClr val="black"/>
                </a:solidFill>
              </a:rPr>
              <a:t>grid_points</a:t>
            </a:r>
            <a:r>
              <a:rPr lang="en-US" sz="2000" dirty="0">
                <a:solidFill>
                  <a:prstClr val="black"/>
                </a:solidFill>
              </a:rPr>
              <a:t>[2]-1; k++){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    for(j=0; j&lt;</a:t>
            </a:r>
            <a:r>
              <a:rPr lang="en-US" sz="2000" dirty="0" err="1">
                <a:solidFill>
                  <a:prstClr val="black"/>
                </a:solidFill>
              </a:rPr>
              <a:t>grid_points</a:t>
            </a:r>
            <a:r>
              <a:rPr lang="en-US" sz="2000" dirty="0">
                <a:solidFill>
                  <a:prstClr val="black"/>
                </a:solidFill>
              </a:rPr>
              <a:t>[1]-1; j++){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        for(</a:t>
            </a:r>
            <a:r>
              <a:rPr lang="en-US" sz="2000" dirty="0" err="1">
                <a:solidFill>
                  <a:prstClr val="black"/>
                </a:solidFill>
              </a:rPr>
              <a:t>i</a:t>
            </a:r>
            <a:r>
              <a:rPr lang="en-US" sz="2000" dirty="0">
                <a:solidFill>
                  <a:prstClr val="black"/>
                </a:solidFill>
              </a:rPr>
              <a:t>=0; </a:t>
            </a:r>
            <a:r>
              <a:rPr lang="en-US" sz="2000" dirty="0" err="1">
                <a:solidFill>
                  <a:prstClr val="black"/>
                </a:solidFill>
              </a:rPr>
              <a:t>i</a:t>
            </a:r>
            <a:r>
              <a:rPr lang="en-US" sz="2000" dirty="0">
                <a:solidFill>
                  <a:prstClr val="black"/>
                </a:solidFill>
              </a:rPr>
              <a:t>&lt;</a:t>
            </a:r>
            <a:r>
              <a:rPr lang="en-US" sz="2000" dirty="0" err="1">
                <a:solidFill>
                  <a:prstClr val="black"/>
                </a:solidFill>
              </a:rPr>
              <a:t>grid_points</a:t>
            </a:r>
            <a:r>
              <a:rPr lang="en-US" sz="2000" dirty="0">
                <a:solidFill>
                  <a:prstClr val="black"/>
                </a:solidFill>
              </a:rPr>
              <a:t>[0]-1; </a:t>
            </a:r>
            <a:r>
              <a:rPr lang="en-US" sz="2000" dirty="0" err="1">
                <a:solidFill>
                  <a:prstClr val="black"/>
                </a:solidFill>
              </a:rPr>
              <a:t>i</a:t>
            </a:r>
            <a:r>
              <a:rPr lang="en-US" sz="2000" dirty="0">
                <a:solidFill>
                  <a:prstClr val="black"/>
                </a:solidFill>
              </a:rPr>
              <a:t>++){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            for(m=0; m&lt;5; m</a:t>
            </a:r>
            <a:r>
              <a:rPr lang="en-US" sz="2000" dirty="0" smtClean="0">
                <a:solidFill>
                  <a:prstClr val="black"/>
                </a:solidFill>
              </a:rPr>
              <a:t>++){</a:t>
            </a:r>
            <a:endParaRPr lang="en-US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	  </a:t>
            </a:r>
            <a:r>
              <a:rPr lang="en-US" sz="2000" dirty="0" err="1" smtClean="0"/>
              <a:t>rhs</a:t>
            </a:r>
            <a:r>
              <a:rPr lang="en-US" sz="2000" dirty="0" smtClean="0"/>
              <a:t>[j][</a:t>
            </a:r>
            <a:r>
              <a:rPr lang="en-US" sz="2000" dirty="0" err="1" smtClean="0"/>
              <a:t>i</a:t>
            </a:r>
            <a:r>
              <a:rPr lang="en-US" sz="2000" dirty="0" smtClean="0"/>
              <a:t>][m] </a:t>
            </a:r>
            <a:r>
              <a:rPr lang="en-US" sz="2000" dirty="0" smtClean="0">
                <a:solidFill>
                  <a:prstClr val="black"/>
                </a:solidFill>
              </a:rPr>
              <a:t>= forcing[k][j][</a:t>
            </a:r>
            <a:r>
              <a:rPr lang="en-US" sz="2000" dirty="0" err="1" smtClean="0">
                <a:solidFill>
                  <a:prstClr val="black"/>
                </a:solidFill>
              </a:rPr>
              <a:t>i</a:t>
            </a:r>
            <a:r>
              <a:rPr lang="en-US" sz="2000" dirty="0" smtClean="0">
                <a:solidFill>
                  <a:prstClr val="black"/>
                </a:solidFill>
              </a:rPr>
              <a:t>][m];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            }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        </a:t>
            </a:r>
            <a:r>
              <a:rPr lang="en-US" sz="2000" dirty="0">
                <a:solidFill>
                  <a:prstClr val="black"/>
                </a:solidFill>
              </a:rPr>
              <a:t>}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    }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}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After array privatization </a:t>
            </a:r>
            <a:endParaRPr lang="en-US" dirty="0" smtClean="0"/>
          </a:p>
          <a:p>
            <a:r>
              <a:rPr lang="en-US" dirty="0" smtClean="0"/>
              <a:t>(no </a:t>
            </a:r>
            <a:r>
              <a:rPr lang="en-US" dirty="0"/>
              <a:t>data </a:t>
            </a:r>
            <a:r>
              <a:rPr lang="en-US" dirty="0" smtClean="0"/>
              <a:t>race, increased memory)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dirty="0">
                <a:solidFill>
                  <a:srgbClr val="0000FF"/>
                </a:solidFill>
              </a:rPr>
              <a:t>#pragma </a:t>
            </a:r>
            <a:r>
              <a:rPr lang="en-US" dirty="0" err="1">
                <a:solidFill>
                  <a:srgbClr val="0000FF"/>
                </a:solidFill>
              </a:rPr>
              <a:t>acc</a:t>
            </a:r>
            <a:r>
              <a:rPr lang="en-US" dirty="0">
                <a:solidFill>
                  <a:srgbClr val="0000FF"/>
                </a:solidFill>
              </a:rPr>
              <a:t> kernels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for(k=0; k&lt;=</a:t>
            </a:r>
            <a:r>
              <a:rPr lang="en-US" dirty="0" err="1">
                <a:solidFill>
                  <a:prstClr val="black"/>
                </a:solidFill>
              </a:rPr>
              <a:t>grid_points</a:t>
            </a:r>
            <a:r>
              <a:rPr lang="en-US" dirty="0">
                <a:solidFill>
                  <a:prstClr val="black"/>
                </a:solidFill>
              </a:rPr>
              <a:t>[2]-1; k++){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    for(j=0; j&lt;</a:t>
            </a:r>
            <a:r>
              <a:rPr lang="en-US" dirty="0" err="1">
                <a:solidFill>
                  <a:prstClr val="black"/>
                </a:solidFill>
              </a:rPr>
              <a:t>grid_points</a:t>
            </a:r>
            <a:r>
              <a:rPr lang="en-US" dirty="0">
                <a:solidFill>
                  <a:prstClr val="black"/>
                </a:solidFill>
              </a:rPr>
              <a:t>[1]-1; j++){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        for(</a:t>
            </a:r>
            <a:r>
              <a:rPr lang="en-US" dirty="0" err="1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=0; </a:t>
            </a:r>
            <a:r>
              <a:rPr lang="en-US" dirty="0" err="1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&lt;</a:t>
            </a:r>
            <a:r>
              <a:rPr lang="en-US" dirty="0" err="1">
                <a:solidFill>
                  <a:prstClr val="black"/>
                </a:solidFill>
              </a:rPr>
              <a:t>grid_points</a:t>
            </a:r>
            <a:r>
              <a:rPr lang="en-US" dirty="0">
                <a:solidFill>
                  <a:prstClr val="black"/>
                </a:solidFill>
              </a:rPr>
              <a:t>[0]-1; </a:t>
            </a:r>
            <a:r>
              <a:rPr lang="en-US" dirty="0" err="1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++){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            for(m=0; m&lt;5; m</a:t>
            </a:r>
            <a:r>
              <a:rPr lang="en-US" dirty="0" smtClean="0">
                <a:solidFill>
                  <a:prstClr val="black"/>
                </a:solidFill>
              </a:rPr>
              <a:t>++){</a:t>
            </a: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             }</a:t>
            </a: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        }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    }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}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0363" y="4302485"/>
            <a:ext cx="3491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>
                <a:solidFill>
                  <a:srgbClr val="FF0000"/>
                </a:solidFill>
              </a:rPr>
              <a:t>rhs</a:t>
            </a:r>
            <a:r>
              <a:rPr lang="en-US" sz="2000" dirty="0">
                <a:solidFill>
                  <a:srgbClr val="FF0000"/>
                </a:solidFill>
              </a:rPr>
              <a:t>[j][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][m] </a:t>
            </a:r>
            <a:r>
              <a:rPr lang="en-US" sz="2000" dirty="0">
                <a:solidFill>
                  <a:prstClr val="black"/>
                </a:solidFill>
              </a:rPr>
              <a:t>= forcing[k][j][</a:t>
            </a:r>
            <a:r>
              <a:rPr lang="en-US" sz="2000" dirty="0" err="1">
                <a:solidFill>
                  <a:prstClr val="black"/>
                </a:solidFill>
              </a:rPr>
              <a:t>i</a:t>
            </a:r>
            <a:r>
              <a:rPr lang="en-US" sz="2000" dirty="0">
                <a:solidFill>
                  <a:prstClr val="black"/>
                </a:solidFill>
              </a:rPr>
              <a:t>][m];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98822" y="4263696"/>
            <a:ext cx="376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>
                <a:solidFill>
                  <a:srgbClr val="0000FF"/>
                </a:solidFill>
              </a:rPr>
              <a:t>rhs</a:t>
            </a:r>
            <a:r>
              <a:rPr lang="en-US" sz="2000" dirty="0">
                <a:solidFill>
                  <a:srgbClr val="0000FF"/>
                </a:solidFill>
              </a:rPr>
              <a:t>[k][j][</a:t>
            </a:r>
            <a:r>
              <a:rPr lang="en-US" sz="2000" dirty="0" err="1">
                <a:solidFill>
                  <a:srgbClr val="0000FF"/>
                </a:solidFill>
              </a:rPr>
              <a:t>i</a:t>
            </a:r>
            <a:r>
              <a:rPr lang="en-US" sz="2000" dirty="0">
                <a:solidFill>
                  <a:srgbClr val="0000FF"/>
                </a:solidFill>
              </a:rPr>
              <a:t>][m]</a:t>
            </a:r>
            <a:r>
              <a:rPr lang="en-US" sz="2000" dirty="0">
                <a:solidFill>
                  <a:prstClr val="black"/>
                </a:solidFill>
              </a:rPr>
              <a:t> = forcing[k][j][</a:t>
            </a:r>
            <a:r>
              <a:rPr lang="en-US" sz="2000" dirty="0" err="1">
                <a:solidFill>
                  <a:prstClr val="black"/>
                </a:solidFill>
              </a:rPr>
              <a:t>i</a:t>
            </a:r>
            <a:r>
              <a:rPr lang="en-US" sz="2000" dirty="0">
                <a:solidFill>
                  <a:prstClr val="black"/>
                </a:solidFill>
              </a:rPr>
              <a:t>][m];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Rengan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LCPC 2014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BC-196C-4378-BF01-E2716383AC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75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2500</TotalTime>
  <Words>2399</Words>
  <Application>Microsoft Macintosh PowerPoint</Application>
  <PresentationFormat>Custom</PresentationFormat>
  <Paragraphs>329</Paragraphs>
  <Slides>22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Office Theme</vt:lpstr>
      <vt:lpstr>1_Office Theme</vt:lpstr>
      <vt:lpstr>Equation</vt:lpstr>
      <vt:lpstr>NAS Parallel Benchmarks on GPGPUs using a Directive-based Programming Model</vt:lpstr>
      <vt:lpstr>Outline</vt:lpstr>
      <vt:lpstr>Motivation</vt:lpstr>
      <vt:lpstr>Overview of OpenACC</vt:lpstr>
      <vt:lpstr>OpenUH: An Open Source OpenACC Compiler</vt:lpstr>
      <vt:lpstr>NAS Parallel Benchmarks (NPB)</vt:lpstr>
      <vt:lpstr>Steps to parallelize an application </vt:lpstr>
      <vt:lpstr>Parallelization and Optimization Techniques</vt:lpstr>
      <vt:lpstr>Array Privatization</vt:lpstr>
      <vt:lpstr>Loop Scheduling Tuning</vt:lpstr>
      <vt:lpstr>Memory Coalescing Optimization</vt:lpstr>
      <vt:lpstr>Memory Coalescing Optimization</vt:lpstr>
      <vt:lpstr>Data Movement Optimization</vt:lpstr>
      <vt:lpstr>Cache Optimization</vt:lpstr>
      <vt:lpstr>Array Reduction Optimization</vt:lpstr>
      <vt:lpstr>Scan Operation Optimization</vt:lpstr>
      <vt:lpstr>Performance Evaluation</vt:lpstr>
      <vt:lpstr>Performance Evaluation of OpenUH OpenACC NPB – compared to serial</vt:lpstr>
      <vt:lpstr>Performance Evaluation of OpenUH OpenACC NPB – effectiveness of optimization </vt:lpstr>
      <vt:lpstr>Performance Evaluation OpenUH OpenACC NPB – OpenACC vs CUDA1 </vt:lpstr>
      <vt:lpstr>Performance Evaluation OpenUH OpenACC NPB – OpenACC vs OpenCL1 </vt:lpstr>
      <vt:lpstr>Conclusion and 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OpenACC Parallelization and Optimization of NAS Parallel Benchmark</dc:title>
  <dc:creator>rxu</dc:creator>
  <cp:lastModifiedBy>Rengan Xu</cp:lastModifiedBy>
  <cp:revision>401</cp:revision>
  <dcterms:created xsi:type="dcterms:W3CDTF">2014-02-20T02:26:42Z</dcterms:created>
  <dcterms:modified xsi:type="dcterms:W3CDTF">2014-10-27T18:10:10Z</dcterms:modified>
</cp:coreProperties>
</file>