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8" r:id="rId4"/>
    <p:sldId id="268" r:id="rId5"/>
    <p:sldId id="259" r:id="rId6"/>
    <p:sldId id="261" r:id="rId7"/>
    <p:sldId id="316" r:id="rId8"/>
    <p:sldId id="317" r:id="rId9"/>
    <p:sldId id="318" r:id="rId10"/>
    <p:sldId id="269" r:id="rId11"/>
    <p:sldId id="262" r:id="rId12"/>
    <p:sldId id="319" r:id="rId13"/>
    <p:sldId id="320" r:id="rId14"/>
    <p:sldId id="270" r:id="rId15"/>
    <p:sldId id="264" r:id="rId16"/>
    <p:sldId id="321" r:id="rId17"/>
    <p:sldId id="271" r:id="rId18"/>
    <p:sldId id="323" r:id="rId19"/>
    <p:sldId id="274"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7B9ED4"/>
    <a:srgbClr val="9EBC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825" autoAdjust="0"/>
    <p:restoredTop sz="69823" autoAdjust="0"/>
  </p:normalViewPr>
  <p:slideViewPr>
    <p:cSldViewPr snapToGrid="0">
      <p:cViewPr varScale="1">
        <p:scale>
          <a:sx n="50" d="100"/>
          <a:sy n="50" d="100"/>
        </p:scale>
        <p:origin x="36" y="612"/>
      </p:cViewPr>
      <p:guideLst>
        <p:guide orient="horz" pos="2160"/>
        <p:guide pos="3880"/>
        <p:guide orient="horz" pos="51"/>
        <p:guide orient="horz" pos="4256"/>
        <p:guide pos="72"/>
        <p:guide pos="7600"/>
        <p:guide orient="horz" pos="157"/>
        <p:guide orient="horz" pos="198"/>
        <p:guide orient="horz" pos="4122"/>
        <p:guide orient="horz" pos="41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3.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EFFE3-BE40-4522-B29A-BE7D42A861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997A8-A979-44CB-9607-FA2E04020C7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EBCE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sv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sv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sv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1.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1.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tags" Target="../tags/tag2.xml"/><Relationship Id="rId4" Type="http://schemas.openxmlformats.org/officeDocument/2006/relationships/image" Target="../media/image6.png"/><Relationship Id="rId3" Type="http://schemas.openxmlformats.org/officeDocument/2006/relationships/tags" Target="../tags/tag1.xml"/><Relationship Id="rId2" Type="http://schemas.openxmlformats.org/officeDocument/2006/relationships/image" Target="../media/image1.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3495" y="476250"/>
            <a:ext cx="12192000" cy="6381750"/>
          </a:xfrm>
          <a:prstGeom prst="rect">
            <a:avLst/>
          </a:prstGeom>
        </p:spPr>
      </p:pic>
      <p:sp>
        <p:nvSpPr>
          <p:cNvPr id="6" name="文本框 5"/>
          <p:cNvSpPr txBox="1"/>
          <p:nvPr/>
        </p:nvSpPr>
        <p:spPr>
          <a:xfrm>
            <a:off x="2762250" y="2413337"/>
            <a:ext cx="7505700" cy="1014730"/>
          </a:xfrm>
          <a:prstGeom prst="rect">
            <a:avLst/>
          </a:prstGeom>
          <a:noFill/>
        </p:spPr>
        <p:txBody>
          <a:bodyPr wrap="square" rtlCol="0">
            <a:spAutoFit/>
          </a:bodyPr>
          <a:lstStyle/>
          <a:p>
            <a:r>
              <a:rPr lang="zh-CN" altLang="en-US" sz="6000" dirty="0">
                <a:latin typeface="汉仪锐智W" panose="00020600040101010101" pitchFamily="18" charset="-122"/>
                <a:ea typeface="汉仪锐智W" panose="00020600040101010101" pitchFamily="18" charset="-122"/>
              </a:rPr>
              <a:t>自然语言处理</a:t>
            </a:r>
            <a:r>
              <a:rPr lang="zh-CN" altLang="en-US" sz="6000" dirty="0">
                <a:latin typeface="汉仪锐智W" panose="00020600040101010101" pitchFamily="18" charset="-122"/>
                <a:ea typeface="汉仪锐智W" panose="00020600040101010101" pitchFamily="18" charset="-122"/>
              </a:rPr>
              <a:t>实验</a:t>
            </a:r>
            <a:endParaRPr lang="zh-CN" altLang="en-US" sz="6000" dirty="0">
              <a:latin typeface="汉仪锐智W" panose="00020600040101010101" pitchFamily="18" charset="-122"/>
              <a:ea typeface="汉仪锐智W" panose="00020600040101010101" pitchFamily="18" charset="-122"/>
            </a:endParaRPr>
          </a:p>
        </p:txBody>
      </p:sp>
      <p:sp>
        <p:nvSpPr>
          <p:cNvPr id="10" name="文本框 203"/>
          <p:cNvSpPr txBox="1"/>
          <p:nvPr/>
        </p:nvSpPr>
        <p:spPr>
          <a:xfrm>
            <a:off x="1970891" y="3429000"/>
            <a:ext cx="8297059" cy="414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ltLang="zh-CN" sz="1050" dirty="0"/>
          </a:p>
          <a:p>
            <a:pPr algn="ctr"/>
            <a:endParaRPr lang="zh-CN" altLang="en-US" sz="1050" dirty="0"/>
          </a:p>
        </p:txBody>
      </p:sp>
      <p:sp>
        <p:nvSpPr>
          <p:cNvPr id="11" name="文本框 4"/>
          <p:cNvSpPr txBox="1"/>
          <p:nvPr/>
        </p:nvSpPr>
        <p:spPr>
          <a:xfrm>
            <a:off x="3886200" y="4091940"/>
            <a:ext cx="3430905"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tx1">
                    <a:lumMod val="85000"/>
                    <a:lumOff val="15000"/>
                  </a:schemeClr>
                </a:solidFill>
              </a:rPr>
              <a:t>                     </a:t>
            </a:r>
            <a:r>
              <a:rPr lang="zh-CN" altLang="en-US" dirty="0">
                <a:solidFill>
                  <a:schemeClr val="tx1">
                    <a:lumMod val="85000"/>
                    <a:lumOff val="15000"/>
                  </a:schemeClr>
                </a:solidFill>
              </a:rPr>
              <a:t>徐翊航</a:t>
            </a:r>
            <a:r>
              <a:rPr lang="en-US" altLang="zh-CN" dirty="0">
                <a:solidFill>
                  <a:schemeClr val="tx1">
                    <a:lumMod val="85000"/>
                    <a:lumOff val="15000"/>
                  </a:schemeClr>
                </a:solidFill>
              </a:rPr>
              <a:t>  2019217093</a:t>
            </a:r>
            <a:endParaRPr lang="en-US" altLang="zh-CN" dirty="0">
              <a:solidFill>
                <a:schemeClr val="tx1">
                  <a:lumMod val="85000"/>
                  <a:lumOff val="15000"/>
                </a:schemeClr>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476250"/>
            <a:ext cx="12192000" cy="6381750"/>
          </a:xfrm>
          <a:prstGeom prst="rect">
            <a:avLst/>
          </a:prstGeom>
        </p:spPr>
      </p:pic>
      <p:sp>
        <p:nvSpPr>
          <p:cNvPr id="2" name="矩形 1"/>
          <p:cNvSpPr/>
          <p:nvPr/>
        </p:nvSpPr>
        <p:spPr>
          <a:xfrm>
            <a:off x="419100" y="342900"/>
            <a:ext cx="1143000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83281" y="4385478"/>
            <a:ext cx="5444170" cy="141517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6"/>
          <p:cNvSpPr txBox="1"/>
          <p:nvPr/>
        </p:nvSpPr>
        <p:spPr>
          <a:xfrm>
            <a:off x="4926449" y="734080"/>
            <a:ext cx="1859280" cy="521970"/>
          </a:xfrm>
          <a:prstGeom prst="rect">
            <a:avLst/>
          </a:prstGeom>
          <a:noFill/>
        </p:spPr>
        <p:txBody>
          <a:bodyPr wrap="none" rtlCol="0">
            <a:spAutoFit/>
          </a:bodyPr>
          <a:lstStyle>
            <a:defPPr>
              <a:defRPr lang="zh-CN"/>
            </a:defPPr>
            <a:lvl1pPr marR="0" lvl="0" indent="0" defTabSz="609600" fontAlgn="auto">
              <a:lnSpc>
                <a:spcPct val="100000"/>
              </a:lnSpc>
              <a:spcBef>
                <a:spcPts val="0"/>
              </a:spcBef>
              <a:spcAft>
                <a:spcPts val="0"/>
              </a:spcAft>
              <a:buClrTx/>
              <a:buSzTx/>
              <a:buFontTx/>
              <a:buNone/>
              <a:defRPr kumimoji="1" sz="2800" i="0" u="none" strike="noStrike" kern="0" cap="none" spc="0" normalizeH="0" baseline="0">
                <a:ln>
                  <a:noFill/>
                </a:ln>
                <a:gradFill>
                  <a:gsLst>
                    <a:gs pos="0">
                      <a:srgbClr val="23B4EF"/>
                    </a:gs>
                    <a:gs pos="100000">
                      <a:schemeClr val="accent5">
                        <a:lumMod val="75000"/>
                      </a:schemeClr>
                    </a:gs>
                  </a:gsLst>
                  <a:lin ang="9000000" scaled="0"/>
                </a:gradFill>
                <a:uLnTx/>
                <a:uFillTx/>
                <a:latin typeface="思源黑体 CN Bold" panose="020B0800000000000000" pitchFamily="34" charset="-122"/>
                <a:ea typeface="思源黑体 CN Bold" panose="020B0800000000000000" pitchFamily="34" charset="-122"/>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tx1"/>
                </a:solidFill>
                <a:sym typeface="汉仪细等线简" panose="00020600040101010101" pitchFamily="18" charset="-122"/>
              </a:rPr>
              <a:t>	</a:t>
            </a:r>
            <a:r>
              <a:rPr lang="zh-CN" altLang="en-US" dirty="0">
                <a:solidFill>
                  <a:schemeClr val="tx1"/>
                </a:solidFill>
                <a:sym typeface="汉仪细等线简" panose="00020600040101010101" pitchFamily="18" charset="-122"/>
              </a:rPr>
              <a:t>实验</a:t>
            </a:r>
            <a:r>
              <a:rPr lang="zh-CN" altLang="en-US" dirty="0">
                <a:solidFill>
                  <a:schemeClr val="tx1"/>
                </a:solidFill>
                <a:sym typeface="汉仪细等线简" panose="00020600040101010101" pitchFamily="18" charset="-122"/>
              </a:rPr>
              <a:t>二</a:t>
            </a:r>
            <a:endParaRPr lang="zh-CN" altLang="en-US" dirty="0">
              <a:solidFill>
                <a:schemeClr val="tx1"/>
              </a:solidFill>
              <a:sym typeface="汉仪细等线简" panose="00020600040101010101" pitchFamily="18" charset="-122"/>
            </a:endParaRPr>
          </a:p>
        </p:txBody>
      </p:sp>
      <p:sp>
        <p:nvSpPr>
          <p:cNvPr id="24" name="文本框 23"/>
          <p:cNvSpPr txBox="1"/>
          <p:nvPr/>
        </p:nvSpPr>
        <p:spPr>
          <a:xfrm>
            <a:off x="657551" y="2607983"/>
            <a:ext cx="5695950" cy="1732915"/>
          </a:xfrm>
          <a:prstGeom prst="rect">
            <a:avLst/>
          </a:prstGeom>
          <a:noFill/>
        </p:spPr>
        <p:txBody>
          <a:bodyPr wrap="square">
            <a:spAutoFit/>
          </a:bodyPr>
          <a:lstStyle/>
          <a:p>
            <a:pPr marR="0" lvl="0" indent="0" algn="l" defTabSz="914400" rtl="0" eaLnBrk="1" fontAlgn="auto" latinLnBrk="0" hangingPunct="1">
              <a:lnSpc>
                <a:spcPts val="2600"/>
              </a:lnSpc>
              <a:spcBef>
                <a:spcPts val="600"/>
              </a:spcBef>
              <a:spcAft>
                <a:spcPts val="60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A5A5A5">
                    <a:lumMod val="75000"/>
                  </a:srgbClr>
                </a:solidFill>
                <a:effectLst/>
                <a:uLnTx/>
                <a:uFillTx/>
                <a:latin typeface="思源黑体 CN Light" panose="020B0300000000000000" pitchFamily="34" charset="-122"/>
                <a:ea typeface="思源黑体 CN Light" panose="020B0300000000000000" pitchFamily="34" charset="-122"/>
                <a:cs typeface="+mn-cs"/>
              </a:rPr>
              <a:t>N-gram</a:t>
            </a:r>
            <a:r>
              <a:rPr kumimoji="0" lang="zh-CN" altLang="en-US" sz="1800" b="0" i="0" u="none" strike="noStrike" kern="1200" cap="none" spc="0" normalizeH="0" baseline="0" noProof="0" dirty="0">
                <a:ln>
                  <a:noFill/>
                </a:ln>
                <a:solidFill>
                  <a:srgbClr val="A5A5A5">
                    <a:lumMod val="75000"/>
                  </a:srgbClr>
                </a:solidFill>
                <a:effectLst/>
                <a:uLnTx/>
                <a:uFillTx/>
                <a:latin typeface="思源黑体 CN Light" panose="020B0300000000000000" pitchFamily="34" charset="-122"/>
                <a:ea typeface="思源黑体 CN Light" panose="020B0300000000000000" pitchFamily="34" charset="-122"/>
                <a:cs typeface="+mn-cs"/>
              </a:rPr>
              <a:t>：利用实验一统计的宋词</a:t>
            </a:r>
            <a:r>
              <a:rPr kumimoji="0" lang="zh-CN" altLang="en-US" sz="1800" b="0" i="0" u="none" strike="noStrike" kern="1200" cap="none" spc="0" normalizeH="0" baseline="0" noProof="0" dirty="0">
                <a:ln>
                  <a:noFill/>
                </a:ln>
                <a:solidFill>
                  <a:srgbClr val="A5A5A5">
                    <a:lumMod val="75000"/>
                  </a:srgbClr>
                </a:solidFill>
                <a:effectLst/>
                <a:uLnTx/>
                <a:uFillTx/>
                <a:latin typeface="思源黑体 CN Light" panose="020B0300000000000000" pitchFamily="34" charset="-122"/>
                <a:ea typeface="思源黑体 CN Light" panose="020B0300000000000000" pitchFamily="34" charset="-122"/>
                <a:cs typeface="+mn-cs"/>
              </a:rPr>
              <a:t>结果</a:t>
            </a:r>
            <a:endParaRPr kumimoji="0" lang="zh-CN" altLang="en-US" sz="1800" b="0" i="0" u="none" strike="noStrike" kern="1200" cap="none" spc="0" normalizeH="0" baseline="0" noProof="0" dirty="0">
              <a:ln>
                <a:noFill/>
              </a:ln>
              <a:solidFill>
                <a:srgbClr val="A5A5A5">
                  <a:lumMod val="75000"/>
                </a:srgbClr>
              </a:solidFill>
              <a:effectLst/>
              <a:uLnTx/>
              <a:uFillTx/>
              <a:latin typeface="思源黑体 CN Light" panose="020B0300000000000000" pitchFamily="34" charset="-122"/>
              <a:ea typeface="思源黑体 CN Light" panose="020B0300000000000000" pitchFamily="34" charset="-122"/>
              <a:cs typeface="+mn-cs"/>
            </a:endParaRPr>
          </a:p>
          <a:p>
            <a:pPr marR="0" lvl="0" indent="0" algn="l" defTabSz="914400" rtl="0" eaLnBrk="1" fontAlgn="auto" latinLnBrk="0" hangingPunct="1">
              <a:lnSpc>
                <a:spcPts val="2600"/>
              </a:lnSpc>
              <a:spcBef>
                <a:spcPts val="600"/>
              </a:spcBef>
              <a:spcAft>
                <a:spcPts val="60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A5A5A5">
                    <a:lumMod val="75000"/>
                  </a:srgbClr>
                </a:solidFill>
                <a:effectLst/>
                <a:uLnTx/>
                <a:uFillTx/>
                <a:latin typeface="思源黑体 CN Light" panose="020B0300000000000000" pitchFamily="34" charset="-122"/>
                <a:ea typeface="思源黑体 CN Light" panose="020B0300000000000000" pitchFamily="34" charset="-122"/>
                <a:cs typeface="+mn-cs"/>
              </a:rPr>
              <a:t>原理：每种词牌各个位置词类似，引入随机生成方法</a:t>
            </a:r>
            <a:r>
              <a:rPr kumimoji="0" lang="zh-CN" altLang="en-US" sz="1800" b="0" i="0" u="none" strike="noStrike" kern="1200" cap="none" spc="0" normalizeH="0" baseline="0" noProof="0" dirty="0">
                <a:ln>
                  <a:noFill/>
                </a:ln>
                <a:solidFill>
                  <a:srgbClr val="A5A5A5">
                    <a:lumMod val="75000"/>
                  </a:srgbClr>
                </a:solidFill>
                <a:effectLst/>
                <a:uLnTx/>
                <a:uFillTx/>
                <a:latin typeface="思源黑体 CN Light" panose="020B0300000000000000" pitchFamily="34" charset="-122"/>
                <a:ea typeface="思源黑体 CN Light" panose="020B0300000000000000" pitchFamily="34" charset="-122"/>
                <a:cs typeface="+mn-cs"/>
              </a:rPr>
              <a:t>生成</a:t>
            </a:r>
            <a:endParaRPr kumimoji="0" lang="zh-CN" altLang="en-US" sz="1800" b="0" i="0" u="none" strike="noStrike" kern="1200" cap="none" spc="0" normalizeH="0" baseline="0" noProof="0" dirty="0">
              <a:ln>
                <a:noFill/>
              </a:ln>
              <a:solidFill>
                <a:srgbClr val="A5A5A5">
                  <a:lumMod val="75000"/>
                </a:srgbClr>
              </a:solidFill>
              <a:effectLst/>
              <a:uLnTx/>
              <a:uFillTx/>
              <a:latin typeface="思源黑体 CN Light" panose="020B0300000000000000" pitchFamily="34" charset="-122"/>
              <a:ea typeface="思源黑体 CN Light" panose="020B0300000000000000" pitchFamily="34" charset="-122"/>
              <a:cs typeface="+mn-cs"/>
            </a:endParaRPr>
          </a:p>
          <a:p>
            <a:pPr marR="0" lvl="0" indent="0" algn="l" defTabSz="914400" rtl="0" eaLnBrk="1" fontAlgn="auto" latinLnBrk="0" hangingPunct="1">
              <a:lnSpc>
                <a:spcPts val="2600"/>
              </a:lnSpc>
              <a:spcBef>
                <a:spcPts val="600"/>
              </a:spcBef>
              <a:spcAft>
                <a:spcPts val="60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A5A5A5">
                  <a:lumMod val="75000"/>
                </a:srgbClr>
              </a:solidFill>
              <a:effectLst/>
              <a:uLnTx/>
              <a:uFillTx/>
              <a:latin typeface="思源黑体 CN Light" panose="020B0300000000000000" pitchFamily="34" charset="-122"/>
              <a:ea typeface="思源黑体 CN Light" panose="020B0300000000000000" pitchFamily="34" charset="-122"/>
              <a:cs typeface="+mn-cs"/>
            </a:endParaRPr>
          </a:p>
        </p:txBody>
      </p:sp>
      <p:sp>
        <p:nvSpPr>
          <p:cNvPr id="25" name="文本框 40"/>
          <p:cNvSpPr txBox="1"/>
          <p:nvPr/>
        </p:nvSpPr>
        <p:spPr>
          <a:xfrm>
            <a:off x="1020932" y="1917499"/>
            <a:ext cx="23487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N-gram</a:t>
            </a: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和</a:t>
            </a:r>
            <a:r>
              <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RNN</a:t>
            </a:r>
            <a:endPar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endParaRPr>
          </a:p>
        </p:txBody>
      </p:sp>
      <p:sp>
        <p:nvSpPr>
          <p:cNvPr id="26" name="文本框 25"/>
          <p:cNvSpPr txBox="1"/>
          <p:nvPr/>
        </p:nvSpPr>
        <p:spPr>
          <a:xfrm>
            <a:off x="783281" y="4971109"/>
            <a:ext cx="5695950" cy="758190"/>
          </a:xfrm>
          <a:prstGeom prst="rect">
            <a:avLst/>
          </a:prstGeom>
          <a:noFill/>
        </p:spPr>
        <p:txBody>
          <a:bodyPr wrap="square">
            <a:spAutoFit/>
          </a:bodyPr>
          <a:lstStyle/>
          <a:p>
            <a:pPr marR="0" lvl="0" indent="0" algn="l" defTabSz="914400" rtl="0" eaLnBrk="1" fontAlgn="auto" latinLnBrk="0" hangingPunct="1">
              <a:lnSpc>
                <a:spcPts val="2600"/>
              </a:lnSpc>
              <a:spcBef>
                <a:spcPts val="600"/>
              </a:spcBef>
              <a:spcAft>
                <a:spcPts val="60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A5A5A5">
                    <a:lumMod val="75000"/>
                  </a:srgbClr>
                </a:solidFill>
                <a:effectLst/>
                <a:uLnTx/>
                <a:uFillTx/>
                <a:latin typeface="思源黑体 CN Light" panose="020B0300000000000000" pitchFamily="34" charset="-122"/>
                <a:ea typeface="思源黑体 CN Light" panose="020B0300000000000000" pitchFamily="34" charset="-122"/>
                <a:cs typeface="+mn-cs"/>
              </a:rPr>
              <a:t>文学性较低，上下文联系不足，缺失宋词美感，因此引入</a:t>
            </a:r>
            <a:r>
              <a:rPr kumimoji="0" lang="en-US" altLang="zh-CN" sz="1800" b="0" i="0" u="none" strike="noStrike" kern="1200" cap="none" spc="0" normalizeH="0" baseline="0" noProof="0" dirty="0">
                <a:ln>
                  <a:noFill/>
                </a:ln>
                <a:solidFill>
                  <a:srgbClr val="A5A5A5">
                    <a:lumMod val="75000"/>
                  </a:srgbClr>
                </a:solidFill>
                <a:effectLst/>
                <a:uLnTx/>
                <a:uFillTx/>
                <a:latin typeface="思源黑体 CN Light" panose="020B0300000000000000" pitchFamily="34" charset="-122"/>
                <a:ea typeface="思源黑体 CN Light" panose="020B0300000000000000" pitchFamily="34" charset="-122"/>
                <a:cs typeface="+mn-cs"/>
              </a:rPr>
              <a:t>RNN</a:t>
            </a:r>
            <a:r>
              <a:rPr kumimoji="0" lang="zh-CN" altLang="en-US" sz="1800" b="0" i="0" u="none" strike="noStrike" kern="1200" cap="none" spc="0" normalizeH="0" baseline="0" noProof="0" dirty="0">
                <a:ln>
                  <a:noFill/>
                </a:ln>
                <a:solidFill>
                  <a:srgbClr val="A5A5A5">
                    <a:lumMod val="75000"/>
                  </a:srgbClr>
                </a:solidFill>
                <a:effectLst/>
                <a:uLnTx/>
                <a:uFillTx/>
                <a:latin typeface="思源黑体 CN Light" panose="020B0300000000000000" pitchFamily="34" charset="-122"/>
                <a:ea typeface="思源黑体 CN Light" panose="020B0300000000000000" pitchFamily="34" charset="-122"/>
                <a:cs typeface="+mn-cs"/>
              </a:rPr>
              <a:t>模型</a:t>
            </a:r>
            <a:endParaRPr kumimoji="0" lang="zh-CN" altLang="en-US" sz="1800" b="0" i="0" u="none" strike="noStrike" kern="1200" cap="none" spc="0" normalizeH="0" baseline="0" noProof="0" dirty="0">
              <a:ln>
                <a:noFill/>
              </a:ln>
              <a:solidFill>
                <a:srgbClr val="A5A5A5">
                  <a:lumMod val="75000"/>
                </a:srgbClr>
              </a:solidFill>
              <a:effectLst/>
              <a:uLnTx/>
              <a:uFillTx/>
              <a:latin typeface="思源黑体 CN Light" panose="020B0300000000000000" pitchFamily="34" charset="-122"/>
              <a:ea typeface="思源黑体 CN Light" panose="020B0300000000000000" pitchFamily="34" charset="-122"/>
              <a:cs typeface="+mn-cs"/>
            </a:endParaRPr>
          </a:p>
        </p:txBody>
      </p:sp>
      <p:sp>
        <p:nvSpPr>
          <p:cNvPr id="27" name="文本框 40"/>
          <p:cNvSpPr txBox="1"/>
          <p:nvPr/>
        </p:nvSpPr>
        <p:spPr>
          <a:xfrm>
            <a:off x="1020932" y="4385478"/>
            <a:ext cx="23487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不足：</a:t>
            </a:r>
            <a:endPar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endParaRPr>
          </a:p>
        </p:txBody>
      </p:sp>
      <p:pic>
        <p:nvPicPr>
          <p:cNvPr id="3" name="图片 16"/>
          <p:cNvPicPr>
            <a:picLocks noChangeAspect="1"/>
          </p:cNvPicPr>
          <p:nvPr/>
        </p:nvPicPr>
        <p:blipFill>
          <a:blip r:embed="rId3"/>
          <a:srcRect l="-239" t="7218" r="1385" b="19577"/>
          <a:stretch>
            <a:fillRect/>
          </a:stretch>
        </p:blipFill>
        <p:spPr>
          <a:xfrm>
            <a:off x="6686550" y="1267460"/>
            <a:ext cx="4986020" cy="2459990"/>
          </a:xfrm>
          <a:prstGeom prst="rect">
            <a:avLst/>
          </a:prstGeom>
          <a:noFill/>
          <a:ln>
            <a:noFill/>
          </a:ln>
        </p:spPr>
      </p:pic>
      <p:pic>
        <p:nvPicPr>
          <p:cNvPr id="29" name="图片 17"/>
          <p:cNvPicPr>
            <a:picLocks noChangeAspect="1"/>
          </p:cNvPicPr>
          <p:nvPr/>
        </p:nvPicPr>
        <p:blipFill>
          <a:blip r:embed="rId4"/>
          <a:srcRect r="1894" b="25032"/>
          <a:stretch>
            <a:fillRect/>
          </a:stretch>
        </p:blipFill>
        <p:spPr>
          <a:xfrm>
            <a:off x="6576060" y="3738880"/>
            <a:ext cx="5000625" cy="256349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p:tgtEl>
                                          <p:spTgt spid="29"/>
                                        </p:tgtEl>
                                        <p:attrNameLst>
                                          <p:attrName>ppt_y</p:attrName>
                                        </p:attrNameLst>
                                      </p:cBhvr>
                                      <p:tavLst>
                                        <p:tav tm="0">
                                          <p:val>
                                            <p:strVal val="#ppt_y+#ppt_h*1.125000"/>
                                          </p:val>
                                        </p:tav>
                                        <p:tav tm="100000">
                                          <p:val>
                                            <p:strVal val="#ppt_y"/>
                                          </p:val>
                                        </p:tav>
                                      </p:tavLst>
                                    </p:anim>
                                    <p:animEffect transition="in" filter="wipe(up)">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p:tgtEl>
                                          <p:spTgt spid="27">
                                            <p:txEl>
                                              <p:pRg st="0" end="0"/>
                                            </p:txEl>
                                          </p:spTgt>
                                        </p:tgtEl>
                                        <p:attrNameLst>
                                          <p:attrName>ppt_y</p:attrName>
                                        </p:attrNameLst>
                                      </p:cBhvr>
                                      <p:tavLst>
                                        <p:tav tm="0">
                                          <p:val>
                                            <p:strVal val="#ppt_y+#ppt_h*1.125000"/>
                                          </p:val>
                                        </p:tav>
                                        <p:tav tm="100000">
                                          <p:val>
                                            <p:strVal val="#ppt_y"/>
                                          </p:val>
                                        </p:tav>
                                      </p:tavLst>
                                    </p:anim>
                                    <p:animEffect transition="in" filter="wipe(up)">
                                      <p:cBhvr>
                                        <p:cTn id="20" dur="500"/>
                                        <p:tgtEl>
                                          <p:spTgt spid="27">
                                            <p:txEl>
                                              <p:pRg st="0" end="0"/>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p:tgtEl>
                                          <p:spTgt spid="4"/>
                                        </p:tgtEl>
                                        <p:attrNameLst>
                                          <p:attrName>ppt_y</p:attrName>
                                        </p:attrNameLst>
                                      </p:cBhvr>
                                      <p:tavLst>
                                        <p:tav tm="0">
                                          <p:val>
                                            <p:strVal val="#ppt_y+#ppt_h*1.125000"/>
                                          </p:val>
                                        </p:tav>
                                        <p:tav tm="100000">
                                          <p:val>
                                            <p:strVal val="#ppt_y"/>
                                          </p:val>
                                        </p:tav>
                                      </p:tavLst>
                                    </p:anim>
                                    <p:animEffect transition="in" filter="wipe(up)">
                                      <p:cBhvr>
                                        <p:cTn id="24" dur="500"/>
                                        <p:tgtEl>
                                          <p:spTgt spid="4"/>
                                        </p:tgtEl>
                                      </p:cBhvr>
                                    </p:animEffect>
                                  </p:childTnLst>
                                </p:cTn>
                              </p:par>
                              <p:par>
                                <p:cTn id="25" presetID="12" presetClass="entr" presetSubtype="4" fill="hold" nodeType="withEffect">
                                  <p:stCondLst>
                                    <p:cond delay="0"/>
                                  </p:stCondLst>
                                  <p:childTnLst>
                                    <p:set>
                                      <p:cBhvr>
                                        <p:cTn id="26" dur="1" fill="hold">
                                          <p:stCondLst>
                                            <p:cond delay="0"/>
                                          </p:stCondLst>
                                        </p:cTn>
                                        <p:tgtEl>
                                          <p:spTgt spid="26">
                                            <p:txEl>
                                              <p:pRg st="0" end="0"/>
                                            </p:txEl>
                                          </p:spTgt>
                                        </p:tgtEl>
                                        <p:attrNameLst>
                                          <p:attrName>style.visibility</p:attrName>
                                        </p:attrNameLst>
                                      </p:cBhvr>
                                      <p:to>
                                        <p:strVal val="visible"/>
                                      </p:to>
                                    </p:set>
                                    <p:anim calcmode="lin" valueType="num">
                                      <p:cBhvr additive="base">
                                        <p:cTn id="27" dur="500"/>
                                        <p:tgtEl>
                                          <p:spTgt spid="26">
                                            <p:txEl>
                                              <p:pRg st="0" end="0"/>
                                            </p:txEl>
                                          </p:spTgt>
                                        </p:tgtEl>
                                        <p:attrNameLst>
                                          <p:attrName>ppt_y</p:attrName>
                                        </p:attrNameLst>
                                      </p:cBhvr>
                                      <p:tavLst>
                                        <p:tav tm="0">
                                          <p:val>
                                            <p:strVal val="#ppt_y+#ppt_h*1.125000"/>
                                          </p:val>
                                        </p:tav>
                                        <p:tav tm="100000">
                                          <p:val>
                                            <p:strVal val="#ppt_y"/>
                                          </p:val>
                                        </p:tav>
                                      </p:tavLst>
                                    </p:anim>
                                    <p:animEffect transition="in" filter="wipe(up)">
                                      <p:cBhvr>
                                        <p:cTn id="28"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476250"/>
            <a:ext cx="12192000" cy="6381750"/>
          </a:xfrm>
          <a:prstGeom prst="rect">
            <a:avLst/>
          </a:prstGeom>
        </p:spPr>
      </p:pic>
      <p:sp>
        <p:nvSpPr>
          <p:cNvPr id="2" name="矩形 1"/>
          <p:cNvSpPr/>
          <p:nvPr/>
        </p:nvSpPr>
        <p:spPr>
          <a:xfrm>
            <a:off x="381000" y="314325"/>
            <a:ext cx="1143000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p:txBody>
      </p:sp>
      <p:sp>
        <p:nvSpPr>
          <p:cNvPr id="6" name="文本框 16"/>
          <p:cNvSpPr txBox="1"/>
          <p:nvPr/>
        </p:nvSpPr>
        <p:spPr>
          <a:xfrm>
            <a:off x="4926449" y="734080"/>
            <a:ext cx="1859280" cy="521970"/>
          </a:xfrm>
          <a:prstGeom prst="rect">
            <a:avLst/>
          </a:prstGeom>
          <a:noFill/>
        </p:spPr>
        <p:txBody>
          <a:bodyPr wrap="none" rtlCol="0">
            <a:spAutoFit/>
          </a:bodyPr>
          <a:lstStyle>
            <a:defPPr>
              <a:defRPr lang="zh-CN"/>
            </a:defPPr>
            <a:lvl1pPr marR="0" lvl="0" indent="0" defTabSz="609600" fontAlgn="auto">
              <a:lnSpc>
                <a:spcPct val="100000"/>
              </a:lnSpc>
              <a:spcBef>
                <a:spcPts val="0"/>
              </a:spcBef>
              <a:spcAft>
                <a:spcPts val="0"/>
              </a:spcAft>
              <a:buClrTx/>
              <a:buSzTx/>
              <a:buFontTx/>
              <a:buNone/>
              <a:defRPr kumimoji="1" sz="2800" i="0" u="none" strike="noStrike" kern="0" cap="none" spc="0" normalizeH="0" baseline="0">
                <a:ln>
                  <a:noFill/>
                </a:ln>
                <a:gradFill>
                  <a:gsLst>
                    <a:gs pos="0">
                      <a:srgbClr val="23B4EF"/>
                    </a:gs>
                    <a:gs pos="100000">
                      <a:schemeClr val="accent5">
                        <a:lumMod val="75000"/>
                      </a:schemeClr>
                    </a:gs>
                  </a:gsLst>
                  <a:lin ang="9000000" scaled="0"/>
                </a:gradFill>
                <a:uLnTx/>
                <a:uFillTx/>
                <a:latin typeface="思源黑体 CN Bold" panose="020B0800000000000000" pitchFamily="34" charset="-122"/>
                <a:ea typeface="思源黑体 CN Bold" panose="020B0800000000000000" pitchFamily="34" charset="-122"/>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tx1"/>
                </a:solidFill>
                <a:sym typeface="汉仪细等线简" panose="00020600040101010101" pitchFamily="18" charset="-122"/>
              </a:rPr>
              <a:t>	</a:t>
            </a:r>
            <a:r>
              <a:rPr lang="zh-CN" altLang="en-US" dirty="0">
                <a:solidFill>
                  <a:schemeClr val="tx1"/>
                </a:solidFill>
                <a:sym typeface="汉仪细等线简" panose="00020600040101010101" pitchFamily="18" charset="-122"/>
              </a:rPr>
              <a:t>实验</a:t>
            </a:r>
            <a:r>
              <a:rPr lang="zh-CN" altLang="en-US" dirty="0">
                <a:solidFill>
                  <a:schemeClr val="tx1"/>
                </a:solidFill>
                <a:sym typeface="汉仪细等线简" panose="00020600040101010101" pitchFamily="18" charset="-122"/>
              </a:rPr>
              <a:t>二</a:t>
            </a:r>
            <a:endParaRPr lang="zh-CN" altLang="en-US" dirty="0">
              <a:solidFill>
                <a:schemeClr val="tx1"/>
              </a:solidFill>
              <a:sym typeface="汉仪细等线简" panose="00020600040101010101" pitchFamily="18" charset="-122"/>
            </a:endParaRPr>
          </a:p>
        </p:txBody>
      </p:sp>
      <p:sp>
        <p:nvSpPr>
          <p:cNvPr id="25" name="文本框 40"/>
          <p:cNvSpPr txBox="1"/>
          <p:nvPr/>
        </p:nvSpPr>
        <p:spPr>
          <a:xfrm>
            <a:off x="1020932" y="1547294"/>
            <a:ext cx="23487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RNN</a:t>
            </a: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模型</a:t>
            </a: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优化</a:t>
            </a:r>
            <a:endPar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endParaRPr>
          </a:p>
        </p:txBody>
      </p:sp>
      <p:pic>
        <p:nvPicPr>
          <p:cNvPr id="7" name="图片 6" descr="未命名文件(29)"/>
          <p:cNvPicPr>
            <a:picLocks noChangeAspect="1"/>
          </p:cNvPicPr>
          <p:nvPr/>
        </p:nvPicPr>
        <p:blipFill>
          <a:blip r:embed="rId3"/>
          <a:stretch>
            <a:fillRect/>
          </a:stretch>
        </p:blipFill>
        <p:spPr>
          <a:xfrm>
            <a:off x="4142740" y="1710690"/>
            <a:ext cx="7269480" cy="3436620"/>
          </a:xfrm>
          <a:prstGeom prst="rect">
            <a:avLst/>
          </a:prstGeom>
        </p:spPr>
      </p:pic>
      <p:sp>
        <p:nvSpPr>
          <p:cNvPr id="8" name="文本框 40"/>
          <p:cNvSpPr txBox="1"/>
          <p:nvPr/>
        </p:nvSpPr>
        <p:spPr>
          <a:xfrm>
            <a:off x="619125" y="2992120"/>
            <a:ext cx="3665220" cy="26765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优点：它不仅考虑前一时刻的输入,而且赋予了网络对前面的内容的一种'记忆'功能。RNN之所以称为循环神经网路，即一个序列当前的输出与前面的输出也有关</a:t>
            </a:r>
            <a:endPar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p:tgtEl>
                                          <p:spTgt spid="8">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476250"/>
            <a:ext cx="12192000" cy="6381750"/>
          </a:xfrm>
          <a:prstGeom prst="rect">
            <a:avLst/>
          </a:prstGeom>
        </p:spPr>
      </p:pic>
      <p:sp>
        <p:nvSpPr>
          <p:cNvPr id="2" name="矩形 1"/>
          <p:cNvSpPr/>
          <p:nvPr/>
        </p:nvSpPr>
        <p:spPr>
          <a:xfrm>
            <a:off x="297180" y="314325"/>
            <a:ext cx="1143000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p:txBody>
      </p:sp>
      <p:sp>
        <p:nvSpPr>
          <p:cNvPr id="6" name="文本框 16"/>
          <p:cNvSpPr txBox="1"/>
          <p:nvPr/>
        </p:nvSpPr>
        <p:spPr>
          <a:xfrm>
            <a:off x="4926449" y="734080"/>
            <a:ext cx="1859280" cy="521970"/>
          </a:xfrm>
          <a:prstGeom prst="rect">
            <a:avLst/>
          </a:prstGeom>
          <a:noFill/>
        </p:spPr>
        <p:txBody>
          <a:bodyPr wrap="none" rtlCol="0">
            <a:spAutoFit/>
          </a:bodyPr>
          <a:lstStyle>
            <a:defPPr>
              <a:defRPr lang="zh-CN"/>
            </a:defPPr>
            <a:lvl1pPr marR="0" lvl="0" indent="0" defTabSz="609600" fontAlgn="auto">
              <a:lnSpc>
                <a:spcPct val="100000"/>
              </a:lnSpc>
              <a:spcBef>
                <a:spcPts val="0"/>
              </a:spcBef>
              <a:spcAft>
                <a:spcPts val="0"/>
              </a:spcAft>
              <a:buClrTx/>
              <a:buSzTx/>
              <a:buFontTx/>
              <a:buNone/>
              <a:defRPr kumimoji="1" sz="2800" i="0" u="none" strike="noStrike" kern="0" cap="none" spc="0" normalizeH="0" baseline="0">
                <a:ln>
                  <a:noFill/>
                </a:ln>
                <a:gradFill>
                  <a:gsLst>
                    <a:gs pos="0">
                      <a:srgbClr val="23B4EF"/>
                    </a:gs>
                    <a:gs pos="100000">
                      <a:schemeClr val="accent5">
                        <a:lumMod val="75000"/>
                      </a:schemeClr>
                    </a:gs>
                  </a:gsLst>
                  <a:lin ang="9000000" scaled="0"/>
                </a:gradFill>
                <a:uLnTx/>
                <a:uFillTx/>
                <a:latin typeface="思源黑体 CN Bold" panose="020B0800000000000000" pitchFamily="34" charset="-122"/>
                <a:ea typeface="思源黑体 CN Bold" panose="020B0800000000000000" pitchFamily="34" charset="-122"/>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tx1"/>
                </a:solidFill>
                <a:sym typeface="汉仪细等线简" panose="00020600040101010101" pitchFamily="18" charset="-122"/>
              </a:rPr>
              <a:t>	</a:t>
            </a:r>
            <a:r>
              <a:rPr lang="zh-CN" altLang="en-US" dirty="0">
                <a:solidFill>
                  <a:schemeClr val="tx1"/>
                </a:solidFill>
                <a:sym typeface="汉仪细等线简" panose="00020600040101010101" pitchFamily="18" charset="-122"/>
              </a:rPr>
              <a:t>实验</a:t>
            </a:r>
            <a:r>
              <a:rPr lang="zh-CN" altLang="en-US" dirty="0">
                <a:solidFill>
                  <a:schemeClr val="tx1"/>
                </a:solidFill>
                <a:sym typeface="汉仪细等线简" panose="00020600040101010101" pitchFamily="18" charset="-122"/>
              </a:rPr>
              <a:t>二</a:t>
            </a:r>
            <a:endParaRPr lang="zh-CN" altLang="en-US" dirty="0">
              <a:solidFill>
                <a:schemeClr val="tx1"/>
              </a:solidFill>
              <a:sym typeface="汉仪细等线简" panose="00020600040101010101" pitchFamily="18" charset="-122"/>
            </a:endParaRPr>
          </a:p>
        </p:txBody>
      </p:sp>
      <p:sp>
        <p:nvSpPr>
          <p:cNvPr id="25" name="文本框 40"/>
          <p:cNvSpPr txBox="1"/>
          <p:nvPr/>
        </p:nvSpPr>
        <p:spPr>
          <a:xfrm>
            <a:off x="1020932" y="1547294"/>
            <a:ext cx="2348781"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RNN</a:t>
            </a: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模型生成诗歌</a:t>
            </a: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结果</a:t>
            </a:r>
            <a:endPar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endParaRPr>
          </a:p>
        </p:txBody>
      </p:sp>
      <p:pic>
        <p:nvPicPr>
          <p:cNvPr id="18" name="图片 18"/>
          <p:cNvPicPr>
            <a:picLocks noChangeAspect="1"/>
          </p:cNvPicPr>
          <p:nvPr/>
        </p:nvPicPr>
        <p:blipFill>
          <a:blip r:embed="rId3"/>
          <a:srcRect r="800" b="77182"/>
          <a:stretch>
            <a:fillRect/>
          </a:stretch>
        </p:blipFill>
        <p:spPr>
          <a:xfrm>
            <a:off x="955675" y="2138045"/>
            <a:ext cx="7482840" cy="931545"/>
          </a:xfrm>
          <a:prstGeom prst="rect">
            <a:avLst/>
          </a:prstGeom>
          <a:noFill/>
          <a:ln>
            <a:noFill/>
          </a:ln>
        </p:spPr>
      </p:pic>
      <p:sp>
        <p:nvSpPr>
          <p:cNvPr id="3" name="文本框 2"/>
          <p:cNvSpPr txBox="1"/>
          <p:nvPr/>
        </p:nvSpPr>
        <p:spPr>
          <a:xfrm>
            <a:off x="955675" y="3199765"/>
            <a:ext cx="10112375" cy="645160"/>
          </a:xfrm>
          <a:prstGeom prst="rect">
            <a:avLst/>
          </a:prstGeom>
          <a:noFill/>
        </p:spPr>
        <p:txBody>
          <a:bodyPr wrap="square" rtlCol="0">
            <a:spAutoFit/>
          </a:bodyPr>
          <a:p>
            <a:r>
              <a:rPr lang="zh-CN" altLang="en-US"/>
              <a:t>东远春生梦，浮波奔浩氛。光繁空井碧，池辈正无尘。茗牖藏田畔，云霞有瑞香。烟波阻此去，风景向秦关。枕外无多迹，临朝半镜明。谁怜竹洞里，终可遣忘衡。</a:t>
            </a:r>
            <a:endParaRPr lang="zh-CN" altLang="en-US"/>
          </a:p>
        </p:txBody>
      </p:sp>
      <p:pic>
        <p:nvPicPr>
          <p:cNvPr id="19" name="图片 19"/>
          <p:cNvPicPr>
            <a:picLocks noChangeAspect="1"/>
          </p:cNvPicPr>
          <p:nvPr/>
        </p:nvPicPr>
        <p:blipFill>
          <a:blip r:embed="rId4"/>
          <a:srcRect r="222" b="80239"/>
          <a:stretch>
            <a:fillRect/>
          </a:stretch>
        </p:blipFill>
        <p:spPr>
          <a:xfrm>
            <a:off x="955675" y="3975100"/>
            <a:ext cx="7145655" cy="765810"/>
          </a:xfrm>
          <a:prstGeom prst="rect">
            <a:avLst/>
          </a:prstGeom>
          <a:noFill/>
          <a:ln>
            <a:noFill/>
          </a:ln>
        </p:spPr>
      </p:pic>
      <p:sp>
        <p:nvSpPr>
          <p:cNvPr id="4" name="文本框 3"/>
          <p:cNvSpPr txBox="1"/>
          <p:nvPr/>
        </p:nvSpPr>
        <p:spPr>
          <a:xfrm>
            <a:off x="1014730" y="4571365"/>
            <a:ext cx="10025380" cy="645160"/>
          </a:xfrm>
          <a:prstGeom prst="rect">
            <a:avLst/>
          </a:prstGeom>
          <a:noFill/>
        </p:spPr>
        <p:txBody>
          <a:bodyPr wrap="square" rtlCol="0">
            <a:spAutoFit/>
          </a:bodyPr>
          <a:p>
            <a:r>
              <a:rPr lang="zh-CN" altLang="en-US"/>
              <a:t>行深复何路，异客动郊山。又失天涯外，孤舟行处稀。共知缘卫渡，又上故乡情。月有妆斋满，野心迎夕天。塞风冈自入，谷口和踪息。修菊倍傍人，结人难相慰，还是若云栖。</a:t>
            </a:r>
            <a:endParaRPr lang="zh-CN" alt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476250"/>
            <a:ext cx="12192000" cy="6381750"/>
          </a:xfrm>
          <a:prstGeom prst="rect">
            <a:avLst/>
          </a:prstGeom>
        </p:spPr>
      </p:pic>
      <p:sp>
        <p:nvSpPr>
          <p:cNvPr id="4" name="文本框 16"/>
          <p:cNvSpPr txBox="1"/>
          <p:nvPr/>
        </p:nvSpPr>
        <p:spPr>
          <a:xfrm>
            <a:off x="4310896" y="3191561"/>
            <a:ext cx="2697480" cy="768350"/>
          </a:xfrm>
          <a:prstGeom prst="rect">
            <a:avLst/>
          </a:prstGeom>
          <a:noFill/>
        </p:spPr>
        <p:txBody>
          <a:bodyPr wrap="none" rtlCol="0">
            <a:spAutoFit/>
          </a:bodyPr>
          <a:lstStyle>
            <a:defPPr>
              <a:defRPr lang="zh-CN"/>
            </a:defPPr>
            <a:lvl1pPr marR="0" lvl="0" indent="0" defTabSz="609600" fontAlgn="auto">
              <a:lnSpc>
                <a:spcPct val="100000"/>
              </a:lnSpc>
              <a:spcBef>
                <a:spcPts val="0"/>
              </a:spcBef>
              <a:spcAft>
                <a:spcPts val="0"/>
              </a:spcAft>
              <a:buClrTx/>
              <a:buSzTx/>
              <a:buFontTx/>
              <a:buNone/>
              <a:defRPr kumimoji="1" sz="2800" i="0" u="none" strike="noStrike" kern="0" cap="none" spc="0" normalizeH="0" baseline="0">
                <a:ln>
                  <a:noFill/>
                </a:ln>
                <a:gradFill>
                  <a:gsLst>
                    <a:gs pos="0">
                      <a:srgbClr val="23B4EF"/>
                    </a:gs>
                    <a:gs pos="100000">
                      <a:schemeClr val="accent5">
                        <a:lumMod val="75000"/>
                      </a:schemeClr>
                    </a:gs>
                  </a:gsLst>
                  <a:lin ang="9000000" scaled="0"/>
                </a:gradFill>
                <a:uLnTx/>
                <a:uFillTx/>
                <a:latin typeface="思源黑体 CN Bold" panose="020B0800000000000000" pitchFamily="34" charset="-122"/>
                <a:ea typeface="思源黑体 CN Bold" panose="020B0800000000000000" pitchFamily="34" charset="-122"/>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09600" rtl="0" eaLnBrk="1" fontAlgn="auto" latinLnBrk="0" hangingPunct="1">
              <a:lnSpc>
                <a:spcPct val="100000"/>
              </a:lnSpc>
              <a:spcBef>
                <a:spcPts val="0"/>
              </a:spcBef>
              <a:spcAft>
                <a:spcPts val="0"/>
              </a:spcAft>
              <a:buClrTx/>
              <a:buSzTx/>
              <a:buFontTx/>
              <a:buNone/>
              <a:defRPr/>
            </a:pPr>
            <a:r>
              <a:rPr kumimoji="1" lang="en-US" altLang="zh-CN" sz="4400" b="0" i="0" u="none" strike="noStrike" kern="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汉仪细等线简" panose="00020600040101010101" pitchFamily="18" charset="-122"/>
              </a:rPr>
              <a:t>   </a:t>
            </a:r>
            <a:r>
              <a:rPr kumimoji="1" lang="zh-CN" altLang="en-US" sz="4400" b="0" i="0" u="none" strike="noStrike" kern="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汉仪细等线简" panose="00020600040101010101" pitchFamily="18" charset="-122"/>
              </a:rPr>
              <a:t>实验</a:t>
            </a:r>
            <a:r>
              <a:rPr kumimoji="1" lang="zh-CN" altLang="en-US" sz="4400" b="0" i="0" u="none" strike="noStrike" kern="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汉仪细等线简" panose="00020600040101010101" pitchFamily="18" charset="-122"/>
              </a:rPr>
              <a:t>三</a:t>
            </a:r>
            <a:endParaRPr kumimoji="1" lang="zh-CN" altLang="en-US" sz="4400" b="0" i="0" u="none" strike="noStrike" kern="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汉仪细等线简" panose="00020600040101010101" pitchFamily="18" charset="-122"/>
            </a:endParaRPr>
          </a:p>
        </p:txBody>
      </p:sp>
      <p:sp>
        <p:nvSpPr>
          <p:cNvPr id="2" name="文本框 1"/>
          <p:cNvSpPr txBox="1"/>
          <p:nvPr/>
        </p:nvSpPr>
        <p:spPr>
          <a:xfrm>
            <a:off x="5440663" y="2228671"/>
            <a:ext cx="184354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gradFill>
                    <a:gsLst>
                      <a:gs pos="0">
                        <a:prstClr val="black"/>
                      </a:gs>
                      <a:gs pos="74000">
                        <a:prstClr val="black">
                          <a:alpha val="0"/>
                        </a:prstClr>
                      </a:gs>
                    </a:gsLst>
                    <a:lin ang="5400000" scaled="1"/>
                  </a:gradFill>
                </a:ln>
                <a:noFill/>
                <a:effectLst/>
                <a:uLnTx/>
                <a:uFillTx/>
                <a:latin typeface="Arial Black" panose="020B0A04020102020204" pitchFamily="34" charset="0"/>
                <a:ea typeface="微软雅黑" panose="020B0503020204020204" pitchFamily="34" charset="-122"/>
                <a:cs typeface="+mn-cs"/>
              </a:rPr>
              <a:t>03</a:t>
            </a:r>
            <a:endParaRPr kumimoji="0" lang="zh-CN" altLang="en-US" sz="7200" b="0" i="0" u="none" strike="noStrike" kern="1200" cap="none" spc="0" normalizeH="0" baseline="0" noProof="0" dirty="0">
              <a:ln>
                <a:gradFill>
                  <a:gsLst>
                    <a:gs pos="0">
                      <a:prstClr val="black"/>
                    </a:gs>
                    <a:gs pos="74000">
                      <a:prstClr val="black">
                        <a:alpha val="0"/>
                      </a:prstClr>
                    </a:gs>
                  </a:gsLst>
                  <a:lin ang="5400000" scaled="1"/>
                </a:gradFill>
              </a:ln>
              <a:noFill/>
              <a:effectLst/>
              <a:uLnTx/>
              <a:uFillTx/>
              <a:latin typeface="Arial Black" panose="020B0A04020102020204" pitchFamily="34" charset="0"/>
              <a:ea typeface="微软雅黑" panose="020B0503020204020204" pitchFamily="34" charset="-122"/>
              <a:cs typeface="+mn-cs"/>
            </a:endParaRPr>
          </a:p>
        </p:txBody>
      </p:sp>
      <p:sp>
        <p:nvSpPr>
          <p:cNvPr id="13" name="文本框 203"/>
          <p:cNvSpPr txBox="1"/>
          <p:nvPr/>
        </p:nvSpPr>
        <p:spPr>
          <a:xfrm>
            <a:off x="1947470" y="3961002"/>
            <a:ext cx="8297059" cy="414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ltLang="zh-CN" sz="1050" dirty="0"/>
          </a:p>
          <a:p>
            <a:pPr algn="ctr"/>
            <a:endParaRPr lang="zh-CN" altLang="en-US" sz="105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476250"/>
            <a:ext cx="12192000" cy="6381750"/>
          </a:xfrm>
          <a:prstGeom prst="rect">
            <a:avLst/>
          </a:prstGeom>
        </p:spPr>
      </p:pic>
      <p:sp>
        <p:nvSpPr>
          <p:cNvPr id="2" name="矩形 1"/>
          <p:cNvSpPr/>
          <p:nvPr/>
        </p:nvSpPr>
        <p:spPr>
          <a:xfrm>
            <a:off x="464185" y="314325"/>
            <a:ext cx="1143000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对于输入的一段文本从左至右、以贪心的方式切分出</a:t>
            </a:r>
            <a:endParaRPr lang="zh-CN" altLang="en-US"/>
          </a:p>
          <a:p>
            <a:pPr algn="ctr"/>
            <a:r>
              <a:rPr lang="zh-CN" altLang="en-US"/>
              <a:t>当前位置上长度最大的词。正向最大匹配法是基于词典的分词方法：单词的颗粒度越</a:t>
            </a:r>
            <a:endParaRPr lang="zh-CN" altLang="en-US"/>
          </a:p>
          <a:p>
            <a:pPr algn="ctr"/>
            <a:r>
              <a:rPr lang="zh-CN" altLang="en-US"/>
              <a:t>对于输入的一段文本从左至右、以贪心的方式切分出</a:t>
            </a:r>
            <a:endParaRPr lang="zh-CN" altLang="en-US"/>
          </a:p>
          <a:p>
            <a:pPr algn="ctr"/>
            <a:r>
              <a:rPr lang="zh-CN" altLang="en-US"/>
              <a:t>当前位置上长度最大的词。正向最大匹配法是基于词典的分词方法：单词的颗粒度越</a:t>
            </a:r>
            <a:endParaRPr lang="zh-CN" altLang="en-US"/>
          </a:p>
          <a:p>
            <a:pPr algn="ctr"/>
            <a:r>
              <a:rPr lang="zh-CN" altLang="en-US"/>
              <a:t>大，所能表示的含义越确切，大，所能表示的含义越确切，</a:t>
            </a:r>
            <a:endParaRPr lang="zh-CN" altLang="en-US"/>
          </a:p>
        </p:txBody>
      </p:sp>
      <p:sp>
        <p:nvSpPr>
          <p:cNvPr id="6" name="文本框 16"/>
          <p:cNvSpPr txBox="1"/>
          <p:nvPr/>
        </p:nvSpPr>
        <p:spPr>
          <a:xfrm>
            <a:off x="4926449" y="734080"/>
            <a:ext cx="1859280" cy="521970"/>
          </a:xfrm>
          <a:prstGeom prst="rect">
            <a:avLst/>
          </a:prstGeom>
          <a:noFill/>
        </p:spPr>
        <p:txBody>
          <a:bodyPr wrap="none" rtlCol="0">
            <a:spAutoFit/>
          </a:bodyPr>
          <a:lstStyle>
            <a:defPPr>
              <a:defRPr lang="zh-CN"/>
            </a:defPPr>
            <a:lvl1pPr marR="0" lvl="0" indent="0" defTabSz="609600" fontAlgn="auto">
              <a:lnSpc>
                <a:spcPct val="100000"/>
              </a:lnSpc>
              <a:spcBef>
                <a:spcPts val="0"/>
              </a:spcBef>
              <a:spcAft>
                <a:spcPts val="0"/>
              </a:spcAft>
              <a:buClrTx/>
              <a:buSzTx/>
              <a:buFontTx/>
              <a:buNone/>
              <a:defRPr kumimoji="1" sz="2800" i="0" u="none" strike="noStrike" kern="0" cap="none" spc="0" normalizeH="0" baseline="0">
                <a:ln>
                  <a:noFill/>
                </a:ln>
                <a:gradFill>
                  <a:gsLst>
                    <a:gs pos="0">
                      <a:srgbClr val="23B4EF"/>
                    </a:gs>
                    <a:gs pos="100000">
                      <a:schemeClr val="accent5">
                        <a:lumMod val="75000"/>
                      </a:schemeClr>
                    </a:gs>
                  </a:gsLst>
                  <a:lin ang="9000000" scaled="0"/>
                </a:gradFill>
                <a:uLnTx/>
                <a:uFillTx/>
                <a:latin typeface="思源黑体 CN Bold" panose="020B0800000000000000" pitchFamily="34" charset="-122"/>
                <a:ea typeface="思源黑体 CN Bold" panose="020B0800000000000000" pitchFamily="34" charset="-122"/>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tx1"/>
                </a:solidFill>
                <a:sym typeface="汉仪细等线简" panose="00020600040101010101" pitchFamily="18" charset="-122"/>
              </a:rPr>
              <a:t>	</a:t>
            </a:r>
            <a:r>
              <a:rPr lang="zh-CN" altLang="en-US" dirty="0">
                <a:solidFill>
                  <a:schemeClr val="tx1"/>
                </a:solidFill>
                <a:sym typeface="汉仪细等线简" panose="00020600040101010101" pitchFamily="18" charset="-122"/>
              </a:rPr>
              <a:t>实验</a:t>
            </a:r>
            <a:r>
              <a:rPr lang="zh-CN" altLang="en-US" dirty="0">
                <a:solidFill>
                  <a:schemeClr val="tx1"/>
                </a:solidFill>
                <a:sym typeface="汉仪细等线简" panose="00020600040101010101" pitchFamily="18" charset="-122"/>
              </a:rPr>
              <a:t>三</a:t>
            </a:r>
            <a:endParaRPr lang="zh-CN" altLang="en-US" dirty="0">
              <a:solidFill>
                <a:schemeClr val="tx1"/>
              </a:solidFill>
              <a:sym typeface="汉仪细等线简" panose="00020600040101010101" pitchFamily="18" charset="-122"/>
            </a:endParaRPr>
          </a:p>
        </p:txBody>
      </p:sp>
      <p:sp>
        <p:nvSpPr>
          <p:cNvPr id="3" name="文本框 2"/>
          <p:cNvSpPr txBox="1"/>
          <p:nvPr/>
        </p:nvSpPr>
        <p:spPr>
          <a:xfrm>
            <a:off x="1240155" y="1691640"/>
            <a:ext cx="9878695" cy="645160"/>
          </a:xfrm>
          <a:prstGeom prst="rect">
            <a:avLst/>
          </a:prstGeom>
          <a:noFill/>
        </p:spPr>
        <p:txBody>
          <a:bodyPr wrap="square" rtlCol="0">
            <a:spAutoFit/>
          </a:bodyPr>
          <a:p>
            <a:r>
              <a:rPr lang="zh-CN" altLang="en-US" b="1"/>
              <a:t>正向最大匹配法：</a:t>
            </a:r>
            <a:r>
              <a:rPr lang="zh-CN" altLang="en-US"/>
              <a:t>对于输入的一段文本从左至右、以贪心的方式切分出当前位置上长度最大的词。正向最大匹配法是基于词典的分词方法：单词的颗粒度越大，所能表示的含义越确切。</a:t>
            </a:r>
            <a:endParaRPr lang="zh-CN" altLang="en-US"/>
          </a:p>
        </p:txBody>
      </p:sp>
      <p:sp>
        <p:nvSpPr>
          <p:cNvPr id="4" name="文本框 3"/>
          <p:cNvSpPr txBox="1"/>
          <p:nvPr/>
        </p:nvSpPr>
        <p:spPr>
          <a:xfrm>
            <a:off x="1200150" y="2943860"/>
            <a:ext cx="7446010" cy="368300"/>
          </a:xfrm>
          <a:prstGeom prst="rect">
            <a:avLst/>
          </a:prstGeom>
          <a:noFill/>
        </p:spPr>
        <p:txBody>
          <a:bodyPr wrap="square" rtlCol="0">
            <a:spAutoFit/>
          </a:bodyPr>
          <a:p>
            <a:r>
              <a:rPr lang="zh-CN" altLang="en-US" b="1"/>
              <a:t>逆向最大匹配法：</a:t>
            </a:r>
            <a:r>
              <a:rPr lang="zh-CN" altLang="en-US"/>
              <a:t>原理与正向相似，分词顺序发生改变，从右向左</a:t>
            </a:r>
            <a:r>
              <a:rPr lang="zh-CN" altLang="en-US"/>
              <a:t>进行</a:t>
            </a:r>
            <a:endParaRPr lang="zh-CN" altLang="en-US"/>
          </a:p>
        </p:txBody>
      </p:sp>
      <p:sp>
        <p:nvSpPr>
          <p:cNvPr id="27" name="文本框 26"/>
          <p:cNvSpPr txBox="1"/>
          <p:nvPr/>
        </p:nvSpPr>
        <p:spPr>
          <a:xfrm>
            <a:off x="1240155" y="3642360"/>
            <a:ext cx="8936355" cy="922020"/>
          </a:xfrm>
          <a:prstGeom prst="rect">
            <a:avLst/>
          </a:prstGeom>
          <a:noFill/>
        </p:spPr>
        <p:txBody>
          <a:bodyPr wrap="square" rtlCol="0">
            <a:spAutoFit/>
          </a:bodyPr>
          <a:p>
            <a:r>
              <a:rPr lang="zh-CN" altLang="en-US" b="1"/>
              <a:t>双向最大匹配法</a:t>
            </a:r>
            <a:r>
              <a:rPr lang="zh-CN" altLang="en-US"/>
              <a:t>：该算法是将正向最大匹配法得到的分词结果和逆向最大匹配法的到的结果进行比较，从而决定正确的分词方法。是通过观察分词的数量，分词的数量越少则越好，而当分词数量相同的情况下，则比较单个词的数量，越少则越好。</a:t>
            </a:r>
            <a:endParaRPr lang="zh-CN"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476250"/>
            <a:ext cx="12192000" cy="6381750"/>
          </a:xfrm>
          <a:prstGeom prst="rect">
            <a:avLst/>
          </a:prstGeom>
        </p:spPr>
      </p:pic>
      <p:sp>
        <p:nvSpPr>
          <p:cNvPr id="2" name="矩形 1"/>
          <p:cNvSpPr/>
          <p:nvPr/>
        </p:nvSpPr>
        <p:spPr>
          <a:xfrm>
            <a:off x="464185" y="314325"/>
            <a:ext cx="1143000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对于输入的一段文本从左至右、以贪心的方式切分出</a:t>
            </a:r>
            <a:endParaRPr lang="zh-CN" altLang="en-US"/>
          </a:p>
          <a:p>
            <a:pPr algn="ctr"/>
            <a:r>
              <a:rPr lang="zh-CN" altLang="en-US"/>
              <a:t>当前位置上长度最大的词。正向最大匹配法是基于词典的分词方法：单词的颗粒度越</a:t>
            </a:r>
            <a:endParaRPr lang="zh-CN" altLang="en-US"/>
          </a:p>
          <a:p>
            <a:pPr algn="ctr"/>
            <a:r>
              <a:rPr lang="zh-CN" altLang="en-US"/>
              <a:t>对于输入的一段文本从左至右、以贪心的方式切分出</a:t>
            </a:r>
            <a:endParaRPr lang="zh-CN" altLang="en-US"/>
          </a:p>
          <a:p>
            <a:pPr algn="ctr"/>
            <a:r>
              <a:rPr lang="zh-CN" altLang="en-US"/>
              <a:t>当前位置上长度最大的词。正向最大匹配法是基于词典的分词方法：单词的颗粒度越</a:t>
            </a:r>
            <a:endParaRPr lang="zh-CN" altLang="en-US"/>
          </a:p>
          <a:p>
            <a:pPr algn="ctr"/>
            <a:r>
              <a:rPr lang="zh-CN" altLang="en-US"/>
              <a:t>大，所能表示的含义越确切，大，所能表示的含义越确切，</a:t>
            </a:r>
            <a:endParaRPr lang="zh-CN" altLang="en-US"/>
          </a:p>
        </p:txBody>
      </p:sp>
      <p:sp>
        <p:nvSpPr>
          <p:cNvPr id="6" name="文本框 16"/>
          <p:cNvSpPr txBox="1"/>
          <p:nvPr/>
        </p:nvSpPr>
        <p:spPr>
          <a:xfrm>
            <a:off x="4926449" y="734080"/>
            <a:ext cx="1859280" cy="521970"/>
          </a:xfrm>
          <a:prstGeom prst="rect">
            <a:avLst/>
          </a:prstGeom>
          <a:noFill/>
        </p:spPr>
        <p:txBody>
          <a:bodyPr wrap="none" rtlCol="0">
            <a:spAutoFit/>
          </a:bodyPr>
          <a:lstStyle>
            <a:defPPr>
              <a:defRPr lang="zh-CN"/>
            </a:defPPr>
            <a:lvl1pPr marR="0" lvl="0" indent="0" defTabSz="609600" fontAlgn="auto">
              <a:lnSpc>
                <a:spcPct val="100000"/>
              </a:lnSpc>
              <a:spcBef>
                <a:spcPts val="0"/>
              </a:spcBef>
              <a:spcAft>
                <a:spcPts val="0"/>
              </a:spcAft>
              <a:buClrTx/>
              <a:buSzTx/>
              <a:buFontTx/>
              <a:buNone/>
              <a:defRPr kumimoji="1" sz="2800" i="0" u="none" strike="noStrike" kern="0" cap="none" spc="0" normalizeH="0" baseline="0">
                <a:ln>
                  <a:noFill/>
                </a:ln>
                <a:gradFill>
                  <a:gsLst>
                    <a:gs pos="0">
                      <a:srgbClr val="23B4EF"/>
                    </a:gs>
                    <a:gs pos="100000">
                      <a:schemeClr val="accent5">
                        <a:lumMod val="75000"/>
                      </a:schemeClr>
                    </a:gs>
                  </a:gsLst>
                  <a:lin ang="9000000" scaled="0"/>
                </a:gradFill>
                <a:uLnTx/>
                <a:uFillTx/>
                <a:latin typeface="思源黑体 CN Bold" panose="020B0800000000000000" pitchFamily="34" charset="-122"/>
                <a:ea typeface="思源黑体 CN Bold" panose="020B0800000000000000" pitchFamily="34" charset="-122"/>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tx1"/>
                </a:solidFill>
                <a:sym typeface="汉仪细等线简" panose="00020600040101010101" pitchFamily="18" charset="-122"/>
              </a:rPr>
              <a:t>	</a:t>
            </a:r>
            <a:r>
              <a:rPr lang="zh-CN" altLang="en-US" dirty="0">
                <a:solidFill>
                  <a:schemeClr val="tx1"/>
                </a:solidFill>
                <a:sym typeface="汉仪细等线简" panose="00020600040101010101" pitchFamily="18" charset="-122"/>
              </a:rPr>
              <a:t>实验</a:t>
            </a:r>
            <a:r>
              <a:rPr lang="zh-CN" altLang="en-US" dirty="0">
                <a:solidFill>
                  <a:schemeClr val="tx1"/>
                </a:solidFill>
                <a:sym typeface="汉仪细等线简" panose="00020600040101010101" pitchFamily="18" charset="-122"/>
              </a:rPr>
              <a:t>三</a:t>
            </a:r>
            <a:endParaRPr lang="zh-CN" altLang="en-US" dirty="0">
              <a:solidFill>
                <a:schemeClr val="tx1"/>
              </a:solidFill>
              <a:sym typeface="汉仪细等线简" panose="00020600040101010101" pitchFamily="18" charset="-122"/>
            </a:endParaRPr>
          </a:p>
        </p:txBody>
      </p:sp>
      <p:pic>
        <p:nvPicPr>
          <p:cNvPr id="7" name="图片 6"/>
          <p:cNvPicPr>
            <a:picLocks noChangeAspect="1"/>
          </p:cNvPicPr>
          <p:nvPr/>
        </p:nvPicPr>
        <p:blipFill>
          <a:blip r:embed="rId3"/>
          <a:stretch>
            <a:fillRect/>
          </a:stretch>
        </p:blipFill>
        <p:spPr>
          <a:xfrm>
            <a:off x="1286510" y="1570990"/>
            <a:ext cx="4573270" cy="4577715"/>
          </a:xfrm>
          <a:prstGeom prst="rect">
            <a:avLst/>
          </a:prstGeom>
        </p:spPr>
      </p:pic>
      <p:pic>
        <p:nvPicPr>
          <p:cNvPr id="21" name="图片 2"/>
          <p:cNvPicPr>
            <a:picLocks noChangeAspect="1"/>
          </p:cNvPicPr>
          <p:nvPr/>
        </p:nvPicPr>
        <p:blipFill>
          <a:blip r:embed="rId4"/>
          <a:stretch>
            <a:fillRect/>
          </a:stretch>
        </p:blipFill>
        <p:spPr>
          <a:xfrm>
            <a:off x="6160135" y="1539875"/>
            <a:ext cx="4500245" cy="4608830"/>
          </a:xfrm>
          <a:prstGeom prst="rect">
            <a:avLst/>
          </a:prstGeom>
          <a:noFill/>
          <a:ln>
            <a:noFill/>
          </a:ln>
        </p:spPr>
      </p:pic>
      <p:sp>
        <p:nvSpPr>
          <p:cNvPr id="25" name="文本框 40"/>
          <p:cNvSpPr txBox="1"/>
          <p:nvPr/>
        </p:nvSpPr>
        <p:spPr>
          <a:xfrm>
            <a:off x="1086337" y="1110414"/>
            <a:ext cx="23487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分词结果</a:t>
            </a: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展示：</a:t>
            </a:r>
            <a:endPar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endParaRPr>
          </a:p>
        </p:txBody>
      </p:sp>
      <p:pic>
        <p:nvPicPr>
          <p:cNvPr id="15" name="图片 1"/>
          <p:cNvPicPr>
            <a:picLocks noChangeAspect="1"/>
          </p:cNvPicPr>
          <p:nvPr/>
        </p:nvPicPr>
        <p:blipFill>
          <a:blip r:embed="rId5"/>
          <a:stretch>
            <a:fillRect/>
          </a:stretch>
        </p:blipFill>
        <p:spPr>
          <a:xfrm>
            <a:off x="3458845" y="2176145"/>
            <a:ext cx="5274310" cy="320294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ox(in)">
                                      <p:cBhvr>
                                        <p:cTn id="13" dur="20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circle(in)">
                                      <p:cBhvr>
                                        <p:cTn id="18"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476250"/>
            <a:ext cx="12192000" cy="6381750"/>
          </a:xfrm>
          <a:prstGeom prst="rect">
            <a:avLst/>
          </a:prstGeom>
        </p:spPr>
      </p:pic>
      <p:sp>
        <p:nvSpPr>
          <p:cNvPr id="4" name="文本框 16"/>
          <p:cNvSpPr txBox="1"/>
          <p:nvPr/>
        </p:nvSpPr>
        <p:spPr>
          <a:xfrm>
            <a:off x="4310896" y="3191561"/>
            <a:ext cx="2519680" cy="768350"/>
          </a:xfrm>
          <a:prstGeom prst="rect">
            <a:avLst/>
          </a:prstGeom>
          <a:noFill/>
        </p:spPr>
        <p:txBody>
          <a:bodyPr wrap="none" rtlCol="0">
            <a:spAutoFit/>
          </a:bodyPr>
          <a:lstStyle>
            <a:defPPr>
              <a:defRPr lang="zh-CN"/>
            </a:defPPr>
            <a:lvl1pPr marR="0" lvl="0" indent="0" defTabSz="609600" fontAlgn="auto">
              <a:lnSpc>
                <a:spcPct val="100000"/>
              </a:lnSpc>
              <a:spcBef>
                <a:spcPts val="0"/>
              </a:spcBef>
              <a:spcAft>
                <a:spcPts val="0"/>
              </a:spcAft>
              <a:buClrTx/>
              <a:buSzTx/>
              <a:buFontTx/>
              <a:buNone/>
              <a:defRPr kumimoji="1" sz="2800" i="0" u="none" strike="noStrike" kern="0" cap="none" spc="0" normalizeH="0" baseline="0">
                <a:ln>
                  <a:noFill/>
                </a:ln>
                <a:gradFill>
                  <a:gsLst>
                    <a:gs pos="0">
                      <a:srgbClr val="23B4EF"/>
                    </a:gs>
                    <a:gs pos="100000">
                      <a:schemeClr val="accent5">
                        <a:lumMod val="75000"/>
                      </a:schemeClr>
                    </a:gs>
                  </a:gsLst>
                  <a:lin ang="9000000" scaled="0"/>
                </a:gradFill>
                <a:uLnTx/>
                <a:uFillTx/>
                <a:latin typeface="思源黑体 CN Bold" panose="020B0800000000000000" pitchFamily="34" charset="-122"/>
                <a:ea typeface="思源黑体 CN Bold" panose="020B0800000000000000" pitchFamily="34" charset="-122"/>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09600" rtl="0" eaLnBrk="1" fontAlgn="auto" latinLnBrk="0" hangingPunct="1">
              <a:lnSpc>
                <a:spcPct val="100000"/>
              </a:lnSpc>
              <a:spcBef>
                <a:spcPts val="0"/>
              </a:spcBef>
              <a:spcAft>
                <a:spcPts val="0"/>
              </a:spcAft>
              <a:buClrTx/>
              <a:buSzTx/>
              <a:buFontTx/>
              <a:buNone/>
              <a:defRPr/>
            </a:pPr>
            <a:r>
              <a:rPr kumimoji="1" lang="en-US" altLang="zh-CN" sz="4400" b="0" i="0" u="none" strike="noStrike" kern="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汉仪细等线简" panose="00020600040101010101" pitchFamily="18" charset="-122"/>
              </a:rPr>
              <a:t>		</a:t>
            </a:r>
            <a:r>
              <a:rPr kumimoji="1" lang="zh-CN" altLang="en-US" sz="4400" b="0" i="0" u="none" strike="noStrike" kern="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汉仪细等线简" panose="00020600040101010101" pitchFamily="18" charset="-122"/>
              </a:rPr>
              <a:t>总结</a:t>
            </a:r>
            <a:endParaRPr kumimoji="1" lang="zh-CN" altLang="en-US" sz="4400" b="0" i="0" u="none" strike="noStrike" kern="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汉仪细等线简" panose="00020600040101010101" pitchFamily="18" charset="-122"/>
            </a:endParaRPr>
          </a:p>
        </p:txBody>
      </p:sp>
      <p:sp>
        <p:nvSpPr>
          <p:cNvPr id="2" name="文本框 1"/>
          <p:cNvSpPr txBox="1"/>
          <p:nvPr/>
        </p:nvSpPr>
        <p:spPr>
          <a:xfrm>
            <a:off x="5440663" y="2228671"/>
            <a:ext cx="184354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gradFill>
                    <a:gsLst>
                      <a:gs pos="0">
                        <a:prstClr val="black"/>
                      </a:gs>
                      <a:gs pos="74000">
                        <a:prstClr val="black">
                          <a:alpha val="0"/>
                        </a:prstClr>
                      </a:gs>
                    </a:gsLst>
                    <a:lin ang="5400000" scaled="1"/>
                  </a:gradFill>
                </a:ln>
                <a:noFill/>
                <a:effectLst/>
                <a:uLnTx/>
                <a:uFillTx/>
                <a:latin typeface="Arial Black" panose="020B0A04020102020204" pitchFamily="34" charset="0"/>
                <a:ea typeface="微软雅黑" panose="020B0503020204020204" pitchFamily="34" charset="-122"/>
                <a:cs typeface="+mn-cs"/>
              </a:rPr>
              <a:t>04</a:t>
            </a:r>
            <a:endParaRPr kumimoji="0" lang="zh-CN" altLang="en-US" sz="7200" b="0" i="0" u="none" strike="noStrike" kern="1200" cap="none" spc="0" normalizeH="0" baseline="0" noProof="0" dirty="0">
              <a:ln>
                <a:gradFill>
                  <a:gsLst>
                    <a:gs pos="0">
                      <a:prstClr val="black"/>
                    </a:gs>
                    <a:gs pos="74000">
                      <a:prstClr val="black">
                        <a:alpha val="0"/>
                      </a:prstClr>
                    </a:gs>
                  </a:gsLst>
                  <a:lin ang="5400000" scaled="1"/>
                </a:gradFill>
              </a:ln>
              <a:noFill/>
              <a:effectLst/>
              <a:uLnTx/>
              <a:uFillTx/>
              <a:latin typeface="Arial Black" panose="020B0A04020102020204" pitchFamily="34" charset="0"/>
              <a:ea typeface="微软雅黑" panose="020B0503020204020204" pitchFamily="34" charset="-122"/>
              <a:cs typeface="+mn-cs"/>
            </a:endParaRPr>
          </a:p>
        </p:txBody>
      </p:sp>
      <p:sp>
        <p:nvSpPr>
          <p:cNvPr id="13" name="文本框 203"/>
          <p:cNvSpPr txBox="1"/>
          <p:nvPr/>
        </p:nvSpPr>
        <p:spPr>
          <a:xfrm>
            <a:off x="1947470" y="3961002"/>
            <a:ext cx="8297059" cy="414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ltLang="zh-CN" sz="1050" dirty="0"/>
          </a:p>
          <a:p>
            <a:pPr algn="ctr"/>
            <a:endParaRPr lang="zh-CN" altLang="en-US" sz="105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476250"/>
            <a:ext cx="12192000" cy="6381750"/>
          </a:xfrm>
          <a:prstGeom prst="rect">
            <a:avLst/>
          </a:prstGeom>
        </p:spPr>
      </p:pic>
      <p:sp>
        <p:nvSpPr>
          <p:cNvPr id="2" name="矩形 1"/>
          <p:cNvSpPr/>
          <p:nvPr/>
        </p:nvSpPr>
        <p:spPr>
          <a:xfrm>
            <a:off x="464185" y="314325"/>
            <a:ext cx="1143000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对于输入的一段文本从左至右、以贪心的方式切分出</a:t>
            </a:r>
            <a:endParaRPr lang="zh-CN" altLang="en-US"/>
          </a:p>
          <a:p>
            <a:pPr algn="ctr"/>
            <a:r>
              <a:rPr lang="zh-CN" altLang="en-US"/>
              <a:t>当前位置上长度最大的词。正向最大匹配法是基于词典的分词方法：单词的颗粒度越</a:t>
            </a:r>
            <a:endParaRPr lang="zh-CN" altLang="en-US"/>
          </a:p>
          <a:p>
            <a:pPr algn="ctr"/>
            <a:r>
              <a:rPr lang="zh-CN" altLang="en-US"/>
              <a:t>对于输入的一段文本从左至右、以贪心的方式切分出</a:t>
            </a:r>
            <a:endParaRPr lang="zh-CN" altLang="en-US"/>
          </a:p>
          <a:p>
            <a:pPr algn="ctr"/>
            <a:r>
              <a:rPr lang="zh-CN" altLang="en-US"/>
              <a:t>当前位置上长度最大的词。正向最大匹配法是基于词典的分词方法：单词的颗粒度越</a:t>
            </a:r>
            <a:endParaRPr lang="zh-CN" altLang="en-US"/>
          </a:p>
          <a:p>
            <a:pPr algn="ctr"/>
            <a:r>
              <a:rPr lang="zh-CN" altLang="en-US"/>
              <a:t>大，所能表示的含义越确切，大，所能表示的含义越确切，</a:t>
            </a:r>
            <a:endParaRPr lang="zh-CN" altLang="en-US"/>
          </a:p>
        </p:txBody>
      </p:sp>
      <p:sp>
        <p:nvSpPr>
          <p:cNvPr id="6" name="文本框 16"/>
          <p:cNvSpPr txBox="1"/>
          <p:nvPr/>
        </p:nvSpPr>
        <p:spPr>
          <a:xfrm>
            <a:off x="4926449" y="734080"/>
            <a:ext cx="1503680" cy="521970"/>
          </a:xfrm>
          <a:prstGeom prst="rect">
            <a:avLst/>
          </a:prstGeom>
          <a:noFill/>
        </p:spPr>
        <p:txBody>
          <a:bodyPr wrap="none" rtlCol="0">
            <a:spAutoFit/>
          </a:bodyPr>
          <a:lstStyle>
            <a:defPPr>
              <a:defRPr lang="zh-CN"/>
            </a:defPPr>
            <a:lvl1pPr marR="0" lvl="0" indent="0" defTabSz="609600" fontAlgn="auto">
              <a:lnSpc>
                <a:spcPct val="100000"/>
              </a:lnSpc>
              <a:spcBef>
                <a:spcPts val="0"/>
              </a:spcBef>
              <a:spcAft>
                <a:spcPts val="0"/>
              </a:spcAft>
              <a:buClrTx/>
              <a:buSzTx/>
              <a:buFontTx/>
              <a:buNone/>
              <a:defRPr kumimoji="1" sz="2800" i="0" u="none" strike="noStrike" kern="0" cap="none" spc="0" normalizeH="0" baseline="0">
                <a:ln>
                  <a:noFill/>
                </a:ln>
                <a:gradFill>
                  <a:gsLst>
                    <a:gs pos="0">
                      <a:srgbClr val="23B4EF"/>
                    </a:gs>
                    <a:gs pos="100000">
                      <a:schemeClr val="accent5">
                        <a:lumMod val="75000"/>
                      </a:schemeClr>
                    </a:gs>
                  </a:gsLst>
                  <a:lin ang="9000000" scaled="0"/>
                </a:gradFill>
                <a:uLnTx/>
                <a:uFillTx/>
                <a:latin typeface="思源黑体 CN Bold" panose="020B0800000000000000" pitchFamily="34" charset="-122"/>
                <a:ea typeface="思源黑体 CN Bold" panose="020B0800000000000000" pitchFamily="34" charset="-122"/>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tx1"/>
                </a:solidFill>
                <a:sym typeface="汉仪细等线简" panose="00020600040101010101" pitchFamily="18" charset="-122"/>
              </a:rPr>
              <a:t>	</a:t>
            </a:r>
            <a:r>
              <a:rPr lang="zh-CN" altLang="en-US" dirty="0">
                <a:solidFill>
                  <a:schemeClr val="tx1"/>
                </a:solidFill>
                <a:sym typeface="汉仪细等线简" panose="00020600040101010101" pitchFamily="18" charset="-122"/>
              </a:rPr>
              <a:t>总结</a:t>
            </a:r>
            <a:endParaRPr lang="zh-CN" altLang="en-US" dirty="0">
              <a:solidFill>
                <a:schemeClr val="tx1"/>
              </a:solidFill>
              <a:sym typeface="汉仪细等线简" panose="00020600040101010101" pitchFamily="18" charset="-122"/>
            </a:endParaRPr>
          </a:p>
        </p:txBody>
      </p:sp>
      <p:sp>
        <p:nvSpPr>
          <p:cNvPr id="3" name="文本框 2"/>
          <p:cNvSpPr txBox="1"/>
          <p:nvPr/>
        </p:nvSpPr>
        <p:spPr>
          <a:xfrm>
            <a:off x="1588770" y="1964055"/>
            <a:ext cx="9430385" cy="1918335"/>
          </a:xfrm>
          <a:prstGeom prst="rect">
            <a:avLst/>
          </a:prstGeom>
          <a:noFill/>
        </p:spPr>
        <p:txBody>
          <a:bodyPr wrap="square" rtlCol="0">
            <a:spAutoFit/>
          </a:bodyPr>
          <a:p>
            <a:pPr>
              <a:lnSpc>
                <a:spcPct val="220000"/>
              </a:lnSpc>
            </a:pPr>
            <a:r>
              <a:rPr lang="en-US" altLang="zh-CN"/>
              <a:t>	</a:t>
            </a:r>
            <a:r>
              <a:rPr lang="zh-CN" altLang="en-US"/>
              <a:t>纸上得来终觉浅，绝知此事要躬行，通过这次实验，让我对</a:t>
            </a:r>
            <a:r>
              <a:rPr lang="en-US" altLang="zh-CN"/>
              <a:t>N-gram</a:t>
            </a:r>
            <a:r>
              <a:rPr lang="zh-CN" altLang="en-US"/>
              <a:t>、</a:t>
            </a:r>
            <a:r>
              <a:rPr lang="en-US" altLang="zh-CN"/>
              <a:t>RNN</a:t>
            </a:r>
            <a:r>
              <a:rPr lang="zh-CN" altLang="en-US"/>
              <a:t>、</a:t>
            </a:r>
            <a:r>
              <a:rPr lang="en-US" altLang="zh-CN"/>
              <a:t>FMM</a:t>
            </a:r>
            <a:r>
              <a:rPr lang="zh-CN" altLang="en-US"/>
              <a:t>、</a:t>
            </a:r>
            <a:r>
              <a:rPr lang="en-US" altLang="zh-CN"/>
              <a:t>BMM</a:t>
            </a:r>
            <a:r>
              <a:rPr lang="zh-CN" altLang="en-US"/>
              <a:t>、</a:t>
            </a:r>
            <a:r>
              <a:rPr lang="en-US" altLang="zh-CN"/>
              <a:t>RMM</a:t>
            </a:r>
            <a:r>
              <a:rPr lang="zh-CN" altLang="en-US"/>
              <a:t>有了更加深刻的认识，也激发我对自然语言处理的兴趣，在以后的学习中我会多加练习，除了了解理论知识，也要多实践，进一步提高自己的代码水平和理解程度。</a:t>
            </a:r>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476250"/>
            <a:ext cx="12192000" cy="6381750"/>
          </a:xfrm>
          <a:prstGeom prst="rect">
            <a:avLst/>
          </a:prstGeom>
        </p:spPr>
      </p:pic>
      <p:sp>
        <p:nvSpPr>
          <p:cNvPr id="4" name="文本框 16"/>
          <p:cNvSpPr txBox="1"/>
          <p:nvPr/>
        </p:nvSpPr>
        <p:spPr>
          <a:xfrm>
            <a:off x="4983103" y="3031579"/>
            <a:ext cx="2441694" cy="769441"/>
          </a:xfrm>
          <a:prstGeom prst="rect">
            <a:avLst/>
          </a:prstGeom>
          <a:noFill/>
        </p:spPr>
        <p:txBody>
          <a:bodyPr wrap="none" rtlCol="0">
            <a:spAutoFit/>
          </a:bodyPr>
          <a:lstStyle>
            <a:defPPr>
              <a:defRPr lang="zh-CN"/>
            </a:defPPr>
            <a:lvl1pPr marR="0" lvl="0" indent="0" defTabSz="609600" fontAlgn="auto">
              <a:lnSpc>
                <a:spcPct val="100000"/>
              </a:lnSpc>
              <a:spcBef>
                <a:spcPts val="0"/>
              </a:spcBef>
              <a:spcAft>
                <a:spcPts val="0"/>
              </a:spcAft>
              <a:buClrTx/>
              <a:buSzTx/>
              <a:buFontTx/>
              <a:buNone/>
              <a:defRPr kumimoji="1" sz="2800" i="0" u="none" strike="noStrike" kern="0" cap="none" spc="0" normalizeH="0" baseline="0">
                <a:ln>
                  <a:noFill/>
                </a:ln>
                <a:gradFill>
                  <a:gsLst>
                    <a:gs pos="0">
                      <a:srgbClr val="23B4EF"/>
                    </a:gs>
                    <a:gs pos="100000">
                      <a:schemeClr val="accent5">
                        <a:lumMod val="75000"/>
                      </a:schemeClr>
                    </a:gs>
                  </a:gsLst>
                  <a:lin ang="9000000" scaled="0"/>
                </a:gradFill>
                <a:uLnTx/>
                <a:uFillTx/>
                <a:latin typeface="思源黑体 CN Bold" panose="020B0800000000000000" pitchFamily="34" charset="-122"/>
                <a:ea typeface="思源黑体 CN Bold" panose="020B0800000000000000" pitchFamily="34" charset="-122"/>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09600" rtl="0" eaLnBrk="1" fontAlgn="auto" latinLnBrk="0" hangingPunct="1">
              <a:lnSpc>
                <a:spcPct val="100000"/>
              </a:lnSpc>
              <a:spcBef>
                <a:spcPts val="0"/>
              </a:spcBef>
              <a:spcAft>
                <a:spcPts val="0"/>
              </a:spcAft>
              <a:buClrTx/>
              <a:buSzTx/>
              <a:buFontTx/>
              <a:buNone/>
              <a:defRPr/>
            </a:pPr>
            <a:r>
              <a:rPr kumimoji="1" lang="zh-CN" altLang="en-US" sz="4400" b="0" i="0" u="none" strike="noStrike" kern="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汉仪细等线简" panose="00020600040101010101" pitchFamily="18" charset="-122"/>
              </a:rPr>
              <a:t>感谢聆听</a:t>
            </a:r>
            <a:endParaRPr kumimoji="1" lang="zh-CN" altLang="en-US" sz="4400" b="0" i="0" u="none" strike="noStrike" kern="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汉仪细等线简" panose="00020600040101010101" pitchFamily="18"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476250"/>
            <a:ext cx="12192000" cy="6381750"/>
          </a:xfrm>
          <a:prstGeom prst="rect">
            <a:avLst/>
          </a:prstGeom>
        </p:spPr>
      </p:pic>
      <p:sp>
        <p:nvSpPr>
          <p:cNvPr id="11" name="文本框 10"/>
          <p:cNvSpPr txBox="1"/>
          <p:nvPr/>
        </p:nvSpPr>
        <p:spPr>
          <a:xfrm>
            <a:off x="3270719" y="4101168"/>
            <a:ext cx="1843549" cy="1200329"/>
          </a:xfrm>
          <a:prstGeom prst="rect">
            <a:avLst/>
          </a:prstGeom>
          <a:noFill/>
        </p:spPr>
        <p:txBody>
          <a:bodyPr wrap="square" rtlCol="0">
            <a:spAutoFit/>
          </a:bodyPr>
          <a:lstStyle/>
          <a:p>
            <a:r>
              <a:rPr lang="en-US" altLang="zh-CN" sz="7200" dirty="0">
                <a:ln>
                  <a:gradFill>
                    <a:gsLst>
                      <a:gs pos="0">
                        <a:srgbClr val="9EBCE7"/>
                      </a:gs>
                      <a:gs pos="74000">
                        <a:schemeClr val="tx1">
                          <a:alpha val="0"/>
                        </a:schemeClr>
                      </a:gs>
                    </a:gsLst>
                    <a:lin ang="5400000" scaled="1"/>
                  </a:gradFill>
                </a:ln>
                <a:noFill/>
                <a:latin typeface="Arial Black" panose="020B0A04020102020204" pitchFamily="34" charset="0"/>
              </a:rPr>
              <a:t>03</a:t>
            </a:r>
            <a:endParaRPr lang="zh-CN" altLang="en-US" sz="7200" dirty="0">
              <a:ln>
                <a:gradFill>
                  <a:gsLst>
                    <a:gs pos="0">
                      <a:srgbClr val="9EBCE7"/>
                    </a:gs>
                    <a:gs pos="74000">
                      <a:schemeClr val="tx1">
                        <a:alpha val="0"/>
                      </a:schemeClr>
                    </a:gs>
                  </a:gsLst>
                  <a:lin ang="5400000" scaled="1"/>
                </a:gradFill>
              </a:ln>
              <a:noFill/>
              <a:latin typeface="Arial Black" panose="020B0A04020102020204" pitchFamily="34" charset="0"/>
            </a:endParaRPr>
          </a:p>
        </p:txBody>
      </p:sp>
      <p:sp>
        <p:nvSpPr>
          <p:cNvPr id="12" name="文本框 11"/>
          <p:cNvSpPr txBox="1"/>
          <p:nvPr/>
        </p:nvSpPr>
        <p:spPr>
          <a:xfrm>
            <a:off x="7233973" y="4101168"/>
            <a:ext cx="1843549" cy="1200329"/>
          </a:xfrm>
          <a:prstGeom prst="rect">
            <a:avLst/>
          </a:prstGeom>
          <a:noFill/>
        </p:spPr>
        <p:txBody>
          <a:bodyPr wrap="square" rtlCol="0">
            <a:spAutoFit/>
          </a:bodyPr>
          <a:lstStyle/>
          <a:p>
            <a:r>
              <a:rPr lang="en-US" altLang="zh-CN" sz="7200" dirty="0">
                <a:ln>
                  <a:gradFill>
                    <a:gsLst>
                      <a:gs pos="0">
                        <a:srgbClr val="9EBCE7"/>
                      </a:gs>
                      <a:gs pos="74000">
                        <a:schemeClr val="tx1">
                          <a:alpha val="0"/>
                        </a:schemeClr>
                      </a:gs>
                    </a:gsLst>
                    <a:lin ang="5400000" scaled="1"/>
                  </a:gradFill>
                </a:ln>
                <a:noFill/>
                <a:latin typeface="Arial Black" panose="020B0A04020102020204" pitchFamily="34" charset="0"/>
              </a:rPr>
              <a:t>04</a:t>
            </a:r>
            <a:endParaRPr lang="zh-CN" altLang="en-US" sz="7200" dirty="0">
              <a:ln>
                <a:gradFill>
                  <a:gsLst>
                    <a:gs pos="0">
                      <a:srgbClr val="9EBCE7"/>
                    </a:gs>
                    <a:gs pos="74000">
                      <a:schemeClr val="tx1">
                        <a:alpha val="0"/>
                      </a:schemeClr>
                    </a:gs>
                  </a:gsLst>
                  <a:lin ang="5400000" scaled="1"/>
                </a:gradFill>
              </a:ln>
              <a:noFill/>
              <a:latin typeface="Arial Black" panose="020B0A04020102020204" pitchFamily="34" charset="0"/>
            </a:endParaRPr>
          </a:p>
        </p:txBody>
      </p:sp>
      <p:sp>
        <p:nvSpPr>
          <p:cNvPr id="6" name="文本框 5"/>
          <p:cNvSpPr txBox="1"/>
          <p:nvPr/>
        </p:nvSpPr>
        <p:spPr>
          <a:xfrm>
            <a:off x="5267522" y="1073472"/>
            <a:ext cx="750570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dirty="0">
                <a:ln>
                  <a:noFill/>
                </a:ln>
                <a:solidFill>
                  <a:srgbClr val="7B9ED4"/>
                </a:solidFill>
                <a:effectLst/>
                <a:uLnTx/>
                <a:uFillTx/>
                <a:latin typeface="汉仪锐智W" panose="00020600040101010101" pitchFamily="18" charset="-122"/>
                <a:ea typeface="汉仪锐智W" panose="00020600040101010101" pitchFamily="18" charset="-122"/>
                <a:cs typeface="+mn-cs"/>
              </a:rPr>
              <a:t>目录</a:t>
            </a:r>
            <a:endParaRPr kumimoji="0" lang="zh-CN" altLang="en-US" sz="6000" b="0" i="0" u="none" strike="noStrike" kern="1200" cap="none" spc="0" normalizeH="0" baseline="0" noProof="0" dirty="0">
              <a:ln>
                <a:noFill/>
              </a:ln>
              <a:solidFill>
                <a:srgbClr val="7B9ED4"/>
              </a:solidFill>
              <a:effectLst/>
              <a:uLnTx/>
              <a:uFillTx/>
              <a:latin typeface="汉仪锐智W" panose="00020600040101010101" pitchFamily="18" charset="-122"/>
              <a:ea typeface="汉仪锐智W" panose="00020600040101010101" pitchFamily="18" charset="-122"/>
              <a:cs typeface="+mn-cs"/>
            </a:endParaRPr>
          </a:p>
        </p:txBody>
      </p:sp>
      <p:sp>
        <p:nvSpPr>
          <p:cNvPr id="4" name="文本框 16"/>
          <p:cNvSpPr txBox="1"/>
          <p:nvPr/>
        </p:nvSpPr>
        <p:spPr>
          <a:xfrm>
            <a:off x="2775166" y="2905780"/>
            <a:ext cx="1783080" cy="521970"/>
          </a:xfrm>
          <a:prstGeom prst="rect">
            <a:avLst/>
          </a:prstGeom>
          <a:noFill/>
        </p:spPr>
        <p:txBody>
          <a:bodyPr wrap="none" rtlCol="0">
            <a:spAutoFit/>
          </a:bodyPr>
          <a:lstStyle>
            <a:defPPr>
              <a:defRPr lang="zh-CN"/>
            </a:defPPr>
            <a:lvl1pPr marR="0" lvl="0" indent="0" defTabSz="609600" fontAlgn="auto">
              <a:lnSpc>
                <a:spcPct val="100000"/>
              </a:lnSpc>
              <a:spcBef>
                <a:spcPts val="0"/>
              </a:spcBef>
              <a:spcAft>
                <a:spcPts val="0"/>
              </a:spcAft>
              <a:buClrTx/>
              <a:buSzTx/>
              <a:buFontTx/>
              <a:buNone/>
              <a:defRPr kumimoji="1" sz="2800" i="0" u="none" strike="noStrike" kern="0" cap="none" spc="0" normalizeH="0" baseline="0">
                <a:ln>
                  <a:noFill/>
                </a:ln>
                <a:gradFill>
                  <a:gsLst>
                    <a:gs pos="0">
                      <a:srgbClr val="23B4EF"/>
                    </a:gs>
                    <a:gs pos="100000">
                      <a:schemeClr val="accent5">
                        <a:lumMod val="75000"/>
                      </a:schemeClr>
                    </a:gs>
                  </a:gsLst>
                  <a:lin ang="9000000" scaled="0"/>
                </a:gradFill>
                <a:uLnTx/>
                <a:uFillTx/>
                <a:latin typeface="思源黑体 CN Bold" panose="020B0800000000000000" pitchFamily="34" charset="-122"/>
                <a:ea typeface="思源黑体 CN Bold" panose="020B0800000000000000" pitchFamily="34" charset="-122"/>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tx1"/>
                </a:solidFill>
                <a:sym typeface="汉仪细等线简" panose="00020600040101010101" pitchFamily="18" charset="-122"/>
              </a:rPr>
              <a:t>   </a:t>
            </a:r>
            <a:r>
              <a:rPr lang="zh-CN" altLang="en-US" dirty="0">
                <a:solidFill>
                  <a:schemeClr val="tx1"/>
                </a:solidFill>
                <a:sym typeface="汉仪细等线简" panose="00020600040101010101" pitchFamily="18" charset="-122"/>
              </a:rPr>
              <a:t>实验一</a:t>
            </a:r>
            <a:endParaRPr lang="zh-CN" altLang="en-US" dirty="0">
              <a:solidFill>
                <a:schemeClr val="tx1"/>
              </a:solidFill>
              <a:sym typeface="汉仪细等线简" panose="00020600040101010101" pitchFamily="18" charset="-122"/>
            </a:endParaRPr>
          </a:p>
        </p:txBody>
      </p:sp>
      <p:sp>
        <p:nvSpPr>
          <p:cNvPr id="7" name="文本框 18"/>
          <p:cNvSpPr txBox="1"/>
          <p:nvPr/>
        </p:nvSpPr>
        <p:spPr>
          <a:xfrm>
            <a:off x="2775166" y="4732166"/>
            <a:ext cx="160528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09600" rtl="0" eaLnBrk="1" fontAlgn="auto" latinLnBrk="0" hangingPunct="1">
              <a:lnSpc>
                <a:spcPct val="100000"/>
              </a:lnSpc>
              <a:spcBef>
                <a:spcPts val="0"/>
              </a:spcBef>
              <a:spcAft>
                <a:spcPts val="0"/>
              </a:spcAft>
              <a:buClrTx/>
              <a:buSzTx/>
              <a:buFontTx/>
              <a:buNone/>
              <a:defRPr/>
            </a:pPr>
            <a:r>
              <a:rPr kumimoji="1" lang="en-US" altLang="zh-CN" sz="2800" u="none" strike="noStrike" kern="0" cap="none" spc="0" normalizeH="0" baseline="0" noProof="0" dirty="0">
                <a:ln>
                  <a:noFill/>
                </a:ln>
                <a:uLnTx/>
                <a:uFillTx/>
                <a:latin typeface="思源黑体 CN Bold" panose="020B0800000000000000" pitchFamily="34" charset="-122"/>
                <a:ea typeface="思源黑体 CN Bold" panose="020B0800000000000000" pitchFamily="34" charset="-122"/>
                <a:cs typeface="+mn-ea"/>
                <a:sym typeface="汉仪细等线简" panose="00020600040101010101" pitchFamily="18" charset="-122"/>
              </a:rPr>
              <a:t>  </a:t>
            </a:r>
            <a:r>
              <a:rPr kumimoji="1" lang="zh-CN" altLang="en-US" sz="2800" u="none" strike="noStrike" kern="0" cap="none" spc="0" normalizeH="0" baseline="0" noProof="0" dirty="0">
                <a:ln>
                  <a:noFill/>
                </a:ln>
                <a:uLnTx/>
                <a:uFillTx/>
                <a:latin typeface="思源黑体 CN Bold" panose="020B0800000000000000" pitchFamily="34" charset="-122"/>
                <a:ea typeface="思源黑体 CN Bold" panose="020B0800000000000000" pitchFamily="34" charset="-122"/>
                <a:cs typeface="+mn-ea"/>
                <a:sym typeface="汉仪细等线简" panose="00020600040101010101" pitchFamily="18" charset="-122"/>
              </a:rPr>
              <a:t>实验</a:t>
            </a:r>
            <a:r>
              <a:rPr kumimoji="1" lang="zh-CN" altLang="en-US" sz="2800" u="none" strike="noStrike" kern="0" cap="none" spc="0" normalizeH="0" baseline="0" noProof="0" dirty="0">
                <a:ln>
                  <a:noFill/>
                </a:ln>
                <a:uLnTx/>
                <a:uFillTx/>
                <a:latin typeface="思源黑体 CN Bold" panose="020B0800000000000000" pitchFamily="34" charset="-122"/>
                <a:ea typeface="思源黑体 CN Bold" panose="020B0800000000000000" pitchFamily="34" charset="-122"/>
                <a:cs typeface="+mn-ea"/>
                <a:sym typeface="汉仪细等线简" panose="00020600040101010101" pitchFamily="18" charset="-122"/>
              </a:rPr>
              <a:t>三</a:t>
            </a:r>
            <a:endParaRPr kumimoji="1" lang="zh-CN" altLang="en-US" sz="2800" u="none" strike="noStrike" kern="0" cap="none" spc="0" normalizeH="0" baseline="0" noProof="0" dirty="0">
              <a:ln>
                <a:noFill/>
              </a:ln>
              <a:uLnTx/>
              <a:uFillTx/>
              <a:latin typeface="思源黑体 CN Bold" panose="020B0800000000000000" pitchFamily="34" charset="-122"/>
              <a:ea typeface="思源黑体 CN Bold" panose="020B0800000000000000" pitchFamily="34" charset="-122"/>
              <a:cs typeface="+mn-ea"/>
              <a:sym typeface="汉仪细等线简" panose="00020600040101010101" pitchFamily="18" charset="-122"/>
            </a:endParaRPr>
          </a:p>
        </p:txBody>
      </p:sp>
      <p:sp>
        <p:nvSpPr>
          <p:cNvPr id="8" name="文本框 23"/>
          <p:cNvSpPr txBox="1"/>
          <p:nvPr/>
        </p:nvSpPr>
        <p:spPr>
          <a:xfrm>
            <a:off x="6854468" y="2905780"/>
            <a:ext cx="160528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09600" rtl="0" eaLnBrk="1" fontAlgn="auto" latinLnBrk="0" hangingPunct="1">
              <a:lnSpc>
                <a:spcPct val="100000"/>
              </a:lnSpc>
              <a:spcBef>
                <a:spcPts val="0"/>
              </a:spcBef>
              <a:spcAft>
                <a:spcPts val="0"/>
              </a:spcAft>
              <a:buClrTx/>
              <a:buSzTx/>
              <a:buFontTx/>
              <a:buNone/>
              <a:defRPr/>
            </a:pPr>
            <a:r>
              <a:rPr kumimoji="1" lang="en-US" altLang="zh-CN" sz="2800" u="none" strike="noStrike" kern="0" cap="none" spc="0" normalizeH="0" baseline="0" noProof="0" dirty="0">
                <a:ln>
                  <a:noFill/>
                </a:ln>
                <a:uLnTx/>
                <a:uFillTx/>
                <a:latin typeface="思源黑体 CN Bold" panose="020B0800000000000000" pitchFamily="34" charset="-122"/>
                <a:ea typeface="思源黑体 CN Bold" panose="020B0800000000000000" pitchFamily="34" charset="-122"/>
                <a:cs typeface="+mn-ea"/>
                <a:sym typeface="汉仪细等线简" panose="00020600040101010101" pitchFamily="18" charset="-122"/>
              </a:rPr>
              <a:t>  </a:t>
            </a:r>
            <a:r>
              <a:rPr kumimoji="1" lang="zh-CN" altLang="en-US" sz="2800" u="none" strike="noStrike" kern="0" cap="none" spc="0" normalizeH="0" baseline="0" noProof="0" dirty="0">
                <a:ln>
                  <a:noFill/>
                </a:ln>
                <a:uLnTx/>
                <a:uFillTx/>
                <a:latin typeface="思源黑体 CN Bold" panose="020B0800000000000000" pitchFamily="34" charset="-122"/>
                <a:ea typeface="思源黑体 CN Bold" panose="020B0800000000000000" pitchFamily="34" charset="-122"/>
                <a:cs typeface="+mn-ea"/>
                <a:sym typeface="汉仪细等线简" panose="00020600040101010101" pitchFamily="18" charset="-122"/>
              </a:rPr>
              <a:t>实验</a:t>
            </a:r>
            <a:r>
              <a:rPr kumimoji="1" lang="zh-CN" altLang="en-US" sz="2800" u="none" strike="noStrike" kern="0" cap="none" spc="0" normalizeH="0" baseline="0" noProof="0" dirty="0">
                <a:ln>
                  <a:noFill/>
                </a:ln>
                <a:uLnTx/>
                <a:uFillTx/>
                <a:latin typeface="思源黑体 CN Bold" panose="020B0800000000000000" pitchFamily="34" charset="-122"/>
                <a:ea typeface="思源黑体 CN Bold" panose="020B0800000000000000" pitchFamily="34" charset="-122"/>
                <a:cs typeface="+mn-ea"/>
                <a:sym typeface="汉仪细等线简" panose="00020600040101010101" pitchFamily="18" charset="-122"/>
              </a:rPr>
              <a:t>二</a:t>
            </a:r>
            <a:endParaRPr kumimoji="1" lang="zh-CN" altLang="en-US" sz="2800" u="none" strike="noStrike" kern="0" cap="none" spc="0" normalizeH="0" baseline="0" noProof="0" dirty="0">
              <a:ln>
                <a:noFill/>
              </a:ln>
              <a:uLnTx/>
              <a:uFillTx/>
              <a:latin typeface="思源黑体 CN Bold" panose="020B0800000000000000" pitchFamily="34" charset="-122"/>
              <a:ea typeface="思源黑体 CN Bold" panose="020B0800000000000000" pitchFamily="34" charset="-122"/>
              <a:cs typeface="+mn-ea"/>
              <a:sym typeface="汉仪细等线简" panose="00020600040101010101" pitchFamily="18" charset="-122"/>
            </a:endParaRPr>
          </a:p>
        </p:txBody>
      </p:sp>
      <p:sp>
        <p:nvSpPr>
          <p:cNvPr id="9" name="文本框 11"/>
          <p:cNvSpPr txBox="1"/>
          <p:nvPr/>
        </p:nvSpPr>
        <p:spPr>
          <a:xfrm>
            <a:off x="6854468" y="4728893"/>
            <a:ext cx="1503680" cy="52197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09600" rtl="0" eaLnBrk="1" fontAlgn="auto" latinLnBrk="0" hangingPunct="1">
              <a:lnSpc>
                <a:spcPct val="100000"/>
              </a:lnSpc>
              <a:spcBef>
                <a:spcPts val="0"/>
              </a:spcBef>
              <a:spcAft>
                <a:spcPts val="0"/>
              </a:spcAft>
              <a:buClrTx/>
              <a:buSzTx/>
              <a:buFontTx/>
              <a:buNone/>
              <a:defRPr/>
            </a:pPr>
            <a:r>
              <a:rPr kumimoji="1" lang="en-US" altLang="zh-CN" sz="2800" u="none" strike="noStrike" kern="0" cap="none" spc="0" normalizeH="0" baseline="0" noProof="0" dirty="0">
                <a:ln>
                  <a:noFill/>
                </a:ln>
                <a:uLnTx/>
                <a:uFillTx/>
                <a:latin typeface="思源黑体 CN Bold" panose="020B0800000000000000" pitchFamily="34" charset="-122"/>
                <a:ea typeface="思源黑体 CN Bold" panose="020B0800000000000000" pitchFamily="34" charset="-122"/>
                <a:cs typeface="+mn-ea"/>
                <a:sym typeface="汉仪细等线简" panose="00020600040101010101" pitchFamily="18" charset="-122"/>
              </a:rPr>
              <a:t>	</a:t>
            </a:r>
            <a:r>
              <a:rPr kumimoji="1" lang="zh-CN" altLang="en-US" sz="2800" u="none" strike="noStrike" kern="0" cap="none" spc="0" normalizeH="0" baseline="0" noProof="0" dirty="0">
                <a:ln>
                  <a:noFill/>
                </a:ln>
                <a:uLnTx/>
                <a:uFillTx/>
                <a:latin typeface="思源黑体 CN Bold" panose="020B0800000000000000" pitchFamily="34" charset="-122"/>
                <a:ea typeface="思源黑体 CN Bold" panose="020B0800000000000000" pitchFamily="34" charset="-122"/>
                <a:cs typeface="+mn-ea"/>
                <a:sym typeface="汉仪细等线简" panose="00020600040101010101" pitchFamily="18" charset="-122"/>
              </a:rPr>
              <a:t>总结</a:t>
            </a:r>
            <a:endParaRPr kumimoji="1" lang="zh-CN" altLang="en-US" sz="2800" u="none" strike="noStrike" kern="0" cap="none" spc="0" normalizeH="0" baseline="0" noProof="0" dirty="0">
              <a:ln>
                <a:noFill/>
              </a:ln>
              <a:uLnTx/>
              <a:uFillTx/>
              <a:latin typeface="思源黑体 CN Bold" panose="020B0800000000000000" pitchFamily="34" charset="-122"/>
              <a:ea typeface="思源黑体 CN Bold" panose="020B0800000000000000" pitchFamily="34" charset="-122"/>
              <a:cs typeface="+mn-ea"/>
              <a:sym typeface="汉仪细等线简" panose="00020600040101010101" pitchFamily="18" charset="-122"/>
            </a:endParaRPr>
          </a:p>
        </p:txBody>
      </p:sp>
      <p:sp>
        <p:nvSpPr>
          <p:cNvPr id="2" name="文本框 1"/>
          <p:cNvSpPr txBox="1"/>
          <p:nvPr/>
        </p:nvSpPr>
        <p:spPr>
          <a:xfrm>
            <a:off x="3270719" y="2228671"/>
            <a:ext cx="1843549" cy="1200329"/>
          </a:xfrm>
          <a:prstGeom prst="rect">
            <a:avLst/>
          </a:prstGeom>
          <a:noFill/>
        </p:spPr>
        <p:txBody>
          <a:bodyPr wrap="square" rtlCol="0">
            <a:spAutoFit/>
          </a:bodyPr>
          <a:lstStyle/>
          <a:p>
            <a:r>
              <a:rPr lang="en-US" altLang="zh-CN" sz="7200" dirty="0">
                <a:ln>
                  <a:gradFill>
                    <a:gsLst>
                      <a:gs pos="0">
                        <a:srgbClr val="9EBCE7"/>
                      </a:gs>
                      <a:gs pos="74000">
                        <a:schemeClr val="tx1">
                          <a:alpha val="0"/>
                        </a:schemeClr>
                      </a:gs>
                    </a:gsLst>
                    <a:lin ang="5400000" scaled="1"/>
                  </a:gradFill>
                </a:ln>
                <a:noFill/>
                <a:latin typeface="Arial Black" panose="020B0A04020102020204" pitchFamily="34" charset="0"/>
              </a:rPr>
              <a:t>01</a:t>
            </a:r>
            <a:endParaRPr lang="zh-CN" altLang="en-US" sz="7200" dirty="0">
              <a:ln>
                <a:gradFill>
                  <a:gsLst>
                    <a:gs pos="0">
                      <a:srgbClr val="9EBCE7"/>
                    </a:gs>
                    <a:gs pos="74000">
                      <a:schemeClr val="tx1">
                        <a:alpha val="0"/>
                      </a:schemeClr>
                    </a:gs>
                  </a:gsLst>
                  <a:lin ang="5400000" scaled="1"/>
                </a:gradFill>
              </a:ln>
              <a:noFill/>
              <a:latin typeface="Arial Black" panose="020B0A04020102020204" pitchFamily="34" charset="0"/>
            </a:endParaRPr>
          </a:p>
        </p:txBody>
      </p:sp>
      <p:sp>
        <p:nvSpPr>
          <p:cNvPr id="10" name="文本框 9"/>
          <p:cNvSpPr txBox="1"/>
          <p:nvPr/>
        </p:nvSpPr>
        <p:spPr>
          <a:xfrm>
            <a:off x="7233973" y="2228671"/>
            <a:ext cx="1843549" cy="1200329"/>
          </a:xfrm>
          <a:prstGeom prst="rect">
            <a:avLst/>
          </a:prstGeom>
          <a:noFill/>
        </p:spPr>
        <p:txBody>
          <a:bodyPr wrap="square" rtlCol="0">
            <a:spAutoFit/>
          </a:bodyPr>
          <a:lstStyle/>
          <a:p>
            <a:r>
              <a:rPr lang="en-US" altLang="zh-CN" sz="7200" dirty="0">
                <a:ln>
                  <a:gradFill>
                    <a:gsLst>
                      <a:gs pos="0">
                        <a:srgbClr val="9EBCE7"/>
                      </a:gs>
                      <a:gs pos="74000">
                        <a:schemeClr val="tx1">
                          <a:alpha val="0"/>
                        </a:schemeClr>
                      </a:gs>
                    </a:gsLst>
                    <a:lin ang="5400000" scaled="1"/>
                  </a:gradFill>
                </a:ln>
                <a:noFill/>
                <a:latin typeface="Arial Black" panose="020B0A04020102020204" pitchFamily="34" charset="0"/>
              </a:rPr>
              <a:t>02</a:t>
            </a:r>
            <a:endParaRPr lang="zh-CN" altLang="en-US" sz="7200" dirty="0">
              <a:ln>
                <a:gradFill>
                  <a:gsLst>
                    <a:gs pos="0">
                      <a:srgbClr val="9EBCE7"/>
                    </a:gs>
                    <a:gs pos="74000">
                      <a:schemeClr val="tx1">
                        <a:alpha val="0"/>
                      </a:schemeClr>
                    </a:gs>
                  </a:gsLst>
                  <a:lin ang="5400000" scaled="1"/>
                </a:gradFill>
              </a:ln>
              <a:noFill/>
              <a:latin typeface="Arial Black" panose="020B0A0402010202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476250"/>
            <a:ext cx="12192000" cy="6381750"/>
          </a:xfrm>
          <a:prstGeom prst="rect">
            <a:avLst/>
          </a:prstGeom>
        </p:spPr>
      </p:pic>
      <p:sp>
        <p:nvSpPr>
          <p:cNvPr id="4" name="文本框 16"/>
          <p:cNvSpPr txBox="1"/>
          <p:nvPr/>
        </p:nvSpPr>
        <p:spPr>
          <a:xfrm>
            <a:off x="4310896" y="3191561"/>
            <a:ext cx="2697480" cy="768350"/>
          </a:xfrm>
          <a:prstGeom prst="rect">
            <a:avLst/>
          </a:prstGeom>
          <a:noFill/>
        </p:spPr>
        <p:txBody>
          <a:bodyPr wrap="none" rtlCol="0">
            <a:spAutoFit/>
          </a:bodyPr>
          <a:lstStyle>
            <a:defPPr>
              <a:defRPr lang="zh-CN"/>
            </a:defPPr>
            <a:lvl1pPr marR="0" lvl="0" indent="0" defTabSz="609600" fontAlgn="auto">
              <a:lnSpc>
                <a:spcPct val="100000"/>
              </a:lnSpc>
              <a:spcBef>
                <a:spcPts val="0"/>
              </a:spcBef>
              <a:spcAft>
                <a:spcPts val="0"/>
              </a:spcAft>
              <a:buClrTx/>
              <a:buSzTx/>
              <a:buFontTx/>
              <a:buNone/>
              <a:defRPr kumimoji="1" sz="2800" i="0" u="none" strike="noStrike" kern="0" cap="none" spc="0" normalizeH="0" baseline="0">
                <a:ln>
                  <a:noFill/>
                </a:ln>
                <a:gradFill>
                  <a:gsLst>
                    <a:gs pos="0">
                      <a:srgbClr val="23B4EF"/>
                    </a:gs>
                    <a:gs pos="100000">
                      <a:schemeClr val="accent5">
                        <a:lumMod val="75000"/>
                      </a:schemeClr>
                    </a:gs>
                  </a:gsLst>
                  <a:lin ang="9000000" scaled="0"/>
                </a:gradFill>
                <a:uLnTx/>
                <a:uFillTx/>
                <a:latin typeface="思源黑体 CN Bold" panose="020B0800000000000000" pitchFamily="34" charset="-122"/>
                <a:ea typeface="思源黑体 CN Bold" panose="020B0800000000000000" pitchFamily="34" charset="-122"/>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09600" rtl="0" eaLnBrk="1" fontAlgn="auto" latinLnBrk="0" hangingPunct="1">
              <a:lnSpc>
                <a:spcPct val="100000"/>
              </a:lnSpc>
              <a:spcBef>
                <a:spcPts val="0"/>
              </a:spcBef>
              <a:spcAft>
                <a:spcPts val="0"/>
              </a:spcAft>
              <a:buClrTx/>
              <a:buSzTx/>
              <a:buFontTx/>
              <a:buNone/>
              <a:defRPr/>
            </a:pPr>
            <a:r>
              <a:rPr kumimoji="1" lang="en-US" altLang="zh-CN" sz="4400" b="0" i="0" u="none" strike="noStrike" kern="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汉仪细等线简" panose="00020600040101010101" pitchFamily="18" charset="-122"/>
              </a:rPr>
              <a:t>   </a:t>
            </a:r>
            <a:r>
              <a:rPr kumimoji="1" lang="zh-CN" altLang="en-US" sz="4400" b="0" i="0" u="none" strike="noStrike" kern="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汉仪细等线简" panose="00020600040101010101" pitchFamily="18" charset="-122"/>
              </a:rPr>
              <a:t>实验</a:t>
            </a:r>
            <a:r>
              <a:rPr kumimoji="1" lang="zh-CN" altLang="en-US" sz="4400" b="0" i="0" u="none" strike="noStrike" kern="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汉仪细等线简" panose="00020600040101010101" pitchFamily="18" charset="-122"/>
              </a:rPr>
              <a:t>一</a:t>
            </a:r>
            <a:endParaRPr kumimoji="1" lang="zh-CN" altLang="en-US" sz="4400" b="0" i="0" u="none" strike="noStrike" kern="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汉仪细等线简" panose="00020600040101010101" pitchFamily="18" charset="-122"/>
            </a:endParaRPr>
          </a:p>
        </p:txBody>
      </p:sp>
      <p:sp>
        <p:nvSpPr>
          <p:cNvPr id="2" name="文本框 1"/>
          <p:cNvSpPr txBox="1"/>
          <p:nvPr/>
        </p:nvSpPr>
        <p:spPr>
          <a:xfrm>
            <a:off x="5440663" y="2228671"/>
            <a:ext cx="184354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gradFill>
                    <a:gsLst>
                      <a:gs pos="0">
                        <a:prstClr val="black"/>
                      </a:gs>
                      <a:gs pos="74000">
                        <a:prstClr val="black">
                          <a:alpha val="0"/>
                        </a:prstClr>
                      </a:gs>
                    </a:gsLst>
                    <a:lin ang="5400000" scaled="1"/>
                  </a:gradFill>
                </a:ln>
                <a:noFill/>
                <a:effectLst/>
                <a:uLnTx/>
                <a:uFillTx/>
                <a:latin typeface="Arial Black" panose="020B0A04020102020204" pitchFamily="34" charset="0"/>
                <a:ea typeface="微软雅黑" panose="020B0503020204020204" pitchFamily="34" charset="-122"/>
                <a:cs typeface="+mn-cs"/>
              </a:rPr>
              <a:t>01</a:t>
            </a:r>
            <a:endParaRPr kumimoji="0" lang="zh-CN" altLang="en-US" sz="7200" b="0" i="0" u="none" strike="noStrike" kern="1200" cap="none" spc="0" normalizeH="0" baseline="0" noProof="0" dirty="0">
              <a:ln>
                <a:gradFill>
                  <a:gsLst>
                    <a:gs pos="0">
                      <a:prstClr val="black"/>
                    </a:gs>
                    <a:gs pos="74000">
                      <a:prstClr val="black">
                        <a:alpha val="0"/>
                      </a:prstClr>
                    </a:gs>
                  </a:gsLst>
                  <a:lin ang="5400000" scaled="1"/>
                </a:gradFill>
              </a:ln>
              <a:noFill/>
              <a:effectLst/>
              <a:uLnTx/>
              <a:uFillTx/>
              <a:latin typeface="Arial Black" panose="020B0A04020102020204" pitchFamily="34" charset="0"/>
              <a:ea typeface="微软雅黑" panose="020B0503020204020204" pitchFamily="34" charset="-122"/>
              <a:cs typeface="+mn-cs"/>
            </a:endParaRPr>
          </a:p>
        </p:txBody>
      </p:sp>
      <p:sp>
        <p:nvSpPr>
          <p:cNvPr id="13" name="文本框 203"/>
          <p:cNvSpPr txBox="1"/>
          <p:nvPr/>
        </p:nvSpPr>
        <p:spPr>
          <a:xfrm>
            <a:off x="1947470" y="3961002"/>
            <a:ext cx="8297059" cy="414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ltLang="zh-CN" sz="1050" dirty="0"/>
          </a:p>
          <a:p>
            <a:pPr algn="ctr"/>
            <a:endParaRPr lang="zh-CN" altLang="en-US" sz="105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476250"/>
            <a:ext cx="12192000" cy="6381750"/>
          </a:xfrm>
          <a:prstGeom prst="rect">
            <a:avLst/>
          </a:prstGeom>
        </p:spPr>
      </p:pic>
      <p:sp>
        <p:nvSpPr>
          <p:cNvPr id="2" name="矩形 1"/>
          <p:cNvSpPr/>
          <p:nvPr/>
        </p:nvSpPr>
        <p:spPr>
          <a:xfrm>
            <a:off x="419100" y="342900"/>
            <a:ext cx="1143000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6"/>
          <p:cNvSpPr txBox="1"/>
          <p:nvPr/>
        </p:nvSpPr>
        <p:spPr>
          <a:xfrm>
            <a:off x="4926449" y="734080"/>
            <a:ext cx="1783080" cy="521970"/>
          </a:xfrm>
          <a:prstGeom prst="rect">
            <a:avLst/>
          </a:prstGeom>
          <a:noFill/>
        </p:spPr>
        <p:txBody>
          <a:bodyPr wrap="none" rtlCol="0">
            <a:spAutoFit/>
          </a:bodyPr>
          <a:lstStyle>
            <a:defPPr>
              <a:defRPr lang="zh-CN"/>
            </a:defPPr>
            <a:lvl1pPr marR="0" lvl="0" indent="0" defTabSz="609600" fontAlgn="auto">
              <a:lnSpc>
                <a:spcPct val="100000"/>
              </a:lnSpc>
              <a:spcBef>
                <a:spcPts val="0"/>
              </a:spcBef>
              <a:spcAft>
                <a:spcPts val="0"/>
              </a:spcAft>
              <a:buClrTx/>
              <a:buSzTx/>
              <a:buFontTx/>
              <a:buNone/>
              <a:defRPr kumimoji="1" sz="2800" i="0" u="none" strike="noStrike" kern="0" cap="none" spc="0" normalizeH="0" baseline="0">
                <a:ln>
                  <a:noFill/>
                </a:ln>
                <a:gradFill>
                  <a:gsLst>
                    <a:gs pos="0">
                      <a:srgbClr val="23B4EF"/>
                    </a:gs>
                    <a:gs pos="100000">
                      <a:schemeClr val="accent5">
                        <a:lumMod val="75000"/>
                      </a:schemeClr>
                    </a:gs>
                  </a:gsLst>
                  <a:lin ang="9000000" scaled="0"/>
                </a:gradFill>
                <a:uLnTx/>
                <a:uFillTx/>
                <a:latin typeface="思源黑体 CN Bold" panose="020B0800000000000000" pitchFamily="34" charset="-122"/>
                <a:ea typeface="思源黑体 CN Bold" panose="020B0800000000000000" pitchFamily="34" charset="-122"/>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tx1"/>
                </a:solidFill>
                <a:sym typeface="汉仪细等线简" panose="00020600040101010101" pitchFamily="18" charset="-122"/>
              </a:rPr>
              <a:t>   </a:t>
            </a:r>
            <a:r>
              <a:rPr lang="zh-CN" altLang="en-US" dirty="0">
                <a:solidFill>
                  <a:schemeClr val="tx1"/>
                </a:solidFill>
                <a:sym typeface="汉仪细等线简" panose="00020600040101010101" pitchFamily="18" charset="-122"/>
              </a:rPr>
              <a:t>实验</a:t>
            </a:r>
            <a:r>
              <a:rPr lang="zh-CN" altLang="en-US" dirty="0">
                <a:solidFill>
                  <a:schemeClr val="tx1"/>
                </a:solidFill>
                <a:sym typeface="汉仪细等线简" panose="00020600040101010101" pitchFamily="18" charset="-122"/>
              </a:rPr>
              <a:t>一</a:t>
            </a:r>
            <a:endParaRPr lang="zh-CN" altLang="en-US" dirty="0">
              <a:solidFill>
                <a:schemeClr val="tx1"/>
              </a:solidFill>
              <a:sym typeface="汉仪细等线简" panose="00020600040101010101" pitchFamily="18" charset="-122"/>
            </a:endParaRPr>
          </a:p>
        </p:txBody>
      </p:sp>
      <p:pic>
        <p:nvPicPr>
          <p:cNvPr id="3" name="图片 2"/>
          <p:cNvPicPr>
            <a:picLocks noChangeAspect="1"/>
          </p:cNvPicPr>
          <p:nvPr/>
        </p:nvPicPr>
        <p:blipFill>
          <a:blip r:embed="rId3"/>
          <a:stretch>
            <a:fillRect/>
          </a:stretch>
        </p:blipFill>
        <p:spPr>
          <a:xfrm>
            <a:off x="5067111" y="1895515"/>
            <a:ext cx="2057778" cy="3396516"/>
          </a:xfrm>
          <a:prstGeom prst="rect">
            <a:avLst/>
          </a:prstGeom>
        </p:spPr>
      </p:pic>
      <p:sp>
        <p:nvSpPr>
          <p:cNvPr id="29" name="文本框 40"/>
          <p:cNvSpPr txBox="1"/>
          <p:nvPr/>
        </p:nvSpPr>
        <p:spPr>
          <a:xfrm>
            <a:off x="1046452" y="1895515"/>
            <a:ext cx="23487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N-gram </a:t>
            </a: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模型</a:t>
            </a:r>
            <a:endPar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endParaRPr>
          </a:p>
        </p:txBody>
      </p:sp>
      <p:sp>
        <p:nvSpPr>
          <p:cNvPr id="30" name="文本框 2"/>
          <p:cNvSpPr txBox="1"/>
          <p:nvPr/>
        </p:nvSpPr>
        <p:spPr>
          <a:xfrm>
            <a:off x="1023620" y="2609850"/>
            <a:ext cx="3308985" cy="24250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600"/>
              </a:lnSpc>
              <a:spcBef>
                <a:spcPts val="600"/>
              </a:spcBef>
              <a:spcAft>
                <a:spcPts val="600"/>
              </a:spcAft>
            </a:pPr>
            <a:r>
              <a:rPr lang="zh-CN" altLang="en-US" sz="2400" dirty="0">
                <a:solidFill>
                  <a:schemeClr val="accent3">
                    <a:lumMod val="75000"/>
                  </a:schemeClr>
                </a:solidFill>
                <a:latin typeface="思源黑体 CN Light" panose="020B0300000000000000" pitchFamily="34" charset="-122"/>
                <a:ea typeface="思源黑体 CN Light" panose="020B0300000000000000" pitchFamily="34" charset="-122"/>
              </a:rPr>
              <a:t>N-gram 指文本中连续出现的 n 个语词。n 元语法模型是基于(n-1) 阶马尔可夫链的一种概率语言模型，通过 n 个语词出现的概率来推断语句的结构。</a:t>
            </a:r>
            <a:endParaRPr lang="zh-CN" altLang="en-US" sz="2400" dirty="0">
              <a:solidFill>
                <a:schemeClr val="accent3">
                  <a:lumMod val="75000"/>
                </a:schemeClr>
              </a:solidFill>
              <a:latin typeface="思源黑体 CN Light" panose="020B0300000000000000" pitchFamily="34" charset="-122"/>
              <a:ea typeface="思源黑体 CN Light" panose="020B0300000000000000" pitchFamily="34" charset="-122"/>
            </a:endParaRPr>
          </a:p>
        </p:txBody>
      </p:sp>
      <p:sp>
        <p:nvSpPr>
          <p:cNvPr id="31" name="文本框 2"/>
          <p:cNvSpPr txBox="1"/>
          <p:nvPr/>
        </p:nvSpPr>
        <p:spPr>
          <a:xfrm>
            <a:off x="7623108" y="2470945"/>
            <a:ext cx="3545145" cy="14249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600"/>
              </a:lnSpc>
              <a:spcBef>
                <a:spcPts val="600"/>
              </a:spcBef>
              <a:spcAft>
                <a:spcPts val="600"/>
              </a:spcAft>
            </a:pPr>
            <a:r>
              <a:rPr lang="zh-CN" altLang="en-US" dirty="0">
                <a:solidFill>
                  <a:schemeClr val="accent3">
                    <a:lumMod val="75000"/>
                  </a:schemeClr>
                </a:solidFill>
                <a:latin typeface="思源黑体 CN Light" panose="020B0300000000000000" pitchFamily="34" charset="-122"/>
                <a:ea typeface="思源黑体 CN Light" panose="020B0300000000000000" pitchFamily="34" charset="-122"/>
              </a:rPr>
              <a:t>依据1998-01-2003版带音.txt文件并且根据n-gram模型进行的词频的统计并且生成词典</a:t>
            </a:r>
            <a:r>
              <a:rPr lang="zh-CN" altLang="en-US" dirty="0">
                <a:solidFill>
                  <a:schemeClr val="accent3">
                    <a:lumMod val="75000"/>
                  </a:schemeClr>
                </a:solidFill>
                <a:latin typeface="思源黑体 CN Light" panose="020B0300000000000000" pitchFamily="34" charset="-122"/>
                <a:ea typeface="思源黑体 CN Light" panose="020B0300000000000000" pitchFamily="34" charset="-122"/>
              </a:rPr>
              <a:t>以及统计</a:t>
            </a:r>
            <a:r>
              <a:rPr lang="zh-CN" altLang="en-US" dirty="0">
                <a:solidFill>
                  <a:schemeClr val="accent3">
                    <a:lumMod val="75000"/>
                  </a:schemeClr>
                </a:solidFill>
                <a:latin typeface="思源黑体 CN Light" panose="020B0300000000000000" pitchFamily="34" charset="-122"/>
                <a:ea typeface="思源黑体 CN Light" panose="020B0300000000000000" pitchFamily="34" charset="-122"/>
              </a:rPr>
              <a:t>词性。</a:t>
            </a:r>
            <a:endParaRPr lang="zh-CN" altLang="en-US" dirty="0">
              <a:solidFill>
                <a:schemeClr val="accent3">
                  <a:lumMod val="75000"/>
                </a:schemeClr>
              </a:solidFill>
              <a:latin typeface="思源黑体 CN Light" panose="020B0300000000000000" pitchFamily="34" charset="-122"/>
              <a:ea typeface="思源黑体 CN Light" panose="020B0300000000000000" pitchFamily="34" charset="-122"/>
            </a:endParaRPr>
          </a:p>
        </p:txBody>
      </p:sp>
      <p:sp>
        <p:nvSpPr>
          <p:cNvPr id="32" name="文本框 40"/>
          <p:cNvSpPr txBox="1"/>
          <p:nvPr/>
        </p:nvSpPr>
        <p:spPr>
          <a:xfrm>
            <a:off x="7622376" y="1895515"/>
            <a:ext cx="23487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P</a:t>
            </a:r>
            <a:r>
              <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art 1</a:t>
            </a:r>
            <a:endPar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endParaRPr>
          </a:p>
        </p:txBody>
      </p:sp>
      <p:sp>
        <p:nvSpPr>
          <p:cNvPr id="33" name="文本框 40"/>
          <p:cNvSpPr txBox="1"/>
          <p:nvPr/>
        </p:nvSpPr>
        <p:spPr>
          <a:xfrm>
            <a:off x="7622376" y="3899990"/>
            <a:ext cx="2348781"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Patr 2</a:t>
            </a:r>
            <a:endPar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endParaRPr>
          </a:p>
        </p:txBody>
      </p:sp>
      <p:sp>
        <p:nvSpPr>
          <p:cNvPr id="34" name="文本框 2"/>
          <p:cNvSpPr txBox="1"/>
          <p:nvPr/>
        </p:nvSpPr>
        <p:spPr>
          <a:xfrm>
            <a:off x="7622376" y="4548741"/>
            <a:ext cx="3616391" cy="1091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600"/>
              </a:lnSpc>
              <a:spcBef>
                <a:spcPts val="600"/>
              </a:spcBef>
              <a:spcAft>
                <a:spcPts val="600"/>
              </a:spcAft>
            </a:pPr>
            <a:r>
              <a:rPr lang="zh-CN" altLang="en-US" dirty="0">
                <a:solidFill>
                  <a:schemeClr val="accent3">
                    <a:lumMod val="75000"/>
                  </a:schemeClr>
                </a:solidFill>
                <a:latin typeface="思源黑体 CN Light" panose="020B0300000000000000" pitchFamily="34" charset="-122"/>
                <a:ea typeface="思源黑体 CN Light" panose="020B0300000000000000" pitchFamily="34" charset="-122"/>
              </a:rPr>
              <a:t>利用n-gram模型对宋词预料进行了分词。单字、双字、和三字都进行统计</a:t>
            </a:r>
            <a:endParaRPr lang="zh-CN" altLang="en-US" dirty="0">
              <a:solidFill>
                <a:schemeClr val="accent3">
                  <a:lumMod val="75000"/>
                </a:schemeClr>
              </a:solidFill>
              <a:latin typeface="思源黑体 CN Light" panose="020B0300000000000000" pitchFamily="34" charset="-122"/>
              <a:ea typeface="思源黑体 CN Light" panose="020B0300000000000000" pitchFamily="34"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476250"/>
            <a:ext cx="12192000" cy="6381750"/>
          </a:xfrm>
          <a:prstGeom prst="rect">
            <a:avLst/>
          </a:prstGeom>
        </p:spPr>
      </p:pic>
      <p:sp>
        <p:nvSpPr>
          <p:cNvPr id="2" name="矩形 1"/>
          <p:cNvSpPr/>
          <p:nvPr/>
        </p:nvSpPr>
        <p:spPr>
          <a:xfrm>
            <a:off x="381000" y="314325"/>
            <a:ext cx="1143000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6" name="文本框 16"/>
          <p:cNvSpPr txBox="1"/>
          <p:nvPr/>
        </p:nvSpPr>
        <p:spPr>
          <a:xfrm>
            <a:off x="4964549" y="676930"/>
            <a:ext cx="1605280" cy="521970"/>
          </a:xfrm>
          <a:prstGeom prst="rect">
            <a:avLst/>
          </a:prstGeom>
          <a:noFill/>
        </p:spPr>
        <p:txBody>
          <a:bodyPr wrap="none" rtlCol="0">
            <a:spAutoFit/>
          </a:bodyPr>
          <a:lstStyle>
            <a:defPPr>
              <a:defRPr lang="zh-CN"/>
            </a:defPPr>
            <a:lvl1pPr marR="0" lvl="0" indent="0" defTabSz="609600" fontAlgn="auto">
              <a:lnSpc>
                <a:spcPct val="100000"/>
              </a:lnSpc>
              <a:spcBef>
                <a:spcPts val="0"/>
              </a:spcBef>
              <a:spcAft>
                <a:spcPts val="0"/>
              </a:spcAft>
              <a:buClrTx/>
              <a:buSzTx/>
              <a:buFontTx/>
              <a:buNone/>
              <a:defRPr kumimoji="1" sz="2800" i="0" u="none" strike="noStrike" kern="0" cap="none" spc="0" normalizeH="0" baseline="0">
                <a:ln>
                  <a:noFill/>
                </a:ln>
                <a:gradFill>
                  <a:gsLst>
                    <a:gs pos="0">
                      <a:srgbClr val="23B4EF"/>
                    </a:gs>
                    <a:gs pos="100000">
                      <a:schemeClr val="accent5">
                        <a:lumMod val="75000"/>
                      </a:schemeClr>
                    </a:gs>
                  </a:gsLst>
                  <a:lin ang="9000000" scaled="0"/>
                </a:gradFill>
                <a:uLnTx/>
                <a:uFillTx/>
                <a:latin typeface="思源黑体 CN Bold" panose="020B0800000000000000" pitchFamily="34" charset="-122"/>
                <a:ea typeface="思源黑体 CN Bold" panose="020B0800000000000000" pitchFamily="34" charset="-122"/>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tx1"/>
                </a:solidFill>
                <a:sym typeface="汉仪细等线简" panose="00020600040101010101" pitchFamily="18" charset="-122"/>
              </a:rPr>
              <a:t>  </a:t>
            </a:r>
            <a:r>
              <a:rPr lang="zh-CN" altLang="en-US" dirty="0">
                <a:solidFill>
                  <a:schemeClr val="tx1"/>
                </a:solidFill>
                <a:sym typeface="汉仪细等线简" panose="00020600040101010101" pitchFamily="18" charset="-122"/>
              </a:rPr>
              <a:t>实验</a:t>
            </a:r>
            <a:r>
              <a:rPr lang="zh-CN" altLang="en-US" dirty="0">
                <a:solidFill>
                  <a:schemeClr val="tx1"/>
                </a:solidFill>
                <a:sym typeface="汉仪细等线简" panose="00020600040101010101" pitchFamily="18" charset="-122"/>
              </a:rPr>
              <a:t>一</a:t>
            </a:r>
            <a:endParaRPr lang="zh-CN" altLang="en-US" dirty="0">
              <a:solidFill>
                <a:schemeClr val="tx1"/>
              </a:solidFill>
              <a:sym typeface="汉仪细等线简" panose="00020600040101010101" pitchFamily="18" charset="-122"/>
            </a:endParaRPr>
          </a:p>
        </p:txBody>
      </p:sp>
      <p:sp>
        <p:nvSpPr>
          <p:cNvPr id="12" name="文本框 40"/>
          <p:cNvSpPr txBox="1"/>
          <p:nvPr/>
        </p:nvSpPr>
        <p:spPr>
          <a:xfrm>
            <a:off x="990600" y="1349375"/>
            <a:ext cx="2359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Part 1 </a:t>
            </a: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展示</a:t>
            </a:r>
            <a:endPar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endParaRPr>
          </a:p>
        </p:txBody>
      </p:sp>
      <p:sp>
        <p:nvSpPr>
          <p:cNvPr id="3" name="文本框 40"/>
          <p:cNvSpPr txBox="1"/>
          <p:nvPr/>
        </p:nvSpPr>
        <p:spPr>
          <a:xfrm>
            <a:off x="990600" y="2064385"/>
            <a:ext cx="2359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初始</a:t>
            </a: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文本：</a:t>
            </a:r>
            <a:endPar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endParaRPr>
          </a:p>
        </p:txBody>
      </p:sp>
      <p:pic>
        <p:nvPicPr>
          <p:cNvPr id="4" name="图片 3"/>
          <p:cNvPicPr>
            <a:picLocks noChangeAspect="1"/>
          </p:cNvPicPr>
          <p:nvPr/>
        </p:nvPicPr>
        <p:blipFill>
          <a:blip r:embed="rId3"/>
          <a:stretch>
            <a:fillRect/>
          </a:stretch>
        </p:blipFill>
        <p:spPr>
          <a:xfrm>
            <a:off x="859155" y="2524760"/>
            <a:ext cx="6200775" cy="3556000"/>
          </a:xfrm>
          <a:prstGeom prst="rect">
            <a:avLst/>
          </a:prstGeom>
        </p:spPr>
      </p:pic>
      <p:sp>
        <p:nvSpPr>
          <p:cNvPr id="13" name="右箭头 12"/>
          <p:cNvSpPr/>
          <p:nvPr/>
        </p:nvSpPr>
        <p:spPr>
          <a:xfrm>
            <a:off x="7284720" y="3700780"/>
            <a:ext cx="1839595" cy="882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40"/>
          <p:cNvSpPr txBox="1"/>
          <p:nvPr/>
        </p:nvSpPr>
        <p:spPr>
          <a:xfrm>
            <a:off x="7284720" y="4582795"/>
            <a:ext cx="2359025"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删除无用信息，根据空格</a:t>
            </a: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统计</a:t>
            </a:r>
            <a:endPar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 calcmode="lin" valueType="num">
                                      <p:cBhvr additive="base">
                                        <p:cTn id="17" dur="500"/>
                                        <p:tgtEl>
                                          <p:spTgt spid="14">
                                            <p:txEl>
                                              <p:pRg st="0" end="0"/>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4">
                                            <p:txEl>
                                              <p:pRg st="0" end="0"/>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ppt_y</p:attrName>
                                        </p:attrNameLst>
                                      </p:cBhvr>
                                      <p:tavLst>
                                        <p:tav tm="0">
                                          <p:val>
                                            <p:strVal val="#ppt_y+#ppt_h*1.125000"/>
                                          </p:val>
                                        </p:tav>
                                        <p:tav tm="100000">
                                          <p:val>
                                            <p:strVal val="#ppt_y"/>
                                          </p:val>
                                        </p:tav>
                                      </p:tavLst>
                                    </p:anim>
                                    <p:animEffect transition="in" filter="wipe(up)">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476250"/>
            <a:ext cx="12192000" cy="6381750"/>
          </a:xfrm>
          <a:prstGeom prst="rect">
            <a:avLst/>
          </a:prstGeom>
        </p:spPr>
      </p:pic>
      <p:sp>
        <p:nvSpPr>
          <p:cNvPr id="2" name="矩形 1"/>
          <p:cNvSpPr/>
          <p:nvPr/>
        </p:nvSpPr>
        <p:spPr>
          <a:xfrm>
            <a:off x="381000" y="227330"/>
            <a:ext cx="1143000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rPr>
              <a:t>v</a:t>
            </a:r>
            <a:endParaRPr kumimoji="0" lang="en-US" altLang="zh-CN"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6" name="文本框 16"/>
          <p:cNvSpPr txBox="1"/>
          <p:nvPr/>
        </p:nvSpPr>
        <p:spPr>
          <a:xfrm>
            <a:off x="4964549" y="676930"/>
            <a:ext cx="1605280" cy="521970"/>
          </a:xfrm>
          <a:prstGeom prst="rect">
            <a:avLst/>
          </a:prstGeom>
          <a:noFill/>
        </p:spPr>
        <p:txBody>
          <a:bodyPr wrap="none" rtlCol="0">
            <a:spAutoFit/>
          </a:bodyPr>
          <a:lstStyle>
            <a:defPPr>
              <a:defRPr lang="zh-CN"/>
            </a:defPPr>
            <a:lvl1pPr marR="0" lvl="0" indent="0" defTabSz="609600" fontAlgn="auto">
              <a:lnSpc>
                <a:spcPct val="100000"/>
              </a:lnSpc>
              <a:spcBef>
                <a:spcPts val="0"/>
              </a:spcBef>
              <a:spcAft>
                <a:spcPts val="0"/>
              </a:spcAft>
              <a:buClrTx/>
              <a:buSzTx/>
              <a:buFontTx/>
              <a:buNone/>
              <a:defRPr kumimoji="1" sz="2800" i="0" u="none" strike="noStrike" kern="0" cap="none" spc="0" normalizeH="0" baseline="0">
                <a:ln>
                  <a:noFill/>
                </a:ln>
                <a:gradFill>
                  <a:gsLst>
                    <a:gs pos="0">
                      <a:srgbClr val="23B4EF"/>
                    </a:gs>
                    <a:gs pos="100000">
                      <a:schemeClr val="accent5">
                        <a:lumMod val="75000"/>
                      </a:schemeClr>
                    </a:gs>
                  </a:gsLst>
                  <a:lin ang="9000000" scaled="0"/>
                </a:gradFill>
                <a:uLnTx/>
                <a:uFillTx/>
                <a:latin typeface="思源黑体 CN Bold" panose="020B0800000000000000" pitchFamily="34" charset="-122"/>
                <a:ea typeface="思源黑体 CN Bold" panose="020B0800000000000000" pitchFamily="34" charset="-122"/>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tx1"/>
                </a:solidFill>
                <a:sym typeface="汉仪细等线简" panose="00020600040101010101" pitchFamily="18" charset="-122"/>
              </a:rPr>
              <a:t>  </a:t>
            </a:r>
            <a:r>
              <a:rPr lang="zh-CN" altLang="en-US" dirty="0">
                <a:solidFill>
                  <a:schemeClr val="tx1"/>
                </a:solidFill>
                <a:sym typeface="汉仪细等线简" panose="00020600040101010101" pitchFamily="18" charset="-122"/>
              </a:rPr>
              <a:t>实验</a:t>
            </a:r>
            <a:r>
              <a:rPr lang="zh-CN" altLang="en-US" dirty="0">
                <a:solidFill>
                  <a:schemeClr val="tx1"/>
                </a:solidFill>
                <a:sym typeface="汉仪细等线简" panose="00020600040101010101" pitchFamily="18" charset="-122"/>
              </a:rPr>
              <a:t>一</a:t>
            </a:r>
            <a:endParaRPr lang="zh-CN" altLang="en-US" dirty="0">
              <a:solidFill>
                <a:schemeClr val="tx1"/>
              </a:solidFill>
              <a:sym typeface="汉仪细等线简" panose="00020600040101010101" pitchFamily="18" charset="-122"/>
            </a:endParaRPr>
          </a:p>
        </p:txBody>
      </p:sp>
      <p:sp>
        <p:nvSpPr>
          <p:cNvPr id="12" name="文本框 40"/>
          <p:cNvSpPr txBox="1"/>
          <p:nvPr/>
        </p:nvSpPr>
        <p:spPr>
          <a:xfrm>
            <a:off x="990600" y="1349375"/>
            <a:ext cx="2359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Part 1 </a:t>
            </a: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展示</a:t>
            </a:r>
            <a:endPar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endParaRPr>
          </a:p>
        </p:txBody>
      </p:sp>
      <p:sp>
        <p:nvSpPr>
          <p:cNvPr id="3" name="文本框 40"/>
          <p:cNvSpPr txBox="1"/>
          <p:nvPr/>
        </p:nvSpPr>
        <p:spPr>
          <a:xfrm>
            <a:off x="990600" y="2064385"/>
            <a:ext cx="2359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1-</a:t>
            </a:r>
            <a:r>
              <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gram:</a:t>
            </a:r>
            <a:endPar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endParaRPr>
          </a:p>
        </p:txBody>
      </p:sp>
      <p:pic>
        <p:nvPicPr>
          <p:cNvPr id="10" name="图片 10"/>
          <p:cNvPicPr>
            <a:picLocks noChangeAspect="1"/>
          </p:cNvPicPr>
          <p:nvPr/>
        </p:nvPicPr>
        <p:blipFill>
          <a:blip r:embed="rId3"/>
          <a:stretch>
            <a:fillRect/>
          </a:stretch>
        </p:blipFill>
        <p:spPr>
          <a:xfrm>
            <a:off x="1056640" y="2644458"/>
            <a:ext cx="5266690" cy="2668905"/>
          </a:xfrm>
          <a:prstGeom prst="rect">
            <a:avLst/>
          </a:prstGeom>
          <a:noFill/>
          <a:ln>
            <a:noFill/>
          </a:ln>
        </p:spPr>
      </p:pic>
      <p:sp>
        <p:nvSpPr>
          <p:cNvPr id="7" name="文本框 40"/>
          <p:cNvSpPr txBox="1"/>
          <p:nvPr/>
        </p:nvSpPr>
        <p:spPr>
          <a:xfrm>
            <a:off x="5222240" y="2064385"/>
            <a:ext cx="2359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2-</a:t>
            </a:r>
            <a:r>
              <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gram:</a:t>
            </a:r>
            <a:endPar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endParaRPr>
          </a:p>
        </p:txBody>
      </p:sp>
      <p:pic>
        <p:nvPicPr>
          <p:cNvPr id="11" name="图片 11"/>
          <p:cNvPicPr>
            <a:picLocks noChangeAspect="1"/>
          </p:cNvPicPr>
          <p:nvPr/>
        </p:nvPicPr>
        <p:blipFill>
          <a:blip r:embed="rId4"/>
          <a:stretch>
            <a:fillRect/>
          </a:stretch>
        </p:blipFill>
        <p:spPr>
          <a:xfrm>
            <a:off x="4714875" y="2771140"/>
            <a:ext cx="5266690" cy="254254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476250"/>
            <a:ext cx="12192000" cy="6381750"/>
          </a:xfrm>
          <a:prstGeom prst="rect">
            <a:avLst/>
          </a:prstGeom>
        </p:spPr>
      </p:pic>
      <p:sp>
        <p:nvSpPr>
          <p:cNvPr id="2" name="矩形 1"/>
          <p:cNvSpPr/>
          <p:nvPr/>
        </p:nvSpPr>
        <p:spPr>
          <a:xfrm>
            <a:off x="381000" y="249555"/>
            <a:ext cx="1143000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rPr>
              <a:t>v</a:t>
            </a:r>
            <a:endParaRPr kumimoji="0" lang="en-US" altLang="zh-CN"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6" name="文本框 16"/>
          <p:cNvSpPr txBox="1"/>
          <p:nvPr/>
        </p:nvSpPr>
        <p:spPr>
          <a:xfrm>
            <a:off x="4964549" y="676930"/>
            <a:ext cx="1605280" cy="521970"/>
          </a:xfrm>
          <a:prstGeom prst="rect">
            <a:avLst/>
          </a:prstGeom>
          <a:noFill/>
        </p:spPr>
        <p:txBody>
          <a:bodyPr wrap="none" rtlCol="0">
            <a:spAutoFit/>
          </a:bodyPr>
          <a:lstStyle>
            <a:defPPr>
              <a:defRPr lang="zh-CN"/>
            </a:defPPr>
            <a:lvl1pPr marR="0" lvl="0" indent="0" defTabSz="609600" fontAlgn="auto">
              <a:lnSpc>
                <a:spcPct val="100000"/>
              </a:lnSpc>
              <a:spcBef>
                <a:spcPts val="0"/>
              </a:spcBef>
              <a:spcAft>
                <a:spcPts val="0"/>
              </a:spcAft>
              <a:buClrTx/>
              <a:buSzTx/>
              <a:buFontTx/>
              <a:buNone/>
              <a:defRPr kumimoji="1" sz="2800" i="0" u="none" strike="noStrike" kern="0" cap="none" spc="0" normalizeH="0" baseline="0">
                <a:ln>
                  <a:noFill/>
                </a:ln>
                <a:gradFill>
                  <a:gsLst>
                    <a:gs pos="0">
                      <a:srgbClr val="23B4EF"/>
                    </a:gs>
                    <a:gs pos="100000">
                      <a:schemeClr val="accent5">
                        <a:lumMod val="75000"/>
                      </a:schemeClr>
                    </a:gs>
                  </a:gsLst>
                  <a:lin ang="9000000" scaled="0"/>
                </a:gradFill>
                <a:uLnTx/>
                <a:uFillTx/>
                <a:latin typeface="思源黑体 CN Bold" panose="020B0800000000000000" pitchFamily="34" charset="-122"/>
                <a:ea typeface="思源黑体 CN Bold" panose="020B0800000000000000" pitchFamily="34" charset="-122"/>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tx1"/>
                </a:solidFill>
                <a:sym typeface="汉仪细等线简" panose="00020600040101010101" pitchFamily="18" charset="-122"/>
              </a:rPr>
              <a:t>  </a:t>
            </a:r>
            <a:r>
              <a:rPr lang="zh-CN" altLang="en-US" dirty="0">
                <a:solidFill>
                  <a:schemeClr val="tx1"/>
                </a:solidFill>
                <a:sym typeface="汉仪细等线简" panose="00020600040101010101" pitchFamily="18" charset="-122"/>
              </a:rPr>
              <a:t>实验</a:t>
            </a:r>
            <a:r>
              <a:rPr lang="zh-CN" altLang="en-US" dirty="0">
                <a:solidFill>
                  <a:schemeClr val="tx1"/>
                </a:solidFill>
                <a:sym typeface="汉仪细等线简" panose="00020600040101010101" pitchFamily="18" charset="-122"/>
              </a:rPr>
              <a:t>一</a:t>
            </a:r>
            <a:endParaRPr lang="zh-CN" altLang="en-US" dirty="0">
              <a:solidFill>
                <a:schemeClr val="tx1"/>
              </a:solidFill>
              <a:sym typeface="汉仪细等线简" panose="00020600040101010101" pitchFamily="18" charset="-122"/>
            </a:endParaRPr>
          </a:p>
        </p:txBody>
      </p:sp>
      <p:sp>
        <p:nvSpPr>
          <p:cNvPr id="12" name="文本框 40"/>
          <p:cNvSpPr txBox="1"/>
          <p:nvPr/>
        </p:nvSpPr>
        <p:spPr>
          <a:xfrm>
            <a:off x="990600" y="1349375"/>
            <a:ext cx="2359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Part 1 </a:t>
            </a: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展示</a:t>
            </a:r>
            <a:endPar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endParaRPr>
          </a:p>
        </p:txBody>
      </p:sp>
      <p:sp>
        <p:nvSpPr>
          <p:cNvPr id="3" name="文本框 40"/>
          <p:cNvSpPr txBox="1"/>
          <p:nvPr/>
        </p:nvSpPr>
        <p:spPr>
          <a:xfrm>
            <a:off x="990600" y="2064385"/>
            <a:ext cx="2359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一元词性统计</a:t>
            </a:r>
            <a:r>
              <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a:t>
            </a:r>
            <a:endPar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endParaRPr>
          </a:p>
        </p:txBody>
      </p:sp>
      <p:sp>
        <p:nvSpPr>
          <p:cNvPr id="7" name="文本框 40"/>
          <p:cNvSpPr txBox="1"/>
          <p:nvPr/>
        </p:nvSpPr>
        <p:spPr>
          <a:xfrm>
            <a:off x="5222240" y="2064385"/>
            <a:ext cx="2359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二元词性统计</a:t>
            </a:r>
            <a:r>
              <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a:t>
            </a:r>
            <a:endPar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endParaRPr>
          </a:p>
        </p:txBody>
      </p:sp>
      <p:pic>
        <p:nvPicPr>
          <p:cNvPr id="4" name="图片 12"/>
          <p:cNvPicPr>
            <a:picLocks noChangeAspect="1"/>
          </p:cNvPicPr>
          <p:nvPr>
            <p:custDataLst>
              <p:tags r:id="rId3"/>
            </p:custDataLst>
          </p:nvPr>
        </p:nvPicPr>
        <p:blipFill>
          <a:blip r:embed="rId4"/>
          <a:stretch>
            <a:fillRect/>
          </a:stretch>
        </p:blipFill>
        <p:spPr>
          <a:xfrm>
            <a:off x="863918" y="2679065"/>
            <a:ext cx="5260975" cy="2827020"/>
          </a:xfrm>
          <a:prstGeom prst="rect">
            <a:avLst/>
          </a:prstGeom>
          <a:noFill/>
          <a:ln>
            <a:noFill/>
          </a:ln>
        </p:spPr>
      </p:pic>
      <p:pic>
        <p:nvPicPr>
          <p:cNvPr id="13" name="图片 13"/>
          <p:cNvPicPr>
            <a:picLocks noChangeAspect="1"/>
          </p:cNvPicPr>
          <p:nvPr>
            <p:custDataLst>
              <p:tags r:id="rId5"/>
            </p:custDataLst>
          </p:nvPr>
        </p:nvPicPr>
        <p:blipFill>
          <a:blip r:embed="rId6"/>
          <a:stretch>
            <a:fillRect/>
          </a:stretch>
        </p:blipFill>
        <p:spPr>
          <a:xfrm>
            <a:off x="5585460" y="2678748"/>
            <a:ext cx="5266690" cy="281749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476250"/>
            <a:ext cx="12192000" cy="6381750"/>
          </a:xfrm>
          <a:prstGeom prst="rect">
            <a:avLst/>
          </a:prstGeom>
        </p:spPr>
      </p:pic>
      <p:sp>
        <p:nvSpPr>
          <p:cNvPr id="2" name="矩形 1"/>
          <p:cNvSpPr/>
          <p:nvPr/>
        </p:nvSpPr>
        <p:spPr>
          <a:xfrm>
            <a:off x="381000" y="249555"/>
            <a:ext cx="11430000" cy="622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rPr>
              <a:t>v</a:t>
            </a:r>
            <a:endParaRPr kumimoji="0" lang="en-US" altLang="zh-CN"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6" name="文本框 16"/>
          <p:cNvSpPr txBox="1"/>
          <p:nvPr/>
        </p:nvSpPr>
        <p:spPr>
          <a:xfrm>
            <a:off x="4964549" y="676930"/>
            <a:ext cx="1605280" cy="521970"/>
          </a:xfrm>
          <a:prstGeom prst="rect">
            <a:avLst/>
          </a:prstGeom>
          <a:noFill/>
        </p:spPr>
        <p:txBody>
          <a:bodyPr wrap="none" rtlCol="0">
            <a:spAutoFit/>
          </a:bodyPr>
          <a:lstStyle>
            <a:defPPr>
              <a:defRPr lang="zh-CN"/>
            </a:defPPr>
            <a:lvl1pPr marR="0" lvl="0" indent="0" defTabSz="609600" fontAlgn="auto">
              <a:lnSpc>
                <a:spcPct val="100000"/>
              </a:lnSpc>
              <a:spcBef>
                <a:spcPts val="0"/>
              </a:spcBef>
              <a:spcAft>
                <a:spcPts val="0"/>
              </a:spcAft>
              <a:buClrTx/>
              <a:buSzTx/>
              <a:buFontTx/>
              <a:buNone/>
              <a:defRPr kumimoji="1" sz="2800" i="0" u="none" strike="noStrike" kern="0" cap="none" spc="0" normalizeH="0" baseline="0">
                <a:ln>
                  <a:noFill/>
                </a:ln>
                <a:gradFill>
                  <a:gsLst>
                    <a:gs pos="0">
                      <a:srgbClr val="23B4EF"/>
                    </a:gs>
                    <a:gs pos="100000">
                      <a:schemeClr val="accent5">
                        <a:lumMod val="75000"/>
                      </a:schemeClr>
                    </a:gs>
                  </a:gsLst>
                  <a:lin ang="9000000" scaled="0"/>
                </a:gradFill>
                <a:uLnTx/>
                <a:uFillTx/>
                <a:latin typeface="思源黑体 CN Bold" panose="020B0800000000000000" pitchFamily="34" charset="-122"/>
                <a:ea typeface="思源黑体 CN Bold" panose="020B0800000000000000" pitchFamily="34" charset="-122"/>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tx1"/>
                </a:solidFill>
                <a:sym typeface="汉仪细等线简" panose="00020600040101010101" pitchFamily="18" charset="-122"/>
              </a:rPr>
              <a:t>  </a:t>
            </a:r>
            <a:r>
              <a:rPr lang="zh-CN" altLang="en-US" dirty="0">
                <a:solidFill>
                  <a:schemeClr val="tx1"/>
                </a:solidFill>
                <a:sym typeface="汉仪细等线简" panose="00020600040101010101" pitchFamily="18" charset="-122"/>
              </a:rPr>
              <a:t>实验</a:t>
            </a:r>
            <a:r>
              <a:rPr lang="zh-CN" altLang="en-US" dirty="0">
                <a:solidFill>
                  <a:schemeClr val="tx1"/>
                </a:solidFill>
                <a:sym typeface="汉仪细等线简" panose="00020600040101010101" pitchFamily="18" charset="-122"/>
              </a:rPr>
              <a:t>一</a:t>
            </a:r>
            <a:endParaRPr lang="zh-CN" altLang="en-US" dirty="0">
              <a:solidFill>
                <a:schemeClr val="tx1"/>
              </a:solidFill>
              <a:sym typeface="汉仪细等线简" panose="00020600040101010101" pitchFamily="18" charset="-122"/>
            </a:endParaRPr>
          </a:p>
        </p:txBody>
      </p:sp>
      <p:sp>
        <p:nvSpPr>
          <p:cNvPr id="12" name="文本框 40"/>
          <p:cNvSpPr txBox="1"/>
          <p:nvPr/>
        </p:nvSpPr>
        <p:spPr>
          <a:xfrm>
            <a:off x="990600" y="1349375"/>
            <a:ext cx="2359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Part 2 </a:t>
            </a:r>
            <a:r>
              <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rPr>
              <a:t>展示</a:t>
            </a:r>
            <a:endParaRPr kumimoji="0" lang="zh-CN" altLang="en-US" sz="2400" b="1" i="0" u="none" strike="noStrike" kern="1200" cap="none" spc="0" normalizeH="0" baseline="0" noProof="0" dirty="0">
              <a:ln>
                <a:noFill/>
              </a:ln>
              <a:solidFill>
                <a:srgbClr val="7B9ED4"/>
              </a:solidFill>
              <a:effectLst/>
              <a:uLnTx/>
              <a:uFillTx/>
              <a:latin typeface="思源黑体 CN Light" panose="020B0300000000000000" pitchFamily="34" charset="-122"/>
              <a:ea typeface="思源黑体 CN Light" panose="020B0300000000000000" pitchFamily="34" charset="-122"/>
            </a:endParaRPr>
          </a:p>
        </p:txBody>
      </p:sp>
      <p:pic>
        <p:nvPicPr>
          <p:cNvPr id="8" name="图片 6" descr="未命名文件(28)"/>
          <p:cNvPicPr>
            <a:picLocks noChangeAspect="1"/>
          </p:cNvPicPr>
          <p:nvPr/>
        </p:nvPicPr>
        <p:blipFill>
          <a:blip r:embed="rId3"/>
          <a:stretch>
            <a:fillRect/>
          </a:stretch>
        </p:blipFill>
        <p:spPr>
          <a:xfrm>
            <a:off x="1108710" y="2001520"/>
            <a:ext cx="2419350" cy="4095750"/>
          </a:xfrm>
          <a:prstGeom prst="rect">
            <a:avLst/>
          </a:prstGeom>
        </p:spPr>
      </p:pic>
      <p:pic>
        <p:nvPicPr>
          <p:cNvPr id="10" name="图片 7"/>
          <p:cNvPicPr>
            <a:picLocks noChangeAspect="1"/>
          </p:cNvPicPr>
          <p:nvPr/>
        </p:nvPicPr>
        <p:blipFill>
          <a:blip r:embed="rId4"/>
          <a:stretch>
            <a:fillRect/>
          </a:stretch>
        </p:blipFill>
        <p:spPr>
          <a:xfrm>
            <a:off x="4006850" y="1349375"/>
            <a:ext cx="4787900" cy="2566035"/>
          </a:xfrm>
          <a:prstGeom prst="rect">
            <a:avLst/>
          </a:prstGeom>
          <a:noFill/>
          <a:ln>
            <a:noFill/>
          </a:ln>
        </p:spPr>
      </p:pic>
      <p:pic>
        <p:nvPicPr>
          <p:cNvPr id="11" name="图片 9"/>
          <p:cNvPicPr>
            <a:picLocks noChangeAspect="1"/>
          </p:cNvPicPr>
          <p:nvPr/>
        </p:nvPicPr>
        <p:blipFill>
          <a:blip r:embed="rId5"/>
          <a:stretch>
            <a:fillRect/>
          </a:stretch>
        </p:blipFill>
        <p:spPr>
          <a:xfrm>
            <a:off x="4006850" y="1939290"/>
            <a:ext cx="5266690" cy="2849880"/>
          </a:xfrm>
          <a:prstGeom prst="rect">
            <a:avLst/>
          </a:prstGeom>
          <a:noFill/>
          <a:ln>
            <a:noFill/>
          </a:ln>
        </p:spPr>
      </p:pic>
      <p:pic>
        <p:nvPicPr>
          <p:cNvPr id="14" name="图片 8"/>
          <p:cNvPicPr>
            <a:picLocks noChangeAspect="1"/>
          </p:cNvPicPr>
          <p:nvPr/>
        </p:nvPicPr>
        <p:blipFill>
          <a:blip r:embed="rId6"/>
          <a:stretch>
            <a:fillRect/>
          </a:stretch>
        </p:blipFill>
        <p:spPr>
          <a:xfrm>
            <a:off x="4019868" y="2668588"/>
            <a:ext cx="5253355" cy="256857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ox(in)">
                                      <p:cBhvr>
                                        <p:cTn id="13" dur="20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ox(in)">
                                      <p:cBhvr>
                                        <p:cTn id="18"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476250"/>
            <a:ext cx="12192000" cy="6381750"/>
          </a:xfrm>
          <a:prstGeom prst="rect">
            <a:avLst/>
          </a:prstGeom>
        </p:spPr>
      </p:pic>
      <p:sp>
        <p:nvSpPr>
          <p:cNvPr id="4" name="文本框 16"/>
          <p:cNvSpPr txBox="1"/>
          <p:nvPr/>
        </p:nvSpPr>
        <p:spPr>
          <a:xfrm>
            <a:off x="4310896" y="3191561"/>
            <a:ext cx="2697480" cy="768350"/>
          </a:xfrm>
          <a:prstGeom prst="rect">
            <a:avLst/>
          </a:prstGeom>
          <a:noFill/>
        </p:spPr>
        <p:txBody>
          <a:bodyPr wrap="none" rtlCol="0">
            <a:spAutoFit/>
          </a:bodyPr>
          <a:lstStyle>
            <a:defPPr>
              <a:defRPr lang="zh-CN"/>
            </a:defPPr>
            <a:lvl1pPr marR="0" lvl="0" indent="0" defTabSz="609600" fontAlgn="auto">
              <a:lnSpc>
                <a:spcPct val="100000"/>
              </a:lnSpc>
              <a:spcBef>
                <a:spcPts val="0"/>
              </a:spcBef>
              <a:spcAft>
                <a:spcPts val="0"/>
              </a:spcAft>
              <a:buClrTx/>
              <a:buSzTx/>
              <a:buFontTx/>
              <a:buNone/>
              <a:defRPr kumimoji="1" sz="2800" i="0" u="none" strike="noStrike" kern="0" cap="none" spc="0" normalizeH="0" baseline="0">
                <a:ln>
                  <a:noFill/>
                </a:ln>
                <a:gradFill>
                  <a:gsLst>
                    <a:gs pos="0">
                      <a:srgbClr val="23B4EF"/>
                    </a:gs>
                    <a:gs pos="100000">
                      <a:schemeClr val="accent5">
                        <a:lumMod val="75000"/>
                      </a:schemeClr>
                    </a:gs>
                  </a:gsLst>
                  <a:lin ang="9000000" scaled="0"/>
                </a:gradFill>
                <a:uLnTx/>
                <a:uFillTx/>
                <a:latin typeface="思源黑体 CN Bold" panose="020B0800000000000000" pitchFamily="34" charset="-122"/>
                <a:ea typeface="思源黑体 CN Bold" panose="020B0800000000000000" pitchFamily="34" charset="-122"/>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09600" rtl="0" eaLnBrk="1" fontAlgn="auto" latinLnBrk="0" hangingPunct="1">
              <a:lnSpc>
                <a:spcPct val="100000"/>
              </a:lnSpc>
              <a:spcBef>
                <a:spcPts val="0"/>
              </a:spcBef>
              <a:spcAft>
                <a:spcPts val="0"/>
              </a:spcAft>
              <a:buClrTx/>
              <a:buSzTx/>
              <a:buFontTx/>
              <a:buNone/>
              <a:defRPr/>
            </a:pPr>
            <a:r>
              <a:rPr kumimoji="1" lang="en-US" altLang="zh-CN" sz="4400" b="0" i="0" u="none" strike="noStrike" kern="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汉仪细等线简" panose="00020600040101010101" pitchFamily="18" charset="-122"/>
              </a:rPr>
              <a:t>   </a:t>
            </a:r>
            <a:r>
              <a:rPr kumimoji="1" lang="zh-CN" altLang="en-US" sz="4400" b="0" i="0" u="none" strike="noStrike" kern="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汉仪细等线简" panose="00020600040101010101" pitchFamily="18" charset="-122"/>
              </a:rPr>
              <a:t>实验</a:t>
            </a:r>
            <a:r>
              <a:rPr kumimoji="1" lang="zh-CN" altLang="en-US" sz="4400" b="0" i="0" u="none" strike="noStrike" kern="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汉仪细等线简" panose="00020600040101010101" pitchFamily="18" charset="-122"/>
              </a:rPr>
              <a:t>二</a:t>
            </a:r>
            <a:endParaRPr kumimoji="1" lang="zh-CN" altLang="en-US" sz="4400" b="0" i="0" u="none" strike="noStrike" kern="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sym typeface="汉仪细等线简" panose="00020600040101010101" pitchFamily="18" charset="-122"/>
            </a:endParaRPr>
          </a:p>
        </p:txBody>
      </p:sp>
      <p:sp>
        <p:nvSpPr>
          <p:cNvPr id="2" name="文本框 1"/>
          <p:cNvSpPr txBox="1"/>
          <p:nvPr/>
        </p:nvSpPr>
        <p:spPr>
          <a:xfrm>
            <a:off x="5440663" y="2228671"/>
            <a:ext cx="184354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gradFill>
                    <a:gsLst>
                      <a:gs pos="0">
                        <a:prstClr val="black"/>
                      </a:gs>
                      <a:gs pos="74000">
                        <a:prstClr val="black">
                          <a:alpha val="0"/>
                        </a:prstClr>
                      </a:gs>
                    </a:gsLst>
                    <a:lin ang="5400000" scaled="1"/>
                  </a:gradFill>
                </a:ln>
                <a:noFill/>
                <a:effectLst/>
                <a:uLnTx/>
                <a:uFillTx/>
                <a:latin typeface="Arial Black" panose="020B0A04020102020204" pitchFamily="34" charset="0"/>
                <a:ea typeface="微软雅黑" panose="020B0503020204020204" pitchFamily="34" charset="-122"/>
                <a:cs typeface="+mn-cs"/>
              </a:rPr>
              <a:t>02</a:t>
            </a:r>
            <a:endParaRPr kumimoji="0" lang="zh-CN" altLang="en-US" sz="7200" b="0" i="0" u="none" strike="noStrike" kern="1200" cap="none" spc="0" normalizeH="0" baseline="0" noProof="0" dirty="0">
              <a:ln>
                <a:gradFill>
                  <a:gsLst>
                    <a:gs pos="0">
                      <a:prstClr val="black"/>
                    </a:gs>
                    <a:gs pos="74000">
                      <a:prstClr val="black">
                        <a:alpha val="0"/>
                      </a:prstClr>
                    </a:gs>
                  </a:gsLst>
                  <a:lin ang="5400000" scaled="1"/>
                </a:gradFill>
              </a:ln>
              <a:noFill/>
              <a:effectLst/>
              <a:uLnTx/>
              <a:uFillTx/>
              <a:latin typeface="Arial Black" panose="020B0A04020102020204" pitchFamily="34" charset="0"/>
              <a:ea typeface="微软雅黑" panose="020B0503020204020204" pitchFamily="34" charset="-122"/>
              <a:cs typeface="+mn-cs"/>
            </a:endParaRPr>
          </a:p>
        </p:txBody>
      </p:sp>
      <p:sp>
        <p:nvSpPr>
          <p:cNvPr id="13" name="文本框 203"/>
          <p:cNvSpPr txBox="1"/>
          <p:nvPr/>
        </p:nvSpPr>
        <p:spPr>
          <a:xfrm>
            <a:off x="1947470" y="3961002"/>
            <a:ext cx="8297059" cy="414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ltLang="zh-CN" sz="1050" dirty="0"/>
          </a:p>
          <a:p>
            <a:pPr algn="ctr"/>
            <a:endParaRPr lang="zh-CN" altLang="en-US" sz="1050" dirty="0"/>
          </a:p>
        </p:txBody>
      </p:sp>
    </p:spTree>
  </p:cSld>
  <p:clrMapOvr>
    <a:masterClrMapping/>
  </p:clrMapOvr>
  <p:transition/>
</p:sld>
</file>

<file path=ppt/tags/tag1.xml><?xml version="1.0" encoding="utf-8"?>
<p:tagLst xmlns:p="http://schemas.openxmlformats.org/presentationml/2006/main">
  <p:tag name="KSO_WM_UNIT_PLACING_PICTURE_USER_VIEWPORT" val="{&quot;height&quot;:4452,&quot;width&quot;:8285}"/>
</p:tagLst>
</file>

<file path=ppt/tags/tag2.xml><?xml version="1.0" encoding="utf-8"?>
<p:tagLst xmlns:p="http://schemas.openxmlformats.org/presentationml/2006/main">
  <p:tag name="KSO_WM_UNIT_PLACING_PICTURE_USER_VIEWPORT" val="{&quot;height&quot;:4437,&quot;width&quot;:8294}"/>
</p:tagLst>
</file>

<file path=ppt/tags/tag3.xml><?xml version="1.0" encoding="utf-8"?>
<p:tagLst xmlns:p="http://schemas.openxmlformats.org/presentationml/2006/main">
  <p:tag name="ISLIDE.GUIDESSETTING" val="{&quot;Id&quot;:null,&quot;Name&quot;:&quot;无&quot;,&quot;HeaderHeight&quot;:1.0204081632653061,&quot;FooterHeight&quot;:1.3,&quot;SideMargin&quot;:1.0,&quot;TopMargin&quot;:1.3,&quot;BottomMargin&quot;:1.3,&quot;IntervalMargin&quot;:1.9000000000000001,&quot;SettingType&quot;:&quot;System&quo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1549</Words>
  <Application>WPS 演示</Application>
  <PresentationFormat>宽屏</PresentationFormat>
  <Paragraphs>158</Paragraphs>
  <Slides>18</Slides>
  <Notes>1</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18</vt:i4>
      </vt:variant>
    </vt:vector>
  </HeadingPairs>
  <TitlesOfParts>
    <vt:vector size="41" baseType="lpstr">
      <vt:lpstr>Arial</vt:lpstr>
      <vt:lpstr>宋体</vt:lpstr>
      <vt:lpstr>Wingdings</vt:lpstr>
      <vt:lpstr>汉仪锐智W</vt:lpstr>
      <vt:lpstr>Arial Black</vt:lpstr>
      <vt:lpstr>思源黑体 CN Bold</vt:lpstr>
      <vt:lpstr>汉仪细等线简</vt:lpstr>
      <vt:lpstr>黑体</vt:lpstr>
      <vt:lpstr>微软雅黑</vt:lpstr>
      <vt:lpstr>思源黑体 CN Light</vt:lpstr>
      <vt:lpstr>Calibri</vt:lpstr>
      <vt:lpstr>等线</vt:lpstr>
      <vt:lpstr>Agency FB</vt:lpstr>
      <vt:lpstr>苹方 中等</vt:lpstr>
      <vt:lpstr>Calibri Light</vt:lpstr>
      <vt:lpstr>思源宋体 CN Light</vt:lpstr>
      <vt:lpstr>Titillium</vt:lpstr>
      <vt:lpstr>思源黑体 CN</vt:lpstr>
      <vt:lpstr>Arial Unicode MS</vt:lpstr>
      <vt:lpstr>Trebuchet MS</vt:lpstr>
      <vt:lpstr>Calibri</vt:lpstr>
      <vt:lpstr>GENISO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懿懿UU</dc:creator>
  <cp:lastModifiedBy>xyh</cp:lastModifiedBy>
  <cp:revision>4</cp:revision>
  <dcterms:created xsi:type="dcterms:W3CDTF">2021-08-01T10:32:00Z</dcterms:created>
  <dcterms:modified xsi:type="dcterms:W3CDTF">2022-01-19T14:06:31Z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KSOTemplateUUID">
    <vt:lpwstr>v1.0_mb_aWcyb1oICaP9Y6ju0mIuaQ==</vt:lpwstr>
  </property>
  <property fmtid="{D5CDD505-2E9C-101B-9397-08002B2CF9AE}" pid="4" name="ICV">
    <vt:lpwstr>420507FB949D4265AC3C9A19EBE6540D</vt:lpwstr>
  </property>
</Properties>
</file>