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72" r:id="rId11"/>
    <p:sldId id="267" r:id="rId12"/>
    <p:sldId id="268" r:id="rId13"/>
    <p:sldId id="269" r:id="rId14"/>
    <p:sldId id="270" r:id="rId15"/>
    <p:sldId id="274" r:id="rId16"/>
    <p:sldId id="271" r:id="rId17"/>
    <p:sldId id="275" r:id="rId18"/>
    <p:sldId id="273" r:id="rId19"/>
    <p:sldId id="259" r:id="rId20"/>
    <p:sldId id="276" r:id="rId21"/>
    <p:sldId id="260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6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5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4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7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3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0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2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23FD7-74C0-474C-81E4-1B4689EE044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6AB0-48BD-4893-9F8C-7A738E4A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4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p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Wee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zh-c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5229"/>
          </a:xfrm>
        </p:spPr>
        <p:txBody>
          <a:bodyPr/>
          <a:lstStyle/>
          <a:p>
            <a:r>
              <a:rPr lang="zh-CN" altLang="en-US" smtClean="0"/>
              <a:t>分享议题：</a:t>
            </a:r>
            <a:r>
              <a:rPr lang="zh-CN" altLang="en-US" dirty="0" smtClean="0"/>
              <a:t>重新认识</a:t>
            </a:r>
            <a:r>
              <a:rPr lang="en-US" altLang="zh-CN" dirty="0" smtClean="0"/>
              <a:t>FE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76845" y="2739396"/>
            <a:ext cx="4129177" cy="3488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hfuuss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51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框架横飞的年代：</a:t>
            </a:r>
            <a:r>
              <a:rPr lang="en-US" altLang="zh-CN" sz="2800" dirty="0" smtClean="0"/>
              <a:t>MVC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ORM</a:t>
            </a:r>
            <a:endParaRPr lang="en-US" altLang="zh-CN" sz="28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07366" y="1541638"/>
            <a:ext cx="8394940" cy="56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2167645"/>
            <a:ext cx="6266667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7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回归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本质：</a:t>
            </a:r>
            <a:r>
              <a:rPr lang="en-US" altLang="zh-CN" sz="2800" dirty="0" smtClean="0"/>
              <a:t>REST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29491" cy="1624941"/>
          </a:xfrm>
        </p:spPr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鼓励基于</a:t>
            </a:r>
            <a:r>
              <a:rPr lang="en-US" altLang="zh-CN" dirty="0"/>
              <a:t>URL</a:t>
            </a:r>
            <a:r>
              <a:rPr lang="zh-CN" altLang="en-US" dirty="0"/>
              <a:t>来组织系统功能，充分利用</a:t>
            </a:r>
            <a:r>
              <a:rPr lang="en-US" altLang="zh-CN" dirty="0"/>
              <a:t>HTTP</a:t>
            </a:r>
            <a:r>
              <a:rPr lang="zh-CN" altLang="en-US" dirty="0"/>
              <a:t>本身的语义，而不是仅仅将</a:t>
            </a:r>
            <a:r>
              <a:rPr lang="en-US" altLang="zh-CN" dirty="0"/>
              <a:t>HTTP</a:t>
            </a:r>
            <a:r>
              <a:rPr lang="zh-CN" altLang="en-US" dirty="0"/>
              <a:t>作为一种远程数据传输</a:t>
            </a:r>
            <a:r>
              <a:rPr lang="zh-CN" altLang="en-US" dirty="0" smtClean="0"/>
              <a:t>协议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4510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浏览器端的魔术：</a:t>
            </a:r>
            <a:r>
              <a:rPr lang="en-US" altLang="zh-CN" sz="2800" dirty="0" smtClean="0"/>
              <a:t>AJAX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377" y="1420183"/>
            <a:ext cx="8210909" cy="127125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AJAX</a:t>
            </a:r>
            <a:r>
              <a:rPr lang="zh-CN" altLang="en-US" sz="2000" dirty="0"/>
              <a:t>的出现，以及诸如</a:t>
            </a:r>
            <a:r>
              <a:rPr lang="en-US" altLang="zh-CN" sz="2000" dirty="0"/>
              <a:t>EXTJS</a:t>
            </a:r>
            <a:r>
              <a:rPr lang="zh-CN" altLang="en-US" sz="2000" dirty="0"/>
              <a:t>、</a:t>
            </a:r>
            <a:r>
              <a:rPr lang="en-US" altLang="zh-CN" sz="2000" dirty="0"/>
              <a:t>DOJO</a:t>
            </a:r>
            <a:r>
              <a:rPr lang="zh-CN" altLang="en-US" sz="2000" dirty="0"/>
              <a:t>等一些前端开发框架的出现，也使得单页应用（</a:t>
            </a:r>
            <a:r>
              <a:rPr lang="en-US" altLang="zh-CN" sz="2000" dirty="0" smtClean="0"/>
              <a:t>Single </a:t>
            </a:r>
            <a:r>
              <a:rPr lang="en-US" altLang="zh-CN" sz="2000" dirty="0"/>
              <a:t>Page Application</a:t>
            </a:r>
            <a:r>
              <a:rPr lang="zh-CN" altLang="en-US" sz="2000" dirty="0"/>
              <a:t>）在这个时候流行起来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这种模式下，前后端的分工非常清晰，前后端的关键协作点是 </a:t>
            </a:r>
            <a:r>
              <a:rPr lang="en-US" altLang="zh-CN" sz="2000" dirty="0"/>
              <a:t>Ajax </a:t>
            </a:r>
            <a:r>
              <a:rPr lang="zh-CN" altLang="en-US" sz="2000" dirty="0"/>
              <a:t>接口，规定好交互接口后，前后端工程师就可以根据约定，分头开工，开发环境中通过</a:t>
            </a:r>
            <a:r>
              <a:rPr lang="en-US" altLang="zh-CN" sz="2000" dirty="0"/>
              <a:t>Mock</a:t>
            </a:r>
            <a:r>
              <a:rPr lang="zh-CN" altLang="en-US" sz="2000" dirty="0"/>
              <a:t>等方式进行测试，同时在特定时间节点进行前后端集成测试。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6883"/>
            <a:ext cx="6380952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1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前端</a:t>
            </a:r>
            <a:r>
              <a:rPr lang="en-US" altLang="zh-CN" sz="2800" dirty="0" smtClean="0"/>
              <a:t>MVC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Angular/Backbone/</a:t>
            </a:r>
            <a:r>
              <a:rPr lang="en-US" altLang="zh-CN" sz="2800" dirty="0" err="1" smtClean="0"/>
              <a:t>Vue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814094" cy="95208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现在，对于一个前端功能、交互复杂的</a:t>
            </a:r>
            <a:r>
              <a:rPr lang="en-US" altLang="zh-CN" sz="2000" dirty="0"/>
              <a:t>SPA</a:t>
            </a:r>
            <a:r>
              <a:rPr lang="zh-CN" altLang="en-US" sz="2000" dirty="0"/>
              <a:t>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代码很容易膨胀（超过</a:t>
            </a:r>
            <a:r>
              <a:rPr lang="en-US" altLang="zh-CN" sz="2000" dirty="0"/>
              <a:t>10</a:t>
            </a:r>
            <a:r>
              <a:rPr lang="zh-CN" altLang="en-US" sz="2000" dirty="0"/>
              <a:t>万行）。很自然地，像服务端从</a:t>
            </a:r>
            <a:r>
              <a:rPr lang="en-US" altLang="zh-CN" sz="2000" dirty="0"/>
              <a:t>JSP</a:t>
            </a:r>
            <a:r>
              <a:rPr lang="zh-CN" altLang="en-US" sz="2000" dirty="0"/>
              <a:t>向</a:t>
            </a:r>
            <a:r>
              <a:rPr lang="en-US" altLang="zh-CN" sz="2000" dirty="0"/>
              <a:t>MVC</a:t>
            </a:r>
            <a:r>
              <a:rPr lang="zh-CN" altLang="en-US" sz="2000" dirty="0"/>
              <a:t>框架转换的过程一样，前端开发也出现了大量的</a:t>
            </a:r>
            <a:r>
              <a:rPr lang="en-US" altLang="zh-CN" sz="2000" dirty="0"/>
              <a:t>MVC</a:t>
            </a:r>
            <a:r>
              <a:rPr lang="zh-CN" altLang="en-US" sz="2000" dirty="0"/>
              <a:t>框架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3361216"/>
            <a:ext cx="6190476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1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在服务器端的逆袭：</a:t>
            </a:r>
            <a:r>
              <a:rPr lang="en-US" altLang="zh-CN" sz="2800" dirty="0" smtClean="0"/>
              <a:t>Node</a:t>
            </a:r>
            <a:endParaRPr lang="en-US" altLang="zh-CN" sz="2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377" y="1540954"/>
            <a:ext cx="6347604" cy="119362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各大浏览器的竞争，使其引擎的性能不断提升，至今</a:t>
            </a:r>
            <a:r>
              <a:rPr lang="en-US" altLang="zh-CN" sz="2000" dirty="0"/>
              <a:t>Google V8</a:t>
            </a:r>
            <a:r>
              <a:rPr lang="zh-CN" altLang="en-US" sz="2000" dirty="0"/>
              <a:t>引擎的性能已经足以运行大型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程序。在</a:t>
            </a:r>
            <a:r>
              <a:rPr lang="en-US" altLang="zh-CN" sz="2000" dirty="0"/>
              <a:t>V8</a:t>
            </a:r>
            <a:r>
              <a:rPr lang="zh-CN" altLang="en-US" sz="2000" dirty="0"/>
              <a:t>之上加以网络、文件系统等内置模块，形成了如今的</a:t>
            </a:r>
            <a:r>
              <a:rPr lang="en-US" altLang="zh-CN" sz="2000" dirty="0"/>
              <a:t>Node.js</a:t>
            </a:r>
            <a:r>
              <a:rPr lang="zh-CN" altLang="en-US" sz="2000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3567468"/>
            <a:ext cx="6142857" cy="28285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41720" y="1540954"/>
            <a:ext cx="3459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hlinkClick r:id="rId3"/>
              </a:rPr>
              <a:t>npm</a:t>
            </a:r>
            <a:r>
              <a:rPr lang="en-US" altLang="zh-CN" dirty="0"/>
              <a:t> </a:t>
            </a:r>
            <a:r>
              <a:rPr lang="zh-CN" altLang="en-US" dirty="0"/>
              <a:t>是 </a:t>
            </a:r>
            <a:r>
              <a:rPr lang="en-US" altLang="zh-CN" dirty="0"/>
              <a:t>Node </a:t>
            </a:r>
            <a:r>
              <a:rPr lang="zh-CN" altLang="en-US" dirty="0"/>
              <a:t>的模块管理器，功能极其强大。它是 </a:t>
            </a:r>
            <a:r>
              <a:rPr lang="en-US" altLang="zh-CN" dirty="0"/>
              <a:t>Node </a:t>
            </a:r>
            <a:r>
              <a:rPr lang="zh-CN" altLang="en-US" dirty="0"/>
              <a:t>获得成功的重要原因之一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96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能干什么？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网站（如</a:t>
            </a:r>
            <a:r>
              <a:rPr lang="en-US" altLang="zh-CN" dirty="0" smtClean="0"/>
              <a:t>express/</a:t>
            </a:r>
            <a:r>
              <a:rPr lang="en-US" altLang="zh-CN" dirty="0" err="1" smtClean="0"/>
              <a:t>koa</a:t>
            </a:r>
            <a:r>
              <a:rPr lang="zh-CN" altLang="en-US" dirty="0" smtClean="0"/>
              <a:t>等）</a:t>
            </a:r>
          </a:p>
          <a:p>
            <a:r>
              <a:rPr lang="en-US" altLang="zh-CN" dirty="0" err="1" smtClean="0"/>
              <a:t>im</a:t>
            </a:r>
            <a:r>
              <a:rPr lang="zh-CN" altLang="en-US" dirty="0" smtClean="0"/>
              <a:t>即时聊天</a:t>
            </a:r>
            <a:r>
              <a:rPr lang="en-US" altLang="zh-CN" dirty="0" smtClean="0"/>
              <a:t>(socket.io)</a:t>
            </a:r>
          </a:p>
          <a:p>
            <a:r>
              <a:rPr lang="en-US" altLang="zh-CN" dirty="0" err="1" smtClean="0"/>
              <a:t>api</a:t>
            </a:r>
            <a:r>
              <a:rPr lang="zh-CN" altLang="en-US" dirty="0" smtClean="0"/>
              <a:t>（移动端，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h5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http proxy</a:t>
            </a:r>
            <a:r>
              <a:rPr lang="zh-CN" altLang="en-US" dirty="0" smtClean="0"/>
              <a:t>（淘宝首页）</a:t>
            </a:r>
          </a:p>
          <a:p>
            <a:r>
              <a:rPr lang="en-US" altLang="zh-CN" dirty="0" smtClean="0"/>
              <a:t>http proxy</a:t>
            </a:r>
            <a:r>
              <a:rPr lang="zh-CN" altLang="en-US" dirty="0" smtClean="0"/>
              <a:t>延伸，组装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服务，作为微服务的一部分</a:t>
            </a:r>
          </a:p>
          <a:p>
            <a:r>
              <a:rPr lang="zh-CN" altLang="en-US" dirty="0" smtClean="0"/>
              <a:t>前端构建工具</a:t>
            </a:r>
            <a:r>
              <a:rPr lang="en-US" altLang="zh-CN" dirty="0" smtClean="0"/>
              <a:t>(grunt/gulp/bower/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/fis3…)</a:t>
            </a:r>
          </a:p>
          <a:p>
            <a:r>
              <a:rPr lang="zh-CN" altLang="en-US" dirty="0" smtClean="0"/>
              <a:t>写操作系统（</a:t>
            </a:r>
            <a:r>
              <a:rPr lang="en-US" altLang="zh-CN" dirty="0" err="1" smtClean="0"/>
              <a:t>NodeOS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跨平台打包工具（</a:t>
            </a:r>
            <a:r>
              <a:rPr lang="en-US" altLang="zh-CN" dirty="0" smtClean="0"/>
              <a:t>nw.js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命令行工具（比如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编辑器（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总的来说，啥都能干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431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前端的自动化、服务化和实时化</a:t>
            </a:r>
            <a:r>
              <a:rPr lang="en-US" altLang="zh-CN" sz="2800" dirty="0" smtClean="0">
                <a:solidFill>
                  <a:srgbClr val="C00000"/>
                </a:solidFill>
              </a:rPr>
              <a:t/>
            </a:r>
            <a:br>
              <a:rPr lang="en-US" altLang="zh-CN" sz="2800" dirty="0" smtClean="0">
                <a:solidFill>
                  <a:srgbClr val="C00000"/>
                </a:solidFill>
              </a:rPr>
            </a:b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自动化：</a:t>
            </a:r>
            <a:r>
              <a:rPr lang="en-US" altLang="zh-CN" dirty="0" smtClean="0"/>
              <a:t>grunt</a:t>
            </a:r>
            <a:r>
              <a:rPr lang="zh-CN" altLang="en-US" dirty="0"/>
              <a:t>、</a:t>
            </a:r>
            <a:r>
              <a:rPr lang="en-US" altLang="zh-CN" dirty="0"/>
              <a:t>gulp</a:t>
            </a:r>
            <a:r>
              <a:rPr lang="zh-CN" altLang="en-US" dirty="0"/>
              <a:t>已帮助前端很好地解决了代码压缩、生成</a:t>
            </a:r>
            <a:r>
              <a:rPr lang="en-US" altLang="zh-CN" dirty="0"/>
              <a:t>md5</a:t>
            </a:r>
            <a:r>
              <a:rPr lang="zh-CN" altLang="en-US" dirty="0"/>
              <a:t>、合图等功能</a:t>
            </a:r>
            <a:r>
              <a:rPr lang="zh-CN" altLang="en-US" dirty="0" smtClean="0"/>
              <a:t>。结合七牛云等平台。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目前</a:t>
            </a:r>
            <a:r>
              <a:rPr lang="en-US" altLang="zh-CN" dirty="0" err="1" smtClean="0"/>
              <a:t>nbugs</a:t>
            </a:r>
            <a:r>
              <a:rPr lang="zh-CN" altLang="en-US" dirty="0" smtClean="0"/>
              <a:t>前端架构采用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和七牛云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服务化：作为接入层，调用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等基础功能，处理数据库，将数据发给浏览器处理。（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等语言可以专注数据处理，业务交给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实时</a:t>
            </a:r>
            <a:r>
              <a:rPr lang="zh-CN" altLang="en-US" dirty="0" smtClean="0"/>
              <a:t>化：</a:t>
            </a:r>
            <a:r>
              <a:rPr lang="en-US" altLang="zh-CN" dirty="0"/>
              <a:t> </a:t>
            </a:r>
            <a:r>
              <a:rPr lang="en-US" altLang="zh-CN" dirty="0" err="1" smtClean="0"/>
              <a:t>GraphQL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前端操作数据库</a:t>
            </a:r>
            <a:r>
              <a:rPr lang="en-US" altLang="zh-CN" dirty="0" smtClean="0"/>
              <a:t>)  Meteor(DDP</a:t>
            </a:r>
            <a:r>
              <a:rPr lang="zh-CN" altLang="en-US" dirty="0" smtClean="0"/>
              <a:t>协议，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全栈框架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58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前端组件化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377" y="1575459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React  Facebook</a:t>
            </a:r>
            <a:r>
              <a:rPr lang="zh-CN" altLang="en-US" sz="2000" dirty="0" smtClean="0"/>
              <a:t>出品 小而轻    学习成本：</a:t>
            </a:r>
            <a:r>
              <a:rPr lang="en-US" altLang="zh-CN" sz="2000" dirty="0"/>
              <a:t>middle</a:t>
            </a:r>
            <a:endParaRPr lang="en-US" altLang="zh-CN" sz="2000" dirty="0" smtClean="0"/>
          </a:p>
          <a:p>
            <a:r>
              <a:rPr lang="en-US" altLang="zh-CN" sz="2000" dirty="0" smtClean="0"/>
              <a:t>Angular2 </a:t>
            </a:r>
            <a:r>
              <a:rPr lang="en-US" altLang="zh-CN" sz="2000" dirty="0"/>
              <a:t>G</a:t>
            </a:r>
            <a:r>
              <a:rPr lang="en-US" altLang="zh-CN" sz="2000" dirty="0" smtClean="0"/>
              <a:t>oogle</a:t>
            </a:r>
            <a:r>
              <a:rPr lang="zh-CN" altLang="en-US" sz="2000" dirty="0" smtClean="0"/>
              <a:t>出品  大而全    学习成本：</a:t>
            </a:r>
            <a:r>
              <a:rPr lang="en-US" altLang="zh-CN" sz="2000" dirty="0"/>
              <a:t>hard</a:t>
            </a:r>
            <a:endParaRPr lang="en-US" altLang="zh-CN" sz="2000" dirty="0" smtClean="0"/>
          </a:p>
          <a:p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尤</a:t>
            </a:r>
            <a:r>
              <a:rPr lang="zh-CN" altLang="en-US" sz="2000" dirty="0"/>
              <a:t>雨溪</a:t>
            </a:r>
            <a:r>
              <a:rPr lang="zh-CN" altLang="en-US" sz="2000" dirty="0" smtClean="0"/>
              <a:t>出品   吸收了</a:t>
            </a:r>
            <a:r>
              <a:rPr lang="en-US" altLang="zh-CN" sz="2000" dirty="0" smtClean="0"/>
              <a:t>ng1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react</a:t>
            </a:r>
            <a:r>
              <a:rPr lang="zh-CN" altLang="en-US" sz="2000" dirty="0" smtClean="0"/>
              <a:t>的优点   学习成本：</a:t>
            </a:r>
            <a:r>
              <a:rPr lang="en-US" altLang="zh-CN" sz="2000" dirty="0" smtClean="0"/>
              <a:t>easy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尤雨溪曾在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google</a:t>
            </a:r>
            <a:r>
              <a:rPr lang="zh-CN" altLang="en-US" sz="2000" dirty="0" smtClean="0"/>
              <a:t>工作，觉得</a:t>
            </a:r>
            <a:r>
              <a:rPr lang="en-US" altLang="zh-CN" sz="2000" dirty="0" smtClean="0"/>
              <a:t>angular1</a:t>
            </a:r>
            <a:r>
              <a:rPr lang="zh-CN" altLang="en-US" sz="2000" dirty="0" smtClean="0"/>
              <a:t>不好用，自己写了一个</a:t>
            </a: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，凭借</a:t>
            </a: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，进入了</a:t>
            </a:r>
            <a:r>
              <a:rPr lang="en-US" altLang="zh-CN" sz="2000" dirty="0" smtClean="0">
                <a:solidFill>
                  <a:srgbClr val="FF0000"/>
                </a:solidFill>
              </a:rPr>
              <a:t>meteor</a:t>
            </a:r>
            <a:r>
              <a:rPr lang="zh-CN" altLang="en-US" sz="2000" dirty="0" smtClean="0">
                <a:solidFill>
                  <a:srgbClr val="FF0000"/>
                </a:solidFill>
              </a:rPr>
              <a:t>公司</a:t>
            </a:r>
            <a:r>
              <a:rPr lang="zh-CN" altLang="en-US" sz="2000" dirty="0" smtClean="0"/>
              <a:t>。后来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在国内大火。</a:t>
            </a:r>
            <a:r>
              <a:rPr lang="zh-CN" altLang="en-US" sz="2000" dirty="0" smtClean="0"/>
              <a:t>辞职全职做</a:t>
            </a: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。 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的缺点感觉就是生态圈还没有</a:t>
            </a:r>
            <a:r>
              <a:rPr lang="en-US" altLang="zh-CN" sz="2000" dirty="0" smtClean="0"/>
              <a:t>react</a:t>
            </a:r>
            <a:r>
              <a:rPr lang="zh-CN" altLang="en-US" sz="2000" dirty="0" smtClean="0"/>
              <a:t>生态圈完善。因为</a:t>
            </a:r>
            <a:r>
              <a:rPr lang="en-US" altLang="zh-CN" sz="2000" dirty="0" smtClean="0"/>
              <a:t>react</a:t>
            </a:r>
            <a:r>
              <a:rPr lang="zh-CN" altLang="en-US" sz="2000" dirty="0" smtClean="0"/>
              <a:t>早出来的，很多牛人们都在搞</a:t>
            </a:r>
            <a:r>
              <a:rPr lang="en-US" altLang="zh-CN" sz="2000" dirty="0" smtClean="0"/>
              <a:t>React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2016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</a:t>
            </a:r>
            <a:r>
              <a:rPr lang="en-US" altLang="zh-CN" sz="2000" dirty="0"/>
              <a:t>3</a:t>
            </a:r>
            <a:r>
              <a:rPr lang="zh-CN" altLang="en-US" sz="2000" dirty="0"/>
              <a:t>日，在南京的</a:t>
            </a:r>
            <a:r>
              <a:rPr lang="en-US" altLang="zh-CN" sz="2000" dirty="0" err="1"/>
              <a:t>JSConf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作者</a:t>
            </a:r>
            <a:r>
              <a:rPr lang="zh-CN" altLang="en-US" sz="2000" dirty="0"/>
              <a:t>尤雨溪正式宣布加盟阿里巴巴</a:t>
            </a:r>
            <a:r>
              <a:rPr lang="en-US" altLang="zh-CN" sz="2000" dirty="0" err="1">
                <a:hlinkClick r:id="rId2"/>
              </a:rPr>
              <a:t>Weex</a:t>
            </a:r>
            <a:r>
              <a:rPr lang="zh-CN" altLang="en-US" sz="2000" dirty="0"/>
              <a:t>团队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个人观点：前端新人可以加入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阵营，一起完善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生态圈。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63184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841" y="33858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发展史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359798"/>
            <a:ext cx="10515600" cy="3470994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Web</a:t>
            </a:r>
            <a:r>
              <a:rPr lang="zh-CN" altLang="en-US" sz="1400" dirty="0"/>
              <a:t>的诞生</a:t>
            </a:r>
          </a:p>
          <a:p>
            <a:r>
              <a:rPr lang="zh-CN" altLang="en-US" sz="1400" dirty="0"/>
              <a:t>动态内容的出现：</a:t>
            </a:r>
            <a:r>
              <a:rPr lang="en-US" altLang="zh-CN" sz="1400" dirty="0"/>
              <a:t>CGI</a:t>
            </a:r>
          </a:p>
          <a:p>
            <a:r>
              <a:rPr lang="en-US" altLang="zh-CN" sz="1400" dirty="0" smtClean="0">
                <a:solidFill>
                  <a:schemeClr val="accent2"/>
                </a:solidFill>
              </a:rPr>
              <a:t>Web</a:t>
            </a:r>
            <a:r>
              <a:rPr lang="zh-CN" altLang="en-US" sz="1400" dirty="0" smtClean="0">
                <a:solidFill>
                  <a:schemeClr val="accent2"/>
                </a:solidFill>
              </a:rPr>
              <a:t>编程脚本语言：</a:t>
            </a:r>
            <a:r>
              <a:rPr lang="en-US" altLang="zh-CN" sz="1400" dirty="0" smtClean="0">
                <a:solidFill>
                  <a:schemeClr val="accent2"/>
                </a:solidFill>
              </a:rPr>
              <a:t>PHP/ASP/JSP</a:t>
            </a:r>
          </a:p>
          <a:p>
            <a:r>
              <a:rPr lang="zh-CN" altLang="en-US" sz="1400" dirty="0" smtClean="0">
                <a:solidFill>
                  <a:schemeClr val="accent2"/>
                </a:solidFill>
              </a:rPr>
              <a:t>分布式</a:t>
            </a:r>
            <a:r>
              <a:rPr lang="zh-CN" altLang="en-US" sz="1400" dirty="0">
                <a:solidFill>
                  <a:schemeClr val="accent2"/>
                </a:solidFill>
              </a:rPr>
              <a:t>企业计算平台：</a:t>
            </a:r>
            <a:r>
              <a:rPr lang="en-US" altLang="zh-CN" sz="1400" dirty="0">
                <a:solidFill>
                  <a:schemeClr val="accent2"/>
                </a:solidFill>
              </a:rPr>
              <a:t>J2EE/</a:t>
            </a:r>
            <a:r>
              <a:rPr lang="en-US" altLang="zh-CN" sz="1400" dirty="0" err="1">
                <a:solidFill>
                  <a:schemeClr val="accent2"/>
                </a:solidFill>
              </a:rPr>
              <a:t>.Net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r>
              <a:rPr lang="zh-CN" altLang="en-US" sz="1400" dirty="0">
                <a:solidFill>
                  <a:schemeClr val="accent2"/>
                </a:solidFill>
              </a:rPr>
              <a:t>框架横飞的年代：</a:t>
            </a:r>
            <a:r>
              <a:rPr lang="en-US" altLang="zh-CN" sz="1400" dirty="0">
                <a:solidFill>
                  <a:schemeClr val="accent2"/>
                </a:solidFill>
              </a:rPr>
              <a:t>MVC</a:t>
            </a:r>
            <a:r>
              <a:rPr lang="zh-CN" altLang="en-US" sz="1400" dirty="0">
                <a:solidFill>
                  <a:schemeClr val="accent2"/>
                </a:solidFill>
              </a:rPr>
              <a:t>，</a:t>
            </a:r>
            <a:r>
              <a:rPr lang="en-US" altLang="zh-CN" sz="1400" dirty="0" smtClean="0">
                <a:solidFill>
                  <a:schemeClr val="accent2"/>
                </a:solidFill>
              </a:rPr>
              <a:t>ORM</a:t>
            </a:r>
          </a:p>
          <a:p>
            <a:r>
              <a:rPr lang="zh-CN" altLang="en-US" sz="1400" dirty="0" smtClean="0">
                <a:solidFill>
                  <a:schemeClr val="accent2"/>
                </a:solidFill>
              </a:rPr>
              <a:t>浏览器端的魔术：</a:t>
            </a:r>
            <a:r>
              <a:rPr lang="en-US" altLang="zh-CN" sz="1400" dirty="0" smtClean="0">
                <a:solidFill>
                  <a:schemeClr val="accent2"/>
                </a:solidFill>
              </a:rPr>
              <a:t>AJAX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r>
              <a:rPr lang="zh-CN" altLang="en-US" sz="1400" dirty="0">
                <a:solidFill>
                  <a:srgbClr val="C00000"/>
                </a:solidFill>
              </a:rPr>
              <a:t>回归</a:t>
            </a:r>
            <a:r>
              <a:rPr lang="en-US" altLang="zh-CN" sz="1400" dirty="0">
                <a:solidFill>
                  <a:srgbClr val="C00000"/>
                </a:solidFill>
              </a:rPr>
              <a:t>Web</a:t>
            </a:r>
            <a:r>
              <a:rPr lang="zh-CN" altLang="en-US" sz="1400" dirty="0">
                <a:solidFill>
                  <a:srgbClr val="C00000"/>
                </a:solidFill>
              </a:rPr>
              <a:t>本质：</a:t>
            </a:r>
            <a:r>
              <a:rPr lang="en-US" altLang="zh-CN" sz="1400" dirty="0">
                <a:solidFill>
                  <a:srgbClr val="C00000"/>
                </a:solidFill>
              </a:rPr>
              <a:t>REST</a:t>
            </a:r>
          </a:p>
          <a:p>
            <a:r>
              <a:rPr lang="zh-CN" altLang="en-US" sz="1400" dirty="0" smtClean="0">
                <a:solidFill>
                  <a:srgbClr val="C00000"/>
                </a:solidFill>
              </a:rPr>
              <a:t>前端</a:t>
            </a:r>
            <a:r>
              <a:rPr lang="en-US" altLang="zh-CN" sz="1400" dirty="0">
                <a:solidFill>
                  <a:srgbClr val="C00000"/>
                </a:solidFill>
              </a:rPr>
              <a:t>MVC</a:t>
            </a:r>
            <a:r>
              <a:rPr lang="zh-CN" altLang="en-US" sz="1400" dirty="0">
                <a:solidFill>
                  <a:srgbClr val="C00000"/>
                </a:solidFill>
              </a:rPr>
              <a:t>：</a:t>
            </a:r>
            <a:r>
              <a:rPr lang="en-US" altLang="zh-CN" sz="1400" dirty="0" smtClean="0">
                <a:solidFill>
                  <a:srgbClr val="C00000"/>
                </a:solidFill>
              </a:rPr>
              <a:t>Angular/React/Backbone/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Vue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>
                <a:solidFill>
                  <a:srgbClr val="C00000"/>
                </a:solidFill>
              </a:rPr>
              <a:t>JavaScript</a:t>
            </a:r>
            <a:r>
              <a:rPr lang="zh-CN" altLang="en-US" sz="1400" dirty="0">
                <a:solidFill>
                  <a:srgbClr val="C00000"/>
                </a:solidFill>
              </a:rPr>
              <a:t>在服务器端的逆袭：</a:t>
            </a:r>
            <a:r>
              <a:rPr lang="en-US" altLang="zh-CN" sz="1400" dirty="0" smtClean="0">
                <a:solidFill>
                  <a:srgbClr val="C00000"/>
                </a:solidFill>
              </a:rPr>
              <a:t>Node</a:t>
            </a:r>
          </a:p>
          <a:p>
            <a:r>
              <a:rPr lang="zh-CN" altLang="en-US" sz="1400" dirty="0" smtClean="0">
                <a:solidFill>
                  <a:srgbClr val="C00000"/>
                </a:solidFill>
              </a:rPr>
              <a:t>前端</a:t>
            </a:r>
            <a:r>
              <a:rPr lang="zh-CN" altLang="en-US" sz="1400" dirty="0">
                <a:solidFill>
                  <a:srgbClr val="C00000"/>
                </a:solidFill>
              </a:rPr>
              <a:t>的自动化、服务化和实时</a:t>
            </a:r>
            <a:r>
              <a:rPr lang="zh-CN" altLang="en-US" sz="1400" dirty="0" smtClean="0">
                <a:solidFill>
                  <a:srgbClr val="C00000"/>
                </a:solidFill>
              </a:rPr>
              <a:t>化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zh-CN" altLang="en-US" sz="1400" dirty="0" smtClean="0">
                <a:solidFill>
                  <a:srgbClr val="C00000"/>
                </a:solidFill>
              </a:rPr>
              <a:t>前端组件化</a:t>
            </a:r>
            <a:endParaRPr lang="en-US" altLang="zh-CN" sz="1400" dirty="0">
              <a:solidFill>
                <a:srgbClr val="C00000"/>
              </a:solidFill>
            </a:endParaRPr>
          </a:p>
          <a:p>
            <a:endParaRPr lang="zh-CN" altLang="en-US" sz="1400" dirty="0"/>
          </a:p>
        </p:txBody>
      </p:sp>
      <p:sp>
        <p:nvSpPr>
          <p:cNvPr id="4" name="燕尾形箭头 3"/>
          <p:cNvSpPr/>
          <p:nvPr/>
        </p:nvSpPr>
        <p:spPr>
          <a:xfrm>
            <a:off x="4986066" y="2119861"/>
            <a:ext cx="2139351" cy="33388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燕尾形箭头 4"/>
          <p:cNvSpPr/>
          <p:nvPr/>
        </p:nvSpPr>
        <p:spPr>
          <a:xfrm>
            <a:off x="5587041" y="3748556"/>
            <a:ext cx="2139351" cy="33388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01796" y="2084413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后端为主的时代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325928" y="3713108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前端</a:t>
            </a:r>
            <a:r>
              <a:rPr lang="zh-CN" altLang="en-US" b="1" dirty="0" smtClean="0"/>
              <a:t>为主的时代</a:t>
            </a:r>
            <a:endParaRPr lang="zh-CN" altLang="en-US" b="1" dirty="0"/>
          </a:p>
        </p:txBody>
      </p:sp>
      <p:sp>
        <p:nvSpPr>
          <p:cNvPr id="8" name="下箭头 7"/>
          <p:cNvSpPr/>
          <p:nvPr/>
        </p:nvSpPr>
        <p:spPr>
          <a:xfrm>
            <a:off x="540589" y="1381200"/>
            <a:ext cx="441385" cy="3208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54158" y="1359798"/>
            <a:ext cx="400110" cy="3350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开发效率越来越快，几个月缩减到几分钟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778555" y="5111740"/>
            <a:ext cx="5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、技术发展越来越快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、前端和后端的角色转变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开发效率越来越快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10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分享目录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发展史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为什么</a:t>
            </a:r>
            <a:r>
              <a:rPr lang="en-US" altLang="zh-CN" dirty="0" smtClean="0">
                <a:solidFill>
                  <a:srgbClr val="FF0000"/>
                </a:solidFill>
              </a:rPr>
              <a:t>FE</a:t>
            </a:r>
            <a:r>
              <a:rPr lang="zh-CN" altLang="en-US" dirty="0" smtClean="0">
                <a:solidFill>
                  <a:srgbClr val="FF0000"/>
                </a:solidFill>
              </a:rPr>
              <a:t>的工资越来越高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从零开始搭建</a:t>
            </a:r>
            <a:r>
              <a:rPr lang="en-US" altLang="zh-CN" dirty="0" err="1" smtClean="0"/>
              <a:t>nbugs</a:t>
            </a:r>
            <a:r>
              <a:rPr lang="zh-CN" altLang="en-US" dirty="0" smtClean="0"/>
              <a:t>前端项目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0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分享目录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发展史</a:t>
            </a:r>
            <a:endParaRPr lang="en-US" altLang="zh-CN" dirty="0" smtClean="0"/>
          </a:p>
          <a:p>
            <a:r>
              <a:rPr lang="zh-CN" altLang="en-US" dirty="0" smtClean="0"/>
              <a:t>为什么</a:t>
            </a:r>
            <a:r>
              <a:rPr lang="en-US" altLang="zh-CN" dirty="0" smtClean="0"/>
              <a:t>FE</a:t>
            </a:r>
            <a:r>
              <a:rPr lang="zh-CN" altLang="en-US" dirty="0" smtClean="0"/>
              <a:t>的工资越来越高</a:t>
            </a:r>
            <a:endParaRPr lang="en-US" altLang="zh-CN" dirty="0" smtClean="0"/>
          </a:p>
          <a:p>
            <a:r>
              <a:rPr lang="zh-CN" altLang="en-US" dirty="0" smtClean="0"/>
              <a:t>从零开始搭建</a:t>
            </a:r>
            <a:r>
              <a:rPr lang="en-US" altLang="zh-CN" dirty="0" err="1" smtClean="0"/>
              <a:t>nbugs</a:t>
            </a:r>
            <a:r>
              <a:rPr lang="zh-CN" altLang="en-US" dirty="0" smtClean="0"/>
              <a:t>前端项目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2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为什么</a:t>
            </a:r>
            <a:r>
              <a:rPr lang="en-US" altLang="zh-CN" sz="4000" dirty="0" smtClean="0"/>
              <a:t>FE</a:t>
            </a:r>
            <a:r>
              <a:rPr lang="zh-CN" altLang="en-US" sz="4000" dirty="0" smtClean="0"/>
              <a:t>的工资越来越高</a:t>
            </a:r>
            <a:endParaRPr lang="en-US" altLang="zh-CN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FE</a:t>
            </a:r>
            <a:r>
              <a:rPr lang="zh-CN" altLang="en-US" dirty="0" smtClean="0"/>
              <a:t>的门槛越来越高了，负责的工作也越来越多了。</a:t>
            </a:r>
            <a:endParaRPr lang="en-US" altLang="zh-CN" dirty="0" smtClean="0"/>
          </a:p>
          <a:p>
            <a:r>
              <a:rPr lang="en-US" altLang="zh-CN" dirty="0" smtClean="0"/>
              <a:t>FB</a:t>
            </a:r>
            <a:r>
              <a:rPr lang="zh-CN" altLang="en-US" dirty="0" smtClean="0"/>
              <a:t>的工作重心大部分交给了</a:t>
            </a:r>
            <a:r>
              <a:rPr lang="en-US" altLang="zh-CN" dirty="0" smtClean="0"/>
              <a:t>FE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FB</a:t>
            </a:r>
            <a:r>
              <a:rPr lang="zh-CN" altLang="en-US" dirty="0" smtClean="0"/>
              <a:t>的重心在想数据处理方向走。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96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分享目录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发展史</a:t>
            </a:r>
            <a:endParaRPr lang="en-US" altLang="zh-CN" dirty="0" smtClean="0"/>
          </a:p>
          <a:p>
            <a:r>
              <a:rPr lang="zh-CN" altLang="en-US" dirty="0" smtClean="0"/>
              <a:t>为什么</a:t>
            </a:r>
            <a:r>
              <a:rPr lang="en-US" altLang="zh-CN" dirty="0" smtClean="0"/>
              <a:t>FE</a:t>
            </a:r>
            <a:r>
              <a:rPr lang="zh-CN" altLang="en-US" dirty="0" smtClean="0"/>
              <a:t>的工资比一般的</a:t>
            </a:r>
            <a:r>
              <a:rPr lang="en-US" altLang="zh-CN" dirty="0" smtClean="0"/>
              <a:t>FB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从零开始搭建</a:t>
            </a:r>
            <a:r>
              <a:rPr lang="en-US" altLang="zh-CN" dirty="0" err="1" smtClean="0">
                <a:solidFill>
                  <a:srgbClr val="FF0000"/>
                </a:solidFill>
              </a:rPr>
              <a:t>nbugs</a:t>
            </a:r>
            <a:r>
              <a:rPr lang="zh-CN" altLang="en-US" dirty="0" smtClean="0">
                <a:solidFill>
                  <a:srgbClr val="FF0000"/>
                </a:solidFill>
              </a:rPr>
              <a:t>前端项目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48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从零开始搭建</a:t>
            </a:r>
            <a:r>
              <a:rPr lang="en-US" altLang="zh-CN" dirty="0" err="1" smtClean="0"/>
              <a:t>nbugs</a:t>
            </a:r>
            <a:r>
              <a:rPr lang="zh-CN" altLang="en-US" dirty="0" smtClean="0"/>
              <a:t>前端项目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、安装</a:t>
            </a:r>
            <a:r>
              <a:rPr lang="en-US" altLang="zh-CN" sz="1600" dirty="0" err="1" smtClean="0"/>
              <a:t>nodejs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类似安装</a:t>
            </a:r>
            <a:r>
              <a:rPr lang="en-US" altLang="zh-CN" sz="1600" dirty="0" err="1" smtClean="0"/>
              <a:t>jvm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>
                <a:hlinkClick r:id="rId2"/>
              </a:rPr>
              <a:t>https://nodejs.org/zh-cn/</a:t>
            </a:r>
            <a:endParaRPr lang="en-US" altLang="zh-CN" sz="1600" dirty="0" smtClean="0"/>
          </a:p>
          <a:p>
            <a:r>
              <a:rPr lang="zh-CN" altLang="en-US" sz="1600" dirty="0" smtClean="0"/>
              <a:t>配置</a:t>
            </a:r>
            <a:r>
              <a:rPr lang="en-US" altLang="zh-CN" sz="1600" dirty="0" err="1" smtClean="0"/>
              <a:t>npm</a:t>
            </a:r>
            <a:r>
              <a:rPr lang="zh-CN" altLang="en-US" sz="1600" dirty="0" smtClean="0"/>
              <a:t>库为</a:t>
            </a:r>
            <a:r>
              <a:rPr lang="en-US" altLang="zh-CN" sz="1600" dirty="0" err="1" smtClean="0"/>
              <a:t>nbugs-inc</a:t>
            </a:r>
            <a:r>
              <a:rPr lang="zh-CN" altLang="en-US" sz="1600" dirty="0" smtClean="0"/>
              <a:t>： </a:t>
            </a:r>
            <a:r>
              <a:rPr lang="en-US" altLang="zh-CN" sz="1600" dirty="0" err="1" smtClean="0"/>
              <a:t>npm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set registry http://registry.npm.nbugs-inc.com/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clone </a:t>
            </a:r>
            <a:r>
              <a:rPr lang="en-US" altLang="zh-CN" sz="1600" dirty="0" err="1" smtClean="0"/>
              <a:t>xxxxxxxx</a:t>
            </a:r>
            <a:r>
              <a:rPr lang="en-US" altLang="zh-CN" sz="1600" dirty="0" smtClean="0"/>
              <a:t> (</a:t>
            </a:r>
            <a:r>
              <a:rPr lang="zh-CN" altLang="en-US" sz="1600" dirty="0" smtClean="0"/>
              <a:t>克隆项目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cd </a:t>
            </a:r>
            <a:r>
              <a:rPr lang="en-US" altLang="zh-CN" sz="1600" dirty="0" err="1" smtClean="0"/>
              <a:t>xxxx</a:t>
            </a:r>
            <a:r>
              <a:rPr lang="en-US" altLang="zh-CN" sz="1600" dirty="0" smtClean="0"/>
              <a:t> (</a:t>
            </a:r>
            <a:r>
              <a:rPr lang="zh-CN" altLang="en-US" sz="1600" dirty="0" smtClean="0"/>
              <a:t>进入项目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npm</a:t>
            </a:r>
            <a:r>
              <a:rPr lang="en-US" altLang="zh-CN" sz="1600" dirty="0" smtClean="0"/>
              <a:t> install </a:t>
            </a:r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start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注意：要根据</a:t>
            </a:r>
            <a:r>
              <a:rPr lang="en-US" altLang="zh-CN" sz="1600" dirty="0" smtClean="0"/>
              <a:t>readme</a:t>
            </a:r>
            <a:r>
              <a:rPr lang="zh-CN" altLang="en-US" sz="1600" dirty="0" smtClean="0"/>
              <a:t>文件，进行不同的代理文件配置。即可进行调试。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29231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940" y="761940"/>
            <a:ext cx="3070229" cy="1325563"/>
          </a:xfrm>
        </p:spPr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10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分享目录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发展史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为什么</a:t>
            </a:r>
            <a:r>
              <a:rPr lang="en-US" altLang="zh-CN" dirty="0" smtClean="0"/>
              <a:t>FE</a:t>
            </a:r>
            <a:r>
              <a:rPr lang="zh-CN" altLang="en-US" dirty="0" smtClean="0"/>
              <a:t>的工资越来越高</a:t>
            </a:r>
            <a:endParaRPr lang="en-US" altLang="zh-CN" dirty="0" smtClean="0"/>
          </a:p>
          <a:p>
            <a:r>
              <a:rPr lang="zh-CN" altLang="en-US" dirty="0" smtClean="0"/>
              <a:t>从零开始搭建</a:t>
            </a:r>
            <a:r>
              <a:rPr lang="en-US" altLang="zh-CN" dirty="0" err="1" smtClean="0"/>
              <a:t>nbugs</a:t>
            </a:r>
            <a:r>
              <a:rPr lang="zh-CN" altLang="en-US" dirty="0" smtClean="0"/>
              <a:t>前端项目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21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841" y="33858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发展史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35979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的诞生</a:t>
            </a:r>
          </a:p>
          <a:p>
            <a:r>
              <a:rPr lang="zh-CN" altLang="en-US" dirty="0"/>
              <a:t>动态内容的出现：</a:t>
            </a:r>
            <a:r>
              <a:rPr lang="en-US" altLang="zh-CN" dirty="0"/>
              <a:t>CGI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Web</a:t>
            </a:r>
            <a:r>
              <a:rPr lang="zh-CN" altLang="en-US" dirty="0" smtClean="0">
                <a:solidFill>
                  <a:schemeClr val="accent2"/>
                </a:solidFill>
              </a:rPr>
              <a:t>编程脚本语言：</a:t>
            </a:r>
            <a:r>
              <a:rPr lang="en-US" altLang="zh-CN" dirty="0" smtClean="0">
                <a:solidFill>
                  <a:schemeClr val="accent2"/>
                </a:solidFill>
              </a:rPr>
              <a:t>PHP/ASP/JSP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分布式</a:t>
            </a:r>
            <a:r>
              <a:rPr lang="zh-CN" altLang="en-US" dirty="0">
                <a:solidFill>
                  <a:schemeClr val="accent2"/>
                </a:solidFill>
              </a:rPr>
              <a:t>企业计算平台：</a:t>
            </a:r>
            <a:r>
              <a:rPr lang="en-US" altLang="zh-CN" dirty="0">
                <a:solidFill>
                  <a:schemeClr val="accent2"/>
                </a:solidFill>
              </a:rPr>
              <a:t>J2EE/</a:t>
            </a:r>
            <a:r>
              <a:rPr lang="en-US" altLang="zh-CN" dirty="0" err="1">
                <a:solidFill>
                  <a:schemeClr val="accent2"/>
                </a:solidFill>
              </a:rPr>
              <a:t>.Net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框架横飞的年代：</a:t>
            </a:r>
            <a:r>
              <a:rPr lang="en-US" altLang="zh-CN" dirty="0">
                <a:solidFill>
                  <a:schemeClr val="accent2"/>
                </a:solidFill>
              </a:rPr>
              <a:t>MVC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 smtClean="0">
                <a:solidFill>
                  <a:schemeClr val="accent2"/>
                </a:solidFill>
              </a:rPr>
              <a:t>ORM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浏览器端的魔术：</a:t>
            </a:r>
            <a:r>
              <a:rPr lang="en-US" altLang="zh-CN" dirty="0" smtClean="0">
                <a:solidFill>
                  <a:schemeClr val="accent2"/>
                </a:solidFill>
              </a:rPr>
              <a:t>AJAX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回归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本质：</a:t>
            </a:r>
            <a:r>
              <a:rPr lang="en-US" altLang="zh-CN" dirty="0">
                <a:solidFill>
                  <a:srgbClr val="C00000"/>
                </a:solidFill>
              </a:rPr>
              <a:t>REST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前端</a:t>
            </a:r>
            <a:r>
              <a:rPr lang="en-US" altLang="zh-CN" dirty="0">
                <a:solidFill>
                  <a:srgbClr val="C00000"/>
                </a:solidFill>
              </a:rPr>
              <a:t>MVC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</a:rPr>
              <a:t>Angular/React/Backbone/</a:t>
            </a:r>
            <a:r>
              <a:rPr lang="en-US" altLang="zh-CN" dirty="0" err="1" smtClean="0">
                <a:solidFill>
                  <a:srgbClr val="C00000"/>
                </a:solidFill>
              </a:rPr>
              <a:t>Vue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JavaScript</a:t>
            </a:r>
            <a:r>
              <a:rPr lang="zh-CN" altLang="en-US" dirty="0">
                <a:solidFill>
                  <a:srgbClr val="C00000"/>
                </a:solidFill>
              </a:rPr>
              <a:t>在服务器端的逆袭：</a:t>
            </a:r>
            <a:r>
              <a:rPr lang="en-US" altLang="zh-CN" dirty="0" smtClean="0">
                <a:solidFill>
                  <a:srgbClr val="C00000"/>
                </a:solidFill>
              </a:rPr>
              <a:t>Node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前端</a:t>
            </a:r>
            <a:r>
              <a:rPr lang="zh-CN" altLang="en-US" dirty="0">
                <a:solidFill>
                  <a:srgbClr val="C00000"/>
                </a:solidFill>
              </a:rPr>
              <a:t>的自动化、服务化和实时</a:t>
            </a:r>
            <a:r>
              <a:rPr lang="zh-CN" altLang="en-US" dirty="0" smtClean="0">
                <a:solidFill>
                  <a:srgbClr val="C00000"/>
                </a:solidFill>
              </a:rPr>
              <a:t>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前端组件化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7142670" y="2518419"/>
            <a:ext cx="2139351" cy="33388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燕尾形箭头 4"/>
          <p:cNvSpPr/>
          <p:nvPr/>
        </p:nvSpPr>
        <p:spPr>
          <a:xfrm>
            <a:off x="7450347" y="4587652"/>
            <a:ext cx="2139351" cy="33388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34113" y="2453745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后端为主的时代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284124" y="4552204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前端</a:t>
            </a:r>
            <a:r>
              <a:rPr lang="zh-CN" altLang="en-US" b="1" dirty="0" smtClean="0"/>
              <a:t>为主的时代</a:t>
            </a:r>
            <a:endParaRPr lang="zh-CN" altLang="en-US" b="1" dirty="0"/>
          </a:p>
        </p:txBody>
      </p:sp>
      <p:sp>
        <p:nvSpPr>
          <p:cNvPr id="8" name="下箭头 7"/>
          <p:cNvSpPr/>
          <p:nvPr/>
        </p:nvSpPr>
        <p:spPr>
          <a:xfrm>
            <a:off x="540589" y="1381199"/>
            <a:ext cx="441385" cy="4196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92603" y="1359798"/>
            <a:ext cx="461665" cy="42183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开发效率越来越快，几个月缩减到几分钟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28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 fontScale="90000"/>
          </a:bodyPr>
          <a:lstStyle/>
          <a:p>
            <a:r>
              <a:rPr lang="en-US" altLang="zh-CN" sz="3100" dirty="0" smtClean="0"/>
              <a:t>Web</a:t>
            </a:r>
            <a:r>
              <a:rPr lang="zh-CN" altLang="en-US" sz="3100" dirty="0" smtClean="0"/>
              <a:t>的诞生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377" y="1763706"/>
            <a:ext cx="4114286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3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 fontScale="90000"/>
          </a:bodyPr>
          <a:lstStyle/>
          <a:p>
            <a:r>
              <a:rPr lang="en-US" altLang="zh-CN" sz="3100" dirty="0" smtClean="0"/>
              <a:t/>
            </a:r>
            <a:br>
              <a:rPr lang="en-US" altLang="zh-CN" sz="3100" dirty="0" smtClean="0"/>
            </a:br>
            <a:r>
              <a:rPr lang="zh-CN" altLang="en-US" sz="2800" dirty="0" smtClean="0"/>
              <a:t>动态内容的出现：</a:t>
            </a:r>
            <a:r>
              <a:rPr lang="en-US" altLang="zh-CN" sz="2800" dirty="0" smtClean="0"/>
              <a:t>CGI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377" y="1420183"/>
            <a:ext cx="5538159" cy="178884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000" dirty="0"/>
              <a:t>CGI</a:t>
            </a:r>
            <a:r>
              <a:rPr lang="zh-CN" altLang="en-US" sz="2000" dirty="0"/>
              <a:t>可以用任何支持标准输入输出和环境变量的语言编写，比如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r>
              <a:rPr lang="en-US" altLang="zh-CN" sz="2000" dirty="0"/>
              <a:t>,C/C++</a:t>
            </a:r>
            <a:r>
              <a:rPr lang="zh-CN" altLang="en-US" sz="2000" dirty="0"/>
              <a:t>语言，只要符合接口标准即可。比如你用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语言编写</a:t>
            </a:r>
            <a:r>
              <a:rPr lang="en-US" altLang="zh-CN" sz="2000" dirty="0"/>
              <a:t>CGI</a:t>
            </a:r>
            <a:r>
              <a:rPr lang="zh-CN" altLang="en-US" sz="2000" dirty="0"/>
              <a:t>程序，你把希望返回的</a:t>
            </a:r>
            <a:r>
              <a:rPr lang="en-US" altLang="zh-CN" sz="2000" dirty="0"/>
              <a:t>HTML</a:t>
            </a:r>
            <a:r>
              <a:rPr lang="zh-CN" altLang="en-US" sz="2000" dirty="0"/>
              <a:t>内容通过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输出就可以发送给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服务器，进而返回给用户</a:t>
            </a:r>
            <a:r>
              <a:rPr lang="zh-CN" altLang="en-US" sz="2000" dirty="0" smtClean="0"/>
              <a:t>。大一的时候，我在学习</a:t>
            </a:r>
            <a:r>
              <a:rPr lang="en-US" altLang="zh-CN" sz="2000" dirty="0" smtClean="0"/>
              <a:t>《c</a:t>
            </a:r>
            <a:r>
              <a:rPr lang="zh-CN" altLang="en-US" sz="2000" dirty="0" smtClean="0"/>
              <a:t>语言也能干大事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的时候，将一个用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语言写的</a:t>
            </a:r>
            <a:r>
              <a:rPr lang="en-US" altLang="zh-CN" sz="2000" dirty="0" smtClean="0"/>
              <a:t>exe</a:t>
            </a:r>
            <a:r>
              <a:rPr lang="zh-CN" altLang="en-US" sz="2000" dirty="0" smtClean="0"/>
              <a:t>可执行文件放到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服务上面。发现真的可以实现，并没有安装我想象的那样会下载</a:t>
            </a:r>
            <a:r>
              <a:rPr lang="en-US" altLang="zh-CN" sz="2000" dirty="0" smtClean="0"/>
              <a:t>exe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7" y="3647873"/>
            <a:ext cx="5009524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/>
          </a:bodyPr>
          <a:lstStyle/>
          <a:p>
            <a:r>
              <a:rPr lang="en-US" altLang="zh-CN" sz="3100" dirty="0" smtClean="0"/>
              <a:t>Web</a:t>
            </a:r>
            <a:r>
              <a:rPr lang="zh-CN" altLang="en-US" sz="3100" dirty="0" smtClean="0"/>
              <a:t>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80449" cy="770926"/>
          </a:xfrm>
        </p:spPr>
        <p:txBody>
          <a:bodyPr/>
          <a:lstStyle/>
          <a:p>
            <a:r>
              <a:rPr lang="zh-CN" altLang="en-US" dirty="0" smtClean="0"/>
              <a:t>模板功能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41" y="3434281"/>
            <a:ext cx="4857143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分布式企业计算平台：</a:t>
            </a:r>
            <a:r>
              <a:rPr lang="en-US" altLang="zh-CN" sz="2800" dirty="0" smtClean="0"/>
              <a:t>J2EE/</a:t>
            </a:r>
            <a:r>
              <a:rPr lang="en-US" altLang="zh-CN" sz="2800" dirty="0" err="1" smtClean="0"/>
              <a:t>.Net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13762" cy="926201"/>
          </a:xfrm>
        </p:spPr>
        <p:txBody>
          <a:bodyPr/>
          <a:lstStyle/>
          <a:p>
            <a:r>
              <a:rPr lang="zh-CN" altLang="en-US" dirty="0" smtClean="0"/>
              <a:t>分布式</a:t>
            </a:r>
            <a:r>
              <a:rPr lang="zh-CN" altLang="en-US" dirty="0"/>
              <a:t>、安全性、事务性等</a:t>
            </a:r>
            <a:r>
              <a:rPr lang="zh-CN" altLang="en-US" dirty="0" smtClean="0"/>
              <a:t>方面需要升级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3118069"/>
            <a:ext cx="5857143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4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77" y="681487"/>
            <a:ext cx="8394940" cy="56062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框架横飞的年代：</a:t>
            </a:r>
            <a:r>
              <a:rPr lang="en-US" altLang="zh-CN" sz="2800" dirty="0" smtClean="0"/>
              <a:t>MVC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ORM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1765835"/>
            <a:ext cx="7809524" cy="4723809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776377" y="1205207"/>
            <a:ext cx="8394940" cy="56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Spring MVC</a:t>
            </a:r>
            <a:r>
              <a:rPr lang="zh-CN" altLang="en-US" sz="2800" dirty="0"/>
              <a:t>的示意图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8805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1110</Words>
  <Application>Microsoft Office PowerPoint</Application>
  <PresentationFormat>宽屏</PresentationFormat>
  <Paragraphs>111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分享议题：重新认识FE</vt:lpstr>
      <vt:lpstr>分享目录 </vt:lpstr>
      <vt:lpstr>分享目录 </vt:lpstr>
      <vt:lpstr>Web发展史 </vt:lpstr>
      <vt:lpstr>Web的诞生 </vt:lpstr>
      <vt:lpstr> 动态内容的出现：CGI </vt:lpstr>
      <vt:lpstr>Web的诞生</vt:lpstr>
      <vt:lpstr>分布式企业计算平台：J2EE/.Net</vt:lpstr>
      <vt:lpstr>框架横飞的年代：MVC，ORM</vt:lpstr>
      <vt:lpstr>框架横飞的年代：MVC，ORM</vt:lpstr>
      <vt:lpstr>回归Web本质：REST</vt:lpstr>
      <vt:lpstr>浏览器端的魔术：AJAX</vt:lpstr>
      <vt:lpstr>前端MVC：Angular/Backbone/Vue</vt:lpstr>
      <vt:lpstr>JavaScript在服务器端的逆袭：Node</vt:lpstr>
      <vt:lpstr>Node.js能干什么？</vt:lpstr>
      <vt:lpstr>前端的自动化、服务化和实时化 </vt:lpstr>
      <vt:lpstr>前端组件化</vt:lpstr>
      <vt:lpstr>Web发展史 </vt:lpstr>
      <vt:lpstr>分享目录 </vt:lpstr>
      <vt:lpstr>为什么FE的工资越来越高</vt:lpstr>
      <vt:lpstr>分享目录 </vt:lpstr>
      <vt:lpstr>从零开始搭建nbugs前端项目</vt:lpstr>
      <vt:lpstr>谢谢观看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重新认识FE</dc:title>
  <dc:creator>张山</dc:creator>
  <cp:lastModifiedBy>张山</cp:lastModifiedBy>
  <cp:revision>171</cp:revision>
  <dcterms:created xsi:type="dcterms:W3CDTF">2017-09-06T04:41:06Z</dcterms:created>
  <dcterms:modified xsi:type="dcterms:W3CDTF">2017-09-06T08:31:35Z</dcterms:modified>
</cp:coreProperties>
</file>