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34" r:id="rId5"/>
    <p:sldId id="343" r:id="rId6"/>
    <p:sldId id="344" r:id="rId7"/>
    <p:sldId id="345" r:id="rId8"/>
    <p:sldId id="331" r:id="rId9"/>
    <p:sldId id="332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CC6600"/>
    <a:srgbClr val="FF9900"/>
    <a:srgbClr val="CC00CC"/>
    <a:srgbClr val="6600FF"/>
    <a:srgbClr val="FF3399"/>
    <a:srgbClr val="009900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109" d="100"/>
          <a:sy n="109" d="100"/>
        </p:scale>
        <p:origin x="62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8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2018.7.26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860. Lemonade Change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572434-9C9B-4FDC-AB54-C64988C1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0" y="1332597"/>
            <a:ext cx="10946280" cy="52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860. Lemonade Change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527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O(1)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如果数组</a:t>
            </a:r>
            <a:r>
              <a:rPr lang="en-US" altLang="zh-CN" b="1"/>
              <a:t>bills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true</a:t>
            </a:r>
          </a:p>
          <a:p>
            <a:r>
              <a:rPr lang="en-US" altLang="zh-CN" b="1"/>
              <a:t>1 </a:t>
            </a:r>
            <a:r>
              <a:rPr lang="zh-CN" altLang="en-US" b="1"/>
              <a:t>初始化五美元数目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、十美元数目</a:t>
            </a:r>
            <a:r>
              <a:rPr lang="en-US" altLang="zh-CN" b="1">
                <a:solidFill>
                  <a:srgbClr val="6600FF"/>
                </a:solidFill>
              </a:rPr>
              <a:t>tenCoins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、游标</a:t>
            </a:r>
            <a:r>
              <a:rPr lang="en-US" altLang="zh-CN" b="1"/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遍历</a:t>
            </a:r>
            <a:r>
              <a:rPr lang="en-US" altLang="zh-CN" b="1"/>
              <a:t>bills</a:t>
            </a:r>
            <a:r>
              <a:rPr lang="zh-CN" altLang="en-US" b="1"/>
              <a:t>数组，依次执行如下操作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2.1 </a:t>
            </a:r>
            <a:r>
              <a:rPr lang="zh-CN" altLang="en-US" b="1"/>
              <a:t>判断当前收到的金额是否为</a:t>
            </a:r>
            <a:r>
              <a:rPr lang="en-US" altLang="zh-CN" b="1"/>
              <a:t>5</a:t>
            </a:r>
          </a:p>
          <a:p>
            <a:r>
              <a:rPr lang="en-US" altLang="zh-CN" b="1"/>
              <a:t>    2.1.1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en-US" altLang="zh-CN" b="1"/>
              <a:t>++</a:t>
            </a:r>
          </a:p>
          <a:p>
            <a:r>
              <a:rPr lang="en-US" altLang="zh-CN" b="1"/>
              <a:t>    2.1.2 </a:t>
            </a:r>
            <a:r>
              <a:rPr lang="zh-CN" altLang="en-US" b="1"/>
              <a:t>否的话，判断当前收到的金额是否为</a:t>
            </a:r>
            <a:r>
              <a:rPr lang="en-US" altLang="zh-CN" b="1"/>
              <a:t>10</a:t>
            </a:r>
          </a:p>
          <a:p>
            <a:r>
              <a:rPr lang="en-US" altLang="zh-CN" b="1"/>
              <a:t>      2.1.2.1 </a:t>
            </a:r>
            <a:r>
              <a:rPr lang="zh-CN" altLang="en-US" b="1"/>
              <a:t>是的话，判断当前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是否为</a:t>
            </a:r>
            <a:r>
              <a:rPr lang="en-US" altLang="zh-CN" b="1"/>
              <a:t>0</a:t>
            </a:r>
          </a:p>
          <a:p>
            <a:r>
              <a:rPr lang="en-US" altLang="zh-CN" b="1"/>
              <a:t>        2.1.2.1.1 </a:t>
            </a:r>
            <a:r>
              <a:rPr lang="zh-CN" altLang="en-US" b="1"/>
              <a:t>是的话，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false</a:t>
            </a:r>
          </a:p>
          <a:p>
            <a:r>
              <a:rPr lang="en-US" altLang="zh-CN" b="1"/>
              <a:t>        2.1.2.1.2 </a:t>
            </a:r>
            <a:r>
              <a:rPr lang="zh-CN" altLang="en-US" b="1"/>
              <a:t>否的话，</a:t>
            </a:r>
            <a:r>
              <a:rPr lang="en-US" altLang="zh-CN" b="1">
                <a:solidFill>
                  <a:srgbClr val="FF3399"/>
                </a:solidFill>
              </a:rPr>
              <a:t>fiveCoins-</a:t>
            </a:r>
            <a:r>
              <a:rPr lang="en-US" altLang="zh-CN" b="1"/>
              <a:t>-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6600FF"/>
                </a:solidFill>
              </a:rPr>
              <a:t>tenCoins</a:t>
            </a:r>
            <a:r>
              <a:rPr lang="en-US" altLang="zh-CN" b="1"/>
              <a:t>++</a:t>
            </a:r>
          </a:p>
          <a:p>
            <a:r>
              <a:rPr lang="en-US" altLang="zh-CN" b="1"/>
              <a:t>      2.1.2.2 </a:t>
            </a:r>
            <a:r>
              <a:rPr lang="zh-CN" altLang="en-US" b="1"/>
              <a:t>否的话，判断当前收到的金额是否为</a:t>
            </a:r>
            <a:r>
              <a:rPr lang="en-US" altLang="zh-CN" b="1"/>
              <a:t>20</a:t>
            </a:r>
          </a:p>
          <a:p>
            <a:r>
              <a:rPr lang="en-US" altLang="zh-CN" b="1"/>
              <a:t>        2.1.2.2.1 </a:t>
            </a:r>
            <a:r>
              <a:rPr lang="zh-CN" altLang="en-US" b="1"/>
              <a:t>是的话，判断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6600FF"/>
                </a:solidFill>
              </a:rPr>
              <a:t>tenCoins</a:t>
            </a:r>
            <a:r>
              <a:rPr lang="zh-CN" altLang="en-US" b="1"/>
              <a:t>是否同时大于</a:t>
            </a:r>
            <a:r>
              <a:rPr lang="en-US" altLang="zh-CN" b="1"/>
              <a:t>0</a:t>
            </a:r>
          </a:p>
          <a:p>
            <a:r>
              <a:rPr lang="en-US" altLang="zh-CN" b="1"/>
              <a:t>          2.1.2.2.1.1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99"/>
                </a:solidFill>
              </a:rPr>
              <a:t>fiveCoins-</a:t>
            </a:r>
            <a:r>
              <a:rPr lang="en-US" altLang="zh-CN" b="1"/>
              <a:t>-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6600FF"/>
                </a:solidFill>
              </a:rPr>
              <a:t>tenCoins-</a:t>
            </a:r>
            <a:r>
              <a:rPr lang="en-US" altLang="zh-CN" b="1"/>
              <a:t>-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优先用大额货币找零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      </a:t>
            </a:r>
            <a:r>
              <a:rPr lang="en-US" altLang="zh-CN" b="1"/>
              <a:t>2.1.2.2.1.2 </a:t>
            </a:r>
            <a:r>
              <a:rPr lang="zh-CN" altLang="en-US" b="1"/>
              <a:t>否的话，判断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是否大于等于</a:t>
            </a:r>
            <a:r>
              <a:rPr lang="en-US" altLang="zh-CN" b="1"/>
              <a:t>3</a:t>
            </a:r>
          </a:p>
          <a:p>
            <a:r>
              <a:rPr lang="en-US" altLang="zh-CN" b="1"/>
              <a:t>            2.1.2.2.1.2.1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数值减</a:t>
            </a:r>
            <a:r>
              <a:rPr lang="en-US" altLang="zh-CN" b="1"/>
              <a:t>3</a:t>
            </a:r>
          </a:p>
          <a:p>
            <a:r>
              <a:rPr lang="en-US" altLang="zh-CN" b="1"/>
              <a:t>            2.1.2.2.1.2.2 </a:t>
            </a:r>
            <a:r>
              <a:rPr lang="zh-CN" altLang="en-US" b="1"/>
              <a:t>否的话，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false</a:t>
            </a:r>
          </a:p>
          <a:p>
            <a:r>
              <a:rPr lang="en-US" altLang="zh-CN" b="1"/>
              <a:t>        2.1.2.2.2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3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1F46C-CD53-497D-B220-3291264E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74" y="0"/>
            <a:ext cx="4954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763. Partition Labels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A6902-696B-4150-803B-9F5D7E5A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5" y="1768877"/>
            <a:ext cx="11742969" cy="4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763. Partition Labels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O(n)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如果字符串</a:t>
            </a:r>
            <a:r>
              <a:rPr lang="en-US" altLang="zh-CN" b="1"/>
              <a:t>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NULL</a:t>
            </a:r>
          </a:p>
          <a:p>
            <a:r>
              <a:rPr lang="en-US" altLang="zh-CN" b="1"/>
              <a:t>1 </a:t>
            </a:r>
            <a:r>
              <a:rPr lang="zh-CN" altLang="en-US" b="1"/>
              <a:t>初始化字符串片段的开始位置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、结束位置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、游标</a:t>
            </a:r>
            <a:r>
              <a:rPr lang="en-US" altLang="zh-CN" b="1"/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、存储字符最后出现位置的数组</a:t>
            </a:r>
            <a:r>
              <a:rPr lang="en-US" altLang="zh-CN" b="1">
                <a:solidFill>
                  <a:srgbClr val="009900"/>
                </a:solidFill>
              </a:rPr>
              <a:t>eachPosition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、最终结果</a:t>
            </a:r>
            <a:r>
              <a:rPr lang="en-US" altLang="zh-CN" b="1">
                <a:solidFill>
                  <a:srgbClr val="CC00CC"/>
                </a:solidFill>
              </a:rPr>
              <a:t>finalResult</a:t>
            </a:r>
            <a:r>
              <a:rPr lang="zh-CN" altLang="en-US" b="1"/>
              <a:t>为空</a:t>
            </a:r>
            <a:endParaRPr lang="en-US" altLang="zh-CN" b="1"/>
          </a:p>
          <a:p>
            <a:r>
              <a:rPr lang="en-US" altLang="zh-CN" b="1"/>
              <a:t>2 </a:t>
            </a:r>
            <a:r>
              <a:rPr lang="zh-CN" altLang="en-US" b="1"/>
              <a:t>遍历字符串</a:t>
            </a:r>
            <a:r>
              <a:rPr lang="en-US" altLang="zh-CN" b="1"/>
              <a:t>S</a:t>
            </a:r>
            <a:r>
              <a:rPr lang="zh-CN" altLang="en-US" b="1"/>
              <a:t>，存储每个字符的最后出现位置</a:t>
            </a:r>
          </a:p>
          <a:p>
            <a:r>
              <a:rPr lang="en-US" altLang="zh-CN" b="1"/>
              <a:t>3 </a:t>
            </a:r>
            <a:r>
              <a:rPr lang="zh-CN" altLang="en-US" b="1"/>
              <a:t>遍历字符串</a:t>
            </a:r>
            <a:r>
              <a:rPr lang="en-US" altLang="zh-CN" b="1"/>
              <a:t>S</a:t>
            </a:r>
            <a:r>
              <a:rPr lang="zh-CN" altLang="en-US" b="1"/>
              <a:t>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将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和当前字符的最后出现位置</a:t>
            </a:r>
            <a:r>
              <a:rPr lang="en-US" altLang="zh-CN" b="1">
                <a:solidFill>
                  <a:srgbClr val="009900"/>
                </a:solidFill>
              </a:rPr>
              <a:t>eachPosition</a:t>
            </a:r>
            <a:r>
              <a:rPr lang="en-US" altLang="zh-CN" b="1"/>
              <a:t>[S.charAt(i) - 'a']</a:t>
            </a:r>
            <a:r>
              <a:rPr lang="zh-CN" altLang="en-US" b="1"/>
              <a:t>的较大者，赋值给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扩大字符串片段长度，直到片段中出现的字符只在该片段中。遍历过程中，记录下所有字符的最后一次出现的下标，将值最大的，作为当前片段的右边界，所以，需要取较大值的操作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zh-CN" altLang="en-US" b="1"/>
              <a:t>判断当前位置</a:t>
            </a:r>
            <a:r>
              <a:rPr lang="en-US" altLang="zh-CN" b="1"/>
              <a:t>i</a:t>
            </a:r>
            <a:r>
              <a:rPr lang="zh-CN" altLang="en-US" b="1"/>
              <a:t>是否跟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相等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3.2.1 </a:t>
            </a:r>
            <a:r>
              <a:rPr lang="zh-CN" altLang="en-US" b="1"/>
              <a:t>是的话，计算该字符串片段长度，存入</a:t>
            </a:r>
            <a:r>
              <a:rPr lang="en-US" altLang="zh-CN" b="1">
                <a:solidFill>
                  <a:srgbClr val="CC00CC"/>
                </a:solidFill>
              </a:rPr>
              <a:t>finalResult</a:t>
            </a:r>
            <a:r>
              <a:rPr lang="zh-CN" altLang="en-US" b="1"/>
              <a:t>，并将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zh-CN" altLang="en-US" b="1"/>
              <a:t>设置为新字符串片段的起始位置</a:t>
            </a:r>
            <a:r>
              <a:rPr lang="en-US" altLang="zh-CN" b="1"/>
              <a:t>i + 1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已确保字符串片段中出现的字符只在该片段中，所以，将下一个字符，作为新片段的起点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4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>
                <a:solidFill>
                  <a:srgbClr val="CC00CC"/>
                </a:solidFill>
              </a:rPr>
              <a:t>finalResult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CE45C-99FF-461A-9F8F-CACBD94F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430"/>
            <a:ext cx="6056308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455. Assign Cookies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E41BB-1603-4B39-A8DA-9B4E1D04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59" y="1047141"/>
            <a:ext cx="813333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2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455. Assign Cookies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917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Albertus MT" panose="020E0602030304020304" pitchFamily="34" charset="0"/>
              </a:rPr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>
                <a:latin typeface="Albertus MT" panose="020E0602030304020304" pitchFamily="34" charset="0"/>
              </a:rPr>
              <a:t>（时间复杂度</a:t>
            </a:r>
            <a:r>
              <a:rPr lang="en-US" altLang="zh-CN" b="1">
                <a:latin typeface="Albertus MT" panose="020E0602030304020304" pitchFamily="34" charset="0"/>
              </a:rPr>
              <a:t>O(nlogn)</a:t>
            </a:r>
            <a:r>
              <a:rPr lang="zh-CN" altLang="en-US" b="1">
                <a:latin typeface="Albertus MT" panose="020E0602030304020304" pitchFamily="34" charset="0"/>
              </a:rPr>
              <a:t>，空间复杂度</a:t>
            </a:r>
            <a:r>
              <a:rPr lang="en-US" altLang="zh-CN" b="1">
                <a:latin typeface="Albertus MT" panose="020E0602030304020304" pitchFamily="34" charset="0"/>
              </a:rPr>
              <a:t>O(1)</a:t>
            </a:r>
            <a:r>
              <a:rPr lang="zh-CN" altLang="en-US" b="1">
                <a:latin typeface="Albertus MT" panose="020E0602030304020304" pitchFamily="34" charset="0"/>
              </a:rPr>
              <a:t>）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0 </a:t>
            </a:r>
            <a:r>
              <a:rPr lang="zh-CN" altLang="en-US" b="1">
                <a:latin typeface="Albertus MT" panose="020E0602030304020304" pitchFamily="34" charset="0"/>
              </a:rPr>
              <a:t>如果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zh-CN" altLang="en-US" b="1">
                <a:latin typeface="Albertus MT" panose="020E0602030304020304" pitchFamily="34" charset="0"/>
              </a:rPr>
              <a:t>或者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zh-CN" altLang="en-US" b="1">
                <a:latin typeface="Albertus MT" panose="020E0602030304020304" pitchFamily="34" charset="0"/>
              </a:rPr>
              <a:t>，为</a:t>
            </a:r>
            <a:r>
              <a:rPr lang="en-US" altLang="zh-CN" b="1">
                <a:latin typeface="Albertus MT" panose="020E0602030304020304" pitchFamily="34" charset="0"/>
              </a:rPr>
              <a:t>NULL</a:t>
            </a:r>
            <a:r>
              <a:rPr lang="zh-CN" altLang="en-US" b="1">
                <a:latin typeface="Albertus MT" panose="020E0602030304020304" pitchFamily="34" charset="0"/>
              </a:rPr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>
                <a:latin typeface="Albertus MT" panose="020E0602030304020304" pitchFamily="34" charset="0"/>
              </a:rPr>
              <a:t>0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1 </a:t>
            </a:r>
            <a:r>
              <a:rPr lang="zh-CN" altLang="en-US" b="1">
                <a:latin typeface="Albertus MT" panose="020E0602030304020304" pitchFamily="34" charset="0"/>
              </a:rPr>
              <a:t>对孩子权重数组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zh-CN" altLang="en-US" b="1">
                <a:latin typeface="Albertus MT" panose="020E0602030304020304" pitchFamily="34" charset="0"/>
              </a:rPr>
              <a:t>进行排序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2 </a:t>
            </a:r>
            <a:r>
              <a:rPr lang="zh-CN" altLang="en-US" b="1">
                <a:latin typeface="Albertus MT" panose="020E0602030304020304" pitchFamily="34" charset="0"/>
              </a:rPr>
              <a:t>对饼干权重数组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zh-CN" altLang="en-US" b="1">
                <a:latin typeface="Albertus MT" panose="020E0602030304020304" pitchFamily="34" charset="0"/>
              </a:rPr>
              <a:t>进行排序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3 </a:t>
            </a:r>
            <a:r>
              <a:rPr lang="zh-CN" altLang="en-US" b="1">
                <a:latin typeface="Albertus MT" panose="020E0602030304020304" pitchFamily="34" charset="0"/>
              </a:rPr>
              <a:t>初始化孩子数组游标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zh-CN" altLang="en-US" b="1">
                <a:latin typeface="Albertus MT" panose="020E0602030304020304" pitchFamily="34" charset="0"/>
              </a:rPr>
              <a:t>为</a:t>
            </a:r>
            <a:r>
              <a:rPr lang="en-US" altLang="zh-CN" b="1">
                <a:latin typeface="Albertus MT" panose="020E0602030304020304" pitchFamily="34" charset="0"/>
              </a:rPr>
              <a:t>0</a:t>
            </a:r>
            <a:r>
              <a:rPr lang="zh-CN" altLang="en-US" b="1">
                <a:latin typeface="Albertus MT" panose="020E0602030304020304" pitchFamily="34" charset="0"/>
              </a:rPr>
              <a:t>、饼干数组游标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zh-CN" altLang="en-US" b="1">
                <a:latin typeface="Albertus MT" panose="020E0602030304020304" pitchFamily="34" charset="0"/>
              </a:rPr>
              <a:t>为</a:t>
            </a:r>
            <a:r>
              <a:rPr lang="en-US" altLang="zh-CN" b="1">
                <a:latin typeface="Albertus MT" panose="020E0602030304020304" pitchFamily="34" charset="0"/>
              </a:rPr>
              <a:t>0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4 </a:t>
            </a:r>
            <a:r>
              <a:rPr lang="zh-CN" altLang="en-US" b="1">
                <a:latin typeface="Albertus MT" panose="020E0602030304020304" pitchFamily="34" charset="0"/>
              </a:rPr>
              <a:t>在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zh-CN" altLang="en-US" b="1">
                <a:latin typeface="Albertus MT" panose="020E0602030304020304" pitchFamily="34" charset="0"/>
              </a:rPr>
              <a:t>小于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zh-CN" altLang="en-US" b="1">
                <a:latin typeface="Albertus MT" panose="020E0602030304020304" pitchFamily="34" charset="0"/>
              </a:rPr>
              <a:t>数组长度且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zh-CN" altLang="en-US" b="1">
                <a:latin typeface="Albertus MT" panose="020E0602030304020304" pitchFamily="34" charset="0"/>
              </a:rPr>
              <a:t>小于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zh-CN" altLang="en-US" b="1">
                <a:latin typeface="Albertus MT" panose="020E0602030304020304" pitchFamily="34" charset="0"/>
              </a:rPr>
              <a:t>数组长度的情况下，循环执行如下操作</a:t>
            </a:r>
          </a:p>
          <a:p>
            <a:r>
              <a:rPr lang="zh-CN" altLang="en-US" b="1">
                <a:latin typeface="Albertus MT" panose="020E0602030304020304" pitchFamily="34" charset="0"/>
              </a:rPr>
              <a:t>  </a:t>
            </a:r>
            <a:r>
              <a:rPr lang="en-US" altLang="zh-CN" b="1">
                <a:latin typeface="Albertus MT" panose="020E0602030304020304" pitchFamily="34" charset="0"/>
              </a:rPr>
              <a:t>4.1 </a:t>
            </a:r>
            <a:r>
              <a:rPr lang="zh-CN" altLang="en-US" b="1">
                <a:latin typeface="Albertus MT" panose="020E0602030304020304" pitchFamily="34" charset="0"/>
              </a:rPr>
              <a:t>判断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en-US" altLang="zh-CN" b="1">
                <a:latin typeface="Albertus MT" panose="020E0602030304020304" pitchFamily="34" charset="0"/>
              </a:rPr>
              <a:t>[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en-US" altLang="zh-CN" b="1">
                <a:latin typeface="Albertus MT" panose="020E0602030304020304" pitchFamily="34" charset="0"/>
              </a:rPr>
              <a:t>]</a:t>
            </a:r>
            <a:r>
              <a:rPr lang="zh-CN" altLang="en-US" b="1">
                <a:latin typeface="Albertus MT" panose="020E0602030304020304" pitchFamily="34" charset="0"/>
              </a:rPr>
              <a:t>是否小于等于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en-US" altLang="zh-CN" b="1">
                <a:latin typeface="Albertus MT" panose="020E0602030304020304" pitchFamily="34" charset="0"/>
              </a:rPr>
              <a:t>[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en-US" altLang="zh-CN" b="1">
                <a:latin typeface="Albertus MT" panose="020E0602030304020304" pitchFamily="34" charset="0"/>
              </a:rPr>
              <a:t>]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    4.1 </a:t>
            </a:r>
            <a:r>
              <a:rPr lang="zh-CN" altLang="en-US" b="1">
                <a:latin typeface="Albertus MT" panose="020E0602030304020304" pitchFamily="34" charset="0"/>
              </a:rPr>
              <a:t>是的话，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en-US" altLang="zh-CN" b="1">
                <a:latin typeface="Albertus MT" panose="020E0602030304020304" pitchFamily="34" charset="0"/>
              </a:rPr>
              <a:t>++</a:t>
            </a:r>
            <a:r>
              <a:rPr lang="zh-CN" altLang="en-US" b="1">
                <a:latin typeface="Albertus MT" panose="020E0602030304020304" pitchFamily="34" charset="0"/>
              </a:rPr>
              <a:t>（</a:t>
            </a:r>
            <a:r>
              <a:rPr lang="zh-CN" altLang="en-US" b="1">
                <a:solidFill>
                  <a:srgbClr val="CC6600"/>
                </a:solidFill>
                <a:latin typeface="Albertus MT" panose="020E0602030304020304" pitchFamily="34" charset="0"/>
              </a:rPr>
              <a:t>贪心策略</a:t>
            </a:r>
            <a:r>
              <a:rPr lang="zh-CN" altLang="en-US" b="1">
                <a:latin typeface="Albertus MT" panose="020E0602030304020304" pitchFamily="34" charset="0"/>
              </a:rPr>
              <a:t>：</a:t>
            </a:r>
            <a:r>
              <a:rPr lang="zh-CN" altLang="en-US" b="1">
                <a:solidFill>
                  <a:srgbClr val="0000CC"/>
                </a:solidFill>
                <a:latin typeface="Albertus MT" panose="020E0602030304020304" pitchFamily="34" charset="0"/>
              </a:rPr>
              <a:t>优先满足需求低的孩子</a:t>
            </a:r>
            <a:r>
              <a:rPr lang="zh-CN" altLang="en-US" b="1">
                <a:latin typeface="Albertus MT" panose="020E0602030304020304" pitchFamily="34" charset="0"/>
              </a:rPr>
              <a:t>）</a:t>
            </a:r>
          </a:p>
          <a:p>
            <a:r>
              <a:rPr lang="zh-CN" altLang="en-US" b="1">
                <a:latin typeface="Albertus MT" panose="020E0602030304020304" pitchFamily="34" charset="0"/>
              </a:rPr>
              <a:t>    </a:t>
            </a:r>
            <a:r>
              <a:rPr lang="en-US" altLang="zh-CN" b="1">
                <a:latin typeface="Albertus MT" panose="020E0602030304020304" pitchFamily="34" charset="0"/>
              </a:rPr>
              <a:t>4.2 </a:t>
            </a:r>
            <a:r>
              <a:rPr lang="zh-CN" altLang="en-US" b="1">
                <a:latin typeface="Albertus MT" panose="020E0602030304020304" pitchFamily="34" charset="0"/>
              </a:rPr>
              <a:t>否的话，不执行任何操作</a:t>
            </a:r>
          </a:p>
          <a:p>
            <a:r>
              <a:rPr lang="zh-CN" altLang="en-US" b="1">
                <a:latin typeface="Albertus MT" panose="020E0602030304020304" pitchFamily="34" charset="0"/>
              </a:rPr>
              <a:t>  </a:t>
            </a:r>
            <a:r>
              <a:rPr lang="en-US" altLang="zh-CN" b="1">
                <a:latin typeface="Albertus MT" panose="020E0602030304020304" pitchFamily="34" charset="0"/>
              </a:rPr>
              <a:t>4.2 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en-US" altLang="zh-CN" b="1">
                <a:latin typeface="Albertus MT" panose="020E0602030304020304" pitchFamily="34" charset="0"/>
              </a:rPr>
              <a:t>++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5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zh-CN" altLang="en-US" b="1">
                <a:latin typeface="Albertus MT" panose="020E0602030304020304" pitchFamily="34" charset="0"/>
              </a:rPr>
              <a:t>得到满足的孩子数目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659BA-9D2B-41A3-BA85-B4B389A3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84" y="708445"/>
            <a:ext cx="6274816" cy="42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5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55. Jump Game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F8825-2B03-4CDE-ADDE-256BB3F9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91" y="1251134"/>
            <a:ext cx="9606499" cy="50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55. Jump Game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" y="669989"/>
            <a:ext cx="5864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贪心算法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如果数组</a:t>
            </a:r>
            <a:r>
              <a:rPr lang="en-US" altLang="zh-CN" b="1" dirty="0" err="1">
                <a:solidFill>
                  <a:srgbClr val="FF3399"/>
                </a:solidFill>
              </a:rPr>
              <a:t>nums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或者空，则</a:t>
            </a:r>
            <a:r>
              <a:rPr lang="zh-CN" altLang="en-US" b="1" dirty="0">
                <a:solidFill>
                  <a:srgbClr val="FF9900"/>
                </a:solidFill>
              </a:rPr>
              <a:t>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初始化游标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、当前左侧好位置</a:t>
            </a:r>
            <a:r>
              <a:rPr lang="en-US" altLang="zh-CN" b="1" dirty="0" err="1">
                <a:solidFill>
                  <a:srgbClr val="CC00CC"/>
                </a:solidFill>
              </a:rPr>
              <a:t>goodPosition</a:t>
            </a:r>
            <a:r>
              <a:rPr lang="zh-CN" altLang="en-US" b="1" dirty="0"/>
              <a:t>为</a:t>
            </a:r>
            <a:r>
              <a:rPr lang="en-US" altLang="zh-CN" b="1" dirty="0" err="1">
                <a:solidFill>
                  <a:srgbClr val="008000"/>
                </a:solidFill>
              </a:rPr>
              <a:t>nums.length</a:t>
            </a:r>
            <a:r>
              <a:rPr lang="en-US" altLang="zh-CN" b="1" dirty="0">
                <a:solidFill>
                  <a:srgbClr val="008000"/>
                </a:solidFill>
              </a:rPr>
              <a:t> - 1 </a:t>
            </a:r>
            <a:r>
              <a:rPr lang="zh-CN" altLang="en-US" b="1" dirty="0"/>
              <a:t>（好位置指的是，从该位置起，可以跳到下一个好位置或数组结尾；</a:t>
            </a:r>
            <a:r>
              <a:rPr lang="zh-CN" altLang="en-US" b="1" dirty="0">
                <a:solidFill>
                  <a:srgbClr val="0000CC"/>
                </a:solidFill>
              </a:rPr>
              <a:t>最后一个位置一定是好位置，因为它本身就在数组结尾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倒序遍历</a:t>
            </a:r>
            <a:r>
              <a:rPr lang="en-US" altLang="zh-CN" b="1" dirty="0" err="1">
                <a:solidFill>
                  <a:srgbClr val="FF3399"/>
                </a:solidFill>
              </a:rPr>
              <a:t>nums</a:t>
            </a:r>
            <a:r>
              <a:rPr lang="zh-CN" altLang="en-US" b="1" dirty="0"/>
              <a:t>数组（</a:t>
            </a:r>
            <a:r>
              <a:rPr lang="zh-CN" altLang="en-US" b="1" dirty="0">
                <a:solidFill>
                  <a:srgbClr val="008000"/>
                </a:solidFill>
              </a:rPr>
              <a:t>从</a:t>
            </a:r>
            <a:r>
              <a:rPr lang="en-US" altLang="zh-CN" b="1" dirty="0" err="1">
                <a:solidFill>
                  <a:srgbClr val="008000"/>
                </a:solidFill>
              </a:rPr>
              <a:t>nums.length</a:t>
            </a:r>
            <a:r>
              <a:rPr lang="en-US" altLang="zh-CN" b="1" dirty="0">
                <a:solidFill>
                  <a:srgbClr val="008000"/>
                </a:solidFill>
              </a:rPr>
              <a:t> - 2</a:t>
            </a:r>
            <a:r>
              <a:rPr lang="zh-CN" altLang="en-US" b="1" dirty="0">
                <a:solidFill>
                  <a:srgbClr val="008000"/>
                </a:solidFill>
              </a:rPr>
              <a:t>开始倒序遍历</a:t>
            </a:r>
            <a:r>
              <a:rPr lang="zh-CN" altLang="en-US" b="1" dirty="0"/>
              <a:t>），依次执行如下操作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zh-CN" altLang="en-US" b="1" dirty="0"/>
              <a:t>判断游标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/>
              <a:t> + </a:t>
            </a:r>
            <a:r>
              <a:rPr lang="en-US" altLang="zh-CN" b="1" dirty="0" err="1">
                <a:solidFill>
                  <a:srgbClr val="FF3399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的值是否大于等于</a:t>
            </a:r>
            <a:r>
              <a:rPr lang="en-US" altLang="zh-CN" b="1" dirty="0" err="1">
                <a:solidFill>
                  <a:srgbClr val="CC00CC"/>
                </a:solidFill>
              </a:rPr>
              <a:t>goodPosition</a:t>
            </a:r>
            <a:endParaRPr lang="en-US" altLang="zh-CN" b="1" dirty="0">
              <a:solidFill>
                <a:srgbClr val="CC00CC"/>
              </a:solidFill>
            </a:endParaRPr>
          </a:p>
          <a:p>
            <a:r>
              <a:rPr lang="en-US" altLang="zh-CN" b="1" dirty="0"/>
              <a:t>    2.1.1 </a:t>
            </a:r>
            <a:r>
              <a:rPr lang="zh-CN" altLang="en-US" b="1" dirty="0"/>
              <a:t>是的话，将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CC00CC"/>
                </a:solidFill>
              </a:rPr>
              <a:t>goodPosition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贪心策略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从后往前不断寻找好位置，直到最终的好位置位于或接近数组开头。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2.1.2 </a:t>
            </a:r>
            <a:r>
              <a:rPr lang="zh-CN" altLang="en-US" b="1" dirty="0"/>
              <a:t>否的话，不执行任何操作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判断</a:t>
            </a:r>
            <a:r>
              <a:rPr lang="en-US" altLang="zh-CN" b="1" dirty="0" err="1">
                <a:solidFill>
                  <a:srgbClr val="CC00CC"/>
                </a:solidFill>
              </a:rPr>
              <a:t>goodPosition</a:t>
            </a:r>
            <a:r>
              <a:rPr lang="zh-CN" altLang="en-US" b="1" dirty="0"/>
              <a:t>是否为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  3.1 </a:t>
            </a:r>
            <a:r>
              <a:rPr lang="zh-CN" altLang="en-US" b="1" dirty="0"/>
              <a:t>是的话，</a:t>
            </a:r>
            <a:r>
              <a:rPr lang="zh-CN" altLang="en-US" b="1" dirty="0">
                <a:solidFill>
                  <a:srgbClr val="FF9900"/>
                </a:solidFill>
              </a:rPr>
              <a:t>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  3.2 </a:t>
            </a:r>
            <a:r>
              <a:rPr lang="zh-CN" altLang="en-US" b="1" dirty="0"/>
              <a:t>否的话，</a:t>
            </a:r>
            <a:r>
              <a:rPr lang="zh-CN" altLang="en-US" b="1" dirty="0">
                <a:solidFill>
                  <a:srgbClr val="FF9900"/>
                </a:solidFill>
              </a:rPr>
              <a:t>返回</a:t>
            </a:r>
            <a:r>
              <a:rPr lang="en-US" altLang="zh-CN" b="1" dirty="0"/>
              <a:t>false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B28B60-23EA-9D72-3F01-EB1BA658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21" y="1002553"/>
            <a:ext cx="5987015" cy="46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贪心算法的概念</a:t>
            </a:r>
            <a:endParaRPr lang="en-US" altLang="zh-CN" sz="2800" b="1" cap="none"/>
          </a:p>
          <a:p>
            <a:r>
              <a:rPr lang="zh-CN" altLang="en-US" sz="2800" b="1" cap="none"/>
              <a:t>贪心算法的步骤</a:t>
            </a:r>
            <a:endParaRPr lang="en-US" altLang="zh-CN" sz="2800" b="1" cap="none"/>
          </a:p>
          <a:p>
            <a:r>
              <a:rPr lang="zh-CN" altLang="en-US" sz="2800" b="1" cap="none"/>
              <a:t>贪心算法</a:t>
            </a:r>
            <a:r>
              <a:rPr lang="en-US" altLang="zh-CN" sz="2800" b="1" cap="none"/>
              <a:t>VS</a:t>
            </a:r>
            <a:r>
              <a:rPr lang="zh-CN" altLang="en-US" sz="2800" b="1" cap="none"/>
              <a:t>动态规划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贪心算法的概念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将问题的求解过程看作是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一系列选择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，每次选择都是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当前状态下的最好选择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（局部最优解）。每作一次选择后，所求问题会</a:t>
            </a:r>
            <a:r>
              <a:rPr lang="zh-CN" altLang="en-US" sz="24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简化为一个规模更小的子问题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。从而，通过每一步的最优解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逐步达到整体的最优解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求解速度快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，时间复杂性有较低的阶。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需证明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是最优解。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贪心算法的概念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适用条件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具备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贪心选择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最优子结构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性质的最优化问题。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贪心选择性质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整体的最优解可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通过一系列局部最优解达到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，即贪心选择到达。         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最优子结构性质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当一个问题的最优解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包含其子问题的最优解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时，称此问题具有最优子结构性质。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贪心算法的步骤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一般步骤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设计数据找规律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进行贪心猜想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正确性证明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（严格证明和一般证明）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严格证明：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数学归纳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一般证明：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列举反例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程序实现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4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典型样例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部分背包问题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（非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背包问题，允许一件物品只拿走一部分）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题目：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给定一个最大载重量为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的卡车和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种食品，有食盐，白糖，大米等。已知第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种食品的最多拥有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公斤，其商品价值为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公斤，编程确定一个装货方案，使得装入卡车中的所有物品总价值最大。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因为每一个物品都可以分割成单位块，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单位块的利益越大，显然总收益越大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，所以它局部最优满足全局最优，可以用贪心法解答。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先将单位块收益按从大到小进行排列，然后用循环从单位块收益最大的取起，直到不能取为止便得到了最优解。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7181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</a:t>
            </a:r>
            <a:r>
              <a:rPr lang="en-US" altLang="zh-CN" b="1" cap="none"/>
              <a:t>VS</a:t>
            </a:r>
            <a:r>
              <a:rPr lang="zh-CN" altLang="en-US" b="1" cap="none"/>
              <a:t>动态规划</a:t>
            </a:r>
            <a:endParaRPr lang="zh-CN" altLang="en-US" b="1"/>
          </a:p>
        </p:txBody>
      </p:sp>
      <p:pic>
        <p:nvPicPr>
          <p:cNvPr id="4" name="Picture 4" descr="03-1113-01">
            <a:extLst>
              <a:ext uri="{FF2B5EF4-FFF2-40B4-BE49-F238E27FC236}">
                <a16:creationId xmlns:a16="http://schemas.microsoft.com/office/drawing/2014/main" id="{3A9C7DEF-BA23-4845-8FD7-EC806839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9761" y="921544"/>
            <a:ext cx="5832475" cy="5732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0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409. Longest Palindrome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C881B-F3F5-47DF-9154-34AC83BC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74" y="1565385"/>
            <a:ext cx="11036451" cy="4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409. Longest Palindrome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5568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O(1)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如果字符串</a:t>
            </a:r>
            <a:r>
              <a:rPr lang="en-US" altLang="zh-CN" b="1"/>
              <a:t>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0</a:t>
            </a:r>
          </a:p>
          <a:p>
            <a:r>
              <a:rPr lang="en-US" altLang="zh-CN" b="1"/>
              <a:t>1 </a:t>
            </a:r>
            <a:r>
              <a:rPr lang="zh-CN" altLang="en-US" b="1"/>
              <a:t>创建哈希表</a:t>
            </a:r>
            <a:r>
              <a:rPr lang="en-US" altLang="zh-CN" b="1">
                <a:solidFill>
                  <a:srgbClr val="FF3399"/>
                </a:solidFill>
              </a:rPr>
              <a:t>charMap</a:t>
            </a:r>
            <a:r>
              <a:rPr lang="zh-CN" altLang="en-US" b="1"/>
              <a:t>（</a:t>
            </a:r>
            <a:r>
              <a:rPr lang="en-US" altLang="zh-CN" b="1"/>
              <a:t>key</a:t>
            </a:r>
            <a:r>
              <a:rPr lang="zh-CN" altLang="en-US" b="1"/>
              <a:t>：字符的</a:t>
            </a:r>
            <a:r>
              <a:rPr lang="en-US" altLang="zh-CN" b="1"/>
              <a:t>ASCII</a:t>
            </a:r>
            <a:r>
              <a:rPr lang="zh-CN" altLang="en-US" b="1"/>
              <a:t>码值，</a:t>
            </a:r>
            <a:r>
              <a:rPr lang="en-US" altLang="zh-CN" b="1"/>
              <a:t>value</a:t>
            </a:r>
            <a:r>
              <a:rPr lang="zh-CN" altLang="en-US" b="1"/>
              <a:t>：字符出现的次数</a:t>
            </a:r>
            <a:r>
              <a:rPr lang="en-US" altLang="zh-CN" b="1"/>
              <a:t>[</a:t>
            </a:r>
            <a:r>
              <a:rPr lang="zh-CN" altLang="en-US" b="1"/>
              <a:t>初始值为</a:t>
            </a:r>
            <a:r>
              <a:rPr lang="en-US" altLang="zh-CN" b="1"/>
              <a:t>0]</a:t>
            </a:r>
            <a:r>
              <a:rPr lang="zh-CN" altLang="en-US" b="1"/>
              <a:t>），初始化返回值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遍历字符串</a:t>
            </a:r>
            <a:r>
              <a:rPr lang="en-US" altLang="zh-CN" b="1"/>
              <a:t>s</a:t>
            </a:r>
            <a:r>
              <a:rPr lang="zh-CN" altLang="en-US" b="1"/>
              <a:t>的各个字符，统计出现的次数，并存入</a:t>
            </a:r>
            <a:r>
              <a:rPr lang="en-US" altLang="zh-CN" b="1">
                <a:solidFill>
                  <a:srgbClr val="FF3399"/>
                </a:solidFill>
              </a:rPr>
              <a:t>charMap</a:t>
            </a:r>
          </a:p>
          <a:p>
            <a:r>
              <a:rPr lang="en-US" altLang="zh-CN" b="1"/>
              <a:t>3 </a:t>
            </a:r>
            <a:r>
              <a:rPr lang="zh-CN" altLang="en-US" b="1"/>
              <a:t>遍历</a:t>
            </a:r>
            <a:r>
              <a:rPr lang="en-US" altLang="zh-CN" b="1">
                <a:solidFill>
                  <a:srgbClr val="FF3399"/>
                </a:solidFill>
              </a:rPr>
              <a:t>charMap</a:t>
            </a:r>
            <a:r>
              <a:rPr lang="zh-CN" altLang="en-US" b="1"/>
              <a:t>的每个值</a:t>
            </a:r>
            <a:r>
              <a:rPr lang="en-US" altLang="zh-CN" b="1">
                <a:solidFill>
                  <a:srgbClr val="009900"/>
                </a:solidFill>
              </a:rPr>
              <a:t>eachCount</a:t>
            </a:r>
            <a:r>
              <a:rPr lang="zh-CN" altLang="en-US" b="1"/>
              <a:t>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将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9900"/>
                </a:solidFill>
              </a:rPr>
              <a:t>eachCount</a:t>
            </a:r>
            <a:r>
              <a:rPr lang="en-US" altLang="zh-CN" b="1"/>
              <a:t>/2)*2</a:t>
            </a:r>
            <a:r>
              <a:rPr lang="zh-CN" altLang="en-US" b="1"/>
              <a:t>累加到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所有成对出现的字符都计入总长度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/>
              <a:t>为偶数和</a:t>
            </a:r>
            <a:r>
              <a:rPr lang="en-US" altLang="zh-CN" b="1">
                <a:solidFill>
                  <a:srgbClr val="009900"/>
                </a:solidFill>
              </a:rPr>
              <a:t>eachCount</a:t>
            </a:r>
            <a:r>
              <a:rPr lang="zh-CN" altLang="en-US" b="1"/>
              <a:t>为奇数，是否同时成立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en-US" altLang="zh-CN" b="1"/>
              <a:t>++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成对出现的回文正中间插入一个元素，使回文达到最大长度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4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52595-85CD-4B5C-9403-B0D1A295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58" y="708445"/>
            <a:ext cx="6471616" cy="50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595</TotalTime>
  <Words>1422</Words>
  <Application>Microsoft Office PowerPoint</Application>
  <PresentationFormat>宽屏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Albertus MT</vt:lpstr>
      <vt:lpstr>Arial</vt:lpstr>
      <vt:lpstr>Times New Roman</vt:lpstr>
      <vt:lpstr>Tw Cen MT</vt:lpstr>
      <vt:lpstr>Wingdings</vt:lpstr>
      <vt:lpstr>水滴</vt:lpstr>
      <vt:lpstr>数据结构和算法 第8讲</vt:lpstr>
      <vt:lpstr>大纲</vt:lpstr>
      <vt:lpstr>贪心算法的概念</vt:lpstr>
      <vt:lpstr>贪心算法的概念</vt:lpstr>
      <vt:lpstr>贪心算法的步骤</vt:lpstr>
      <vt:lpstr>贪心算法</vt:lpstr>
      <vt:lpstr>贪心算法VS动态规划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1071</cp:revision>
  <dcterms:created xsi:type="dcterms:W3CDTF">2018-06-21T02:18:15Z</dcterms:created>
  <dcterms:modified xsi:type="dcterms:W3CDTF">2023-09-21T09:16:42Z</dcterms:modified>
</cp:coreProperties>
</file>