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4" r:id="rId5"/>
    <p:sldId id="355" r:id="rId6"/>
    <p:sldId id="368" r:id="rId7"/>
    <p:sldId id="369" r:id="rId8"/>
    <p:sldId id="370" r:id="rId9"/>
    <p:sldId id="371" r:id="rId10"/>
    <p:sldId id="372" r:id="rId11"/>
    <p:sldId id="356" r:id="rId12"/>
    <p:sldId id="357" r:id="rId13"/>
    <p:sldId id="373" r:id="rId14"/>
    <p:sldId id="358" r:id="rId15"/>
    <p:sldId id="359" r:id="rId16"/>
    <p:sldId id="374" r:id="rId17"/>
    <p:sldId id="375" r:id="rId18"/>
    <p:sldId id="361" r:id="rId19"/>
    <p:sldId id="377" r:id="rId20"/>
    <p:sldId id="376" r:id="rId21"/>
    <p:sldId id="362" r:id="rId22"/>
    <p:sldId id="363" r:id="rId23"/>
    <p:sldId id="378" r:id="rId24"/>
    <p:sldId id="381" r:id="rId25"/>
    <p:sldId id="380" r:id="rId26"/>
    <p:sldId id="364" r:id="rId27"/>
    <p:sldId id="365" r:id="rId28"/>
    <p:sldId id="382" r:id="rId29"/>
    <p:sldId id="383" r:id="rId30"/>
    <p:sldId id="366" r:id="rId31"/>
    <p:sldId id="36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方园" initials="侯方园" lastIdx="1" clrIdx="0">
    <p:extLst>
      <p:ext uri="{19B8F6BF-5375-455C-9EA6-DF929625EA0E}">
        <p15:presenceInfo xmlns:p15="http://schemas.microsoft.com/office/powerpoint/2012/main" userId="侯方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CC0000"/>
    <a:srgbClr val="FF3399"/>
    <a:srgbClr val="CC6600"/>
    <a:srgbClr val="9900CC"/>
    <a:srgbClr val="996633"/>
    <a:srgbClr val="663300"/>
    <a:srgbClr val="CC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78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e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26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2019.10.11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743. Network Delay Time </a:t>
            </a:r>
          </a:p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单源最短路径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时间复杂度</a:t>
            </a:r>
            <a:r>
              <a:rPr lang="zh-CN" altLang="en-US" b="1" dirty="0"/>
              <a:t>：</a:t>
            </a:r>
            <a:r>
              <a:rPr lang="en-US" altLang="zh-CN" b="1" dirty="0"/>
              <a:t>O(</a:t>
            </a:r>
            <a:r>
              <a:rPr lang="en-US" altLang="zh-CN" b="1" dirty="0" err="1"/>
              <a:t>kE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k</a:t>
            </a:r>
            <a:r>
              <a:rPr lang="zh-CN" altLang="en-US" b="1" dirty="0"/>
              <a:t>一般情况下小于等于</a:t>
            </a:r>
            <a:r>
              <a:rPr lang="en-US" altLang="zh-CN" b="1" dirty="0"/>
              <a:t>2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稀疏图</a:t>
            </a:r>
            <a:r>
              <a:rPr lang="zh-CN" altLang="en-US" b="1" dirty="0"/>
              <a:t>），最坏情况下（</a:t>
            </a:r>
            <a:r>
              <a:rPr lang="zh-CN" altLang="en-US" b="1" dirty="0">
                <a:solidFill>
                  <a:srgbClr val="FF0066"/>
                </a:solidFill>
              </a:rPr>
              <a:t>稠密图</a:t>
            </a:r>
            <a:r>
              <a:rPr lang="zh-CN" altLang="en-US" b="1" dirty="0"/>
              <a:t>，尤其是</a:t>
            </a:r>
            <a:r>
              <a:rPr lang="en-US" altLang="zh-CN" b="1" dirty="0"/>
              <a:t>K-</a:t>
            </a:r>
            <a:r>
              <a:rPr lang="zh-CN" altLang="en-US" b="1" dirty="0"/>
              <a:t>完全图</a:t>
            </a:r>
            <a:r>
              <a:rPr lang="en-US" altLang="zh-CN" b="1" dirty="0"/>
              <a:t>[</a:t>
            </a:r>
            <a:r>
              <a:rPr lang="zh-CN" altLang="en-US" b="1" dirty="0"/>
              <a:t>每个顶点都指向其他顶点</a:t>
            </a:r>
            <a:r>
              <a:rPr lang="en-US" altLang="zh-CN" b="1" dirty="0"/>
              <a:t>]</a:t>
            </a:r>
            <a:r>
              <a:rPr lang="zh-CN" altLang="en-US" b="1" dirty="0"/>
              <a:t>）等于</a:t>
            </a:r>
            <a:r>
              <a:rPr lang="en-US" altLang="zh-CN" b="1" dirty="0"/>
              <a:t>V</a:t>
            </a:r>
            <a:r>
              <a:rPr lang="zh-CN" altLang="en-US" b="1" dirty="0"/>
              <a:t>（进出队列最多</a:t>
            </a:r>
            <a:r>
              <a:rPr lang="en-US" altLang="zh-CN" b="1" dirty="0"/>
              <a:t>V - 1</a:t>
            </a:r>
            <a:r>
              <a:rPr lang="zh-CN" altLang="en-US" b="1" dirty="0"/>
              <a:t>次，舍去低阶，则时间复杂度为</a:t>
            </a:r>
            <a:r>
              <a:rPr lang="en-US" altLang="zh-CN" b="1" dirty="0"/>
              <a:t>O(VE)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r>
              <a:rPr lang="zh-CN" altLang="en-US" b="1" dirty="0"/>
              <a:t>其中，</a:t>
            </a:r>
            <a:r>
              <a:rPr lang="en-US" altLang="zh-CN" b="1" dirty="0"/>
              <a:t>E</a:t>
            </a:r>
            <a:r>
              <a:rPr lang="zh-CN" altLang="en-US" b="1" dirty="0"/>
              <a:t>为边的总数，</a:t>
            </a:r>
            <a:r>
              <a:rPr lang="en-US" altLang="zh-CN" b="1" dirty="0"/>
              <a:t>V</a:t>
            </a:r>
            <a:r>
              <a:rPr lang="zh-CN" altLang="en-US" b="1" dirty="0"/>
              <a:t>为顶点的总数。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空间复杂度</a:t>
            </a:r>
            <a:r>
              <a:rPr lang="zh-CN" altLang="en-US" b="1" dirty="0"/>
              <a:t>：</a:t>
            </a:r>
            <a:r>
              <a:rPr lang="en-US" altLang="zh-CN" b="1" dirty="0"/>
              <a:t>O(V + E)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FF0066"/>
                </a:solidFill>
              </a:rPr>
              <a:t>两个邻接表</a:t>
            </a:r>
            <a:r>
              <a:rPr lang="zh-CN" altLang="en-US" b="1" dirty="0"/>
              <a:t>，占用空间均为</a:t>
            </a:r>
            <a:r>
              <a:rPr lang="en-US" altLang="zh-CN" b="1" dirty="0"/>
              <a:t>O(E)</a:t>
            </a:r>
            <a:r>
              <a:rPr lang="zh-CN" altLang="en-US" b="1" dirty="0"/>
              <a:t>；</a:t>
            </a:r>
            <a:r>
              <a:rPr lang="zh-CN" altLang="en-US" b="1" dirty="0">
                <a:solidFill>
                  <a:srgbClr val="FF0066"/>
                </a:solidFill>
              </a:rPr>
              <a:t>两个数组和队列</a:t>
            </a:r>
            <a:r>
              <a:rPr lang="zh-CN" altLang="en-US" b="1" dirty="0"/>
              <a:t>（无重复顶点），占用空间均为</a:t>
            </a:r>
            <a:r>
              <a:rPr lang="en-US" altLang="zh-CN" b="1" dirty="0"/>
              <a:t>O(V)</a:t>
            </a:r>
            <a:r>
              <a:rPr lang="zh-CN" altLang="en-US" b="1" dirty="0"/>
              <a:t>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A5A79A-D2ED-4385-8C6C-CE052BB84C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89" y="0"/>
            <a:ext cx="455793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65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787. Cheapest Flights Within K Stops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B1D6B-61FE-43C5-B1EA-20DFDA1CF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90" y="1092859"/>
            <a:ext cx="5715372" cy="3254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F9B5F0-1B9D-4079-B9DC-A7FEDD1A0F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8362" y="1222083"/>
            <a:ext cx="6333638" cy="3124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819D20-09E9-4B79-8155-D474ADFAA6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2990" y="4401796"/>
            <a:ext cx="6736112" cy="19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817" y="0"/>
            <a:ext cx="2123668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0745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787. Cheapest Flights Within K Stops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6025660" y="526833"/>
            <a:ext cx="62366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7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priceQueue</a:t>
            </a:r>
            <a:r>
              <a:rPr lang="zh-CN" altLang="zh-CN" sz="1600" b="1" dirty="0"/>
              <a:t>队列非空</a:t>
            </a:r>
            <a:r>
              <a:rPr lang="zh-CN" altLang="en-US" sz="1600" b="1" dirty="0"/>
              <a:t>并且中转次数</a:t>
            </a:r>
            <a:r>
              <a:rPr lang="en-US" altLang="zh-CN" sz="1600" b="1" dirty="0" err="1"/>
              <a:t>stopAmount</a:t>
            </a:r>
            <a:r>
              <a:rPr lang="zh-CN" altLang="en-US" sz="1600" b="1" dirty="0"/>
              <a:t>不超过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，依次执行如下操作：</a:t>
            </a:r>
          </a:p>
          <a:p>
            <a:r>
              <a:rPr lang="en-US" altLang="zh-CN" sz="1600" b="1" dirty="0"/>
              <a:t>	7.1 </a:t>
            </a:r>
            <a:r>
              <a:rPr lang="zh-CN" altLang="zh-CN" sz="1600" b="1" dirty="0"/>
              <a:t>将当前队列长度赋值给</a:t>
            </a:r>
            <a:r>
              <a:rPr lang="en-US" altLang="zh-CN" sz="1600" b="1" dirty="0" err="1"/>
              <a:t>queueSize</a:t>
            </a:r>
            <a:endParaRPr lang="zh-CN" altLang="zh-CN" sz="1600" b="1" dirty="0"/>
          </a:p>
          <a:p>
            <a:r>
              <a:rPr lang="en-US" altLang="zh-CN" sz="1600" b="1" dirty="0"/>
              <a:t>	7.2 </a:t>
            </a:r>
            <a:r>
              <a:rPr lang="zh-CN" altLang="zh-CN" sz="1600" b="1" dirty="0"/>
              <a:t>遍历当前队列，依次执行如下操作：</a:t>
            </a:r>
          </a:p>
          <a:p>
            <a:r>
              <a:rPr lang="en-US" altLang="zh-CN" sz="1600" b="1" dirty="0"/>
              <a:t>		7.2.1 </a:t>
            </a:r>
            <a:r>
              <a:rPr lang="zh-CN" altLang="zh-CN" sz="1600" b="1" dirty="0"/>
              <a:t>队首元素出队列，并赋值给</a:t>
            </a:r>
            <a:r>
              <a:rPr lang="en-US" altLang="zh-CN" sz="1600" b="1" dirty="0" err="1"/>
              <a:t>sourceCity</a:t>
            </a:r>
            <a:r>
              <a:rPr lang="zh-CN" altLang="en-US" sz="1600" b="1" dirty="0"/>
              <a:t>和</a:t>
            </a:r>
            <a:r>
              <a:rPr lang="en-US" altLang="zh-CN" sz="1600" b="1" dirty="0" err="1"/>
              <a:t>sourcePrice</a:t>
            </a:r>
            <a:endParaRPr lang="zh-CN" altLang="zh-CN" sz="1600" b="1" dirty="0"/>
          </a:p>
          <a:p>
            <a:r>
              <a:rPr lang="en-US" altLang="zh-CN" sz="1600" b="1" dirty="0"/>
              <a:t>		7.2.2 </a:t>
            </a:r>
            <a:r>
              <a:rPr lang="zh-CN" altLang="en-US" sz="1600" b="1" dirty="0"/>
              <a:t>如果</a:t>
            </a:r>
            <a:r>
              <a:rPr lang="en-US" altLang="zh-CN" sz="1600" b="1" dirty="0" err="1"/>
              <a:t>sourceCity</a:t>
            </a:r>
            <a:r>
              <a:rPr lang="zh-CN" altLang="en-US" sz="1600" b="1" dirty="0"/>
              <a:t>邻接表为空，跳过后续步骤</a:t>
            </a:r>
            <a:endParaRPr lang="en-US" altLang="zh-CN" sz="1600" b="1" dirty="0"/>
          </a:p>
          <a:p>
            <a:r>
              <a:rPr lang="en-US" altLang="zh-CN" sz="1600" b="1" dirty="0"/>
              <a:t>		7.2.3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sourceCity</a:t>
            </a:r>
            <a:r>
              <a:rPr lang="zh-CN" altLang="zh-CN" sz="1600" b="1" dirty="0"/>
              <a:t>的终点哈希表，依次执行如下操作：</a:t>
            </a:r>
          </a:p>
          <a:p>
            <a:r>
              <a:rPr lang="en-US" altLang="zh-CN" sz="1600" b="1" dirty="0"/>
              <a:t>			 7.2.3.1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targetCity</a:t>
            </a:r>
            <a:r>
              <a:rPr lang="zh-CN" altLang="zh-CN" sz="1600" b="1" dirty="0"/>
              <a:t>不等于</a:t>
            </a:r>
            <a:r>
              <a:rPr lang="en-US" altLang="zh-CN" sz="1600" b="1" dirty="0" err="1"/>
              <a:t>dst</a:t>
            </a:r>
            <a:r>
              <a:rPr lang="zh-CN" altLang="zh-CN" sz="1600" b="1" dirty="0"/>
              <a:t>并且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等于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，则</a:t>
            </a:r>
            <a:r>
              <a:rPr lang="zh-CN" altLang="en-US" sz="1600" b="1" dirty="0"/>
              <a:t>跳过后续步骤（</a:t>
            </a:r>
            <a:r>
              <a:rPr lang="zh-CN" altLang="en-US" sz="1600" b="1" dirty="0">
                <a:solidFill>
                  <a:srgbClr val="FF0066"/>
                </a:solidFill>
              </a:rPr>
              <a:t>中转</a:t>
            </a:r>
            <a:r>
              <a:rPr lang="en-US" altLang="zh-CN" sz="1600" b="1" dirty="0">
                <a:solidFill>
                  <a:srgbClr val="FF0066"/>
                </a:solidFill>
              </a:rPr>
              <a:t>K</a:t>
            </a:r>
            <a:r>
              <a:rPr lang="zh-CN" altLang="en-US" sz="1600" b="1" dirty="0">
                <a:solidFill>
                  <a:srgbClr val="FF0066"/>
                </a:solidFill>
              </a:rPr>
              <a:t>次仍未到达，没必要继续遍历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	7.2.3.2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sourcePrice</a:t>
            </a:r>
            <a:r>
              <a:rPr lang="en-US" altLang="zh-CN" sz="1600" b="1" dirty="0"/>
              <a:t> + </a:t>
            </a:r>
            <a:r>
              <a:rPr lang="en-US" altLang="zh-CN" sz="1600" b="1" dirty="0" err="1"/>
              <a:t>targetMap.get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targetCity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赋值给</a:t>
            </a:r>
            <a:r>
              <a:rPr lang="en-US" altLang="zh-CN" sz="1600" b="1" dirty="0" err="1"/>
              <a:t>targetPrice</a:t>
            </a:r>
            <a:r>
              <a:rPr lang="zh-CN" altLang="en-US" sz="1600" b="1" dirty="0"/>
              <a:t>（注意：</a:t>
            </a:r>
            <a:r>
              <a:rPr lang="zh-CN" altLang="en-US" sz="1600" b="1" dirty="0">
                <a:solidFill>
                  <a:srgbClr val="FF0000"/>
                </a:solidFill>
              </a:rPr>
              <a:t>此处使用的是</a:t>
            </a:r>
            <a:r>
              <a:rPr lang="en-US" altLang="zh-CN" sz="1600" b="1" dirty="0" err="1">
                <a:solidFill>
                  <a:srgbClr val="FF0000"/>
                </a:solidFill>
              </a:rPr>
              <a:t>sourcePrice</a:t>
            </a:r>
            <a:r>
              <a:rPr lang="en-US" altLang="zh-CN" sz="1600" b="1" dirty="0"/>
              <a:t>[</a:t>
            </a:r>
            <a:r>
              <a:rPr lang="zh-CN" altLang="en-US" sz="1600" b="1" dirty="0">
                <a:solidFill>
                  <a:srgbClr val="0000CC"/>
                </a:solidFill>
              </a:rPr>
              <a:t>从起点到</a:t>
            </a:r>
            <a:r>
              <a:rPr lang="en-US" altLang="zh-CN" sz="1600" b="1" dirty="0" err="1">
                <a:solidFill>
                  <a:srgbClr val="0000CC"/>
                </a:solidFill>
              </a:rPr>
              <a:t>sourceCity</a:t>
            </a:r>
            <a:r>
              <a:rPr lang="zh-CN" altLang="en-US" sz="1600" b="1" dirty="0">
                <a:solidFill>
                  <a:srgbClr val="0000CC"/>
                </a:solidFill>
              </a:rPr>
              <a:t>在</a:t>
            </a:r>
            <a:r>
              <a:rPr lang="zh-CN" altLang="en-US" sz="1600" b="1" dirty="0">
                <a:solidFill>
                  <a:srgbClr val="CC0000"/>
                </a:solidFill>
              </a:rPr>
              <a:t>当前</a:t>
            </a:r>
            <a:r>
              <a:rPr lang="en-US" altLang="zh-CN" sz="1600" b="1" dirty="0">
                <a:solidFill>
                  <a:srgbClr val="CC0000"/>
                </a:solidFill>
              </a:rPr>
              <a:t>BFS</a:t>
            </a:r>
            <a:r>
              <a:rPr lang="zh-CN" altLang="en-US" sz="1600" b="1" dirty="0">
                <a:solidFill>
                  <a:srgbClr val="CC0000"/>
                </a:solidFill>
              </a:rPr>
              <a:t>路径</a:t>
            </a:r>
            <a:r>
              <a:rPr lang="zh-CN" altLang="en-US" sz="1600" b="1" dirty="0">
                <a:solidFill>
                  <a:srgbClr val="0000CC"/>
                </a:solidFill>
              </a:rPr>
              <a:t>上的总价格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，而</a:t>
            </a:r>
            <a:r>
              <a:rPr lang="zh-CN" altLang="en-US" sz="1600" b="1" dirty="0">
                <a:solidFill>
                  <a:srgbClr val="FF3399"/>
                </a:solidFill>
              </a:rPr>
              <a:t>不是</a:t>
            </a:r>
            <a:r>
              <a:rPr lang="en-US" altLang="zh-CN" sz="1600" b="1" dirty="0" err="1">
                <a:solidFill>
                  <a:srgbClr val="FF3399"/>
                </a:solidFill>
              </a:rPr>
              <a:t>priceArray</a:t>
            </a:r>
            <a:r>
              <a:rPr lang="en-US" altLang="zh-CN" sz="1600" b="1" dirty="0">
                <a:solidFill>
                  <a:srgbClr val="FF3399"/>
                </a:solidFill>
              </a:rPr>
              <a:t>[</a:t>
            </a:r>
            <a:r>
              <a:rPr lang="en-US" altLang="zh-CN" sz="1600" b="1" dirty="0" err="1">
                <a:solidFill>
                  <a:srgbClr val="FF3399"/>
                </a:solidFill>
              </a:rPr>
              <a:t>sourceCity</a:t>
            </a:r>
            <a:r>
              <a:rPr lang="en-US" altLang="zh-CN" sz="1600" b="1" dirty="0">
                <a:solidFill>
                  <a:srgbClr val="FF3399"/>
                </a:solidFill>
              </a:rPr>
              <a:t>]</a:t>
            </a:r>
            <a:r>
              <a:rPr lang="zh-CN" altLang="en-US" sz="1600" b="1" dirty="0"/>
              <a:t>。因为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sourceCity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存的是</a:t>
            </a:r>
            <a:r>
              <a:rPr lang="zh-CN" altLang="en-US" sz="1600" b="1" dirty="0">
                <a:solidFill>
                  <a:srgbClr val="0000CC"/>
                </a:solidFill>
              </a:rPr>
              <a:t>从起点到</a:t>
            </a:r>
            <a:r>
              <a:rPr lang="en-US" altLang="zh-CN" sz="1600" b="1" dirty="0" err="1">
                <a:solidFill>
                  <a:srgbClr val="0000CC"/>
                </a:solidFill>
              </a:rPr>
              <a:t>sourceCity</a:t>
            </a:r>
            <a:r>
              <a:rPr lang="zh-CN" altLang="en-US" sz="1600" b="1" dirty="0">
                <a:solidFill>
                  <a:srgbClr val="0000CC"/>
                </a:solidFill>
              </a:rPr>
              <a:t>在</a:t>
            </a:r>
            <a:r>
              <a:rPr lang="zh-CN" altLang="en-US" sz="1600" b="1" dirty="0">
                <a:solidFill>
                  <a:srgbClr val="CC0000"/>
                </a:solidFill>
              </a:rPr>
              <a:t>所有路径</a:t>
            </a:r>
            <a:r>
              <a:rPr lang="zh-CN" altLang="en-US" sz="1600" b="1" dirty="0">
                <a:solidFill>
                  <a:srgbClr val="0000CC"/>
                </a:solidFill>
              </a:rPr>
              <a:t>上的最低价格</a:t>
            </a:r>
            <a:r>
              <a:rPr lang="zh-CN" altLang="en-US" sz="1600" b="1" dirty="0"/>
              <a:t>，所以，使用</a:t>
            </a:r>
            <a:r>
              <a:rPr lang="en-US" altLang="zh-CN" sz="1600" b="1" dirty="0" err="1"/>
              <a:t>sourcePrice</a:t>
            </a:r>
            <a:r>
              <a:rPr lang="zh-CN" altLang="en-US" sz="1600" b="1" dirty="0"/>
              <a:t>才能正确算出</a:t>
            </a:r>
            <a:r>
              <a:rPr lang="zh-CN" altLang="en-US" sz="1600" b="1" dirty="0">
                <a:solidFill>
                  <a:srgbClr val="009900"/>
                </a:solidFill>
              </a:rPr>
              <a:t>从起点到</a:t>
            </a:r>
            <a:r>
              <a:rPr lang="en-US" altLang="zh-CN" sz="1600" b="1" dirty="0" err="1">
                <a:solidFill>
                  <a:srgbClr val="009900"/>
                </a:solidFill>
              </a:rPr>
              <a:t>targetCity</a:t>
            </a:r>
            <a:r>
              <a:rPr lang="zh-CN" altLang="en-US" sz="1600" b="1" dirty="0">
                <a:solidFill>
                  <a:srgbClr val="009900"/>
                </a:solidFill>
              </a:rPr>
              <a:t>在当前</a:t>
            </a:r>
            <a:r>
              <a:rPr lang="en-US" altLang="zh-CN" sz="1600" b="1" dirty="0">
                <a:solidFill>
                  <a:srgbClr val="009900"/>
                </a:solidFill>
              </a:rPr>
              <a:t>BFS</a:t>
            </a:r>
            <a:r>
              <a:rPr lang="zh-CN" altLang="en-US" sz="1600" b="1" dirty="0">
                <a:solidFill>
                  <a:srgbClr val="009900"/>
                </a:solidFill>
              </a:rPr>
              <a:t>路径上的总价格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	7.2.3.3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targetCity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是否大于</a:t>
            </a:r>
            <a:r>
              <a:rPr lang="en-US" altLang="zh-CN" sz="1600" b="1" dirty="0" err="1"/>
              <a:t>targetPrice</a:t>
            </a:r>
            <a:endParaRPr lang="zh-CN" altLang="zh-CN" sz="1600" b="1" dirty="0"/>
          </a:p>
          <a:p>
            <a:r>
              <a:rPr lang="en-US" altLang="zh-CN" sz="1600" b="1" dirty="0"/>
              <a:t>				7.2.3.3.1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targetCity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赋值为</a:t>
            </a:r>
            <a:r>
              <a:rPr lang="en-US" altLang="zh-CN" sz="1600" b="1" dirty="0" err="1"/>
              <a:t>targetPrice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松弛操作</a:t>
            </a:r>
            <a:r>
              <a:rPr lang="zh-CN" altLang="en-US" sz="1600" b="1" dirty="0"/>
              <a:t>），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{</a:t>
            </a:r>
            <a:r>
              <a:rPr lang="en-US" altLang="zh-CN" sz="1600" b="1" dirty="0" err="1"/>
              <a:t>targetCity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targetPrice</a:t>
            </a:r>
            <a:r>
              <a:rPr lang="en-US" altLang="zh-CN" sz="1600" b="1" dirty="0"/>
              <a:t>}</a:t>
            </a:r>
            <a:r>
              <a:rPr lang="zh-CN" altLang="en-US" sz="1600" b="1" dirty="0"/>
              <a:t>存入队列</a:t>
            </a:r>
            <a:endParaRPr lang="zh-CN" altLang="zh-CN" sz="1600" b="1" dirty="0"/>
          </a:p>
          <a:p>
            <a:r>
              <a:rPr lang="en-US" altLang="zh-CN" sz="1600" b="1" dirty="0"/>
              <a:t>	7.3 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层次遍历到下一层，中转次数加</a:t>
            </a:r>
            <a:r>
              <a:rPr lang="en-US" altLang="zh-CN" sz="1600" b="1" dirty="0">
                <a:solidFill>
                  <a:srgbClr val="009900"/>
                </a:solidFill>
              </a:rPr>
              <a:t>1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dst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是否等于整数最大值</a:t>
            </a:r>
          </a:p>
          <a:p>
            <a:r>
              <a:rPr lang="en-US" altLang="zh-CN" sz="1600" b="1" dirty="0"/>
              <a:t>	8.1 </a:t>
            </a:r>
            <a:r>
              <a:rPr lang="zh-CN" altLang="zh-CN" sz="1600" b="1" dirty="0"/>
              <a:t>是的话，返回</a:t>
            </a:r>
            <a:r>
              <a:rPr lang="en-US" altLang="zh-CN" sz="1600" b="1" dirty="0"/>
              <a:t>-1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说明不存在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8.2 </a:t>
            </a:r>
            <a:r>
              <a:rPr lang="zh-CN" altLang="zh-CN" sz="1600" b="1" dirty="0"/>
              <a:t>否的话，返回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dst</a:t>
            </a:r>
            <a:r>
              <a:rPr lang="en-US" altLang="zh-CN" sz="1600" b="1" dirty="0"/>
              <a:t>]</a:t>
            </a:r>
            <a:endParaRPr lang="zh-CN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FB2D4-50AB-4529-AB31-E97068BE5013}"/>
              </a:ext>
            </a:extLst>
          </p:cNvPr>
          <p:cNvSpPr/>
          <p:nvPr/>
        </p:nvSpPr>
        <p:spPr>
          <a:xfrm>
            <a:off x="89408" y="773054"/>
            <a:ext cx="609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解法：</a:t>
            </a:r>
            <a:r>
              <a:rPr lang="en-US" altLang="zh-CN" sz="1600" b="1" dirty="0">
                <a:solidFill>
                  <a:srgbClr val="0000CC"/>
                </a:solidFill>
              </a:rPr>
              <a:t>SPFA</a:t>
            </a:r>
            <a:r>
              <a:rPr lang="zh-CN" altLang="zh-CN" sz="1600" b="1" dirty="0">
                <a:solidFill>
                  <a:srgbClr val="0000CC"/>
                </a:solidFill>
              </a:rPr>
              <a:t>算法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</a:t>
            </a:r>
            <a:r>
              <a:rPr lang="en-US" altLang="zh-CN" sz="1600" b="1" dirty="0" err="1"/>
              <a:t>kE</a:t>
            </a:r>
            <a:r>
              <a:rPr lang="en-US" altLang="zh-CN" sz="1600" b="1" dirty="0"/>
              <a:t>)[</a:t>
            </a:r>
            <a:r>
              <a:rPr lang="zh-CN" altLang="zh-CN" sz="1600" b="1" dirty="0"/>
              <a:t>解释同第</a:t>
            </a:r>
            <a:r>
              <a:rPr lang="en-US" altLang="zh-CN" sz="1600" b="1" dirty="0"/>
              <a:t>743</a:t>
            </a:r>
            <a:r>
              <a:rPr lang="zh-CN" altLang="zh-CN" sz="1600" b="1" dirty="0"/>
              <a:t>题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O(V + E)</a:t>
            </a:r>
            <a:r>
              <a:rPr lang="zh-CN" altLang="zh-CN" sz="1600" b="1" dirty="0"/>
              <a:t>） 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CC6600"/>
                </a:solidFill>
              </a:rPr>
              <a:t>从顶点</a:t>
            </a:r>
            <a:r>
              <a:rPr lang="en-US" altLang="zh-CN" sz="1600" b="1" dirty="0" err="1">
                <a:solidFill>
                  <a:srgbClr val="CC6600"/>
                </a:solidFill>
              </a:rPr>
              <a:t>src</a:t>
            </a:r>
            <a:r>
              <a:rPr lang="zh-CN" altLang="zh-CN" sz="1600" b="1" dirty="0">
                <a:solidFill>
                  <a:srgbClr val="CC6600"/>
                </a:solidFill>
              </a:rPr>
              <a:t>出发，按照</a:t>
            </a:r>
            <a:r>
              <a:rPr lang="en-US" altLang="zh-CN" sz="1600" b="1" dirty="0">
                <a:solidFill>
                  <a:srgbClr val="CC6600"/>
                </a:solidFill>
              </a:rPr>
              <a:t>SPFA</a:t>
            </a:r>
            <a:r>
              <a:rPr lang="zh-CN" altLang="zh-CN" sz="1600" b="1" dirty="0">
                <a:solidFill>
                  <a:srgbClr val="CC6600"/>
                </a:solidFill>
              </a:rPr>
              <a:t>算法，计算到达</a:t>
            </a:r>
            <a:r>
              <a:rPr lang="en-US" altLang="zh-CN" sz="1600" b="1" dirty="0" err="1">
                <a:solidFill>
                  <a:srgbClr val="CC6600"/>
                </a:solidFill>
              </a:rPr>
              <a:t>dst</a:t>
            </a:r>
            <a:r>
              <a:rPr lang="zh-CN" altLang="zh-CN" sz="1600" b="1" dirty="0">
                <a:solidFill>
                  <a:srgbClr val="CC6600"/>
                </a:solidFill>
              </a:rPr>
              <a:t>顶点的最短路径。计算过程中，如果已经中转</a:t>
            </a:r>
            <a:r>
              <a:rPr lang="en-US" altLang="zh-CN" sz="1600" b="1" dirty="0">
                <a:solidFill>
                  <a:srgbClr val="CC6600"/>
                </a:solidFill>
              </a:rPr>
              <a:t>K</a:t>
            </a:r>
            <a:r>
              <a:rPr lang="zh-CN" altLang="zh-CN" sz="1600" b="1" dirty="0">
                <a:solidFill>
                  <a:srgbClr val="CC6600"/>
                </a:solidFill>
              </a:rPr>
              <a:t>次，仍未到达</a:t>
            </a:r>
            <a:r>
              <a:rPr lang="en-US" altLang="zh-CN" sz="1600" b="1" dirty="0" err="1">
                <a:solidFill>
                  <a:srgbClr val="CC6600"/>
                </a:solidFill>
              </a:rPr>
              <a:t>dst</a:t>
            </a:r>
            <a:r>
              <a:rPr lang="zh-CN" altLang="zh-CN" sz="1600" b="1" dirty="0">
                <a:solidFill>
                  <a:srgbClr val="CC6600"/>
                </a:solidFill>
              </a:rPr>
              <a:t>顶点，则本次计算结束，尝试下一次计算。如果中转次数超过</a:t>
            </a:r>
            <a:r>
              <a:rPr lang="en-US" altLang="zh-CN" sz="1600" b="1" dirty="0">
                <a:solidFill>
                  <a:srgbClr val="CC6600"/>
                </a:solidFill>
              </a:rPr>
              <a:t>K</a:t>
            </a:r>
            <a:r>
              <a:rPr lang="zh-CN" altLang="zh-CN" sz="1600" b="1" dirty="0">
                <a:solidFill>
                  <a:srgbClr val="CC6600"/>
                </a:solidFill>
              </a:rPr>
              <a:t>次或队列为空，则结束。</a:t>
            </a:r>
            <a:r>
              <a:rPr lang="zh-CN" altLang="en-US" sz="1600" b="1" dirty="0">
                <a:solidFill>
                  <a:srgbClr val="CC6600"/>
                </a:solidFill>
              </a:rPr>
              <a:t>找到最短路径则返回该值，否则，返回</a:t>
            </a:r>
            <a:r>
              <a:rPr lang="en-US" altLang="zh-CN" sz="1600" b="1" dirty="0">
                <a:solidFill>
                  <a:srgbClr val="CC6600"/>
                </a:solidFill>
              </a:rPr>
              <a:t>-1</a:t>
            </a:r>
            <a:r>
              <a:rPr lang="zh-CN" altLang="en-US" sz="1600" b="1" dirty="0">
                <a:solidFill>
                  <a:srgbClr val="CC6600"/>
                </a:solidFill>
              </a:rPr>
              <a:t>。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endParaRPr lang="en-US" altLang="zh-CN" sz="1600" b="1" dirty="0">
              <a:solidFill>
                <a:srgbClr val="FF0066"/>
              </a:solidFill>
            </a:endParaRPr>
          </a:p>
          <a:p>
            <a:r>
              <a:rPr lang="zh-CN" altLang="zh-CN" sz="1600" b="1" dirty="0">
                <a:solidFill>
                  <a:srgbClr val="FF0066"/>
                </a:solidFill>
              </a:rPr>
              <a:t>改进邻接表</a:t>
            </a:r>
            <a:r>
              <a:rPr lang="zh-CN" altLang="zh-CN" sz="1600" b="1" dirty="0"/>
              <a:t>：用二维哈希表代替两个邻接链表。</a:t>
            </a:r>
          </a:p>
          <a:p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二维哈希表的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zh-CN" sz="1600" b="1" dirty="0"/>
              <a:t>：</a:t>
            </a:r>
            <a:r>
              <a:rPr lang="zh-CN" altLang="en-US" sz="1600" b="1" dirty="0"/>
              <a:t>起点</a:t>
            </a:r>
            <a:r>
              <a:rPr lang="zh-CN" altLang="zh-CN" sz="1600" b="1" dirty="0"/>
              <a:t>，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zh-CN" altLang="zh-CN" sz="1600" b="1" dirty="0"/>
              <a:t>：从该</a:t>
            </a:r>
            <a:r>
              <a:rPr lang="zh-CN" altLang="en-US" sz="1600" b="1" dirty="0"/>
              <a:t>起点</a:t>
            </a:r>
            <a:r>
              <a:rPr lang="zh-CN" altLang="zh-CN" sz="1600" b="1" dirty="0"/>
              <a:t>发出的有向边的终点哈希表。</a:t>
            </a:r>
          </a:p>
          <a:p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终点哈希表的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zh-CN" sz="1600" b="1" dirty="0"/>
              <a:t>：终点，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zh-CN" altLang="zh-CN" sz="1600" b="1" dirty="0"/>
              <a:t>：该有向边的权重。</a:t>
            </a:r>
            <a:endParaRPr lang="en-US" altLang="zh-CN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</a:t>
            </a:r>
            <a:r>
              <a:rPr lang="en-US" altLang="zh-CN" sz="1600" b="1" dirty="0" err="1">
                <a:solidFill>
                  <a:srgbClr val="FF0000"/>
                </a:solidFill>
              </a:rPr>
              <a:t>existedArray</a:t>
            </a:r>
            <a:r>
              <a:rPr lang="zh-CN" altLang="en-US" sz="1600" b="1" dirty="0"/>
              <a:t>：因为</a:t>
            </a:r>
            <a:r>
              <a:rPr lang="zh-CN" altLang="en-US" sz="1600" b="1" dirty="0">
                <a:solidFill>
                  <a:srgbClr val="FF0000"/>
                </a:solidFill>
              </a:rPr>
              <a:t>不是找全局的单源最短路径</a:t>
            </a:r>
            <a:r>
              <a:rPr lang="zh-CN" altLang="en-US" sz="1600" b="1" dirty="0"/>
              <a:t>，而是</a:t>
            </a:r>
            <a:r>
              <a:rPr lang="zh-CN" altLang="en-US" sz="1600" b="1" dirty="0">
                <a:solidFill>
                  <a:srgbClr val="00B050"/>
                </a:solidFill>
              </a:rPr>
              <a:t>找中转次数不超过</a:t>
            </a:r>
            <a:r>
              <a:rPr lang="en-US" altLang="zh-CN" sz="1600" b="1" dirty="0">
                <a:solidFill>
                  <a:srgbClr val="00B050"/>
                </a:solidFill>
              </a:rPr>
              <a:t>K</a:t>
            </a:r>
            <a:r>
              <a:rPr lang="zh-CN" altLang="en-US" sz="1600" b="1" dirty="0">
                <a:solidFill>
                  <a:srgbClr val="00B050"/>
                </a:solidFill>
              </a:rPr>
              <a:t>次的</a:t>
            </a:r>
            <a:r>
              <a:rPr lang="zh-CN" altLang="en-US" sz="1600" b="1" dirty="0"/>
              <a:t>，所以，</a:t>
            </a:r>
            <a:r>
              <a:rPr lang="zh-CN" altLang="en-US" sz="1600" b="1" dirty="0">
                <a:solidFill>
                  <a:srgbClr val="7030A0"/>
                </a:solidFill>
              </a:rPr>
              <a:t>每次选择的局部较短路径都要保存起来，用于下一次路径选择，</a:t>
            </a:r>
            <a:r>
              <a:rPr lang="zh-CN" altLang="en-US" sz="1600" b="1" dirty="0"/>
              <a:t>而不是将全局的较短路径用于路径选择。</a:t>
            </a:r>
            <a:endParaRPr lang="zh-CN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  <a:r>
              <a:rPr lang="en-US" altLang="zh-CN" sz="1600" b="1" dirty="0"/>
              <a:t>-1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</a:t>
            </a:r>
            <a:r>
              <a:rPr lang="zh-CN" altLang="en-US" sz="1600" b="1" dirty="0"/>
              <a:t>邻接表（</a:t>
            </a:r>
            <a:r>
              <a:rPr lang="zh-CN" altLang="en-US" sz="1600" b="1" dirty="0">
                <a:solidFill>
                  <a:srgbClr val="0000CC"/>
                </a:solidFill>
              </a:rPr>
              <a:t>二维哈希表</a:t>
            </a:r>
            <a:r>
              <a:rPr lang="zh-CN" altLang="en-US" sz="1600" b="1" dirty="0"/>
              <a:t>）</a:t>
            </a:r>
            <a:r>
              <a:rPr lang="en-US" altLang="zh-CN" sz="1600" b="1" dirty="0" err="1"/>
              <a:t>priceMap</a:t>
            </a:r>
            <a:endParaRPr lang="en-US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根据</a:t>
            </a:r>
            <a:r>
              <a:rPr lang="en-US" altLang="zh-CN" sz="1600" b="1" dirty="0"/>
              <a:t>flights</a:t>
            </a:r>
            <a:r>
              <a:rPr lang="zh-CN" altLang="en-US" sz="1600" b="1" dirty="0"/>
              <a:t>，构建</a:t>
            </a:r>
            <a:r>
              <a:rPr lang="en-US" altLang="zh-CN" sz="1600" b="1" dirty="0" err="1"/>
              <a:t>priceMap</a:t>
            </a:r>
            <a:endParaRPr lang="en-US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创建</a:t>
            </a:r>
            <a:r>
              <a:rPr lang="zh-CN" altLang="zh-CN" sz="1600" b="1" dirty="0"/>
              <a:t>最短路径数组</a:t>
            </a:r>
            <a:r>
              <a:rPr lang="en-US" altLang="zh-CN" sz="1600" b="1" dirty="0" err="1"/>
              <a:t>priceArray</a:t>
            </a:r>
            <a:r>
              <a:rPr lang="zh-CN" altLang="en-US" sz="1600" b="1" dirty="0"/>
              <a:t>，初始化为整数最大值（</a:t>
            </a:r>
            <a:r>
              <a:rPr lang="zh-CN" altLang="en-US" sz="1600" b="1" dirty="0">
                <a:solidFill>
                  <a:srgbClr val="0000CC"/>
                </a:solidFill>
              </a:rPr>
              <a:t>表示未赋值</a:t>
            </a:r>
            <a:r>
              <a:rPr lang="zh-CN" altLang="en-US" sz="1600" b="1" dirty="0"/>
              <a:t>），初始化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00CC"/>
                </a:solidFill>
              </a:rPr>
              <a:t>表示起点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r>
              <a:rPr lang="en-US" altLang="zh-CN" sz="1600" b="1" dirty="0"/>
              <a:t>5 </a:t>
            </a:r>
            <a:r>
              <a:rPr lang="zh-CN" altLang="en-US" sz="1600" b="1" dirty="0"/>
              <a:t>创建</a:t>
            </a:r>
            <a:r>
              <a:rPr lang="zh-CN" altLang="zh-CN" sz="1600" b="1" dirty="0"/>
              <a:t>队列</a:t>
            </a:r>
            <a:r>
              <a:rPr lang="en-US" altLang="zh-CN" sz="1600" b="1" dirty="0" err="1"/>
              <a:t>cityQueue</a:t>
            </a:r>
            <a:r>
              <a:rPr lang="zh-CN" altLang="en-US" sz="1600" b="1" dirty="0"/>
              <a:t>（每个元素是俩整数：</a:t>
            </a:r>
            <a:r>
              <a:rPr lang="zh-CN" altLang="en-US" sz="1600" b="1" dirty="0">
                <a:solidFill>
                  <a:srgbClr val="00B0F0"/>
                </a:solidFill>
              </a:rPr>
              <a:t>当前城市</a:t>
            </a:r>
            <a:r>
              <a:rPr lang="en-US" altLang="zh-CN" sz="1600" b="1" dirty="0">
                <a:solidFill>
                  <a:srgbClr val="00B0F0"/>
                </a:solidFill>
              </a:rPr>
              <a:t>ID</a:t>
            </a:r>
            <a:r>
              <a:rPr lang="zh-CN" altLang="en-US" sz="1600" b="1" dirty="0">
                <a:solidFill>
                  <a:srgbClr val="C00000"/>
                </a:solidFill>
              </a:rPr>
              <a:t>和</a:t>
            </a:r>
            <a:r>
              <a:rPr lang="zh-CN" altLang="en-US" sz="1600" b="1" dirty="0">
                <a:solidFill>
                  <a:srgbClr val="00B0F0"/>
                </a:solidFill>
              </a:rPr>
              <a:t>从起点到当前城市在某条</a:t>
            </a:r>
            <a:r>
              <a:rPr lang="en-US" altLang="zh-CN" sz="1600" b="1" dirty="0">
                <a:solidFill>
                  <a:srgbClr val="00B0F0"/>
                </a:solidFill>
              </a:rPr>
              <a:t>BFS</a:t>
            </a:r>
            <a:r>
              <a:rPr lang="zh-CN" altLang="en-US" sz="1600" b="1" dirty="0">
                <a:solidFill>
                  <a:srgbClr val="00B0F0"/>
                </a:solidFill>
              </a:rPr>
              <a:t>路径上的总价格</a:t>
            </a:r>
            <a:r>
              <a:rPr lang="zh-CN" altLang="en-US" sz="1600" b="1" dirty="0"/>
              <a:t>），将</a:t>
            </a:r>
            <a:r>
              <a:rPr lang="en-US" altLang="zh-CN" sz="1600" b="1" dirty="0"/>
              <a:t>{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]}</a:t>
            </a:r>
            <a:r>
              <a:rPr lang="zh-CN" altLang="en-US" sz="1600" b="1" dirty="0"/>
              <a:t>存入队列（</a:t>
            </a:r>
            <a:r>
              <a:rPr lang="zh-CN" altLang="en-US" sz="1600" b="1" dirty="0">
                <a:solidFill>
                  <a:srgbClr val="0000CC"/>
                </a:solidFill>
              </a:rPr>
              <a:t>作为之后</a:t>
            </a:r>
            <a:r>
              <a:rPr lang="en-US" altLang="zh-CN" sz="1600" b="1" dirty="0">
                <a:solidFill>
                  <a:srgbClr val="0000CC"/>
                </a:solidFill>
              </a:rPr>
              <a:t>while</a:t>
            </a:r>
            <a:r>
              <a:rPr lang="zh-CN" altLang="en-US" sz="1600" b="1" dirty="0">
                <a:solidFill>
                  <a:srgbClr val="0000CC"/>
                </a:solidFill>
              </a:rPr>
              <a:t>循环的初始条件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r>
              <a:rPr lang="en-US" altLang="zh-CN" sz="1600" b="1" dirty="0"/>
              <a:t>6 </a:t>
            </a:r>
            <a:r>
              <a:rPr lang="zh-CN" altLang="en-US" sz="1600" b="1" dirty="0"/>
              <a:t>创建当前中转次数</a:t>
            </a:r>
            <a:r>
              <a:rPr lang="en-US" altLang="zh-CN" sz="1600" b="1" dirty="0" err="1"/>
              <a:t>stopAmount</a:t>
            </a:r>
            <a:r>
              <a:rPr lang="zh-CN" altLang="en-US" sz="1600" b="1" dirty="0"/>
              <a:t>并初始化为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00CC"/>
                </a:solidFill>
              </a:rPr>
              <a:t>表示直达</a:t>
            </a:r>
            <a:r>
              <a:rPr lang="zh-CN" altLang="en-US" sz="1600" b="1" dirty="0"/>
              <a:t>）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80418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7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-38452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787. Cheapest Flights Within K Stops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41854"/>
            <a:ext cx="122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285CB-5287-B482-7DF3-DADF0B10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0" y="2130554"/>
            <a:ext cx="5697404" cy="347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AD7A7-9AA9-099D-C86B-9EDC3D35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87" y="414337"/>
            <a:ext cx="635791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6019C-CD7C-430A-8899-F953A4F5F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535" y="990401"/>
            <a:ext cx="9819249" cy="57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716" y="47895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01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28356"/>
            <a:ext cx="555681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500" b="1" dirty="0"/>
              <a:t>解法一：</a:t>
            </a:r>
            <a:r>
              <a:rPr lang="zh-CN" altLang="zh-CN" sz="1500" b="1" dirty="0">
                <a:solidFill>
                  <a:srgbClr val="0000CC"/>
                </a:solidFill>
              </a:rPr>
              <a:t>二叉树的层次遍历</a:t>
            </a:r>
            <a:r>
              <a:rPr lang="zh-CN" altLang="zh-CN" sz="1500" b="1" dirty="0"/>
              <a:t>（时间复杂度</a:t>
            </a:r>
            <a:r>
              <a:rPr lang="en-US" altLang="zh-CN" sz="1500" b="1" dirty="0"/>
              <a:t>O(n)</a:t>
            </a:r>
            <a:r>
              <a:rPr lang="zh-CN" altLang="zh-CN" sz="1500" b="1" dirty="0"/>
              <a:t>，空间复杂度</a:t>
            </a:r>
            <a:r>
              <a:rPr lang="en-US" altLang="zh-CN" sz="1500" b="1" dirty="0"/>
              <a:t>O(n)</a:t>
            </a:r>
            <a:r>
              <a:rPr lang="zh-CN" altLang="zh-CN" sz="1500" b="1" dirty="0"/>
              <a:t>）</a:t>
            </a:r>
          </a:p>
          <a:p>
            <a:r>
              <a:rPr lang="zh-CN" altLang="zh-CN" sz="1500" b="1" dirty="0">
                <a:solidFill>
                  <a:srgbClr val="9900CC"/>
                </a:solidFill>
              </a:rPr>
              <a:t>核心思想</a:t>
            </a:r>
            <a:r>
              <a:rPr lang="zh-CN" altLang="zh-CN" sz="1500" b="1" dirty="0"/>
              <a:t>：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层次遍历二叉树，一个节点的左右孩子均为空时，停止对该节点的遍历。</a:t>
            </a:r>
          </a:p>
          <a:p>
            <a:r>
              <a:rPr lang="zh-CN" altLang="zh-CN" sz="1500" b="1" dirty="0">
                <a:solidFill>
                  <a:srgbClr val="CC6600"/>
                </a:solidFill>
              </a:rPr>
              <a:t>节点值用“</a:t>
            </a:r>
            <a:r>
              <a:rPr lang="en-US" altLang="zh-CN" sz="1500" b="1" dirty="0" err="1">
                <a:solidFill>
                  <a:srgbClr val="CC6600"/>
                </a:solidFill>
              </a:rPr>
              <a:t>val</a:t>
            </a:r>
            <a:r>
              <a:rPr lang="en-US" altLang="zh-CN" sz="1500" b="1" dirty="0">
                <a:solidFill>
                  <a:srgbClr val="CC6600"/>
                </a:solidFill>
              </a:rPr>
              <a:t>,</a:t>
            </a:r>
            <a:r>
              <a:rPr lang="zh-CN" altLang="zh-CN" sz="1500" b="1" dirty="0">
                <a:solidFill>
                  <a:srgbClr val="CC6600"/>
                </a:solidFill>
              </a:rPr>
              <a:t>”表示，空节点值用“</a:t>
            </a:r>
            <a:r>
              <a:rPr lang="en-US" altLang="zh-CN" sz="1500" b="1" dirty="0">
                <a:solidFill>
                  <a:srgbClr val="CC6600"/>
                </a:solidFill>
              </a:rPr>
              <a:t>n,</a:t>
            </a:r>
            <a:r>
              <a:rPr lang="zh-CN" altLang="zh-CN" sz="1500" b="1" dirty="0">
                <a:solidFill>
                  <a:srgbClr val="CC6600"/>
                </a:solidFill>
              </a:rPr>
              <a:t>”表示。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题目中样例的层次遍历编码结果为“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1,2,3,n,n,4,5,n,n,n,n,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”。</a:t>
            </a:r>
            <a:r>
              <a:rPr lang="zh-CN" altLang="zh-CN" sz="1500" b="1" dirty="0">
                <a:solidFill>
                  <a:srgbClr val="FF0066"/>
                </a:solidFill>
              </a:rPr>
              <a:t>结尾多一个逗号是为了便于编程实现，不影响解码</a:t>
            </a:r>
            <a:r>
              <a:rPr lang="zh-CN" altLang="zh-CN" sz="1500" b="1" dirty="0"/>
              <a:t>（</a:t>
            </a:r>
            <a:r>
              <a:rPr lang="en-US" altLang="zh-CN" sz="1500" b="1" dirty="0"/>
              <a:t>Java split(“,”)</a:t>
            </a:r>
            <a:r>
              <a:rPr lang="zh-CN" altLang="zh-CN" sz="1500" b="1" dirty="0"/>
              <a:t>会忽略掉结尾的值为空的元素；其他语言可以编程实现该功能，下同）。</a:t>
            </a:r>
          </a:p>
          <a:p>
            <a:r>
              <a:rPr lang="en-US" altLang="zh-CN" sz="1500" b="1" dirty="0">
                <a:solidFill>
                  <a:srgbClr val="0000CC"/>
                </a:solidFill>
              </a:rPr>
              <a:t>public String serialize(</a:t>
            </a:r>
            <a:r>
              <a:rPr lang="en-US" altLang="zh-CN" sz="15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500" b="1" dirty="0">
                <a:solidFill>
                  <a:srgbClr val="0000CC"/>
                </a:solidFill>
              </a:rPr>
              <a:t> root)</a:t>
            </a:r>
            <a:r>
              <a:rPr lang="zh-CN" altLang="zh-CN" sz="1500" b="1" dirty="0">
                <a:solidFill>
                  <a:srgbClr val="0000CC"/>
                </a:solidFill>
              </a:rPr>
              <a:t>：编码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如果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，返回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。</a:t>
            </a:r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创建中间结果</a:t>
            </a:r>
            <a:r>
              <a:rPr lang="en-US" altLang="zh-CN" sz="1500" b="1" dirty="0" err="1"/>
              <a:t>resultBuilder</a:t>
            </a:r>
            <a:r>
              <a:rPr lang="zh-CN" altLang="zh-CN" sz="1500" b="1" dirty="0"/>
              <a:t>，队列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；初始化临时变量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将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入队列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，将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root.val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非空的情况下，依次执行如下操作：</a:t>
            </a:r>
          </a:p>
          <a:p>
            <a:r>
              <a:rPr lang="en-US" altLang="zh-CN" sz="1500" b="1" dirty="0"/>
              <a:t>	4.1 </a:t>
            </a:r>
            <a:r>
              <a:rPr lang="zh-CN" altLang="zh-CN" sz="1500" b="1" dirty="0"/>
              <a:t>将队列大小赋值给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当前队列中元素均为同一层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4.2 </a:t>
            </a:r>
            <a:r>
              <a:rPr lang="zh-CN" altLang="zh-CN" sz="1500" b="1" dirty="0"/>
              <a:t>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从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遍历至</a:t>
            </a:r>
            <a:r>
              <a:rPr lang="en-US" altLang="zh-CN" sz="1500" b="1" dirty="0" err="1"/>
              <a:t>eachAmount</a:t>
            </a:r>
            <a:r>
              <a:rPr lang="en-US" altLang="zh-CN" sz="1500" b="1" dirty="0"/>
              <a:t> - 1</a:t>
            </a:r>
            <a:r>
              <a:rPr lang="zh-CN" altLang="zh-CN" sz="1500" b="1" dirty="0"/>
              <a:t>，依次执行如下操作（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层次遍历在此体现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4.2.1 </a:t>
            </a:r>
            <a:r>
              <a:rPr lang="zh-CN" altLang="zh-CN" sz="1500" b="1" dirty="0"/>
              <a:t>队首元素出队列，赋值给</a:t>
            </a:r>
            <a:r>
              <a:rPr lang="en-US" altLang="zh-CN" sz="1500" b="1" dirty="0" err="1"/>
              <a:t>eachNode</a:t>
            </a:r>
            <a:endParaRPr lang="zh-CN" altLang="zh-CN" sz="1500" b="1" dirty="0"/>
          </a:p>
          <a:p>
            <a:r>
              <a:rPr lang="en-US" altLang="zh-CN" sz="1500" b="1" dirty="0"/>
              <a:t>		4.2.2 </a:t>
            </a:r>
            <a:r>
              <a:rPr lang="zh-CN" altLang="zh-CN" sz="1500" b="1" dirty="0"/>
              <a:t>判断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的左孩子是否为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			4.2.2.1 </a:t>
            </a:r>
            <a:r>
              <a:rPr lang="zh-CN" altLang="zh-CN" sz="1500" b="1" dirty="0"/>
              <a:t>是的话，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	4.2.2.2 </a:t>
            </a:r>
            <a:r>
              <a:rPr lang="zh-CN" altLang="zh-CN" sz="1500" b="1" dirty="0"/>
              <a:t>否的话，左孩子入队列，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eachNode.left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4.2.3 </a:t>
            </a:r>
            <a:r>
              <a:rPr lang="zh-CN" altLang="zh-CN" sz="1500" b="1" dirty="0"/>
              <a:t>判断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的右孩子是否为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			4.2.3.1 </a:t>
            </a:r>
            <a:r>
              <a:rPr lang="zh-CN" altLang="zh-CN" sz="1500" b="1" dirty="0"/>
              <a:t>是的话，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	4.2.3.2 </a:t>
            </a:r>
            <a:r>
              <a:rPr lang="zh-CN" altLang="zh-CN" sz="1500" b="1" dirty="0"/>
              <a:t>否的话，右孩子入队列，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eachNode.right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resultBuilder</a:t>
            </a:r>
            <a:r>
              <a:rPr lang="zh-CN" altLang="zh-CN" sz="1500" b="1" dirty="0"/>
              <a:t>转换为字符串，返回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7B87FE-70C6-4EDB-9E12-A3ADBCDA39BD}"/>
              </a:ext>
            </a:extLst>
          </p:cNvPr>
          <p:cNvSpPr txBox="1"/>
          <p:nvPr/>
        </p:nvSpPr>
        <p:spPr>
          <a:xfrm>
            <a:off x="5564121" y="401775"/>
            <a:ext cx="663518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CC"/>
                </a:solidFill>
              </a:rPr>
              <a:t>public </a:t>
            </a:r>
            <a:r>
              <a:rPr lang="en-US" altLang="zh-CN" sz="15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500" b="1" dirty="0">
                <a:solidFill>
                  <a:srgbClr val="0000CC"/>
                </a:solidFill>
              </a:rPr>
              <a:t> deserialize(String data)</a:t>
            </a:r>
            <a:r>
              <a:rPr lang="zh-CN" altLang="zh-CN" sz="1500" b="1" dirty="0">
                <a:solidFill>
                  <a:srgbClr val="0000CC"/>
                </a:solidFill>
              </a:rPr>
              <a:t>：解码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如果参数非法，返回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将字符串</a:t>
            </a:r>
            <a:r>
              <a:rPr lang="en-US" altLang="zh-CN" sz="1500" b="1" dirty="0"/>
              <a:t>data</a:t>
            </a:r>
            <a:r>
              <a:rPr lang="zh-CN" altLang="zh-CN" sz="1500" b="1" dirty="0"/>
              <a:t>按</a:t>
            </a:r>
            <a:r>
              <a:rPr lang="en-US" altLang="zh-CN" sz="1500" b="1" dirty="0"/>
              <a:t>”,”</a:t>
            </a:r>
            <a:r>
              <a:rPr lang="zh-CN" altLang="zh-CN" sz="1500" b="1" dirty="0"/>
              <a:t>分隔，存入字符串数组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如果分隔失败或者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的首元素值为“</a:t>
            </a:r>
            <a:r>
              <a:rPr lang="en-US" altLang="zh-CN" sz="1500" b="1" dirty="0"/>
              <a:t>n</a:t>
            </a:r>
            <a:r>
              <a:rPr lang="zh-CN" altLang="zh-CN" sz="1500" b="1" dirty="0"/>
              <a:t>”，则返回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FF0066"/>
                </a:solidFill>
              </a:rPr>
              <a:t>表示空树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创建队列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，树的根节点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并赋值为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首元素的值；初始化临时变量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，下一个遍历到的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元素的下标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1</a:t>
            </a:r>
            <a:endParaRPr lang="zh-CN" altLang="zh-CN" sz="1500" b="1" dirty="0"/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将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6 </a:t>
            </a:r>
            <a:r>
              <a:rPr lang="zh-CN" altLang="zh-CN" sz="1500" b="1" dirty="0"/>
              <a:t>在队列非空的情况下，依次执行如下操作：</a:t>
            </a:r>
          </a:p>
          <a:p>
            <a:r>
              <a:rPr lang="en-US" altLang="zh-CN" sz="1500" b="1" dirty="0"/>
              <a:t>	6.1 </a:t>
            </a:r>
            <a:r>
              <a:rPr lang="zh-CN" altLang="zh-CN" sz="1500" b="1" dirty="0"/>
              <a:t>将队列大小赋值给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当前队列中元素均为同一层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6.2 </a:t>
            </a:r>
            <a:r>
              <a:rPr lang="zh-CN" altLang="zh-CN" sz="1500" b="1" dirty="0"/>
              <a:t>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从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遍历至</a:t>
            </a:r>
            <a:r>
              <a:rPr lang="en-US" altLang="zh-CN" sz="1500" b="1" dirty="0" err="1"/>
              <a:t>eachAmount</a:t>
            </a:r>
            <a:r>
              <a:rPr lang="en-US" altLang="zh-CN" sz="1500" b="1" dirty="0"/>
              <a:t> - 1</a:t>
            </a:r>
            <a:r>
              <a:rPr lang="zh-CN" altLang="zh-CN" sz="1500" b="1" dirty="0"/>
              <a:t>，依次执行如下操作（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层次遍历在此体现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6.2.1 </a:t>
            </a:r>
            <a:r>
              <a:rPr lang="zh-CN" altLang="zh-CN" sz="1500" b="1" dirty="0"/>
              <a:t>队首元素出队列，赋值给</a:t>
            </a:r>
            <a:r>
              <a:rPr lang="en-US" altLang="zh-CN" sz="1500" b="1" dirty="0" err="1"/>
              <a:t>eachNode</a:t>
            </a:r>
            <a:endParaRPr lang="zh-CN" altLang="zh-CN" sz="1500" b="1" dirty="0"/>
          </a:p>
          <a:p>
            <a:r>
              <a:rPr lang="en-US" altLang="zh-CN" sz="1500" b="1" dirty="0"/>
              <a:t>		6.2.2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合法且该位置的数值非空（</a:t>
            </a:r>
            <a:r>
              <a:rPr lang="zh-CN" altLang="zh-CN" sz="1500" b="1" dirty="0">
                <a:solidFill>
                  <a:srgbClr val="CC6600"/>
                </a:solidFill>
              </a:rPr>
              <a:t>不等于</a:t>
            </a:r>
            <a:r>
              <a:rPr lang="en-US" altLang="zh-CN" sz="1500" b="1" dirty="0">
                <a:solidFill>
                  <a:srgbClr val="CC6600"/>
                </a:solidFill>
              </a:rPr>
              <a:t>n</a:t>
            </a:r>
            <a:r>
              <a:rPr lang="zh-CN" altLang="zh-CN" sz="1500" b="1" dirty="0"/>
              <a:t>）的情况下，依次执行如下操作（</a:t>
            </a:r>
            <a:r>
              <a:rPr lang="zh-CN" altLang="zh-CN" sz="1500" b="1" dirty="0">
                <a:solidFill>
                  <a:srgbClr val="9900CC"/>
                </a:solidFill>
              </a:rPr>
              <a:t>构建左孩子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	6.2.2.1 </a:t>
            </a:r>
            <a:r>
              <a:rPr lang="zh-CN" altLang="zh-CN" sz="1500" b="1" dirty="0"/>
              <a:t>创建新节点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，数值为</a:t>
            </a:r>
            <a:r>
              <a:rPr lang="en-US" altLang="zh-CN" sz="1500" b="1" dirty="0" err="1"/>
              <a:t>valueArray</a:t>
            </a:r>
            <a:r>
              <a:rPr lang="en-US" altLang="zh-CN" sz="1500" b="1" dirty="0"/>
              <a:t>[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]</a:t>
            </a:r>
            <a:endParaRPr lang="zh-CN" altLang="zh-CN" sz="1500" b="1" dirty="0"/>
          </a:p>
          <a:p>
            <a:r>
              <a:rPr lang="en-US" altLang="zh-CN" sz="1500" b="1" dirty="0"/>
              <a:t>			6.2.2.2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赋值给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的左孩子</a:t>
            </a:r>
          </a:p>
          <a:p>
            <a:r>
              <a:rPr lang="en-US" altLang="zh-CN" sz="1500" b="1" dirty="0"/>
              <a:t>			6.2.2.3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		6.2.3 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++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处理下一个节点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6.2.4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合法且该位置的数值非空（</a:t>
            </a:r>
            <a:r>
              <a:rPr lang="zh-CN" altLang="zh-CN" sz="1500" b="1" dirty="0">
                <a:solidFill>
                  <a:srgbClr val="CC6600"/>
                </a:solidFill>
              </a:rPr>
              <a:t>不等于</a:t>
            </a:r>
            <a:r>
              <a:rPr lang="en-US" altLang="zh-CN" sz="1500" b="1" dirty="0">
                <a:solidFill>
                  <a:srgbClr val="CC6600"/>
                </a:solidFill>
              </a:rPr>
              <a:t>n</a:t>
            </a:r>
            <a:r>
              <a:rPr lang="zh-CN" altLang="zh-CN" sz="1500" b="1" dirty="0"/>
              <a:t>）的情况下，依次执行如下操作（</a:t>
            </a:r>
            <a:r>
              <a:rPr lang="zh-CN" altLang="zh-CN" sz="1500" b="1" dirty="0">
                <a:solidFill>
                  <a:srgbClr val="9900CC"/>
                </a:solidFill>
              </a:rPr>
              <a:t>构建右孩子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	6.2.2.1 </a:t>
            </a:r>
            <a:r>
              <a:rPr lang="zh-CN" altLang="zh-CN" sz="1500" b="1" dirty="0"/>
              <a:t>创建新节点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，数值为</a:t>
            </a:r>
            <a:r>
              <a:rPr lang="en-US" altLang="zh-CN" sz="1500" b="1" dirty="0" err="1"/>
              <a:t>valueArray</a:t>
            </a:r>
            <a:r>
              <a:rPr lang="en-US" altLang="zh-CN" sz="1500" b="1" dirty="0"/>
              <a:t>[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]</a:t>
            </a:r>
            <a:endParaRPr lang="zh-CN" altLang="zh-CN" sz="1500" b="1" dirty="0"/>
          </a:p>
          <a:p>
            <a:r>
              <a:rPr lang="en-US" altLang="zh-CN" sz="1500" b="1" dirty="0"/>
              <a:t>			6.2.2.2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赋值给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的右孩子</a:t>
            </a:r>
          </a:p>
          <a:p>
            <a:r>
              <a:rPr lang="en-US" altLang="zh-CN" sz="1500" b="1" dirty="0"/>
              <a:t>			6.2.2.3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		6.2.5 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++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处理下一个节点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7 </a:t>
            </a:r>
            <a:r>
              <a:rPr lang="zh-CN" altLang="zh-CN" sz="1500" b="1" dirty="0"/>
              <a:t>返回</a:t>
            </a:r>
            <a:r>
              <a:rPr lang="en-US" altLang="zh-CN" sz="1500" b="1" dirty="0"/>
              <a:t>root</a:t>
            </a:r>
            <a:endParaRPr lang="zh-CN" altLang="zh-CN" sz="1500" b="1" dirty="0"/>
          </a:p>
        </p:txBody>
      </p:sp>
    </p:spTree>
    <p:extLst>
      <p:ext uri="{BB962C8B-B14F-4D97-AF65-F5344CB8AC3E}">
        <p14:creationId xmlns:p14="http://schemas.microsoft.com/office/powerpoint/2010/main" val="20639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283" y="128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475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33FAA0-DD5F-4FA0-BAC4-91FECC0F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8" y="459096"/>
            <a:ext cx="5068974" cy="6395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260494-18A8-41C5-8F8F-D1ACA57AE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46" y="44759"/>
            <a:ext cx="5409854" cy="68094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213BC9-E458-48BB-A3A8-3B4F1821DF29}"/>
              </a:ext>
            </a:extLst>
          </p:cNvPr>
          <p:cNvSpPr txBox="1"/>
          <p:nvPr/>
        </p:nvSpPr>
        <p:spPr>
          <a:xfrm>
            <a:off x="0" y="731520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参考代码：</a:t>
            </a:r>
          </a:p>
        </p:txBody>
      </p:sp>
    </p:spTree>
    <p:extLst>
      <p:ext uri="{BB962C8B-B14F-4D97-AF65-F5344CB8AC3E}">
        <p14:creationId xmlns:p14="http://schemas.microsoft.com/office/powerpoint/2010/main" val="283003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解法二：</a:t>
            </a:r>
            <a:r>
              <a:rPr lang="zh-CN" altLang="zh-CN" sz="1600" b="1" dirty="0">
                <a:solidFill>
                  <a:srgbClr val="0000CC"/>
                </a:solidFill>
              </a:rPr>
              <a:t>二叉树的非递归先序遍历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009900"/>
                </a:solidFill>
              </a:rPr>
              <a:t>先序遍历二叉树，一个节点的左右孩子均为空时，停止对该节点的遍历。</a:t>
            </a:r>
          </a:p>
          <a:p>
            <a:r>
              <a:rPr lang="zh-CN" altLang="zh-CN" sz="1600" b="1" dirty="0">
                <a:solidFill>
                  <a:srgbClr val="CC6600"/>
                </a:solidFill>
              </a:rPr>
              <a:t>节点值用“</a:t>
            </a:r>
            <a:r>
              <a:rPr lang="en-US" altLang="zh-CN" sz="1600" b="1" dirty="0" err="1">
                <a:solidFill>
                  <a:srgbClr val="CC6600"/>
                </a:solidFill>
              </a:rPr>
              <a:t>val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r>
              <a:rPr lang="zh-CN" altLang="zh-CN" sz="1600" b="1" dirty="0">
                <a:solidFill>
                  <a:srgbClr val="CC6600"/>
                </a:solidFill>
              </a:rPr>
              <a:t>”表示，空节点值用“</a:t>
            </a:r>
            <a:r>
              <a:rPr lang="en-US" altLang="zh-CN" sz="1600" b="1" dirty="0">
                <a:solidFill>
                  <a:srgbClr val="CC6600"/>
                </a:solidFill>
              </a:rPr>
              <a:t>n,</a:t>
            </a:r>
            <a:r>
              <a:rPr lang="zh-CN" altLang="zh-CN" sz="1600" b="1" dirty="0">
                <a:solidFill>
                  <a:srgbClr val="CC6600"/>
                </a:solidFill>
              </a:rPr>
              <a:t>”表示。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题目中样例的先序遍历编码结果为“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1,2,n,n,3,4,n,n,5,n,n,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”。</a:t>
            </a:r>
          </a:p>
          <a:p>
            <a:r>
              <a:rPr lang="en-US" altLang="zh-CN" sz="1600" b="1" dirty="0">
                <a:solidFill>
                  <a:srgbClr val="0000CC"/>
                </a:solidFill>
              </a:rPr>
              <a:t>public String serialize(</a:t>
            </a:r>
            <a:r>
              <a:rPr lang="en-US" altLang="zh-CN" sz="16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600" b="1" dirty="0">
                <a:solidFill>
                  <a:srgbClr val="0000CC"/>
                </a:solidFill>
              </a:rPr>
              <a:t> root)</a:t>
            </a:r>
            <a:r>
              <a:rPr lang="zh-CN" altLang="zh-CN" sz="1600" b="1" dirty="0">
                <a:solidFill>
                  <a:srgbClr val="0000CC"/>
                </a:solidFill>
              </a:rPr>
              <a:t>：编码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</a:t>
            </a:r>
            <a:r>
              <a:rPr lang="en-US" altLang="zh-CN" sz="1600" b="1" dirty="0"/>
              <a:t>root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，返回“</a:t>
            </a:r>
            <a:r>
              <a:rPr lang="en-US" altLang="zh-CN" sz="1600" b="1" dirty="0"/>
              <a:t>n,</a:t>
            </a:r>
            <a:r>
              <a:rPr lang="zh-CN" altLang="zh-CN" sz="1600" b="1" dirty="0"/>
              <a:t>”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66"/>
                </a:solidFill>
              </a:rPr>
              <a:t>表示空树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创建栈</a:t>
            </a:r>
            <a:r>
              <a:rPr lang="en-US" altLang="zh-CN" sz="1600" b="1" dirty="0" err="1"/>
              <a:t>nodeStack</a:t>
            </a:r>
            <a:r>
              <a:rPr lang="zh-CN" altLang="zh-CN" sz="1600" b="1" dirty="0"/>
              <a:t>，中间结果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；初始化中间变量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作为以下循环体的初始条件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在栈非空或者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非空的情况下，依次执行如下操作</a:t>
            </a:r>
          </a:p>
          <a:p>
            <a:r>
              <a:rPr lang="en-US" altLang="zh-CN" sz="1600" b="1" dirty="0"/>
              <a:t>	3.1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非空的情况下，依次执行如下操作（</a:t>
            </a:r>
            <a:r>
              <a:rPr lang="zh-CN" altLang="zh-CN" sz="1600" b="1" dirty="0">
                <a:solidFill>
                  <a:schemeClr val="accent2">
                    <a:lumMod val="75000"/>
                  </a:schemeClr>
                </a:solidFill>
              </a:rPr>
              <a:t>先序遍历在此体现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3.1.1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入栈</a:t>
            </a:r>
          </a:p>
          <a:p>
            <a:r>
              <a:rPr lang="en-US" altLang="zh-CN" sz="1600" b="1" dirty="0"/>
              <a:t>		3.1.2 </a:t>
            </a:r>
            <a:r>
              <a:rPr lang="zh-CN" altLang="zh-CN" sz="1600" b="1" dirty="0"/>
              <a:t>将“</a:t>
            </a:r>
            <a:r>
              <a:rPr lang="en-US" altLang="zh-CN" sz="1600" b="1" dirty="0" err="1"/>
              <a:t>eachNode.val</a:t>
            </a:r>
            <a:r>
              <a:rPr lang="en-US" altLang="zh-CN" sz="1600" b="1" dirty="0"/>
              <a:t>,</a:t>
            </a:r>
            <a:r>
              <a:rPr lang="zh-CN" altLang="zh-CN" sz="1600" b="1" dirty="0"/>
              <a:t>”存入</a:t>
            </a:r>
            <a:r>
              <a:rPr lang="en-US" altLang="zh-CN" sz="1600" b="1" dirty="0" err="1"/>
              <a:t>resultBuilder</a:t>
            </a:r>
            <a:endParaRPr lang="zh-CN" altLang="zh-CN" sz="1600" b="1" dirty="0"/>
          </a:p>
          <a:p>
            <a:r>
              <a:rPr lang="en-US" altLang="zh-CN" sz="1600" b="1" dirty="0"/>
              <a:t>		3.1.3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左孩子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3.2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“n,”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步骤</a:t>
            </a:r>
            <a:r>
              <a:rPr lang="en-US" altLang="zh-CN" sz="1600" b="1" dirty="0">
                <a:solidFill>
                  <a:srgbClr val="009900"/>
                </a:solidFill>
              </a:rPr>
              <a:t>3.1</a:t>
            </a:r>
            <a:r>
              <a:rPr lang="zh-CN" altLang="zh-CN" sz="1600" b="1" dirty="0">
                <a:solidFill>
                  <a:srgbClr val="009900"/>
                </a:solidFill>
              </a:rPr>
              <a:t>最后一个有效节点的左孩子为空</a:t>
            </a:r>
            <a:r>
              <a:rPr lang="zh-CN" altLang="en-US" sz="1600" b="1" dirty="0">
                <a:solidFill>
                  <a:srgbClr val="009900"/>
                </a:solidFill>
              </a:rPr>
              <a:t>或者</a:t>
            </a:r>
            <a:r>
              <a:rPr lang="en-US" altLang="zh-CN" sz="1600" b="1" dirty="0" err="1">
                <a:solidFill>
                  <a:srgbClr val="009900"/>
                </a:solidFill>
              </a:rPr>
              <a:t>eachNode</a:t>
            </a:r>
            <a:r>
              <a:rPr lang="en-US" altLang="zh-CN" sz="1600" b="1" dirty="0">
                <a:solidFill>
                  <a:srgbClr val="009900"/>
                </a:solidFill>
              </a:rPr>
              <a:t> [</a:t>
            </a:r>
            <a:r>
              <a:rPr lang="zh-CN" altLang="en-US" sz="1600" b="1" dirty="0">
                <a:solidFill>
                  <a:srgbClr val="009900"/>
                </a:solidFill>
              </a:rPr>
              <a:t>上一个有效节点的右孩子</a:t>
            </a:r>
            <a:r>
              <a:rPr lang="en-US" altLang="zh-CN" sz="1600" b="1" dirty="0">
                <a:solidFill>
                  <a:srgbClr val="009900"/>
                </a:solidFill>
              </a:rPr>
              <a:t>]</a:t>
            </a:r>
            <a:r>
              <a:rPr lang="zh-CN" altLang="en-US" sz="1600" b="1" dirty="0">
                <a:solidFill>
                  <a:srgbClr val="009900"/>
                </a:solidFill>
              </a:rPr>
              <a:t>本身为空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3.3 </a:t>
            </a:r>
            <a:r>
              <a:rPr lang="zh-CN" altLang="zh-CN" sz="1600" b="1" dirty="0"/>
              <a:t>栈顶元素出栈，并赋值给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当前节点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3.4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右孩子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“n,”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步骤</a:t>
            </a:r>
            <a:r>
              <a:rPr lang="en-US" altLang="zh-CN" sz="1600" b="1" dirty="0">
                <a:solidFill>
                  <a:srgbClr val="009900"/>
                </a:solidFill>
              </a:rPr>
              <a:t>3</a:t>
            </a:r>
            <a:r>
              <a:rPr lang="zh-CN" altLang="zh-CN" sz="1600" b="1" dirty="0">
                <a:solidFill>
                  <a:srgbClr val="009900"/>
                </a:solidFill>
              </a:rPr>
              <a:t>最后一个有效节点的右孩子为空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转换为字符串，返回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2A5170-4DA4-4866-8A22-78D4A5F09AA9}"/>
              </a:ext>
            </a:extLst>
          </p:cNvPr>
          <p:cNvSpPr txBox="1"/>
          <p:nvPr/>
        </p:nvSpPr>
        <p:spPr>
          <a:xfrm>
            <a:off x="6095999" y="562249"/>
            <a:ext cx="60960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</a:rPr>
              <a:t>public </a:t>
            </a:r>
            <a:r>
              <a:rPr lang="en-US" altLang="zh-CN" sz="16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600" b="1" dirty="0">
                <a:solidFill>
                  <a:srgbClr val="0000CC"/>
                </a:solidFill>
              </a:rPr>
              <a:t> deserialize(String data)</a:t>
            </a:r>
            <a:r>
              <a:rPr lang="zh-CN" altLang="zh-CN" sz="1600" b="1" dirty="0">
                <a:solidFill>
                  <a:srgbClr val="0000CC"/>
                </a:solidFill>
              </a:rPr>
              <a:t>：解码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  <a:r>
              <a:rPr lang="en-US" altLang="zh-CN" sz="1600" b="1" dirty="0"/>
              <a:t>null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将字符串</a:t>
            </a:r>
            <a:r>
              <a:rPr lang="en-US" altLang="zh-CN" sz="1600" b="1" dirty="0"/>
              <a:t>data</a:t>
            </a:r>
            <a:r>
              <a:rPr lang="zh-CN" altLang="zh-CN" sz="1600" b="1" dirty="0"/>
              <a:t>按</a:t>
            </a:r>
            <a:r>
              <a:rPr lang="en-US" altLang="zh-CN" sz="1600" b="1" dirty="0"/>
              <a:t>”,”</a:t>
            </a:r>
            <a:r>
              <a:rPr lang="zh-CN" altLang="zh-CN" sz="1600" b="1" dirty="0"/>
              <a:t>分隔，存入字符串数组（</a:t>
            </a:r>
            <a:r>
              <a:rPr lang="zh-CN" altLang="zh-CN" sz="1600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zh-CN" sz="1600" b="1" dirty="0"/>
              <a:t>）。将该字符串数组转换为队列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可以不用队列，通过字符串数组下标定位下一个待遍历的元素亦可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创建栈</a:t>
            </a:r>
            <a:r>
              <a:rPr lang="en-US" altLang="zh-CN" sz="1600" b="1" dirty="0" err="1"/>
              <a:t>nodeStack</a:t>
            </a:r>
            <a:r>
              <a:rPr lang="zh-CN" altLang="zh-CN" sz="1600" b="1" dirty="0"/>
              <a:t>；初始化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，临时变量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将队首元素出队列，并赋值给临时变量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值为“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”，则返回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表示空树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创建新节点，值赋值为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，该节点赋值给</a:t>
            </a:r>
            <a:r>
              <a:rPr lang="en-US" altLang="zh-CN" sz="1600" b="1" dirty="0"/>
              <a:t>root</a:t>
            </a:r>
            <a:endParaRPr lang="zh-CN" altLang="zh-CN" sz="1600" b="1" dirty="0"/>
          </a:p>
          <a:p>
            <a:r>
              <a:rPr lang="en-US" altLang="zh-CN" sz="1600" b="1" dirty="0"/>
              <a:t>7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作为以下循环体的初始条件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在栈非空或者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非空的条件下，依次执行如下操作</a:t>
            </a:r>
          </a:p>
          <a:p>
            <a:r>
              <a:rPr lang="en-US" altLang="zh-CN" sz="1600" b="1" dirty="0"/>
              <a:t>	8.1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非空的条件下，依次执行如下操作（</a:t>
            </a:r>
            <a:r>
              <a:rPr lang="zh-CN" altLang="zh-CN" sz="1600" b="1" dirty="0">
                <a:solidFill>
                  <a:schemeClr val="accent2">
                    <a:lumMod val="75000"/>
                  </a:schemeClr>
                </a:solidFill>
              </a:rPr>
              <a:t>先序遍历在此体现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8.1.1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入栈</a:t>
            </a:r>
          </a:p>
          <a:p>
            <a:r>
              <a:rPr lang="en-US" altLang="zh-CN" sz="1600" b="1" dirty="0"/>
              <a:t>		8.1.2 </a:t>
            </a:r>
            <a:r>
              <a:rPr lang="zh-CN" altLang="zh-CN" sz="1600" b="1" dirty="0"/>
              <a:t>队首元素出队列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，并赋值给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		8.1.3 </a:t>
            </a:r>
            <a:r>
              <a:rPr lang="zh-CN" altLang="zh-CN" sz="1600" b="1" dirty="0"/>
              <a:t>若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非空且不等于“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”，则创建值为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的新节点，赋值给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</a:t>
            </a:r>
          </a:p>
          <a:p>
            <a:r>
              <a:rPr lang="en-US" altLang="zh-CN" sz="1600" b="1" dirty="0"/>
              <a:t>		8.1.4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左孩子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8.2 </a:t>
            </a:r>
            <a:r>
              <a:rPr lang="zh-CN" altLang="zh-CN" sz="1600" b="1" dirty="0"/>
              <a:t>栈顶元素出栈，赋值给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当前节点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8.3 </a:t>
            </a:r>
            <a:r>
              <a:rPr lang="zh-CN" altLang="en-US" sz="1600" b="1" dirty="0"/>
              <a:t>队</a:t>
            </a:r>
            <a:r>
              <a:rPr lang="zh-CN" altLang="zh-CN" sz="1600" b="1" dirty="0"/>
              <a:t>首元素出队列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，并赋值给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	8.4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非空且不等于“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”，则创建值为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的新节点，赋值给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</a:t>
            </a:r>
          </a:p>
          <a:p>
            <a:r>
              <a:rPr lang="en-US" altLang="zh-CN" sz="1600" b="1" dirty="0"/>
              <a:t>	8.5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右孩子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9 </a:t>
            </a:r>
            <a:r>
              <a:rPr lang="zh-CN" altLang="zh-CN" sz="1600" b="1" dirty="0"/>
              <a:t>返回</a:t>
            </a:r>
            <a:r>
              <a:rPr lang="en-US" altLang="zh-CN" sz="1600" b="1" dirty="0"/>
              <a:t>root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36675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408" y="53936"/>
            <a:ext cx="4768635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36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125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51C1BF-21D1-481B-B132-91835C89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30" y="468273"/>
            <a:ext cx="5190978" cy="6355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315CBF-19D5-4606-BAC8-8146F26DC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8" y="0"/>
            <a:ext cx="579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07" y="88474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二叉树的递归先序遍历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核心思想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9900"/>
                </a:solidFill>
              </a:rPr>
              <a:t>与解法二相同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编码递归函数：</a:t>
            </a:r>
          </a:p>
          <a:p>
            <a:r>
              <a:rPr lang="en-US" altLang="zh-CN" b="1" dirty="0">
                <a:solidFill>
                  <a:srgbClr val="CC6600"/>
                </a:solidFill>
              </a:rPr>
              <a:t>void </a:t>
            </a:r>
            <a:r>
              <a:rPr lang="en-US" altLang="zh-CN" b="1" dirty="0" err="1">
                <a:solidFill>
                  <a:srgbClr val="CC6600"/>
                </a:solidFill>
              </a:rPr>
              <a:t>preorderSerialize</a:t>
            </a:r>
            <a:r>
              <a:rPr lang="en-US" altLang="zh-CN" b="1" dirty="0">
                <a:solidFill>
                  <a:srgbClr val="CC6600"/>
                </a:solidFill>
              </a:rPr>
              <a:t>(</a:t>
            </a:r>
            <a:r>
              <a:rPr lang="en-US" altLang="zh-CN" b="1" dirty="0" err="1">
                <a:solidFill>
                  <a:srgbClr val="CC6600"/>
                </a:solidFill>
              </a:rPr>
              <a:t>TreeNode</a:t>
            </a:r>
            <a:r>
              <a:rPr lang="en-US" altLang="zh-CN" b="1" dirty="0">
                <a:solidFill>
                  <a:srgbClr val="CC6600"/>
                </a:solidFill>
              </a:rPr>
              <a:t> </a:t>
            </a:r>
            <a:r>
              <a:rPr lang="en-US" altLang="zh-CN" b="1" dirty="0" err="1">
                <a:solidFill>
                  <a:srgbClr val="CC6600"/>
                </a:solidFill>
              </a:rPr>
              <a:t>currentNode</a:t>
            </a:r>
            <a:r>
              <a:rPr lang="en-US" altLang="zh-CN" b="1" dirty="0">
                <a:solidFill>
                  <a:srgbClr val="CC6600"/>
                </a:solidFill>
              </a:rPr>
              <a:t>, StringBuilder </a:t>
            </a:r>
            <a:r>
              <a:rPr lang="en-US" altLang="zh-CN" b="1" dirty="0" err="1">
                <a:solidFill>
                  <a:srgbClr val="CC6600"/>
                </a:solidFill>
              </a:rPr>
              <a:t>resultBuilder</a:t>
            </a:r>
            <a:r>
              <a:rPr lang="en-US" altLang="zh-CN" b="1" dirty="0">
                <a:solidFill>
                  <a:srgbClr val="CC6600"/>
                </a:solidFill>
              </a:rPr>
              <a:t>)</a:t>
            </a:r>
            <a:r>
              <a:rPr lang="zh-CN" altLang="en-US" b="1" dirty="0">
                <a:solidFill>
                  <a:srgbClr val="CC6600"/>
                </a:solidFill>
              </a:rPr>
              <a:t>：构造结果</a:t>
            </a:r>
          </a:p>
          <a:p>
            <a:r>
              <a:rPr lang="zh-CN" altLang="en-US" b="1" dirty="0"/>
              <a:t>输入：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当前节点，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中间结果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，将“</a:t>
            </a:r>
            <a:r>
              <a:rPr lang="en-US" altLang="zh-CN" b="1" dirty="0"/>
              <a:t>n,”</a:t>
            </a:r>
            <a:r>
              <a:rPr lang="zh-CN" altLang="en-US" b="1" dirty="0"/>
              <a:t>存入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，返回（</a:t>
            </a:r>
            <a:r>
              <a:rPr lang="zh-CN" altLang="en-US" b="1" dirty="0">
                <a:solidFill>
                  <a:srgbClr val="FF0000"/>
                </a:solidFill>
              </a:rPr>
              <a:t>递归终止条件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将“</a:t>
            </a:r>
            <a:r>
              <a:rPr lang="en-US" altLang="zh-CN" b="1" dirty="0" err="1"/>
              <a:t>currentNode.val</a:t>
            </a:r>
            <a:r>
              <a:rPr lang="en-US" altLang="zh-CN" b="1" dirty="0"/>
              <a:t>,”</a:t>
            </a:r>
            <a:r>
              <a:rPr lang="zh-CN" altLang="en-US" b="1" dirty="0"/>
              <a:t>存入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先序遍历在此体现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currentNode.left</a:t>
            </a:r>
            <a:r>
              <a:rPr lang="en-US" altLang="zh-CN" b="1" dirty="0"/>
              <a:t>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currentNode.right</a:t>
            </a:r>
            <a:r>
              <a:rPr lang="en-US" altLang="zh-CN" b="1" dirty="0"/>
              <a:t>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serialize</a:t>
            </a:r>
            <a:r>
              <a:rPr lang="zh-CN" altLang="en-US" b="1" dirty="0"/>
              <a:t>函数：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创建</a:t>
            </a:r>
            <a:r>
              <a:rPr lang="en-US" altLang="zh-CN" b="1" dirty="0" err="1"/>
              <a:t>resultBuilder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，返回“</a:t>
            </a:r>
            <a:r>
              <a:rPr lang="en-US" altLang="zh-CN" b="1" dirty="0"/>
              <a:t>n,”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(root,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转换为字符串，返回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156F89-3ABC-48B1-BBE1-FBB90E31D998}"/>
              </a:ext>
            </a:extLst>
          </p:cNvPr>
          <p:cNvSpPr/>
          <p:nvPr/>
        </p:nvSpPr>
        <p:spPr>
          <a:xfrm>
            <a:off x="6096000" y="669989"/>
            <a:ext cx="59171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解码递归函数：</a:t>
            </a:r>
          </a:p>
          <a:p>
            <a:r>
              <a:rPr lang="en-US" altLang="zh-CN" b="1" dirty="0" err="1">
                <a:solidFill>
                  <a:srgbClr val="CC6600"/>
                </a:solidFill>
              </a:rPr>
              <a:t>TreeNode</a:t>
            </a:r>
            <a:r>
              <a:rPr lang="en-US" altLang="zh-CN" b="1" dirty="0">
                <a:solidFill>
                  <a:srgbClr val="CC6600"/>
                </a:solidFill>
              </a:rPr>
              <a:t> </a:t>
            </a:r>
            <a:r>
              <a:rPr lang="en-US" altLang="zh-CN" b="1" dirty="0" err="1">
                <a:solidFill>
                  <a:srgbClr val="CC6600"/>
                </a:solidFill>
              </a:rPr>
              <a:t>preorderDeserialize</a:t>
            </a:r>
            <a:r>
              <a:rPr lang="en-US" altLang="zh-CN" b="1" dirty="0">
                <a:solidFill>
                  <a:srgbClr val="CC6600"/>
                </a:solidFill>
              </a:rPr>
              <a:t>(Queue&lt;String&gt; </a:t>
            </a:r>
            <a:r>
              <a:rPr lang="en-US" altLang="zh-CN" b="1" dirty="0" err="1">
                <a:solidFill>
                  <a:srgbClr val="CC6600"/>
                </a:solidFill>
              </a:rPr>
              <a:t>nodeQueue</a:t>
            </a:r>
            <a:r>
              <a:rPr lang="en-US" altLang="zh-CN" b="1" dirty="0">
                <a:solidFill>
                  <a:srgbClr val="CC6600"/>
                </a:solidFill>
              </a:rPr>
              <a:t>)</a:t>
            </a:r>
            <a:r>
              <a:rPr lang="zh-CN" altLang="en-US" b="1" dirty="0">
                <a:solidFill>
                  <a:srgbClr val="CC6600"/>
                </a:solidFill>
              </a:rPr>
              <a:t>：构建二叉树</a:t>
            </a:r>
          </a:p>
          <a:p>
            <a:r>
              <a:rPr lang="zh-CN" altLang="en-US" b="1" dirty="0"/>
              <a:t>输入：</a:t>
            </a:r>
            <a:r>
              <a:rPr lang="en-US" altLang="zh-CN" b="1" dirty="0" err="1"/>
              <a:t>nodeQueue</a:t>
            </a:r>
            <a:r>
              <a:rPr lang="zh-CN" altLang="en-US" b="1" dirty="0"/>
              <a:t>编码的队列表示形式（</a:t>
            </a:r>
            <a:r>
              <a:rPr lang="zh-CN" altLang="en-US" b="1" dirty="0">
                <a:solidFill>
                  <a:srgbClr val="CC00CC"/>
                </a:solidFill>
              </a:rPr>
              <a:t>可以不用队列，通过字符串数组下标定位下一个待遍历的元素亦可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队首元素出队列，赋值给</a:t>
            </a:r>
            <a:r>
              <a:rPr lang="en-US" altLang="zh-CN" b="1" dirty="0" err="1"/>
              <a:t>eachValue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eachValue</a:t>
            </a:r>
            <a:r>
              <a:rPr lang="zh-CN" altLang="en-US" b="1" dirty="0"/>
              <a:t>等于“</a:t>
            </a:r>
            <a:r>
              <a:rPr lang="en-US" altLang="zh-CN" b="1" dirty="0"/>
              <a:t>n”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  <a:r>
              <a:rPr lang="zh-CN" altLang="en-US" b="1" dirty="0"/>
              <a:t>，返回值赋值给</a:t>
            </a:r>
            <a:r>
              <a:rPr lang="en-US" altLang="zh-CN" b="1" dirty="0" err="1"/>
              <a:t>eachNode</a:t>
            </a:r>
            <a:r>
              <a:rPr lang="zh-CN" altLang="en-US" b="1" dirty="0"/>
              <a:t>的左孩子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  <a:r>
              <a:rPr lang="zh-CN" altLang="en-US" b="1" dirty="0"/>
              <a:t>，返回值赋值给</a:t>
            </a:r>
            <a:r>
              <a:rPr lang="en-US" altLang="zh-CN" b="1" dirty="0" err="1"/>
              <a:t>eachNode</a:t>
            </a:r>
            <a:r>
              <a:rPr lang="zh-CN" altLang="en-US" b="1" dirty="0"/>
              <a:t>的右孩子</a:t>
            </a:r>
          </a:p>
          <a:p>
            <a:r>
              <a:rPr lang="en-US" altLang="zh-CN" b="1" dirty="0"/>
              <a:t>deserialize</a:t>
            </a:r>
            <a:r>
              <a:rPr lang="zh-CN" altLang="en-US" b="1" dirty="0"/>
              <a:t>函数：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将字符串</a:t>
            </a:r>
            <a:r>
              <a:rPr lang="en-US" altLang="zh-CN" b="1" dirty="0"/>
              <a:t>data</a:t>
            </a:r>
            <a:r>
              <a:rPr lang="zh-CN" altLang="en-US" b="1" dirty="0"/>
              <a:t>按”</a:t>
            </a:r>
            <a:r>
              <a:rPr lang="en-US" altLang="zh-CN" b="1" dirty="0"/>
              <a:t>,”</a:t>
            </a:r>
            <a:r>
              <a:rPr lang="zh-CN" altLang="en-US" b="1" dirty="0"/>
              <a:t>分隔，存入字符串数组（</a:t>
            </a:r>
            <a:r>
              <a:rPr lang="zh-CN" altLang="en-US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en-US" b="1" dirty="0"/>
              <a:t>）。将该字符串数组转换为队列</a:t>
            </a:r>
            <a:r>
              <a:rPr lang="en-US" altLang="zh-CN" b="1" dirty="0" err="1"/>
              <a:t>nodeQueue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可以不用队列，通过字符串数组下标定位下一个待遍历的元素亦可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1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en-US" altLang="zh-CN" sz="2800" b="1" cap="none"/>
              <a:t>SPFA</a:t>
            </a:r>
            <a:r>
              <a:rPr lang="zh-CN" altLang="en-US" sz="2800" b="1" cap="none"/>
              <a:t>算法简介</a:t>
            </a:r>
            <a:endParaRPr lang="en-US" altLang="zh-CN" sz="2800" b="1" cap="none"/>
          </a:p>
          <a:p>
            <a:r>
              <a:rPr lang="en-US" altLang="zh-CN" sz="2800" b="1" cap="none"/>
              <a:t>SPFA</a:t>
            </a:r>
            <a:r>
              <a:rPr lang="zh-CN" altLang="en-US" sz="2800" b="1" cap="none"/>
              <a:t>算法流程（真题举例）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71" y="88474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425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122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B1668-E506-41AD-BF7C-508BC334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500462"/>
            <a:ext cx="5187822" cy="63575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FE7F4A-AEE1-42AE-9723-59E9AF53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16" y="500462"/>
            <a:ext cx="5534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301. Remove Invalid Parentheses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F49CE-5219-4591-8A91-F5DCB8017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196" y="1116196"/>
            <a:ext cx="10142807" cy="56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436" y="-21807"/>
            <a:ext cx="2562699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2334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301. Remove Invalid Parentheses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49847"/>
            <a:ext cx="588029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解法一：</a:t>
            </a:r>
            <a:r>
              <a:rPr lang="zh-CN" altLang="en-US" sz="1600" b="1" dirty="0">
                <a:solidFill>
                  <a:srgbClr val="0000CC"/>
                </a:solidFill>
              </a:rPr>
              <a:t>广度优先遍历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O(n*2^n)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O(2^n)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>
                <a:solidFill>
                  <a:srgbClr val="CC00CC"/>
                </a:solidFill>
              </a:rPr>
              <a:t>核心思想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009900"/>
                </a:solidFill>
              </a:rPr>
              <a:t>字符串中删掉一个左括号或者右括号，看是否匹配。匹配的话，说明当前结果符合题意，不再继续删，继续判断同等长度的其它字符串；否则，继续删，直到匹配或处理完。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子函数：</a:t>
            </a:r>
          </a:p>
          <a:p>
            <a:r>
              <a:rPr lang="en-US" altLang="zh-CN" sz="1600" b="1" dirty="0" err="1">
                <a:solidFill>
                  <a:srgbClr val="CC6600"/>
                </a:solidFill>
              </a:rPr>
              <a:t>boolean</a:t>
            </a:r>
            <a:r>
              <a:rPr lang="en-US" altLang="zh-CN" sz="1600" b="1" dirty="0">
                <a:solidFill>
                  <a:srgbClr val="CC6600"/>
                </a:solidFill>
              </a:rPr>
              <a:t> </a:t>
            </a:r>
            <a:r>
              <a:rPr lang="en-US" altLang="zh-CN" sz="1600" b="1" dirty="0" err="1">
                <a:solidFill>
                  <a:srgbClr val="CC6600"/>
                </a:solidFill>
              </a:rPr>
              <a:t>judgeMatch</a:t>
            </a:r>
            <a:r>
              <a:rPr lang="en-US" altLang="zh-CN" sz="1600" b="1" dirty="0">
                <a:solidFill>
                  <a:srgbClr val="CC6600"/>
                </a:solidFill>
              </a:rPr>
              <a:t>(String </a:t>
            </a:r>
            <a:r>
              <a:rPr lang="en-US" altLang="zh-CN" sz="1600" b="1" dirty="0" err="1">
                <a:solidFill>
                  <a:srgbClr val="CC6600"/>
                </a:solidFill>
              </a:rPr>
              <a:t>inputString</a:t>
            </a:r>
            <a:r>
              <a:rPr lang="en-US" altLang="zh-CN" sz="1600" b="1" dirty="0">
                <a:solidFill>
                  <a:srgbClr val="CC6600"/>
                </a:solidFill>
              </a:rPr>
              <a:t>)</a:t>
            </a:r>
            <a:r>
              <a:rPr lang="zh-CN" altLang="en-US" sz="1600" b="1" dirty="0">
                <a:solidFill>
                  <a:srgbClr val="CC6600"/>
                </a:solidFill>
              </a:rPr>
              <a:t>：判断字符串中括号是否匹配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如果字符串为空，返回</a:t>
            </a:r>
            <a:r>
              <a:rPr lang="en-US" altLang="zh-CN" sz="1600" b="1" dirty="0"/>
              <a:t>true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初始化未匹配的左括号数目</a:t>
            </a:r>
            <a:r>
              <a:rPr lang="en-US" altLang="zh-CN" sz="1600" b="1" dirty="0" err="1"/>
              <a:t>leftAmount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遍历字符串，依次执行如下操作：</a:t>
            </a:r>
          </a:p>
          <a:p>
            <a:r>
              <a:rPr lang="zh-CN" altLang="en-US" sz="1600" b="1" dirty="0"/>
              <a:t>	</a:t>
            </a:r>
            <a:r>
              <a:rPr lang="en-US" altLang="zh-CN" sz="1600" b="1" dirty="0"/>
              <a:t>3.1 </a:t>
            </a:r>
            <a:r>
              <a:rPr lang="zh-CN" altLang="en-US" sz="1600" b="1" dirty="0"/>
              <a:t>判断字符是否为左括号</a:t>
            </a:r>
          </a:p>
          <a:p>
            <a:r>
              <a:rPr lang="zh-CN" altLang="en-US" sz="1600" b="1" dirty="0"/>
              <a:t>		</a:t>
            </a:r>
            <a:r>
              <a:rPr lang="en-US" altLang="zh-CN" sz="1600" b="1" dirty="0"/>
              <a:t>3.1.1 </a:t>
            </a:r>
            <a:r>
              <a:rPr lang="zh-CN" altLang="en-US" sz="1600" b="1" dirty="0"/>
              <a:t>是的话，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++</a:t>
            </a:r>
          </a:p>
          <a:p>
            <a:r>
              <a:rPr lang="en-US" altLang="zh-CN" sz="1600" b="1" dirty="0"/>
              <a:t>		3.1.2 </a:t>
            </a:r>
            <a:r>
              <a:rPr lang="zh-CN" altLang="en-US" sz="1600" b="1" dirty="0"/>
              <a:t>否的话，判断字符是否为右括号</a:t>
            </a:r>
          </a:p>
          <a:p>
            <a:r>
              <a:rPr lang="zh-CN" altLang="en-US" sz="1600" b="1" dirty="0"/>
              <a:t>			</a:t>
            </a:r>
            <a:r>
              <a:rPr lang="en-US" altLang="zh-CN" sz="1600" b="1" dirty="0"/>
              <a:t>3.1.2.1 </a:t>
            </a:r>
            <a:r>
              <a:rPr lang="zh-CN" altLang="en-US" sz="1600" b="1" dirty="0"/>
              <a:t>是的话，判断</a:t>
            </a:r>
            <a:r>
              <a:rPr lang="en-US" altLang="zh-CN" sz="1600" b="1" dirty="0" err="1"/>
              <a:t>leftAmount</a:t>
            </a:r>
            <a:r>
              <a:rPr lang="zh-CN" altLang="en-US" sz="1600" b="1" dirty="0"/>
              <a:t>是否为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				3.1.2.1.1 </a:t>
            </a:r>
            <a:r>
              <a:rPr lang="zh-CN" altLang="en-US" sz="1600" b="1" dirty="0"/>
              <a:t>是的话，返回</a:t>
            </a:r>
            <a:r>
              <a:rPr lang="en-US" altLang="zh-CN" sz="1600" b="1" dirty="0"/>
              <a:t>false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66"/>
                </a:solidFill>
              </a:rPr>
              <a:t>左括号已经匹配完，出现了一个无法匹配的右括号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/>
              <a:t>				</a:t>
            </a:r>
            <a:r>
              <a:rPr lang="en-US" altLang="zh-CN" sz="1600" b="1" dirty="0"/>
              <a:t>3.1.2.1.2 </a:t>
            </a:r>
            <a:r>
              <a:rPr lang="zh-CN" altLang="en-US" sz="1600" b="1" dirty="0"/>
              <a:t>否的话，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--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匹配了一个左括号</a:t>
            </a:r>
            <a:r>
              <a:rPr lang="zh-CN" altLang="en-US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返回 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 == 0</a:t>
            </a:r>
          </a:p>
          <a:p>
            <a:endParaRPr lang="en-US" altLang="zh-CN" sz="1600" b="1" dirty="0"/>
          </a:p>
          <a:p>
            <a:r>
              <a:rPr lang="zh-CN" altLang="zh-CN" sz="1600" b="1" dirty="0">
                <a:solidFill>
                  <a:srgbClr val="0000CC"/>
                </a:solidFill>
              </a:rPr>
              <a:t>主函数：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如果输入为空，返回空字符串链表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创建链表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，判重容器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，遍历用队列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，初始化中间变量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2A2F62-9151-4E76-BFB6-94BD9DC05184}"/>
              </a:ext>
            </a:extLst>
          </p:cNvPr>
          <p:cNvSpPr/>
          <p:nvPr/>
        </p:nvSpPr>
        <p:spPr>
          <a:xfrm>
            <a:off x="5880295" y="32334"/>
            <a:ext cx="63117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3 </a:t>
            </a:r>
            <a:r>
              <a:rPr lang="zh-CN" altLang="zh-CN" sz="1600" b="1" dirty="0"/>
              <a:t>将输入的字符串</a:t>
            </a:r>
            <a:r>
              <a:rPr lang="en-US" altLang="zh-CN" sz="1600" b="1" dirty="0"/>
              <a:t>s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stringQueue</a:t>
            </a:r>
            <a:r>
              <a:rPr lang="zh-CN" altLang="zh-CN" sz="1600" b="1"/>
              <a:t>和</a:t>
            </a:r>
            <a:r>
              <a:rPr lang="en-US" altLang="zh-CN" sz="1600" b="1"/>
              <a:t>stringSet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CC6600"/>
                </a:solidFill>
              </a:rPr>
              <a:t>构建循环初始条件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非空的情况下，依次执行如下操作：</a:t>
            </a:r>
          </a:p>
          <a:p>
            <a:r>
              <a:rPr lang="en-US" altLang="zh-CN" sz="1600" b="1" dirty="0"/>
              <a:t>	4.1 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出队列，赋值给</a:t>
            </a:r>
            <a:r>
              <a:rPr lang="en-US" altLang="zh-CN" sz="1600" b="1" dirty="0" err="1"/>
              <a:t>eachString</a:t>
            </a:r>
            <a:endParaRPr lang="zh-CN" altLang="zh-CN" sz="1600" b="1" dirty="0"/>
          </a:p>
          <a:p>
            <a:r>
              <a:rPr lang="en-US" altLang="zh-CN" sz="1600" b="1" dirty="0"/>
              <a:t>	4.2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是否括号匹配</a:t>
            </a:r>
          </a:p>
          <a:p>
            <a:r>
              <a:rPr lang="en-US" altLang="zh-CN" sz="1600" b="1" dirty="0"/>
              <a:t>		4.2.1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赋值为</a:t>
            </a:r>
            <a:r>
              <a:rPr lang="en-US" altLang="zh-CN" sz="1600" b="1" dirty="0"/>
              <a:t>true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找到最长的匹配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4.2.2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4.3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是否为</a:t>
            </a:r>
            <a:r>
              <a:rPr lang="en-US" altLang="zh-CN" sz="1600" b="1" dirty="0"/>
              <a:t>true</a:t>
            </a:r>
            <a:endParaRPr lang="zh-CN" altLang="zh-CN" sz="1600" b="1" dirty="0"/>
          </a:p>
          <a:p>
            <a:r>
              <a:rPr lang="en-US" altLang="zh-CN" sz="1600" b="1" dirty="0"/>
              <a:t>		4.3.1 </a:t>
            </a:r>
            <a:r>
              <a:rPr lang="zh-CN" altLang="zh-CN" sz="1600" b="1" dirty="0"/>
              <a:t>是的话，</a:t>
            </a:r>
            <a:r>
              <a:rPr lang="en-US" altLang="zh-CN" sz="1600" b="1" dirty="0"/>
              <a:t>continue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不再执行以下删</a:t>
            </a:r>
            <a:r>
              <a:rPr lang="zh-CN" altLang="zh-CN" sz="1600" b="1">
                <a:solidFill>
                  <a:srgbClr val="FF0066"/>
                </a:solidFill>
              </a:rPr>
              <a:t>字符操作</a:t>
            </a:r>
            <a:r>
              <a:rPr lang="zh-CN" altLang="en-US" sz="1600" b="1">
                <a:solidFill>
                  <a:srgbClr val="FF0066"/>
                </a:solidFill>
              </a:rPr>
              <a:t>，而是将队列中同等长度的字符串处理完</a:t>
            </a:r>
            <a:r>
              <a:rPr lang="zh-CN" altLang="zh-CN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4.4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，依次执行如下操作：</a:t>
            </a:r>
          </a:p>
          <a:p>
            <a:r>
              <a:rPr lang="en-US" altLang="zh-CN" sz="1600" b="1" dirty="0"/>
              <a:t>		4.4.1 </a:t>
            </a:r>
            <a:r>
              <a:rPr lang="zh-CN" altLang="zh-CN" sz="1600" b="1" dirty="0"/>
              <a:t>判断当前字符是否为左括号或者右括号</a:t>
            </a:r>
          </a:p>
          <a:p>
            <a:r>
              <a:rPr lang="en-US" altLang="zh-CN" sz="1600" b="1" dirty="0"/>
              <a:t>			4.4.1.1 </a:t>
            </a:r>
            <a:r>
              <a:rPr lang="zh-CN" altLang="zh-CN" sz="1600" b="1" dirty="0"/>
              <a:t>是的话，执行下一步</a:t>
            </a:r>
          </a:p>
          <a:p>
            <a:r>
              <a:rPr lang="en-US" altLang="zh-CN" sz="1600" b="1" dirty="0"/>
              <a:t>			4.4.1.2 </a:t>
            </a:r>
            <a:r>
              <a:rPr lang="zh-CN" altLang="zh-CN" sz="1600" b="1" dirty="0"/>
              <a:t>否的话</a:t>
            </a:r>
            <a:r>
              <a:rPr lang="zh-CN" altLang="zh-CN" sz="1600" b="1"/>
              <a:t>，</a:t>
            </a:r>
            <a:r>
              <a:rPr lang="en-US" altLang="zh-CN" sz="1600" b="1"/>
              <a:t>continue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CC6600"/>
                </a:solidFill>
              </a:rPr>
              <a:t>非括号不处理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4.4.2 </a:t>
            </a:r>
            <a:r>
              <a:rPr lang="zh-CN" altLang="zh-CN" sz="1600" b="1" dirty="0"/>
              <a:t>删掉当前字符，新字符串赋值</a:t>
            </a:r>
            <a:r>
              <a:rPr lang="zh-CN" altLang="zh-CN" sz="1600" b="1"/>
              <a:t>给</a:t>
            </a:r>
            <a:r>
              <a:rPr lang="en-US" altLang="zh-CN" sz="1600" b="1"/>
              <a:t>currentString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FF0000"/>
                </a:solidFill>
              </a:rPr>
              <a:t>该步骤时间复杂度为</a:t>
            </a:r>
            <a:r>
              <a:rPr lang="en-US" altLang="zh-CN" sz="1600" b="1">
                <a:solidFill>
                  <a:srgbClr val="FF0000"/>
                </a:solidFill>
              </a:rPr>
              <a:t>O(n)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4.4.3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中，是否存在</a:t>
            </a:r>
            <a:r>
              <a:rPr lang="en-US" altLang="zh-CN" sz="1600" b="1" dirty="0" err="1"/>
              <a:t>currentString</a:t>
            </a:r>
            <a:endParaRPr lang="zh-CN" altLang="zh-CN" sz="1600" b="1" dirty="0"/>
          </a:p>
          <a:p>
            <a:r>
              <a:rPr lang="en-US" altLang="zh-CN" sz="1600" b="1" dirty="0"/>
              <a:t>			4.4.3.1 </a:t>
            </a:r>
            <a:r>
              <a:rPr lang="zh-CN" altLang="zh-CN" sz="1600" b="1" dirty="0"/>
              <a:t>是的话，</a:t>
            </a:r>
            <a:r>
              <a:rPr lang="en-US" altLang="zh-CN" sz="1600" b="1" dirty="0"/>
              <a:t>continue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防止重复操作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	4.4.3.2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	4.4.4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用于过滤重复的字符串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/>
              <a:t>		4.4.5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入队列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同一批入队列的字符串长度相同，与上一批只差一个左括号或者右括号，所以，如果上一批括号匹配，那么这一批肯定不匹配。从而，保证第一次出现匹配后，</a:t>
            </a:r>
            <a:r>
              <a:rPr lang="zh-CN" altLang="en-US" sz="1600" b="1" dirty="0">
                <a:solidFill>
                  <a:srgbClr val="9900CC"/>
                </a:solidFill>
              </a:rPr>
              <a:t>就将</a:t>
            </a:r>
            <a:r>
              <a:rPr lang="zh-CN" altLang="zh-CN" sz="1600" b="1" dirty="0">
                <a:solidFill>
                  <a:srgbClr val="9900CC"/>
                </a:solidFill>
              </a:rPr>
              <a:t>所有字符串出队列</a:t>
            </a:r>
            <a:r>
              <a:rPr lang="zh-CN" altLang="en-US" sz="1600" b="1" dirty="0">
                <a:solidFill>
                  <a:srgbClr val="9900CC"/>
                </a:solidFill>
              </a:rPr>
              <a:t>。出队列的每个字符串，如果</a:t>
            </a:r>
            <a:r>
              <a:rPr lang="zh-CN" altLang="zh-CN" sz="1600" b="1" dirty="0">
                <a:solidFill>
                  <a:srgbClr val="9900CC"/>
                </a:solidFill>
              </a:rPr>
              <a:t>再次匹配，</a:t>
            </a:r>
            <a:r>
              <a:rPr lang="zh-CN" altLang="en-US" sz="1600" b="1" dirty="0">
                <a:solidFill>
                  <a:srgbClr val="9900CC"/>
                </a:solidFill>
              </a:rPr>
              <a:t>则</a:t>
            </a:r>
            <a:r>
              <a:rPr lang="zh-CN" altLang="zh-CN" sz="1600" b="1" dirty="0">
                <a:solidFill>
                  <a:srgbClr val="9900CC"/>
                </a:solidFill>
              </a:rPr>
              <a:t>与第一次匹配的长度一定相同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返回</a:t>
            </a:r>
            <a:r>
              <a:rPr lang="en-US" altLang="zh-CN" sz="1600" b="1" dirty="0" err="1"/>
              <a:t>finalResult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4739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09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301. Remove Invalid Parentheses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1209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408FCD-10BD-4697-BC23-1415684F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" y="544746"/>
            <a:ext cx="5165109" cy="6269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1324D0-4DD3-4ACD-95DD-5F4C31D19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583125"/>
            <a:ext cx="58578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95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301. Remove Invalid Parentheses</a:t>
            </a:r>
            <a:endParaRPr lang="zh-CN" altLang="en-US" sz="2400" cap="none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2A2F62-9151-4E76-BFB6-94BD9DC05184}"/>
              </a:ext>
            </a:extLst>
          </p:cNvPr>
          <p:cNvSpPr/>
          <p:nvPr/>
        </p:nvSpPr>
        <p:spPr>
          <a:xfrm>
            <a:off x="5917183" y="327857"/>
            <a:ext cx="627481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6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既不是左括号又不是右括号，则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7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是左括号，则</a:t>
            </a:r>
            <a:r>
              <a:rPr lang="en-US" altLang="zh-CN" sz="1600" b="1" dirty="0" err="1"/>
              <a:t>leftAmount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是右括号并且</a:t>
            </a:r>
            <a:r>
              <a:rPr lang="en-US" altLang="zh-CN" sz="1600" b="1" dirty="0" err="1"/>
              <a:t>rightAmount</a:t>
            </a:r>
            <a:r>
              <a:rPr lang="zh-CN" altLang="zh-CN" sz="1600" b="1" dirty="0"/>
              <a:t>小于</a:t>
            </a:r>
            <a:r>
              <a:rPr lang="en-US" altLang="zh-CN" sz="1600" b="1" dirty="0" err="1"/>
              <a:t>leftAmount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这两个变量用于是否递归调用</a:t>
            </a:r>
            <a:r>
              <a:rPr lang="zh-CN" altLang="zh-CN" sz="1600" b="1">
                <a:solidFill>
                  <a:srgbClr val="009900"/>
                </a:solidFill>
              </a:rPr>
              <a:t>的判定</a:t>
            </a:r>
            <a:r>
              <a:rPr lang="zh-CN" altLang="en-US" sz="1600" b="1">
                <a:solidFill>
                  <a:srgbClr val="009900"/>
                </a:solidFill>
              </a:rPr>
              <a:t>，条件不成立</a:t>
            </a:r>
            <a:r>
              <a:rPr lang="en-US" altLang="zh-CN" sz="1600" b="1">
                <a:solidFill>
                  <a:srgbClr val="009900"/>
                </a:solidFill>
              </a:rPr>
              <a:t>[</a:t>
            </a:r>
            <a:r>
              <a:rPr lang="zh-CN" altLang="en-US" sz="1600" b="1">
                <a:solidFill>
                  <a:srgbClr val="FF0000"/>
                </a:solidFill>
              </a:rPr>
              <a:t>已经不匹配</a:t>
            </a:r>
            <a:r>
              <a:rPr lang="en-US" altLang="zh-CN" sz="1600" b="1">
                <a:solidFill>
                  <a:srgbClr val="009900"/>
                </a:solidFill>
              </a:rPr>
              <a:t>]</a:t>
            </a:r>
            <a:r>
              <a:rPr lang="zh-CN" altLang="en-US" sz="1600" b="1">
                <a:solidFill>
                  <a:srgbClr val="009900"/>
                </a:solidFill>
              </a:rPr>
              <a:t>则停止构造</a:t>
            </a:r>
            <a:r>
              <a:rPr lang="zh-CN" altLang="zh-CN" sz="1600" b="1"/>
              <a:t>），</a:t>
            </a:r>
            <a:r>
              <a:rPr lang="zh-CN" altLang="zh-CN" sz="1600" b="1" dirty="0"/>
              <a:t>则</a:t>
            </a:r>
            <a:r>
              <a:rPr lang="en-US" altLang="zh-CN" sz="1600" b="1" dirty="0" err="1"/>
              <a:t>rightAmount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9 </a:t>
            </a:r>
            <a:r>
              <a:rPr lang="zh-CN" altLang="zh-CN" sz="1600" b="1" dirty="0"/>
              <a:t>删掉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结尾字符（</a:t>
            </a:r>
            <a:r>
              <a:rPr lang="zh-CN" altLang="zh-CN" sz="1600" b="1" dirty="0">
                <a:solidFill>
                  <a:srgbClr val="CC6600"/>
                </a:solidFill>
              </a:rPr>
              <a:t>回溯法在此</a:t>
            </a:r>
            <a:r>
              <a:rPr lang="zh-CN" altLang="zh-CN" sz="1600" b="1">
                <a:solidFill>
                  <a:srgbClr val="CC6600"/>
                </a:solidFill>
              </a:rPr>
              <a:t>体现，</a:t>
            </a:r>
            <a:r>
              <a:rPr lang="zh-CN" altLang="en-US" sz="1600" b="1">
                <a:solidFill>
                  <a:srgbClr val="CC6600"/>
                </a:solidFill>
              </a:rPr>
              <a:t>中间结果恢复原状，</a:t>
            </a:r>
            <a:r>
              <a:rPr lang="zh-CN" altLang="zh-CN" sz="1600" b="1">
                <a:solidFill>
                  <a:srgbClr val="CC6600"/>
                </a:solidFill>
              </a:rPr>
              <a:t>尝试</a:t>
            </a:r>
            <a:r>
              <a:rPr lang="zh-CN" altLang="zh-CN" sz="1600" b="1" dirty="0">
                <a:solidFill>
                  <a:srgbClr val="CC6600"/>
                </a:solidFill>
              </a:rPr>
              <a:t>其他可能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0000CC"/>
                </a:solidFill>
              </a:rPr>
              <a:t>主函数：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如果输入为空，返回空字符串链表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创建去重的结果集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，中间结果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，最终结果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，初始化不匹配的左括号的剩余数目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，不匹配的右括号的剩余数目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遍历输入的字符串</a:t>
            </a:r>
            <a:r>
              <a:rPr lang="en-US" altLang="zh-CN" sz="1600" b="1" dirty="0"/>
              <a:t>s</a:t>
            </a:r>
            <a:r>
              <a:rPr lang="zh-CN" altLang="zh-CN" sz="1600" b="1" dirty="0"/>
              <a:t>，依次执行如下操作：</a:t>
            </a:r>
          </a:p>
          <a:p>
            <a:r>
              <a:rPr lang="en-US" altLang="zh-CN" sz="1600" b="1" dirty="0"/>
              <a:t>	3.1 </a:t>
            </a:r>
            <a:r>
              <a:rPr lang="zh-CN" altLang="zh-CN" sz="1600" b="1" dirty="0"/>
              <a:t>判断当前字符是否为左括号</a:t>
            </a:r>
          </a:p>
          <a:p>
            <a:r>
              <a:rPr lang="en-US" altLang="zh-CN" sz="1600" b="1" dirty="0"/>
              <a:t>		3.1.1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++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CC6600"/>
                </a:solidFill>
              </a:rPr>
              <a:t>找到一个不匹配的左括号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3.1.2 </a:t>
            </a:r>
            <a:r>
              <a:rPr lang="zh-CN" altLang="zh-CN" sz="1600" b="1" dirty="0"/>
              <a:t>否的话，判断当前字符是否为右括号</a:t>
            </a:r>
          </a:p>
          <a:p>
            <a:r>
              <a:rPr lang="en-US" altLang="zh-CN" sz="1600" b="1" dirty="0"/>
              <a:t>			3.1.2.1 </a:t>
            </a:r>
            <a:r>
              <a:rPr lang="zh-CN" altLang="zh-CN" sz="1600" b="1" dirty="0"/>
              <a:t>是的话，判断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是否大于</a:t>
            </a:r>
            <a:r>
              <a:rPr lang="en-US" altLang="zh-CN" sz="1600" b="1" dirty="0"/>
              <a:t>0</a:t>
            </a:r>
            <a:endParaRPr lang="zh-CN" altLang="zh-CN" sz="1600" b="1" dirty="0"/>
          </a:p>
          <a:p>
            <a:r>
              <a:rPr lang="en-US" altLang="zh-CN" sz="1600" b="1" dirty="0"/>
              <a:t>				3.1.2.1.1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--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找到一个匹配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		3.1.2.1.2 </a:t>
            </a:r>
            <a:r>
              <a:rPr lang="zh-CN" altLang="zh-CN" sz="1600" b="1" dirty="0"/>
              <a:t>否的话，</a:t>
            </a:r>
            <a:r>
              <a:rPr lang="en-US" altLang="zh-CN" sz="1600" b="1" dirty="0" err="1"/>
              <a:t>rightRemain</a:t>
            </a:r>
            <a:r>
              <a:rPr lang="en-US" altLang="zh-CN" sz="1600" b="1" dirty="0"/>
              <a:t>++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找到一个不匹配的右括号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调用</a:t>
            </a:r>
            <a:r>
              <a:rPr lang="en-US" altLang="zh-CN" sz="1600" b="1" dirty="0" err="1"/>
              <a:t>backtrackValidation</a:t>
            </a:r>
            <a:r>
              <a:rPr lang="en-US" altLang="zh-CN" sz="1600" b="1" dirty="0"/>
              <a:t>(s, 0, 0, 0, 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rightRemain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resultBuilder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resultSet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为空，则返回空字符串链表；否则，执行下一步</a:t>
            </a:r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，存入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。然后，返回</a:t>
            </a:r>
            <a:r>
              <a:rPr lang="en-US" altLang="zh-CN" sz="1600" b="1" dirty="0" err="1"/>
              <a:t>finalResult</a:t>
            </a:r>
            <a:endParaRPr lang="zh-CN" altLang="zh-CN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818EB-81F5-49BF-B4DC-1C0D20516655}"/>
              </a:ext>
            </a:extLst>
          </p:cNvPr>
          <p:cNvSpPr/>
          <p:nvPr/>
        </p:nvSpPr>
        <p:spPr>
          <a:xfrm>
            <a:off x="0" y="358545"/>
            <a:ext cx="57255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解法二：</a:t>
            </a:r>
            <a:r>
              <a:rPr lang="zh-CN" altLang="zh-CN" sz="1600" b="1" dirty="0">
                <a:solidFill>
                  <a:srgbClr val="0000CC"/>
                </a:solidFill>
              </a:rPr>
              <a:t>深度优先遍历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O(2^n)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O(2^n)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009900"/>
                </a:solidFill>
              </a:rPr>
              <a:t>计算造成不匹配的左括号和右括号的数量，然后，遍历字符串，跳过相应数量的左括号和右括号，构成匹配的话，就存入结果集</a:t>
            </a:r>
            <a:r>
              <a:rPr lang="zh-CN" altLang="en-US" sz="1600" b="1" dirty="0">
                <a:solidFill>
                  <a:srgbClr val="009900"/>
                </a:solidFill>
              </a:rPr>
              <a:t>。</a:t>
            </a:r>
            <a:endParaRPr lang="zh-CN" altLang="zh-CN" sz="1600" b="1" dirty="0">
              <a:solidFill>
                <a:srgbClr val="009900"/>
              </a:solidFill>
            </a:endParaRPr>
          </a:p>
          <a:p>
            <a:r>
              <a:rPr lang="zh-CN" altLang="zh-CN" sz="1600" b="1" dirty="0">
                <a:solidFill>
                  <a:srgbClr val="0000CC"/>
                </a:solidFill>
              </a:rPr>
              <a:t>回溯函数：用于查找构成匹配的结果</a:t>
            </a:r>
          </a:p>
          <a:p>
            <a:r>
              <a:rPr lang="en-US" altLang="zh-CN" sz="1600" b="1" dirty="0">
                <a:solidFill>
                  <a:srgbClr val="CC6600"/>
                </a:solidFill>
              </a:rPr>
              <a:t>void </a:t>
            </a:r>
            <a:r>
              <a:rPr lang="en-US" altLang="zh-CN" sz="1600" b="1" dirty="0" err="1">
                <a:solidFill>
                  <a:srgbClr val="CC6600"/>
                </a:solidFill>
              </a:rPr>
              <a:t>backtrackValidation</a:t>
            </a:r>
            <a:r>
              <a:rPr lang="en-US" altLang="zh-CN" sz="1600" b="1" dirty="0">
                <a:solidFill>
                  <a:srgbClr val="CC6600"/>
                </a:solidFill>
              </a:rPr>
              <a:t>(String </a:t>
            </a:r>
            <a:r>
              <a:rPr lang="en-US" altLang="zh-CN" sz="1600" b="1" dirty="0" err="1">
                <a:solidFill>
                  <a:srgbClr val="CC6600"/>
                </a:solidFill>
              </a:rPr>
              <a:t>inputString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currentIndex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>
                <a:solidFill>
                  <a:srgbClr val="CC6600"/>
                </a:solidFill>
              </a:rPr>
              <a:t>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leftAmount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rightAmount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leftRemain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rightRemain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>
                <a:solidFill>
                  <a:srgbClr val="CC6600"/>
                </a:solidFill>
              </a:rPr>
              <a:t>StringBuilder </a:t>
            </a:r>
            <a:r>
              <a:rPr lang="en-US" altLang="zh-CN" sz="1600" b="1" dirty="0" err="1">
                <a:solidFill>
                  <a:srgbClr val="CC6600"/>
                </a:solidFill>
              </a:rPr>
              <a:t>resultBuilder</a:t>
            </a:r>
            <a:r>
              <a:rPr lang="en-US" altLang="zh-CN" sz="1600" b="1" dirty="0">
                <a:solidFill>
                  <a:srgbClr val="CC6600"/>
                </a:solidFill>
              </a:rPr>
              <a:t>, HashSet&lt;String&gt; </a:t>
            </a:r>
            <a:r>
              <a:rPr lang="en-US" altLang="zh-CN" sz="1600" b="1" dirty="0" err="1">
                <a:solidFill>
                  <a:srgbClr val="CC6600"/>
                </a:solidFill>
              </a:rPr>
              <a:t>resultSet</a:t>
            </a:r>
            <a:r>
              <a:rPr lang="en-US" altLang="zh-CN" sz="1600" b="1" dirty="0">
                <a:solidFill>
                  <a:srgbClr val="CC6600"/>
                </a:solidFill>
              </a:rPr>
              <a:t>);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zh-CN" altLang="zh-CN" sz="1600" b="1" dirty="0"/>
              <a:t>输入：</a:t>
            </a:r>
            <a:r>
              <a:rPr lang="en-US" altLang="zh-CN" sz="1600" b="1" dirty="0" err="1"/>
              <a:t>inputString</a:t>
            </a:r>
            <a:r>
              <a:rPr lang="zh-CN" altLang="zh-CN" sz="1600" b="1" dirty="0"/>
              <a:t>为原始输入的字符串，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为当前遍历到的位置，</a:t>
            </a:r>
            <a:r>
              <a:rPr lang="en-US" altLang="zh-CN" sz="1600" b="1" err="1"/>
              <a:t>leftAmount</a:t>
            </a:r>
            <a:r>
              <a:rPr lang="zh-CN" altLang="zh-CN" sz="1600" b="1"/>
              <a:t>为</a:t>
            </a:r>
            <a:r>
              <a:rPr lang="zh-CN" altLang="en-US" sz="1600" b="1">
                <a:solidFill>
                  <a:srgbClr val="CC0000"/>
                </a:solidFill>
              </a:rPr>
              <a:t>中间结果中</a:t>
            </a:r>
            <a:r>
              <a:rPr lang="zh-CN" altLang="zh-CN" sz="1600" b="1"/>
              <a:t>左</a:t>
            </a:r>
            <a:r>
              <a:rPr lang="zh-CN" altLang="zh-CN" sz="1600" b="1" dirty="0"/>
              <a:t>括号的数目，</a:t>
            </a:r>
            <a:r>
              <a:rPr lang="en-US" altLang="zh-CN" sz="1600" b="1" err="1"/>
              <a:t>rightAmount</a:t>
            </a:r>
            <a:r>
              <a:rPr lang="zh-CN" altLang="zh-CN" sz="1600" b="1"/>
              <a:t>为</a:t>
            </a:r>
            <a:r>
              <a:rPr lang="zh-CN" altLang="en-US" sz="1600" b="1">
                <a:solidFill>
                  <a:srgbClr val="CC0000"/>
                </a:solidFill>
              </a:rPr>
              <a:t>中间结果中</a:t>
            </a:r>
            <a:r>
              <a:rPr lang="zh-CN" altLang="zh-CN" sz="1600" b="1"/>
              <a:t>右</a:t>
            </a:r>
            <a:r>
              <a:rPr lang="zh-CN" altLang="zh-CN" sz="1600" b="1" dirty="0"/>
              <a:t>括号的数目，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为不匹配的左括号的剩余数目，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为不匹配的右括号的剩余数目，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为中间结果，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为去重的结果集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等于</a:t>
            </a:r>
            <a:r>
              <a:rPr lang="en-US" altLang="zh-CN" sz="1600" b="1" dirty="0" err="1"/>
              <a:t>inputString</a:t>
            </a:r>
            <a:r>
              <a:rPr lang="zh-CN" altLang="zh-CN" sz="1600" b="1" dirty="0"/>
              <a:t>的长度，并且，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和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均为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。则将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转成字符串，存入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找到符合条件</a:t>
            </a:r>
            <a:r>
              <a:rPr lang="zh-CN" altLang="zh-CN" sz="1600" b="1">
                <a:solidFill>
                  <a:srgbClr val="009900"/>
                </a:solidFill>
              </a:rPr>
              <a:t>的结果</a:t>
            </a:r>
            <a:r>
              <a:rPr lang="zh-CN" altLang="en-US" sz="1600" b="1">
                <a:solidFill>
                  <a:srgbClr val="009900"/>
                </a:solidFill>
              </a:rPr>
              <a:t>并</a:t>
            </a:r>
            <a:r>
              <a:rPr lang="zh-CN" altLang="en-US" sz="1600" b="1">
                <a:solidFill>
                  <a:srgbClr val="FF0000"/>
                </a:solidFill>
              </a:rPr>
              <a:t>去重</a:t>
            </a:r>
            <a:r>
              <a:rPr lang="zh-CN" altLang="zh-CN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位置对应的字符，赋值给</a:t>
            </a:r>
            <a:r>
              <a:rPr lang="en-US" altLang="zh-CN" sz="1600" b="1" dirty="0" err="1"/>
              <a:t>currentChar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为左括号并且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大于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，或者，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为右括号并且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大于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，则跳过当前字符（</a:t>
            </a:r>
            <a:r>
              <a:rPr lang="zh-CN" altLang="zh-CN" sz="1600" b="1" dirty="0">
                <a:solidFill>
                  <a:srgbClr val="CC6600"/>
                </a:solidFill>
              </a:rPr>
              <a:t>构造可能的结果</a:t>
            </a:r>
            <a:r>
              <a:rPr lang="zh-CN" altLang="zh-CN" sz="1600" b="1" dirty="0"/>
              <a:t>），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，相应字符的不匹配数目减一，执行下一次调用（</a:t>
            </a:r>
            <a:r>
              <a:rPr lang="zh-CN" altLang="zh-CN" sz="1600" b="1" dirty="0">
                <a:solidFill>
                  <a:srgbClr val="CC00CC"/>
                </a:solidFill>
              </a:rPr>
              <a:t>不返回，考虑不跳过的情况，继续往下执行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中间结果</a:t>
            </a:r>
            <a:r>
              <a:rPr lang="zh-CN" altLang="zh-CN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42463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9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301. Remove Invalid Parentheses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1237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</a:t>
            </a:r>
            <a:endParaRPr lang="en-US" altLang="zh-CN" b="1" dirty="0"/>
          </a:p>
          <a:p>
            <a:r>
              <a:rPr lang="zh-CN" altLang="en-US" b="1" dirty="0"/>
              <a:t>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1C0E5F-F31C-43E2-846D-662172C1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5" y="414337"/>
            <a:ext cx="5211786" cy="6443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D99B35-5BBB-4FD0-904B-02129F09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57150"/>
            <a:ext cx="62007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64. Minimum Path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00DD2-6D20-4B6C-9D4B-2E650060C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784" y="1265798"/>
            <a:ext cx="10352432" cy="47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69176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策略：前一步，只可能在左侧或者上方，所以，哪个位置的最小路径和较小，就从哪个位置走到当前位置。</a:t>
            </a: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grid.length</a:t>
            </a:r>
            <a:r>
              <a:rPr lang="en-US" altLang="zh-CN" b="1" dirty="0"/>
              <a:t> - 1][grid[0].length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CB539-D623-4009-9A28-68C89F67DA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90" y="501276"/>
            <a:ext cx="5274310" cy="577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0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2748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策略：与解法一相同，只不过行号不再体现，同一列统一用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表示，不区分行号。因为自左上至右下依次求解，所以，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的数值，对应的是当前最小路径和，能保证最终结果的正确性。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4905A-4427-48D1-ABF3-8EB79B54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17" y="1040765"/>
            <a:ext cx="5917183" cy="5147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2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策略：与解法一相同，只不过通过修改</a:t>
            </a:r>
            <a:r>
              <a:rPr lang="en-US" altLang="zh-CN" b="1" dirty="0"/>
              <a:t>grid</a:t>
            </a:r>
            <a:r>
              <a:rPr lang="zh-CN" altLang="en-US" b="1" dirty="0"/>
              <a:t>数组的数值，来代替</a:t>
            </a:r>
            <a:r>
              <a:rPr lang="en-US" altLang="zh-CN" b="1" dirty="0" err="1"/>
              <a:t>minArray</a:t>
            </a:r>
            <a:r>
              <a:rPr lang="zh-CN" altLang="en-US" b="1" dirty="0"/>
              <a:t>数组。因为自左上至右下依次求解，所以，</a:t>
            </a:r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的数值，对应的是当前最小路径和，能保证最终结果的正确性。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(grid[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grid.length</a:t>
            </a:r>
            <a:r>
              <a:rPr lang="en-US" altLang="zh-CN" b="1" dirty="0"/>
              <a:t> - 1][grid[0].length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797A3-73AF-42CA-8EE0-EB95D88983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1" y="1045283"/>
            <a:ext cx="5734929" cy="4370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23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SPFA</a:t>
            </a:r>
            <a:r>
              <a:rPr lang="zh-CN" altLang="en-US" b="1" cap="none"/>
              <a:t>算法简介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221" y="239153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Faster Algorithm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（简称：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，中文名：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最短路径快速算法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）是由西南交通大学段凡丁在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年发表的。该算法是已知的求单源最短路径的最优算法，是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算法的队列优化算法。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几种算法的对比：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只需要掌握</a:t>
            </a:r>
            <a:r>
              <a:rPr lang="en-US" altLang="zh-CN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算法，忽略其余</a:t>
            </a:r>
            <a:endParaRPr lang="en-US" altLang="zh-CN" sz="24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!!!!!!!!!!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4FFF0-4A45-4392-AA9E-1981713794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2594365"/>
            <a:ext cx="9167447" cy="4263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1029. Two City Scheduling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AF7F35-7BD2-4EC6-B4A4-610A2E577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154" y="1224279"/>
            <a:ext cx="8484628" cy="4212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C0A626-B37A-4828-835C-34E7278F77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154" y="5459120"/>
            <a:ext cx="4292455" cy="13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1029. Two City Scheduling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贪心算法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贪心策略分析过程</a:t>
            </a:r>
            <a:r>
              <a:rPr lang="zh-CN" altLang="en-US" b="1" dirty="0"/>
              <a:t>：</a:t>
            </a:r>
          </a:p>
          <a:p>
            <a:r>
              <a:rPr lang="zh-CN" altLang="en-US" b="1" dirty="0">
                <a:solidFill>
                  <a:srgbClr val="009900"/>
                </a:solidFill>
              </a:rPr>
              <a:t>假设候选人</a:t>
            </a:r>
            <a:r>
              <a:rPr lang="en-US" altLang="zh-CN" b="1" dirty="0">
                <a:solidFill>
                  <a:srgbClr val="009900"/>
                </a:solidFill>
              </a:rPr>
              <a:t>Jerry</a:t>
            </a:r>
            <a:r>
              <a:rPr lang="zh-CN" altLang="en-US" b="1" dirty="0">
                <a:solidFill>
                  <a:srgbClr val="009900"/>
                </a:solidFill>
              </a:rPr>
              <a:t>，去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城市，费用是</a:t>
            </a:r>
            <a:r>
              <a:rPr lang="en-US" altLang="zh-CN" b="1" dirty="0">
                <a:solidFill>
                  <a:srgbClr val="009900"/>
                </a:solidFill>
              </a:rPr>
              <a:t>50</a:t>
            </a:r>
            <a:r>
              <a:rPr lang="zh-CN" altLang="en-US" b="1" dirty="0">
                <a:solidFill>
                  <a:srgbClr val="009900"/>
                </a:solidFill>
              </a:rPr>
              <a:t>；去</a:t>
            </a:r>
            <a:r>
              <a:rPr lang="en-US" altLang="zh-CN" b="1" dirty="0">
                <a:solidFill>
                  <a:srgbClr val="009900"/>
                </a:solidFill>
              </a:rPr>
              <a:t>B</a:t>
            </a:r>
            <a:r>
              <a:rPr lang="zh-CN" altLang="en-US" b="1" dirty="0">
                <a:solidFill>
                  <a:srgbClr val="009900"/>
                </a:solidFill>
              </a:rPr>
              <a:t>城市，费用是</a:t>
            </a:r>
            <a:r>
              <a:rPr lang="en-US" altLang="zh-CN" b="1" dirty="0">
                <a:solidFill>
                  <a:srgbClr val="009900"/>
                </a:solidFill>
              </a:rPr>
              <a:t>70</a:t>
            </a:r>
            <a:r>
              <a:rPr lang="zh-CN" altLang="en-US" b="1" dirty="0">
                <a:solidFill>
                  <a:srgbClr val="009900"/>
                </a:solidFill>
              </a:rPr>
              <a:t>。那么，为了省钱，应该尽量把候选人安排到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城市。原因是</a:t>
            </a:r>
            <a:r>
              <a:rPr lang="en-US" altLang="zh-CN" b="1" dirty="0">
                <a:solidFill>
                  <a:srgbClr val="009900"/>
                </a:solidFill>
              </a:rPr>
              <a:t>50 &lt; 70</a:t>
            </a:r>
            <a:r>
              <a:rPr lang="zh-CN" altLang="en-US" b="1" dirty="0">
                <a:solidFill>
                  <a:srgbClr val="009900"/>
                </a:solidFill>
              </a:rPr>
              <a:t>。即：去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城市的费用 </a:t>
            </a:r>
            <a:r>
              <a:rPr lang="en-US" altLang="zh-CN" b="1" dirty="0">
                <a:solidFill>
                  <a:srgbClr val="009900"/>
                </a:solidFill>
              </a:rPr>
              <a:t>– </a:t>
            </a:r>
            <a:r>
              <a:rPr lang="zh-CN" altLang="en-US" b="1" dirty="0">
                <a:solidFill>
                  <a:srgbClr val="009900"/>
                </a:solidFill>
              </a:rPr>
              <a:t>去</a:t>
            </a:r>
            <a:r>
              <a:rPr lang="en-US" altLang="zh-CN" b="1" dirty="0">
                <a:solidFill>
                  <a:srgbClr val="009900"/>
                </a:solidFill>
              </a:rPr>
              <a:t>B</a:t>
            </a:r>
            <a:r>
              <a:rPr lang="zh-CN" altLang="en-US" b="1" dirty="0">
                <a:solidFill>
                  <a:srgbClr val="009900"/>
                </a:solidFill>
              </a:rPr>
              <a:t>城市的费用，数值越小，越应该安排到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城市面试。</a:t>
            </a:r>
          </a:p>
          <a:p>
            <a:r>
              <a:rPr lang="zh-CN" altLang="en-US" b="1" dirty="0"/>
              <a:t>所以，解题过程如下：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CC6600"/>
                </a:solidFill>
              </a:rPr>
              <a:t>构造排序规则</a:t>
            </a:r>
            <a:r>
              <a:rPr lang="zh-CN" altLang="en-US" b="1" dirty="0"/>
              <a:t>，按照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][0] – costs[</a:t>
            </a:r>
            <a:r>
              <a:rPr lang="en-US" altLang="zh-CN" b="1" dirty="0" err="1"/>
              <a:t>i</a:t>
            </a:r>
            <a:r>
              <a:rPr lang="en-US" altLang="zh-CN" b="1" dirty="0"/>
              <a:t>][1]</a:t>
            </a:r>
            <a:r>
              <a:rPr lang="zh-CN" altLang="en-US" b="1" dirty="0"/>
              <a:t>的数值，从小到大的顺序，重新排列</a:t>
            </a:r>
            <a:r>
              <a:rPr lang="en-US" altLang="zh-CN" b="1" dirty="0"/>
              <a:t>costs</a:t>
            </a:r>
            <a:r>
              <a:rPr lang="zh-CN" altLang="en-US" b="1" dirty="0"/>
              <a:t>数组。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CC6600"/>
                </a:solidFill>
              </a:rPr>
              <a:t>将排序后的数组的前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个安排到</a:t>
            </a:r>
            <a:r>
              <a:rPr lang="en-US" altLang="zh-CN" b="1" dirty="0">
                <a:solidFill>
                  <a:srgbClr val="CC6600"/>
                </a:solidFill>
              </a:rPr>
              <a:t>A</a:t>
            </a:r>
            <a:r>
              <a:rPr lang="zh-CN" altLang="en-US" b="1" dirty="0">
                <a:solidFill>
                  <a:srgbClr val="CC6600"/>
                </a:solidFill>
              </a:rPr>
              <a:t>城市面试</a:t>
            </a:r>
            <a:r>
              <a:rPr lang="zh-CN" altLang="en-US" b="1" dirty="0"/>
              <a:t>，计算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][0]</a:t>
            </a:r>
            <a:r>
              <a:rPr lang="zh-CN" altLang="en-US" b="1" dirty="0"/>
              <a:t>累加和。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将排序后的数组的后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个安排到</a:t>
            </a:r>
            <a:r>
              <a:rPr lang="en-US" altLang="zh-CN" b="1" dirty="0">
                <a:solidFill>
                  <a:srgbClr val="CC6600"/>
                </a:solidFill>
              </a:rPr>
              <a:t>B</a:t>
            </a:r>
            <a:r>
              <a:rPr lang="zh-CN" altLang="en-US" b="1" dirty="0">
                <a:solidFill>
                  <a:srgbClr val="CC6600"/>
                </a:solidFill>
              </a:rPr>
              <a:t>城市面试</a:t>
            </a:r>
            <a:r>
              <a:rPr lang="zh-CN" altLang="en-US" b="1" dirty="0"/>
              <a:t>，计算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][1]</a:t>
            </a:r>
            <a:r>
              <a:rPr lang="zh-CN" altLang="en-US" b="1" dirty="0"/>
              <a:t>累加和。</a:t>
            </a:r>
          </a:p>
          <a:p>
            <a:r>
              <a:rPr lang="en-US" altLang="zh-CN" b="1" dirty="0"/>
              <a:t>4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将上述累加和相加，作为最终结果</a:t>
            </a:r>
            <a:r>
              <a:rPr lang="zh-CN" altLang="en-US" b="1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A0E99-6993-40B5-9B14-FC9EDCD5A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7070" y="1218094"/>
            <a:ext cx="5734929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45" y="160121"/>
            <a:ext cx="5285770" cy="429065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10898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743. Network Delay Time 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351024-38BA-42EC-9DB0-BCAF3FB70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89" y="640319"/>
            <a:ext cx="8396099" cy="4909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A2E883-BB32-4125-ABE2-D9A3C5F8F9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90" y="5549369"/>
            <a:ext cx="5610696" cy="1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核心思想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9900CC"/>
                </a:solidFill>
              </a:rPr>
              <a:t>求源点到各个顶点的最短用时。所有最短用时中，值最大的即为所求。如果有不可达的顶点，则返回</a:t>
            </a:r>
            <a:r>
              <a:rPr lang="en-US" altLang="zh-CN" b="1" dirty="0">
                <a:solidFill>
                  <a:srgbClr val="9900CC"/>
                </a:solidFill>
              </a:rPr>
              <a:t>-1</a:t>
            </a:r>
            <a:r>
              <a:rPr lang="zh-CN" altLang="en-US" b="1" dirty="0">
                <a:solidFill>
                  <a:srgbClr val="9900CC"/>
                </a:solidFill>
              </a:rPr>
              <a:t>。</a:t>
            </a:r>
            <a:endParaRPr lang="en-US" altLang="zh-CN" b="1" dirty="0">
              <a:solidFill>
                <a:srgbClr val="9900CC"/>
              </a:solidFill>
            </a:endParaRPr>
          </a:p>
          <a:p>
            <a:r>
              <a:rPr lang="zh-CN" altLang="en-US" b="1" dirty="0"/>
              <a:t>假设输入</a:t>
            </a:r>
            <a:r>
              <a:rPr lang="en-US" altLang="zh-CN" b="1" dirty="0"/>
              <a:t>N</a:t>
            </a:r>
            <a:r>
              <a:rPr lang="zh-CN" altLang="en-US" b="1" dirty="0"/>
              <a:t>为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K</a:t>
            </a:r>
            <a:r>
              <a:rPr lang="zh-CN" altLang="en-US" b="1" dirty="0"/>
              <a:t>为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times</a:t>
            </a:r>
            <a:r>
              <a:rPr lang="zh-CN" altLang="en-US" b="1" dirty="0"/>
              <a:t>数组为：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构建的有向图为：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A0583E-8A60-44A8-B5A8-C13C2DBEA3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0" y="1382777"/>
            <a:ext cx="3650639" cy="233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900630-5FCD-43B5-9A95-94696F07D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50318"/>
              </p:ext>
            </p:extLst>
          </p:nvPr>
        </p:nvGraphicFramePr>
        <p:xfrm>
          <a:off x="316522" y="4147202"/>
          <a:ext cx="3165231" cy="265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94619" imgH="1834739" progId="Visio.Drawing.11">
                  <p:embed/>
                </p:oleObj>
              </mc:Choice>
              <mc:Fallback>
                <p:oleObj name="Visio" r:id="rId3" imgW="2194619" imgH="18347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2" y="4147202"/>
                        <a:ext cx="3165231" cy="2656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从顶点</a:t>
            </a:r>
            <a:r>
              <a:rPr lang="en-US" altLang="zh-CN" b="1" dirty="0"/>
              <a:t>2</a:t>
            </a:r>
            <a:r>
              <a:rPr lang="zh-CN" altLang="en-US" b="1" dirty="0"/>
              <a:t>出发，到达其他各个顶点的最短路径（时间）的求解步骤如下：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一、创建单源最短路径数组并初始化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数组名为</a:t>
            </a:r>
            <a:r>
              <a:rPr lang="en-US" altLang="zh-CN" b="1" dirty="0" err="1"/>
              <a:t>timeArray</a:t>
            </a:r>
            <a:r>
              <a:rPr lang="zh-CN" altLang="en-US" b="1" dirty="0"/>
              <a:t>，长度为</a:t>
            </a:r>
            <a:r>
              <a:rPr lang="en-US" altLang="zh-CN" b="1" dirty="0"/>
              <a:t>N + 1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下标为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en-US" b="1" dirty="0">
                <a:solidFill>
                  <a:srgbClr val="CC6600"/>
                </a:solidFill>
              </a:rPr>
              <a:t>的顶点弃用，因为顶点取值范围为</a:t>
            </a:r>
            <a:r>
              <a:rPr lang="en-US" altLang="zh-CN" b="1" dirty="0">
                <a:solidFill>
                  <a:srgbClr val="CC6600"/>
                </a:solidFill>
              </a:rPr>
              <a:t>[1, N]</a:t>
            </a:r>
            <a:r>
              <a:rPr lang="zh-CN" altLang="en-US" b="1" dirty="0">
                <a:solidFill>
                  <a:srgbClr val="CC6600"/>
                </a:solidFill>
              </a:rPr>
              <a:t>，长度比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大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，是为了便于表示各个顶点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FF3399"/>
                </a:solidFill>
              </a:rPr>
              <a:t>视具体题目而定</a:t>
            </a:r>
            <a:r>
              <a:rPr lang="en-US" altLang="zh-CN" b="1" dirty="0"/>
              <a:t>]</a:t>
            </a:r>
            <a:r>
              <a:rPr lang="zh-CN" altLang="en-US" b="1" dirty="0"/>
              <a:t>），除了下标为</a:t>
            </a:r>
            <a:r>
              <a:rPr lang="en-US" altLang="zh-CN" b="1" dirty="0"/>
              <a:t>2</a:t>
            </a:r>
            <a:r>
              <a:rPr lang="zh-CN" altLang="en-US" b="1" dirty="0"/>
              <a:t>的元素值设置为</a:t>
            </a:r>
            <a:r>
              <a:rPr lang="en-US" altLang="zh-CN" b="1" dirty="0"/>
              <a:t>0</a:t>
            </a:r>
            <a:r>
              <a:rPr lang="zh-CN" altLang="en-US" b="1" dirty="0"/>
              <a:t>外（</a:t>
            </a:r>
            <a:r>
              <a:rPr lang="zh-CN" altLang="en-US" b="1" dirty="0">
                <a:solidFill>
                  <a:srgbClr val="009900"/>
                </a:solidFill>
              </a:rPr>
              <a:t>顶点</a:t>
            </a:r>
            <a:r>
              <a:rPr lang="en-US" altLang="zh-CN" b="1" dirty="0">
                <a:solidFill>
                  <a:srgbClr val="009900"/>
                </a:solidFill>
              </a:rPr>
              <a:t>2</a:t>
            </a:r>
            <a:r>
              <a:rPr lang="zh-CN" altLang="en-US" b="1" dirty="0">
                <a:solidFill>
                  <a:srgbClr val="009900"/>
                </a:solidFill>
              </a:rPr>
              <a:t>到自身的距离为</a:t>
            </a:r>
            <a:r>
              <a:rPr lang="en-US" altLang="zh-CN" b="1" dirty="0">
                <a:solidFill>
                  <a:srgbClr val="009900"/>
                </a:solidFill>
              </a:rPr>
              <a:t>0</a:t>
            </a:r>
            <a:r>
              <a:rPr lang="zh-CN" altLang="en-US" b="1" dirty="0"/>
              <a:t>），其余元素值均设置为整数的最大值（</a:t>
            </a:r>
            <a:r>
              <a:rPr lang="en-US" altLang="zh-CN" b="1" dirty="0" err="1"/>
              <a:t>Integer.MAX_VALUE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作为不可达的判断依据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二、构建邻接表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出度链表</a:t>
            </a:r>
            <a:r>
              <a:rPr lang="en-US" altLang="zh-CN" b="1" dirty="0" err="1"/>
              <a:t>adjacentList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用于进行图的广度优先遍历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E2C42E-2581-43E9-8B86-22B0F5AE8F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6998"/>
            <a:ext cx="5431883" cy="76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B836F77-4D1D-4ADC-BD92-86E83F9E0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21166"/>
              </p:ext>
            </p:extLst>
          </p:nvPr>
        </p:nvGraphicFramePr>
        <p:xfrm>
          <a:off x="6096000" y="3792989"/>
          <a:ext cx="2825140" cy="306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14569" imgH="2194560" progId="Visio.Drawing.11">
                  <p:embed/>
                </p:oleObj>
              </mc:Choice>
              <mc:Fallback>
                <p:oleObj name="Visio" r:id="rId6" imgW="2014569" imgH="219456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92989"/>
                        <a:ext cx="2825140" cy="3065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56043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三、构建权重链表</a:t>
            </a:r>
          </a:p>
          <a:p>
            <a:r>
              <a:rPr lang="zh-CN" altLang="en-US" b="1" dirty="0"/>
              <a:t>链表名为</a:t>
            </a:r>
            <a:r>
              <a:rPr lang="en-US" altLang="zh-CN" b="1" dirty="0" err="1"/>
              <a:t>timeList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跟出度链表的终点一一对应，只不过链表中元素不是终点值，而是权重值，用于遍历时，定位终点值对应的权重（时间）</a:t>
            </a:r>
            <a:r>
              <a:rPr lang="zh-CN" altLang="en-US" b="1" dirty="0"/>
              <a:t>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四、创建元素是否在队列中的标志数组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数组名为</a:t>
            </a:r>
            <a:r>
              <a:rPr lang="en-US" altLang="zh-CN" b="1" dirty="0" err="1"/>
              <a:t>existedArray</a:t>
            </a:r>
            <a:r>
              <a:rPr lang="zh-CN" altLang="en-US" b="1" dirty="0"/>
              <a:t>，长度为</a:t>
            </a:r>
            <a:r>
              <a:rPr lang="en-US" altLang="zh-CN" b="1" dirty="0"/>
              <a:t>N + 1</a:t>
            </a:r>
            <a:r>
              <a:rPr lang="zh-CN" altLang="en-US" b="1" dirty="0"/>
              <a:t>（原因同</a:t>
            </a:r>
            <a:r>
              <a:rPr lang="en-US" altLang="zh-CN" b="1" dirty="0" err="1"/>
              <a:t>timeArray</a:t>
            </a:r>
            <a:r>
              <a:rPr lang="zh-CN" altLang="en-US" b="1" dirty="0"/>
              <a:t>）。</a:t>
            </a:r>
            <a:r>
              <a:rPr lang="zh-CN" altLang="en-US" b="1" dirty="0">
                <a:solidFill>
                  <a:srgbClr val="CC6600"/>
                </a:solidFill>
              </a:rPr>
              <a:t>遍历时，队列中已有该元素，则设置为</a:t>
            </a:r>
            <a:r>
              <a:rPr lang="en-US" altLang="zh-CN" b="1" dirty="0">
                <a:solidFill>
                  <a:srgbClr val="CC6600"/>
                </a:solidFill>
              </a:rPr>
              <a:t>true</a:t>
            </a:r>
            <a:r>
              <a:rPr lang="zh-CN" altLang="en-US" b="1" dirty="0">
                <a:solidFill>
                  <a:srgbClr val="CC6600"/>
                </a:solidFill>
              </a:rPr>
              <a:t>；否则，设置为</a:t>
            </a:r>
            <a:r>
              <a:rPr lang="en-US" altLang="zh-CN" b="1" dirty="0">
                <a:solidFill>
                  <a:srgbClr val="CC6600"/>
                </a:solidFill>
              </a:rPr>
              <a:t>false</a:t>
            </a:r>
            <a:r>
              <a:rPr lang="zh-CN" altLang="en-US" b="1" dirty="0">
                <a:solidFill>
                  <a:srgbClr val="CC6600"/>
                </a:solidFill>
              </a:rPr>
              <a:t>。</a:t>
            </a:r>
            <a:r>
              <a:rPr lang="zh-CN" altLang="en-US" b="1" dirty="0">
                <a:solidFill>
                  <a:srgbClr val="9900CC"/>
                </a:solidFill>
              </a:rPr>
              <a:t>用于防止重复遍历。</a:t>
            </a:r>
            <a:endParaRPr lang="en-US" altLang="zh-CN" b="1" dirty="0">
              <a:solidFill>
                <a:srgbClr val="9900CC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486400" y="72918"/>
            <a:ext cx="670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五、创建队列</a:t>
            </a:r>
          </a:p>
          <a:p>
            <a:r>
              <a:rPr lang="zh-CN" altLang="en-US" b="1" dirty="0"/>
              <a:t>队列名称为</a:t>
            </a:r>
            <a:r>
              <a:rPr lang="en-US" altLang="zh-CN" b="1" dirty="0" err="1"/>
              <a:t>timeQueue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用于遍历图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六、松弛操作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步骤七的一部分，单独介绍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sz="1600" b="1" dirty="0"/>
              <a:t>简单样例（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从题目样例中分离出来一部分</a:t>
            </a:r>
            <a:r>
              <a:rPr lang="zh-CN" altLang="zh-CN" sz="1600" b="1" dirty="0"/>
              <a:t>），如上图。已知：</a:t>
            </a:r>
          </a:p>
          <a:p>
            <a:r>
              <a:rPr lang="en-US" altLang="zh-CN" sz="1600" b="1" dirty="0"/>
              <a:t>1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[2]</a:t>
            </a:r>
            <a:r>
              <a:rPr lang="zh-CN" altLang="zh-CN" sz="1600" b="1" dirty="0"/>
              <a:t>初始值为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</a:t>
            </a:r>
            <a:r>
              <a:rPr lang="zh-CN" altLang="zh-CN" sz="1600" b="1" dirty="0"/>
              <a:t>和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初始值均为无穷大。</a:t>
            </a:r>
          </a:p>
          <a:p>
            <a:r>
              <a:rPr lang="en-US" altLang="zh-CN" sz="1600" b="1" dirty="0"/>
              <a:t>2 2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的距离为</a:t>
            </a:r>
            <a:r>
              <a:rPr lang="en-US" altLang="zh-CN" sz="1600" b="1" dirty="0"/>
              <a:t>8</a:t>
            </a:r>
            <a:r>
              <a:rPr lang="zh-CN" altLang="zh-CN" sz="1600" b="1" dirty="0"/>
              <a:t>，所以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</a:t>
            </a:r>
            <a:r>
              <a:rPr lang="zh-CN" altLang="zh-CN" sz="1600" b="1" dirty="0"/>
              <a:t>的值更新为</a:t>
            </a:r>
            <a:r>
              <a:rPr lang="en-US" altLang="zh-CN" sz="1600" b="1" dirty="0"/>
              <a:t>8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本质上也是松弛操作，暂不赘述，下同</a:t>
            </a:r>
            <a:r>
              <a:rPr lang="zh-CN" altLang="zh-CN" sz="1600" b="1" dirty="0"/>
              <a:t>）。</a:t>
            </a:r>
          </a:p>
          <a:p>
            <a:r>
              <a:rPr lang="en-US" altLang="zh-CN" sz="1600" b="1" dirty="0"/>
              <a:t>3 2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的距离为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，所以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的值更新为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/>
              <a:t>求：</a:t>
            </a:r>
            <a:r>
              <a:rPr lang="en-US" altLang="zh-CN" sz="1600" b="1" dirty="0"/>
              <a:t>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的最短距离。</a:t>
            </a:r>
          </a:p>
          <a:p>
            <a:r>
              <a:rPr lang="zh-CN" altLang="zh-CN" sz="1600" b="1" dirty="0"/>
              <a:t>图中显而易见，</a:t>
            </a:r>
            <a:r>
              <a:rPr lang="en-US" altLang="zh-CN" sz="1600" b="1" dirty="0"/>
              <a:t>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的最短距离是</a:t>
            </a:r>
            <a:r>
              <a:rPr lang="en-US" altLang="zh-CN" sz="1600" b="1" dirty="0"/>
              <a:t>11</a:t>
            </a:r>
            <a:r>
              <a:rPr lang="zh-CN" altLang="zh-CN" sz="1600" b="1" dirty="0"/>
              <a:t>，路径为</a:t>
            </a:r>
            <a:r>
              <a:rPr lang="en-US" altLang="zh-CN" sz="1600" b="1" dirty="0"/>
              <a:t>2-&gt;3-&gt;5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/>
              <a:t>求解过程如下：</a:t>
            </a:r>
          </a:p>
          <a:p>
            <a:r>
              <a:rPr lang="en-US" altLang="zh-CN" sz="1600" b="1" dirty="0"/>
              <a:t>1 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3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节点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的邻接表中的元素值只有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只有一个元素</a:t>
            </a:r>
            <a:r>
              <a:rPr lang="zh-CN" altLang="zh-CN" sz="1600" b="1" dirty="0"/>
              <a:t>，下标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，即：</a:t>
            </a:r>
            <a:r>
              <a:rPr lang="en-US" altLang="zh-CN" sz="1600" b="1" dirty="0" err="1"/>
              <a:t>adjacentList.get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).get(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，记作</a:t>
            </a:r>
            <a:r>
              <a:rPr lang="en-US" altLang="zh-CN" sz="1600" b="1" dirty="0" err="1"/>
              <a:t>eachIndex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2-&gt;3-&gt;5</a:t>
            </a:r>
            <a:r>
              <a:rPr lang="zh-CN" altLang="zh-CN" sz="1600" b="1" dirty="0"/>
              <a:t>的距离：</a:t>
            </a:r>
          </a:p>
          <a:p>
            <a:r>
              <a:rPr lang="en-US" altLang="zh-CN" sz="1600" b="1" dirty="0" err="1"/>
              <a:t>eachTime</a:t>
            </a:r>
            <a:r>
              <a:rPr lang="en-US" altLang="zh-CN" sz="1600" b="1" dirty="0"/>
              <a:t>	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] + </a:t>
            </a:r>
            <a:r>
              <a:rPr lang="en-US" altLang="zh-CN" sz="1600" b="1" dirty="0" err="1"/>
              <a:t>timeList.get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).get(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r>
              <a:rPr lang="en-US" altLang="zh-CN" sz="1600" b="1" dirty="0"/>
              <a:t>        	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 + </a:t>
            </a:r>
            <a:r>
              <a:rPr lang="en-US" altLang="zh-CN" sz="1600" b="1" dirty="0" err="1"/>
              <a:t>timeList.get</a:t>
            </a:r>
            <a:r>
              <a:rPr lang="en-US" altLang="zh-CN" sz="1600" b="1" dirty="0"/>
              <a:t>(3).get(0)</a:t>
            </a:r>
            <a:endParaRPr lang="zh-CN" altLang="zh-CN" sz="1600" b="1" dirty="0"/>
          </a:p>
          <a:p>
            <a:r>
              <a:rPr lang="en-US" altLang="zh-CN" sz="1600" b="1" dirty="0"/>
              <a:t>        	= 8 + 3 = 11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由于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eachIndex</a:t>
            </a:r>
            <a:r>
              <a:rPr lang="en-US" altLang="zh-CN" sz="1600" b="1" dirty="0"/>
              <a:t>] ==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 &gt; </a:t>
            </a:r>
            <a:r>
              <a:rPr lang="en-US" altLang="zh-CN" sz="1600" b="1" dirty="0" err="1"/>
              <a:t>eachTime</a:t>
            </a:r>
            <a:r>
              <a:rPr lang="zh-CN" altLang="zh-CN" sz="1600" b="1" dirty="0"/>
              <a:t>，所以，将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的值，由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降为</a:t>
            </a:r>
            <a:r>
              <a:rPr lang="en-US" altLang="zh-CN" sz="1600" b="1" dirty="0"/>
              <a:t>11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>
                <a:solidFill>
                  <a:srgbClr val="009900"/>
                </a:solidFill>
              </a:rPr>
              <a:t>以上步骤，即为松弛操作，用于计算单源最短路径。</a:t>
            </a:r>
            <a:endParaRPr lang="en-US" altLang="zh-CN" sz="1600" b="1" dirty="0">
              <a:solidFill>
                <a:srgbClr val="0099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9105D-0F85-4746-B361-7F52E5BA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6258"/>
            <a:ext cx="2771335" cy="17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76EE59-238D-40CD-832F-4995C5B0A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8867"/>
              </p:ext>
            </p:extLst>
          </p:nvPr>
        </p:nvGraphicFramePr>
        <p:xfrm>
          <a:off x="-1" y="1624818"/>
          <a:ext cx="2616591" cy="319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14569" imgH="2194560" progId="Visio.Drawing.11">
                  <p:embed/>
                </p:oleObj>
              </mc:Choice>
              <mc:Fallback>
                <p:oleObj name="Visio" r:id="rId2" imgW="2014569" imgH="219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24818"/>
                        <a:ext cx="2616591" cy="319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1488964B-9831-4F7D-9C41-08AD5CB5E9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" y="6062846"/>
            <a:ext cx="5137050" cy="58775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6A357402-7411-4F91-A13F-8CE6160C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717" y="1199881"/>
            <a:ext cx="45719" cy="12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54516DD-A0BD-4FE3-8949-E701418F0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32898"/>
              </p:ext>
            </p:extLst>
          </p:nvPr>
        </p:nvGraphicFramePr>
        <p:xfrm>
          <a:off x="6233153" y="950081"/>
          <a:ext cx="1701476" cy="124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12722" imgH="1114556" progId="Visio.Drawing.11">
                  <p:embed/>
                </p:oleObj>
              </mc:Choice>
              <mc:Fallback>
                <p:oleObj name="Visio" r:id="rId5" imgW="1312722" imgH="1114556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53" y="950081"/>
                        <a:ext cx="1701476" cy="124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7A954DD-DECD-4C7C-B23B-301C54F89242}"/>
              </a:ext>
            </a:extLst>
          </p:cNvPr>
          <p:cNvSpPr txBox="1"/>
          <p:nvPr/>
        </p:nvSpPr>
        <p:spPr>
          <a:xfrm>
            <a:off x="3094892" y="1955409"/>
            <a:ext cx="2090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也可以将出度、权重，作为一个类的成员，创建一个链表，存这个类的实例。从而，代替出度链表和权重链表。</a:t>
            </a:r>
          </a:p>
        </p:txBody>
      </p:sp>
    </p:spTree>
    <p:extLst>
      <p:ext uri="{BB962C8B-B14F-4D97-AF65-F5344CB8AC3E}">
        <p14:creationId xmlns:p14="http://schemas.microsoft.com/office/powerpoint/2010/main" val="85299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七、遍历图，求解单源最短路径</a:t>
            </a:r>
          </a:p>
          <a:p>
            <a:r>
              <a:rPr lang="zh-CN" altLang="en-US" b="1" dirty="0"/>
              <a:t>逻辑描述如下：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将源点</a:t>
            </a:r>
            <a:r>
              <a:rPr lang="en-US" altLang="zh-CN" b="1" dirty="0"/>
              <a:t>2</a:t>
            </a:r>
            <a:r>
              <a:rPr lang="zh-CN" altLang="en-US" b="1" dirty="0"/>
              <a:t>入队列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在队列非空的情况下，依次执行如下操作：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2.1 </a:t>
            </a:r>
            <a:r>
              <a:rPr lang="zh-CN" altLang="en-US" b="1" dirty="0"/>
              <a:t>队首元素出队列，赋值给</a:t>
            </a:r>
            <a:r>
              <a:rPr lang="en-US" altLang="zh-CN" b="1" dirty="0" err="1"/>
              <a:t>currentIndex</a:t>
            </a:r>
            <a:endParaRPr lang="en-US" altLang="zh-CN" b="1" dirty="0"/>
          </a:p>
          <a:p>
            <a:r>
              <a:rPr lang="en-US" altLang="zh-CN" b="1" dirty="0"/>
              <a:t>	2.2 </a:t>
            </a:r>
            <a:r>
              <a:rPr lang="zh-CN" altLang="en-US" b="1" dirty="0"/>
              <a:t>将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	2.3 </a:t>
            </a:r>
            <a:r>
              <a:rPr lang="zh-CN" altLang="en-US" b="1" dirty="0"/>
              <a:t>遍历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的邻接表，依次执行如下操作：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2.3.1 </a:t>
            </a:r>
            <a:r>
              <a:rPr lang="en-US" altLang="zh-CN" b="1" dirty="0" err="1"/>
              <a:t>adjacentList.get</a:t>
            </a:r>
            <a:r>
              <a:rPr lang="en-US" altLang="zh-CN" b="1" dirty="0"/>
              <a:t>(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).get(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eachIndex</a:t>
            </a:r>
            <a:endParaRPr lang="en-US" altLang="zh-CN" b="1" dirty="0"/>
          </a:p>
          <a:p>
            <a:r>
              <a:rPr lang="en-US" altLang="zh-CN" b="1" dirty="0"/>
              <a:t>		2.3.2 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 + </a:t>
            </a:r>
            <a:r>
              <a:rPr lang="en-US" altLang="zh-CN" b="1" dirty="0" err="1"/>
              <a:t>timeList.get</a:t>
            </a:r>
            <a:r>
              <a:rPr lang="en-US" altLang="zh-CN" b="1" dirty="0"/>
              <a:t>(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).get(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eachTime</a:t>
            </a:r>
            <a:endParaRPr lang="en-US" altLang="zh-CN" b="1" dirty="0"/>
          </a:p>
          <a:p>
            <a:r>
              <a:rPr lang="en-US" altLang="zh-CN" b="1" dirty="0"/>
              <a:t>		2.3.3 </a:t>
            </a:r>
            <a:r>
              <a:rPr lang="zh-CN" altLang="en-US" b="1" dirty="0"/>
              <a:t>判断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是否大于</a:t>
            </a:r>
            <a:r>
              <a:rPr lang="en-US" altLang="zh-CN" b="1" dirty="0" err="1"/>
              <a:t>eachTime</a:t>
            </a:r>
            <a:endParaRPr lang="en-US" altLang="zh-CN" b="1" dirty="0"/>
          </a:p>
          <a:p>
            <a:r>
              <a:rPr lang="en-US" altLang="zh-CN" b="1" dirty="0"/>
              <a:t>			2.3.3.1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eachTime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松弛操作</a:t>
            </a:r>
            <a:r>
              <a:rPr lang="zh-CN" altLang="en-US" b="1" dirty="0"/>
              <a:t>），判断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是否为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				2.3.3.1.1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eachIndex</a:t>
            </a:r>
            <a:r>
              <a:rPr lang="zh-CN" altLang="en-US" b="1" dirty="0"/>
              <a:t>存入队列（</a:t>
            </a:r>
            <a:r>
              <a:rPr lang="zh-CN" altLang="en-US" b="1" dirty="0">
                <a:solidFill>
                  <a:srgbClr val="FF0066"/>
                </a:solidFill>
              </a:rPr>
              <a:t>只将能产生最短路径的节点存入队列，减少不必要的遍历</a:t>
            </a:r>
            <a:r>
              <a:rPr lang="zh-CN" altLang="en-US" b="1" dirty="0"/>
              <a:t>），并将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true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防止重复遍历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样例演示如下：</a:t>
            </a:r>
          </a:p>
          <a:p>
            <a:r>
              <a:rPr lang="en-US" altLang="zh-CN" b="1" dirty="0">
                <a:solidFill>
                  <a:srgbClr val="996633"/>
                </a:solidFill>
              </a:rPr>
              <a:t>2</a:t>
            </a:r>
            <a:r>
              <a:rPr lang="zh-CN" altLang="en-US" b="1" dirty="0">
                <a:solidFill>
                  <a:srgbClr val="996633"/>
                </a:solidFill>
              </a:rPr>
              <a:t>入队列的目的是为了构建循环初始条件，直接从</a:t>
            </a:r>
            <a:r>
              <a:rPr lang="en-US" altLang="zh-CN" b="1" dirty="0">
                <a:solidFill>
                  <a:srgbClr val="996633"/>
                </a:solidFill>
              </a:rPr>
              <a:t>2.1</a:t>
            </a:r>
            <a:r>
              <a:rPr lang="zh-CN" altLang="en-US" b="1" dirty="0">
                <a:solidFill>
                  <a:srgbClr val="996633"/>
                </a:solidFill>
              </a:rPr>
              <a:t>步开始演示。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CC6600"/>
                </a:solidFill>
              </a:rPr>
              <a:t>队首元素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出队列</a:t>
            </a:r>
            <a:r>
              <a:rPr lang="zh-CN" altLang="en-US" b="1" dirty="0"/>
              <a:t>，此时队列为空，</a:t>
            </a:r>
            <a:r>
              <a:rPr lang="en-US" altLang="zh-CN" b="1" dirty="0" err="1"/>
              <a:t>existedArray</a:t>
            </a:r>
            <a:r>
              <a:rPr lang="zh-CN" altLang="en-US" b="1" dirty="0"/>
              <a:t>全为</a:t>
            </a:r>
            <a:r>
              <a:rPr lang="en-US" altLang="zh-CN" b="1" dirty="0"/>
              <a:t>false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CC6600"/>
                </a:solidFill>
              </a:rPr>
              <a:t>遍历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的邻接表</a:t>
            </a:r>
            <a:r>
              <a:rPr lang="zh-CN" altLang="en-US" b="1" dirty="0"/>
              <a:t>，按照松弛操作的步骤，每一步操作，分别得到如下更新：</a:t>
            </a:r>
          </a:p>
          <a:p>
            <a:r>
              <a:rPr lang="en-US" altLang="zh-CN" b="1" dirty="0"/>
              <a:t>2-&gt;1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[1] = 24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[1] = true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入队列。</a:t>
            </a:r>
          </a:p>
          <a:p>
            <a:r>
              <a:rPr lang="en-US" altLang="zh-CN" b="1" dirty="0"/>
              <a:t>2-&gt;3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[3] = 8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[3] = true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入队列。</a:t>
            </a:r>
          </a:p>
          <a:p>
            <a:r>
              <a:rPr lang="en-US" altLang="zh-CN" b="1" dirty="0"/>
              <a:t>2-&gt;5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[5] = 15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[5] = true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入队列。</a:t>
            </a:r>
          </a:p>
          <a:p>
            <a:r>
              <a:rPr lang="zh-CN" altLang="en-US" b="1" dirty="0"/>
              <a:t>即：</a:t>
            </a:r>
          </a:p>
          <a:p>
            <a:r>
              <a:rPr lang="en-US" altLang="zh-CN" b="1" dirty="0" err="1"/>
              <a:t>timeArray</a:t>
            </a:r>
            <a:r>
              <a:rPr lang="zh-CN" altLang="en-US" b="1" dirty="0"/>
              <a:t>数组变为：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existedArray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timeQueue</a:t>
            </a:r>
            <a:r>
              <a:rPr lang="zh-CN" altLang="zh-CN" b="1" dirty="0"/>
              <a:t>队列变为：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当前的单源最短路径图示为：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1269E9-49E9-4F27-B73C-ED25C82902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2656098"/>
            <a:ext cx="4203951" cy="61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0289F7-66C4-4947-8C1A-12B3488EB2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3775419"/>
            <a:ext cx="4203951" cy="54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3A51D7-8B54-4F5F-BD5A-3B00BEDCEA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6" y="4820058"/>
            <a:ext cx="1740971" cy="28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0D694F-84E1-4BC5-87AC-8FCDB976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093" y="5515088"/>
            <a:ext cx="429450" cy="25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C9E0AC-91E5-4134-91A0-721D60D1A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42388"/>
              </p:ext>
            </p:extLst>
          </p:nvPr>
        </p:nvGraphicFramePr>
        <p:xfrm>
          <a:off x="9049384" y="4318781"/>
          <a:ext cx="3071711" cy="253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194619" imgH="1834739" progId="Visio.Drawing.11">
                  <p:embed/>
                </p:oleObj>
              </mc:Choice>
              <mc:Fallback>
                <p:oleObj name="Visio" r:id="rId5" imgW="2194619" imgH="183473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384" y="4318781"/>
                        <a:ext cx="3071711" cy="2539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64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</a:t>
            </a:r>
            <a:r>
              <a:rPr lang="zh-CN" altLang="en-US" sz="1600" b="1" dirty="0">
                <a:solidFill>
                  <a:srgbClr val="9900CC"/>
                </a:solidFill>
              </a:rPr>
              <a:t>图示略。</a:t>
            </a:r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3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，得到如下更新：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[1] = 20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24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[3] = false</a:t>
            </a:r>
            <a:r>
              <a:rPr lang="zh-CN" altLang="en-US" sz="1600" b="1" dirty="0"/>
              <a:t>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出队列，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入队列。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[4] = 17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2-&gt;3-&gt;4</a:t>
            </a:r>
            <a:r>
              <a:rPr lang="zh-CN" altLang="en-US" sz="1600" b="1" dirty="0"/>
              <a:t>的路径和），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入队列。</a:t>
            </a:r>
          </a:p>
          <a:p>
            <a:r>
              <a:rPr lang="en-US" altLang="zh-CN" sz="1600" b="1" dirty="0"/>
              <a:t>2-&gt;5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 = 11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2-&gt;5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15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已经在队列中，所以，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[5] = true</a:t>
            </a:r>
            <a:r>
              <a:rPr lang="zh-CN" altLang="en-US" sz="1600" b="1" dirty="0"/>
              <a:t>（无变化）。即：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5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，得到如下变化：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[4] = 12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2-&gt;3-&gt;5-&gt;4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2-&gt;3-&gt;4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17</a:t>
            </a:r>
            <a:r>
              <a:rPr lang="zh-CN" altLang="en-US" sz="1600" b="1" dirty="0"/>
              <a:t>），由于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就在队列中，所以，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true</a:t>
            </a:r>
            <a:r>
              <a:rPr lang="zh-CN" altLang="en-US" sz="1600" b="1" dirty="0"/>
              <a:t>（无变化），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[5]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出队列。即：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zh-CN" altLang="en-US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E454E0-C885-44B4-8ABE-5C4D4284D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" y="3515598"/>
            <a:ext cx="3284879" cy="5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5775A3-525B-4094-8FB1-4760EBDC3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" y="4267513"/>
            <a:ext cx="3671193" cy="5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18D27-3376-42A2-B998-2095E262FD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" y="5091641"/>
            <a:ext cx="1673581" cy="3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0E8CC-F406-4FDA-9C40-8C167BAB8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07433" y="4820691"/>
            <a:ext cx="6084711" cy="82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ABE96-9001-4E19-8BD4-95A1A065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855" y="4857272"/>
            <a:ext cx="11341368" cy="149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C101C6-2D50-4844-B241-FEC92CCA4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20154"/>
              </p:ext>
            </p:extLst>
          </p:nvPr>
        </p:nvGraphicFramePr>
        <p:xfrm>
          <a:off x="3207433" y="4555631"/>
          <a:ext cx="2572476" cy="219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194619" imgH="1834739" progId="Visio.Drawing.11">
                  <p:embed/>
                </p:oleObj>
              </mc:Choice>
              <mc:Fallback>
                <p:oleObj name="Visio" r:id="rId5" imgW="2194619" imgH="18347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33" y="4555631"/>
                        <a:ext cx="2572476" cy="2191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D6005B57-4AC4-4BBD-ABF3-9B2721E3EC1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2523120"/>
            <a:ext cx="4495715" cy="49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78C46A-FF60-4540-BDCA-C8014B1646F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3469551"/>
            <a:ext cx="1072075" cy="3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F3E169BE-8507-4B15-A396-4DF7DD74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073" y="4172477"/>
            <a:ext cx="177230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71A7AAD-D8B5-4FBA-B9B5-E774541A6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49271"/>
              </p:ext>
            </p:extLst>
          </p:nvPr>
        </p:nvGraphicFramePr>
        <p:xfrm>
          <a:off x="6463480" y="4218196"/>
          <a:ext cx="3184614" cy="267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194619" imgH="1834739" progId="Visio.Drawing.11">
                  <p:embed/>
                </p:oleObj>
              </mc:Choice>
              <mc:Fallback>
                <p:oleObj name="Visio" r:id="rId9" imgW="2194619" imgH="183473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480" y="4218196"/>
                        <a:ext cx="3184614" cy="2672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567CD8DF-59BC-470E-8753-57374ECED7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18" y="1482278"/>
            <a:ext cx="4497174" cy="5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59201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</a:t>
            </a:r>
            <a:r>
              <a:rPr lang="zh-CN" altLang="en-US" sz="1600" b="1" dirty="0">
                <a:solidFill>
                  <a:srgbClr val="9900CC"/>
                </a:solidFill>
              </a:rPr>
              <a:t>图示略。</a:t>
            </a:r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4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，得到如下更新：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[1] = 14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2-&gt;3-&gt;5-&gt;4-&gt;1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14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2-&gt;3-&gt;1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入队列，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出队列。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出队列。此时队列为空，遍历结束。</a:t>
            </a:r>
          </a:p>
          <a:p>
            <a:r>
              <a:rPr lang="zh-CN" altLang="en-US" sz="1600" b="1" dirty="0"/>
              <a:t>最终状态为：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数组：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队列：</a:t>
            </a:r>
            <a:endParaRPr lang="en-US" altLang="zh-CN" sz="1600" b="1" dirty="0"/>
          </a:p>
          <a:p>
            <a:r>
              <a:rPr lang="zh-CN" altLang="en-US" sz="1600" b="1" dirty="0"/>
              <a:t>为空。其中，</a:t>
            </a:r>
            <a:r>
              <a:rPr lang="zh-CN" altLang="en-US" sz="1600" b="1" dirty="0">
                <a:solidFill>
                  <a:srgbClr val="CC00CC"/>
                </a:solidFill>
              </a:rPr>
              <a:t>顶点</a:t>
            </a:r>
            <a:r>
              <a:rPr lang="en-US" altLang="zh-CN" sz="1600" b="1" dirty="0">
                <a:solidFill>
                  <a:srgbClr val="CC00CC"/>
                </a:solidFill>
              </a:rPr>
              <a:t>1</a:t>
            </a:r>
            <a:r>
              <a:rPr lang="zh-CN" altLang="en-US" sz="1600" b="1" dirty="0">
                <a:solidFill>
                  <a:srgbClr val="CC00CC"/>
                </a:solidFill>
              </a:rPr>
              <a:t>进出队列次数最多，为</a:t>
            </a:r>
            <a:r>
              <a:rPr lang="en-US" altLang="zh-CN" sz="1600" b="1" dirty="0">
                <a:solidFill>
                  <a:srgbClr val="CC00CC"/>
                </a:solidFill>
              </a:rPr>
              <a:t>3</a:t>
            </a:r>
            <a:r>
              <a:rPr lang="zh-CN" altLang="en-US" sz="1600" b="1">
                <a:solidFill>
                  <a:srgbClr val="CC00CC"/>
                </a:solidFill>
              </a:rPr>
              <a:t>次。</a:t>
            </a:r>
            <a:r>
              <a:rPr lang="zh-CN" altLang="en-US" sz="1600" b="1">
                <a:solidFill>
                  <a:srgbClr val="C00000"/>
                </a:solidFill>
              </a:rPr>
              <a:t>无回路前提下，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一般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情况下（稀疏图），每个顶点进出队列的平均次数不超过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次。对于稠密图，每个顶点进出队列的次数最多为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 - 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次（</a:t>
            </a:r>
            <a:r>
              <a:rPr lang="zh-CN" altLang="en-US" sz="1600" b="1">
                <a:solidFill>
                  <a:srgbClr val="996633"/>
                </a:solidFill>
              </a:rPr>
              <a:t>其他顶点都指向该顶点，并且，每次遍历到该顶点，都使其单源最短路径变短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）。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b="1" dirty="0"/>
              <a:t>单源最短路径图示为：</a:t>
            </a:r>
          </a:p>
          <a:p>
            <a:r>
              <a:rPr lang="zh-CN" altLang="en-US" sz="1600" b="1" dirty="0">
                <a:solidFill>
                  <a:srgbClr val="009900"/>
                </a:solidFill>
              </a:rPr>
              <a:t>即顶点</a:t>
            </a:r>
            <a:r>
              <a:rPr lang="en-US" altLang="zh-CN" sz="1600" b="1" dirty="0">
                <a:solidFill>
                  <a:srgbClr val="009900"/>
                </a:solidFill>
              </a:rPr>
              <a:t>2</a:t>
            </a:r>
            <a:r>
              <a:rPr lang="zh-CN" altLang="en-US" sz="1600" b="1" dirty="0">
                <a:solidFill>
                  <a:srgbClr val="009900"/>
                </a:solidFill>
              </a:rPr>
              <a:t>到其他顶点的最短路径分别为</a:t>
            </a:r>
            <a:r>
              <a:rPr lang="zh-CN" altLang="en-US" sz="1600" b="1" dirty="0"/>
              <a:t>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2-&gt;3-&gt;5-&gt;4-&gt;1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14</a:t>
            </a:r>
          </a:p>
          <a:p>
            <a:r>
              <a:rPr lang="en-US" altLang="zh-CN" sz="1600" b="1" dirty="0"/>
              <a:t>2-&gt;3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8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2-&gt;3-&gt;5-&gt;4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12</a:t>
            </a:r>
          </a:p>
          <a:p>
            <a:r>
              <a:rPr lang="en-US" altLang="zh-CN" sz="1600" b="1" dirty="0"/>
              <a:t>2-&gt;5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11</a:t>
            </a:r>
          </a:p>
          <a:p>
            <a:endParaRPr lang="en-US" altLang="zh-CN" sz="1600" b="1" dirty="0"/>
          </a:p>
          <a:p>
            <a:r>
              <a:rPr lang="zh-CN" altLang="en-US" sz="1600" b="1" dirty="0">
                <a:solidFill>
                  <a:srgbClr val="0000CC"/>
                </a:solidFill>
              </a:rPr>
              <a:t>八、得出结论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从下标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开始，遍历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数组，获取数组的最大值</a:t>
            </a:r>
            <a:r>
              <a:rPr lang="en-US" altLang="zh-CN" sz="1600" b="1" dirty="0"/>
              <a:t>14</a:t>
            </a:r>
            <a:endParaRPr lang="zh-CN" altLang="en-US" sz="1600" b="1" dirty="0"/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判断最大值是否等于</a:t>
            </a:r>
            <a:r>
              <a:rPr lang="en-US" altLang="zh-CN" sz="1600" b="1" dirty="0" err="1"/>
              <a:t>Integer.MAX_VALUE</a:t>
            </a:r>
            <a:endParaRPr lang="en-US" altLang="zh-CN" sz="1600" b="1" dirty="0"/>
          </a:p>
          <a:p>
            <a:r>
              <a:rPr lang="en-US" altLang="zh-CN" sz="1600" b="1" dirty="0"/>
              <a:t>	2.1 </a:t>
            </a:r>
            <a:r>
              <a:rPr lang="zh-CN" altLang="en-US" sz="1600" b="1" dirty="0"/>
              <a:t>是的话，返回</a:t>
            </a:r>
            <a:r>
              <a:rPr lang="en-US" altLang="zh-CN" sz="1600" b="1" dirty="0"/>
              <a:t>-1</a:t>
            </a:r>
          </a:p>
          <a:p>
            <a:r>
              <a:rPr lang="en-US" altLang="zh-CN" sz="1600" b="1" dirty="0"/>
              <a:t>	2.2 </a:t>
            </a:r>
            <a:r>
              <a:rPr lang="zh-CN" altLang="en-US" sz="1600" b="1" dirty="0"/>
              <a:t>否的话，</a:t>
            </a:r>
            <a:r>
              <a:rPr lang="zh-CN" altLang="en-US" sz="1600" b="1" dirty="0">
                <a:solidFill>
                  <a:srgbClr val="009900"/>
                </a:solidFill>
              </a:rPr>
              <a:t>返回最大值</a:t>
            </a:r>
            <a:r>
              <a:rPr lang="en-US" altLang="zh-CN" sz="1600" b="1" dirty="0">
                <a:solidFill>
                  <a:srgbClr val="009900"/>
                </a:solidFill>
              </a:rPr>
              <a:t>14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zh-CN" altLang="en-US" sz="1600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7E4184-F4F0-423A-822E-35BDC2653A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5" y="3250657"/>
            <a:ext cx="4744755" cy="56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CC7BA7-EEC7-4BE4-96D1-B8110944E6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3" y="4279098"/>
            <a:ext cx="607330" cy="30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9A8D2-4ACF-4BA5-8353-8A0FED8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79" y="5019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9311515-1D4A-4A8A-A3F4-63BACFAEC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90566"/>
              </p:ext>
            </p:extLst>
          </p:nvPr>
        </p:nvGraphicFramePr>
        <p:xfrm>
          <a:off x="618978" y="4933847"/>
          <a:ext cx="2293033" cy="192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94619" imgH="1834739" progId="Visio.Drawing.11">
                  <p:embed/>
                </p:oleObj>
              </mc:Choice>
              <mc:Fallback>
                <p:oleObj name="Visio" r:id="rId4" imgW="2194619" imgH="183473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78" y="4933847"/>
                        <a:ext cx="2293033" cy="1924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52333AE8-9DFB-4E62-9038-74B1F0F56CF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1" y="2053353"/>
            <a:ext cx="4182351" cy="516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1196325-1EC4-4B18-A933-65625F03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654" y="35524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9CC37E-0DE7-46B9-959D-9DB05F465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2" y="2354559"/>
            <a:ext cx="4744756" cy="58558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40E09B-1A8C-4356-B7E8-5C59AD46B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59" y="1187948"/>
            <a:ext cx="4172414" cy="516176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FCA1035-A285-4E08-9A93-E1E18545A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03425"/>
              </p:ext>
            </p:extLst>
          </p:nvPr>
        </p:nvGraphicFramePr>
        <p:xfrm>
          <a:off x="9640621" y="3776538"/>
          <a:ext cx="2293033" cy="192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94619" imgH="1834739" progId="Visio.Drawing.11">
                  <p:embed/>
                </p:oleObj>
              </mc:Choice>
              <mc:Fallback>
                <p:oleObj name="Visio" r:id="rId8" imgW="2194619" imgH="1834739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9311515-1D4A-4A8A-A3F4-63BACFAEC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621" y="3776538"/>
                        <a:ext cx="2293033" cy="1924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831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1946</TotalTime>
  <Words>6520</Words>
  <Application>Microsoft Office PowerPoint</Application>
  <PresentationFormat>Widescreen</PresentationFormat>
  <Paragraphs>513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DejaVu Sans Mono</vt:lpstr>
      <vt:lpstr>Times New Roman</vt:lpstr>
      <vt:lpstr>Tw Cen MT</vt:lpstr>
      <vt:lpstr>Wingdings</vt:lpstr>
      <vt:lpstr>水滴</vt:lpstr>
      <vt:lpstr>Visio</vt:lpstr>
      <vt:lpstr>数据结构和算法 第26讲</vt:lpstr>
      <vt:lpstr>大纲</vt:lpstr>
      <vt:lpstr>SPFA算法简介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Fangyuan Hou</cp:lastModifiedBy>
  <cp:revision>1940</cp:revision>
  <dcterms:created xsi:type="dcterms:W3CDTF">2018-06-21T02:18:15Z</dcterms:created>
  <dcterms:modified xsi:type="dcterms:W3CDTF">2025-03-14T01:27:03Z</dcterms:modified>
</cp:coreProperties>
</file>