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9" r:id="rId8"/>
    <p:sldId id="268" r:id="rId9"/>
    <p:sldId id="260" r:id="rId10"/>
    <p:sldId id="261" r:id="rId11"/>
    <p:sldId id="262" r:id="rId12"/>
    <p:sldId id="263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9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339933"/>
    <a:srgbClr val="FF0066"/>
    <a:srgbClr val="CC6600"/>
    <a:srgbClr val="FF9900"/>
    <a:srgbClr val="80008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98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5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256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5781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247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135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51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104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46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51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13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94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08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89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31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9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88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5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9A918-D4C0-40E4-B54F-93F10CC6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597401"/>
            <a:ext cx="8689976" cy="2509213"/>
          </a:xfrm>
        </p:spPr>
        <p:txBody>
          <a:bodyPr/>
          <a:lstStyle/>
          <a:p>
            <a:r>
              <a:rPr lang="zh-CN" altLang="en-US" b="1"/>
              <a:t>数据结构和算法</a:t>
            </a:r>
            <a:br>
              <a:rPr lang="en-US" altLang="zh-CN" b="1"/>
            </a:br>
            <a:r>
              <a:rPr lang="zh-CN" altLang="en-US" b="1"/>
              <a:t>第</a:t>
            </a:r>
            <a:r>
              <a:rPr lang="en-US" altLang="zh-CN" b="1"/>
              <a:t>1</a:t>
            </a:r>
            <a:r>
              <a:rPr lang="zh-CN" altLang="en-US" b="1"/>
              <a:t>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DFD250-F314-4432-B074-F31487AAD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4000"/>
              <a:t>2018.6.22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4204862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42EFF-C6AC-4F0D-B815-4BF241AF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672745" cy="52050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程序在内存中的分布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8E51D0-FB94-4DAE-B393-A71F4F66DED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650834"/>
            <a:ext cx="6344529" cy="376876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 cap="none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代码段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.text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也称文本段，存放着程序的机器码和只读数据。如果可能，系统会安排好相同程序的多个运行实体共享这些实例代码。任何对该区的写操作都会导致段错误。</a:t>
            </a:r>
            <a:endParaRPr lang="en-US" altLang="zh-CN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 cap="none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数据段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.data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bss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包括已初始化的数据段</a:t>
            </a:r>
            <a:r>
              <a:rPr lang="en-US" altLang="zh-C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(.data)</a:t>
            </a:r>
            <a:r>
              <a:rPr lang="zh-CN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和未初始化的数据段（</a:t>
            </a:r>
            <a:r>
              <a:rPr lang="en-US" altLang="zh-C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bss</a:t>
            </a:r>
            <a:r>
              <a:rPr lang="zh-CN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），前者用来存放保存全局的和静态的已初始化变量，后者用来保存全局的和静态的未初始化变量。数据段在编译时分配。</a:t>
            </a:r>
            <a:endParaRPr lang="en-US" altLang="zh-CN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images2015.cnblogs.com/blog/932784/201604/932784-20160430194004941-1042441876.png">
            <a:extLst>
              <a:ext uri="{FF2B5EF4-FFF2-40B4-BE49-F238E27FC236}">
                <a16:creationId xmlns:a16="http://schemas.microsoft.com/office/drawing/2014/main" id="{80DE18A0-DFE5-4645-8733-0F199B7E0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529" y="0"/>
            <a:ext cx="5957741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0D2A11D-8AFE-4680-AEDB-E1CC77273BFE}"/>
              </a:ext>
            </a:extLst>
          </p:cNvPr>
          <p:cNvSpPr/>
          <p:nvPr/>
        </p:nvSpPr>
        <p:spPr>
          <a:xfrm>
            <a:off x="62132" y="4549929"/>
            <a:ext cx="120677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CC"/>
                </a:solidFill>
              </a:rPr>
              <a:t>堆栈段</a:t>
            </a:r>
          </a:p>
          <a:p>
            <a:r>
              <a:rPr lang="zh-CN" altLang="en-US" sz="20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堆（完全二叉树）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：用来存储程序运行时分配的变量。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malloc()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new()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创建；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free()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delete()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销毁。程序员控制。频繁操作有内存碎片。从内存的低地址向高地址方向增长。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栈（先进后出）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：用来存储函数调用时的临时信息的结构，如函数调用所传递的参数、函数的返回地址、函数的局部变量等。 在程序运行时由编译器在需要的时候分配，在不需要的时候自动清除。编译器自动管理（静态分配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局部变量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和动态分配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alloca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，用完马上释放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）。不存在内存碎片。由内存的高地址向低地址方向增长。</a:t>
            </a:r>
          </a:p>
        </p:txBody>
      </p:sp>
    </p:spTree>
    <p:extLst>
      <p:ext uri="{BB962C8B-B14F-4D97-AF65-F5344CB8AC3E}">
        <p14:creationId xmlns:p14="http://schemas.microsoft.com/office/powerpoint/2010/main" val="453995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B7AE1-30B3-407D-A1F9-CD658D53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994022" cy="1195754"/>
          </a:xfrm>
        </p:spPr>
        <p:txBody>
          <a:bodyPr/>
          <a:lstStyle/>
          <a:p>
            <a:r>
              <a:rPr lang="zh-CN" altLang="en-US" b="1"/>
              <a:t>空间复杂度分析举例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18485C-F01D-4313-9023-E3A8D27BC2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4795" y="1294228"/>
            <a:ext cx="3306534" cy="53879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/>
              <a:t>折半查找法</a:t>
            </a:r>
            <a:endParaRPr lang="en-US" altLang="zh-CN" sz="2800" b="1" cap="none" dirty="0"/>
          </a:p>
          <a:p>
            <a:r>
              <a:rPr lang="zh-CN" altLang="en-US" sz="2400" b="1" cap="none" dirty="0"/>
              <a:t>递归：</a:t>
            </a:r>
            <a:r>
              <a:rPr lang="en-US" altLang="zh-CN" sz="2400" b="1" cap="none" dirty="0"/>
              <a:t>O(</a:t>
            </a:r>
            <a:r>
              <a:rPr lang="en-US" altLang="zh-CN" sz="2400" b="1" cap="none" dirty="0" err="1"/>
              <a:t>logn</a:t>
            </a:r>
            <a:r>
              <a:rPr lang="en-US" altLang="zh-CN" sz="2400" b="1" cap="none" dirty="0"/>
              <a:t>)</a:t>
            </a:r>
          </a:p>
          <a:p>
            <a:r>
              <a:rPr lang="zh-CN" altLang="en-US" sz="2400" b="1" cap="none" dirty="0"/>
              <a:t>非递归：</a:t>
            </a:r>
            <a:r>
              <a:rPr lang="en-US" altLang="zh-CN" sz="2400" b="1" cap="none" dirty="0"/>
              <a:t>O(1)</a:t>
            </a:r>
            <a:endParaRPr lang="zh-CN" altLang="en-US" sz="2400" b="1" cap="none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A0BA5D-63D6-4545-B9D6-79184095A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60" y="3163772"/>
            <a:ext cx="6450367" cy="35183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CFC4B93-5557-403A-9CCF-EA69B77F7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5994022" cy="371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28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2230" y="0"/>
            <a:ext cx="4023360" cy="1066800"/>
          </a:xfrm>
        </p:spPr>
        <p:txBody>
          <a:bodyPr/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6321" y="749307"/>
            <a:ext cx="5641771" cy="5679628"/>
          </a:xfrm>
        </p:spPr>
        <p:txBody>
          <a:bodyPr/>
          <a:lstStyle/>
          <a:p>
            <a:r>
              <a:rPr lang="en-US" altLang="zh-CN" sz="2400" b="1" cap="none"/>
              <a:t>832. Flipping an Image</a:t>
            </a:r>
          </a:p>
          <a:p>
            <a:pPr marL="0" indent="0">
              <a:buNone/>
            </a:pP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D274F7-D5D4-42CA-A9B2-8459AD86A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026" y="1474478"/>
            <a:ext cx="8701300" cy="527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14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2230" y="0"/>
            <a:ext cx="4023360" cy="1066800"/>
          </a:xfrm>
        </p:spPr>
        <p:txBody>
          <a:bodyPr/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6321" y="749306"/>
            <a:ext cx="4005203" cy="6108693"/>
          </a:xfrm>
        </p:spPr>
        <p:txBody>
          <a:bodyPr/>
          <a:lstStyle/>
          <a:p>
            <a:r>
              <a:rPr lang="en-US" altLang="zh-CN" sz="2400" b="1" cap="none" dirty="0"/>
              <a:t>832. Flipping an Image</a:t>
            </a:r>
          </a:p>
          <a:p>
            <a:pPr marL="0" indent="0">
              <a:buNone/>
            </a:pPr>
            <a:r>
              <a:rPr lang="zh-CN" altLang="en-US" b="1" cap="none" dirty="0"/>
              <a:t>解法：</a:t>
            </a:r>
            <a:r>
              <a:rPr lang="zh-CN" altLang="en-US" b="1" cap="none" dirty="0">
                <a:solidFill>
                  <a:srgbClr val="0000CC"/>
                </a:solidFill>
              </a:rPr>
              <a:t>两层遍历</a:t>
            </a:r>
            <a:r>
              <a:rPr lang="zh-CN" altLang="en-US" b="1" cap="none" dirty="0"/>
              <a:t>（时间复杂度</a:t>
            </a:r>
            <a:r>
              <a:rPr lang="en-US" altLang="zh-CN" b="1" cap="none" dirty="0"/>
              <a:t>O(n^2)</a:t>
            </a:r>
            <a:r>
              <a:rPr lang="zh-CN" altLang="en-US" b="1" cap="none" dirty="0"/>
              <a:t>，空间复杂度</a:t>
            </a:r>
            <a:r>
              <a:rPr lang="en-US" altLang="zh-CN" b="1" cap="none" dirty="0"/>
              <a:t>O(1)</a:t>
            </a:r>
            <a:r>
              <a:rPr lang="zh-CN" altLang="en-US" b="1" cap="none" dirty="0"/>
              <a:t>）：</a:t>
            </a:r>
            <a:endParaRPr lang="en-US" altLang="zh-CN" b="1" cap="none" dirty="0"/>
          </a:p>
          <a:p>
            <a:pPr marL="0" indent="0">
              <a:buNone/>
            </a:pPr>
            <a:r>
              <a:rPr lang="en-US" altLang="zh-CN" b="1" cap="none" dirty="0"/>
              <a:t>1</a:t>
            </a:r>
            <a:r>
              <a:rPr lang="zh-CN" altLang="en-US" b="1" cap="none" dirty="0"/>
              <a:t>、该题目考察细节</a:t>
            </a:r>
            <a:endParaRPr lang="en-US" altLang="zh-CN" b="1" cap="none" dirty="0"/>
          </a:p>
          <a:p>
            <a:pPr marL="0" indent="0">
              <a:buNone/>
            </a:pPr>
            <a:r>
              <a:rPr lang="en-US" altLang="zh-CN" b="1" cap="none" dirty="0"/>
              <a:t>2</a:t>
            </a:r>
            <a:r>
              <a:rPr lang="zh-CN" altLang="en-US" b="1" cap="none" dirty="0"/>
              <a:t>、</a:t>
            </a:r>
            <a:r>
              <a:rPr lang="zh-CN" altLang="en-US" b="1" cap="none" dirty="0">
                <a:solidFill>
                  <a:srgbClr val="0000CC"/>
                </a:solidFill>
              </a:rPr>
              <a:t>对半元素两两互换</a:t>
            </a:r>
            <a:endParaRPr lang="en-US" altLang="zh-CN" b="1" cap="none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b="1" cap="none" dirty="0"/>
              <a:t>3</a:t>
            </a:r>
            <a:r>
              <a:rPr lang="zh-CN" altLang="en-US" b="1" cap="none" dirty="0"/>
              <a:t>、</a:t>
            </a:r>
            <a:r>
              <a:rPr lang="zh-CN" altLang="en-US" b="1" cap="none" dirty="0">
                <a:solidFill>
                  <a:srgbClr val="CC6600"/>
                </a:solidFill>
              </a:rPr>
              <a:t>互换时，把</a:t>
            </a:r>
            <a:r>
              <a:rPr lang="en-US" altLang="zh-CN" b="1" cap="none" dirty="0">
                <a:solidFill>
                  <a:srgbClr val="CC6600"/>
                </a:solidFill>
              </a:rPr>
              <a:t>0</a:t>
            </a:r>
            <a:r>
              <a:rPr lang="zh-CN" altLang="en-US" b="1" cap="none" dirty="0">
                <a:solidFill>
                  <a:srgbClr val="CC6600"/>
                </a:solidFill>
              </a:rPr>
              <a:t>换成</a:t>
            </a:r>
            <a:r>
              <a:rPr lang="en-US" altLang="zh-CN" b="1" cap="none" dirty="0">
                <a:solidFill>
                  <a:srgbClr val="CC6600"/>
                </a:solidFill>
              </a:rPr>
              <a:t>1</a:t>
            </a:r>
            <a:r>
              <a:rPr lang="zh-CN" altLang="en-US" b="1" cap="none" dirty="0">
                <a:solidFill>
                  <a:srgbClr val="CC6600"/>
                </a:solidFill>
              </a:rPr>
              <a:t>，把</a:t>
            </a:r>
            <a:r>
              <a:rPr lang="en-US" altLang="zh-CN" b="1" cap="none" dirty="0">
                <a:solidFill>
                  <a:srgbClr val="CC6600"/>
                </a:solidFill>
              </a:rPr>
              <a:t>1</a:t>
            </a:r>
            <a:r>
              <a:rPr lang="zh-CN" altLang="en-US" b="1" cap="none" dirty="0">
                <a:solidFill>
                  <a:srgbClr val="CC6600"/>
                </a:solidFill>
              </a:rPr>
              <a:t>换成</a:t>
            </a:r>
            <a:r>
              <a:rPr lang="en-US" altLang="zh-CN" b="1" cap="none" dirty="0">
                <a:solidFill>
                  <a:srgbClr val="CC6600"/>
                </a:solidFill>
              </a:rPr>
              <a:t>0</a:t>
            </a:r>
          </a:p>
          <a:p>
            <a:pPr marL="0" indent="0">
              <a:buNone/>
            </a:pPr>
            <a:r>
              <a:rPr lang="en-US" altLang="zh-CN" b="1" cap="none" dirty="0"/>
              <a:t>4</a:t>
            </a:r>
            <a:r>
              <a:rPr lang="zh-CN" altLang="en-US" b="1" cap="none" dirty="0"/>
              <a:t>、</a:t>
            </a:r>
            <a:r>
              <a:rPr lang="zh-CN" altLang="en-US" b="1" cap="none" dirty="0">
                <a:solidFill>
                  <a:srgbClr val="339933"/>
                </a:solidFill>
              </a:rPr>
              <a:t>判断元素个数是否为奇数，是的话，把中间元素的值</a:t>
            </a:r>
            <a:r>
              <a:rPr lang="en-US" altLang="zh-CN" b="1" cap="none" dirty="0">
                <a:solidFill>
                  <a:srgbClr val="339933"/>
                </a:solidFill>
              </a:rPr>
              <a:t>0</a:t>
            </a:r>
            <a:r>
              <a:rPr lang="zh-CN" altLang="en-US" b="1" cap="none" dirty="0">
                <a:solidFill>
                  <a:srgbClr val="339933"/>
                </a:solidFill>
              </a:rPr>
              <a:t>换成</a:t>
            </a:r>
            <a:r>
              <a:rPr lang="en-US" altLang="zh-CN" b="1" cap="none" dirty="0">
                <a:solidFill>
                  <a:srgbClr val="339933"/>
                </a:solidFill>
              </a:rPr>
              <a:t>1</a:t>
            </a:r>
            <a:r>
              <a:rPr lang="zh-CN" altLang="en-US" b="1" cap="none" dirty="0">
                <a:solidFill>
                  <a:srgbClr val="339933"/>
                </a:solidFill>
              </a:rPr>
              <a:t>，</a:t>
            </a:r>
            <a:r>
              <a:rPr lang="en-US" altLang="zh-CN" b="1" cap="none" dirty="0">
                <a:solidFill>
                  <a:srgbClr val="339933"/>
                </a:solidFill>
              </a:rPr>
              <a:t>1</a:t>
            </a:r>
            <a:r>
              <a:rPr lang="zh-CN" altLang="en-US" b="1" cap="none" dirty="0">
                <a:solidFill>
                  <a:srgbClr val="339933"/>
                </a:solidFill>
              </a:rPr>
              <a:t>换成</a:t>
            </a:r>
            <a:r>
              <a:rPr lang="en-US" altLang="zh-CN" b="1" cap="none" dirty="0">
                <a:solidFill>
                  <a:srgbClr val="339933"/>
                </a:solidFill>
              </a:rPr>
              <a:t>0</a:t>
            </a:r>
            <a:endParaRPr lang="zh-CN" altLang="en-US" b="1" cap="none" dirty="0">
              <a:solidFill>
                <a:srgbClr val="339933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11AFEE-2E93-4A90-B6E1-A1D33EB41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524" y="1317937"/>
            <a:ext cx="7990476" cy="4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73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2230" y="0"/>
            <a:ext cx="4023360" cy="1066800"/>
          </a:xfrm>
        </p:spPr>
        <p:txBody>
          <a:bodyPr/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6321" y="749307"/>
            <a:ext cx="5641771" cy="5679628"/>
          </a:xfrm>
        </p:spPr>
        <p:txBody>
          <a:bodyPr/>
          <a:lstStyle/>
          <a:p>
            <a:r>
              <a:rPr lang="en-US" altLang="zh-CN" sz="2400" b="1" cap="none"/>
              <a:t>728. Self Dividing Numbers</a:t>
            </a:r>
          </a:p>
          <a:p>
            <a:pPr marL="0" indent="0">
              <a:buNone/>
            </a:pPr>
            <a:endParaRPr lang="zh-CN" altLang="en-US" cap="none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EBFB83-5047-462D-AB76-A623755DA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21" y="1573199"/>
            <a:ext cx="11916400" cy="475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96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2230" y="0"/>
            <a:ext cx="4023360" cy="1066800"/>
          </a:xfrm>
        </p:spPr>
        <p:txBody>
          <a:bodyPr/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6321" y="749306"/>
            <a:ext cx="4005203" cy="6108693"/>
          </a:xfrm>
        </p:spPr>
        <p:txBody>
          <a:bodyPr/>
          <a:lstStyle/>
          <a:p>
            <a:r>
              <a:rPr lang="en-US" altLang="zh-CN" sz="2400" b="1" cap="none" dirty="0"/>
              <a:t>728. Self Dividing Numbers</a:t>
            </a:r>
          </a:p>
          <a:p>
            <a:pPr marL="0" indent="0">
              <a:buNone/>
            </a:pPr>
            <a:r>
              <a:rPr lang="zh-CN" altLang="en-US" b="1" cap="none" dirty="0"/>
              <a:t>解法：</a:t>
            </a:r>
            <a:r>
              <a:rPr lang="zh-CN" altLang="en-US" b="1" cap="none" dirty="0">
                <a:solidFill>
                  <a:srgbClr val="0000CC"/>
                </a:solidFill>
              </a:rPr>
              <a:t>迭代法</a:t>
            </a:r>
            <a:r>
              <a:rPr lang="zh-CN" altLang="en-US" b="1" cap="none" dirty="0"/>
              <a:t>（时间按复杂度</a:t>
            </a:r>
            <a:r>
              <a:rPr lang="en-US" altLang="zh-CN" b="1" cap="none" dirty="0"/>
              <a:t>O(</a:t>
            </a:r>
            <a:r>
              <a:rPr lang="en-US" altLang="zh-CN" b="1" cap="none" dirty="0" err="1"/>
              <a:t>nlogk</a:t>
            </a:r>
            <a:r>
              <a:rPr lang="en-US" altLang="zh-CN" b="1" cap="none" dirty="0"/>
              <a:t>)</a:t>
            </a:r>
            <a:r>
              <a:rPr lang="zh-CN" altLang="en-US" b="1" cap="none" dirty="0"/>
              <a:t>，空间复杂度</a:t>
            </a:r>
            <a:r>
              <a:rPr lang="en-US" altLang="zh-CN" b="1" cap="none" dirty="0"/>
              <a:t>O(n)[k</a:t>
            </a:r>
            <a:r>
              <a:rPr lang="zh-CN" altLang="en-US" b="1" cap="none" dirty="0"/>
              <a:t>的上限为</a:t>
            </a:r>
            <a:r>
              <a:rPr lang="en-US" altLang="zh-CN" b="1" cap="none" dirty="0"/>
              <a:t>right]</a:t>
            </a:r>
            <a:r>
              <a:rPr lang="zh-CN" altLang="en-US" b="1" cap="none" dirty="0"/>
              <a:t>）：</a:t>
            </a:r>
            <a:endParaRPr lang="en-US" altLang="zh-CN" b="1" cap="none" dirty="0"/>
          </a:p>
          <a:p>
            <a:pPr marL="0" indent="0">
              <a:buNone/>
            </a:pPr>
            <a:r>
              <a:rPr lang="zh-CN" altLang="en-US" b="1" cap="none" dirty="0"/>
              <a:t>针对每一个数字</a:t>
            </a:r>
            <a:r>
              <a:rPr lang="en-US" altLang="zh-CN" b="1" cap="none" dirty="0"/>
              <a:t>m</a:t>
            </a:r>
            <a:r>
              <a:rPr lang="zh-CN" altLang="en-US" b="1" cap="none" dirty="0"/>
              <a:t>，依次执行以下操作：</a:t>
            </a:r>
            <a:endParaRPr lang="en-US" altLang="zh-CN" b="1" cap="none" dirty="0"/>
          </a:p>
          <a:p>
            <a:pPr marL="0" indent="0">
              <a:buNone/>
            </a:pPr>
            <a:r>
              <a:rPr lang="en-US" altLang="zh-CN" b="1" cap="none" dirty="0"/>
              <a:t>1 </a:t>
            </a:r>
            <a:r>
              <a:rPr lang="zh-CN" altLang="en-US" b="1" cap="none" dirty="0">
                <a:solidFill>
                  <a:srgbClr val="FF0066"/>
                </a:solidFill>
              </a:rPr>
              <a:t>从低位到高位，分离出数字的每一位</a:t>
            </a:r>
            <a:r>
              <a:rPr lang="en-US" altLang="zh-CN" b="1" cap="none" dirty="0">
                <a:solidFill>
                  <a:srgbClr val="FF0066"/>
                </a:solidFill>
              </a:rPr>
              <a:t>n</a:t>
            </a:r>
            <a:r>
              <a:rPr lang="zh-CN" altLang="en-US" b="1" cap="none" dirty="0">
                <a:solidFill>
                  <a:srgbClr val="FF0066"/>
                </a:solidFill>
              </a:rPr>
              <a:t>（除以</a:t>
            </a:r>
            <a:r>
              <a:rPr lang="en-US" altLang="zh-CN" b="1" cap="none" dirty="0">
                <a:solidFill>
                  <a:srgbClr val="FF0066"/>
                </a:solidFill>
              </a:rPr>
              <a:t>10</a:t>
            </a:r>
            <a:r>
              <a:rPr lang="zh-CN" altLang="en-US" b="1" cap="none" dirty="0">
                <a:solidFill>
                  <a:srgbClr val="FF0066"/>
                </a:solidFill>
              </a:rPr>
              <a:t>的余数）</a:t>
            </a:r>
            <a:endParaRPr lang="en-US" altLang="zh-CN" b="1" cap="none" dirty="0">
              <a:solidFill>
                <a:srgbClr val="FF0066"/>
              </a:solidFill>
            </a:endParaRPr>
          </a:p>
          <a:p>
            <a:pPr marL="0" indent="0">
              <a:buNone/>
            </a:pPr>
            <a:r>
              <a:rPr lang="en-US" altLang="zh-CN" b="1" cap="none" dirty="0"/>
              <a:t>2 </a:t>
            </a:r>
            <a:r>
              <a:rPr lang="zh-CN" altLang="en-US" b="1" cap="none" dirty="0">
                <a:solidFill>
                  <a:srgbClr val="CC6600"/>
                </a:solidFill>
              </a:rPr>
              <a:t>判断</a:t>
            </a:r>
            <a:r>
              <a:rPr lang="en-US" altLang="zh-CN" b="1" cap="none" dirty="0">
                <a:solidFill>
                  <a:srgbClr val="CC6600"/>
                </a:solidFill>
              </a:rPr>
              <a:t>n</a:t>
            </a:r>
            <a:r>
              <a:rPr lang="zh-CN" altLang="en-US" b="1" cap="none" dirty="0">
                <a:solidFill>
                  <a:srgbClr val="CC6600"/>
                </a:solidFill>
              </a:rPr>
              <a:t>是否等于</a:t>
            </a:r>
            <a:r>
              <a:rPr lang="en-US" altLang="zh-CN" b="1" cap="none" dirty="0">
                <a:solidFill>
                  <a:srgbClr val="CC6600"/>
                </a:solidFill>
              </a:rPr>
              <a:t>0</a:t>
            </a:r>
            <a:r>
              <a:rPr lang="zh-CN" altLang="en-US" b="1" cap="none" dirty="0">
                <a:solidFill>
                  <a:srgbClr val="CC6600"/>
                </a:solidFill>
              </a:rPr>
              <a:t>或者</a:t>
            </a:r>
            <a:r>
              <a:rPr lang="en-US" altLang="zh-CN" b="1" cap="none" dirty="0">
                <a:solidFill>
                  <a:srgbClr val="CC6600"/>
                </a:solidFill>
              </a:rPr>
              <a:t>m/n</a:t>
            </a:r>
            <a:r>
              <a:rPr lang="zh-CN" altLang="en-US" b="1" cap="none" dirty="0">
                <a:solidFill>
                  <a:srgbClr val="CC6600"/>
                </a:solidFill>
              </a:rPr>
              <a:t>是否不等于</a:t>
            </a:r>
            <a:r>
              <a:rPr lang="en-US" altLang="zh-CN" b="1" cap="none" dirty="0">
                <a:solidFill>
                  <a:srgbClr val="CC6600"/>
                </a:solidFill>
              </a:rPr>
              <a:t>0</a:t>
            </a:r>
          </a:p>
          <a:p>
            <a:pPr marL="0" indent="0">
              <a:buNone/>
            </a:pPr>
            <a:r>
              <a:rPr lang="en-US" altLang="zh-CN" b="1" cap="none" dirty="0"/>
              <a:t>    2.1 </a:t>
            </a:r>
            <a:r>
              <a:rPr lang="zh-CN" altLang="en-US" b="1" cap="none" dirty="0"/>
              <a:t>是的话，非目标值，</a:t>
            </a:r>
            <a:r>
              <a:rPr lang="en-US" altLang="zh-CN" b="1" cap="none" dirty="0"/>
              <a:t>break;</a:t>
            </a:r>
          </a:p>
          <a:p>
            <a:pPr marL="0" indent="0">
              <a:buNone/>
            </a:pPr>
            <a:r>
              <a:rPr lang="en-US" altLang="zh-CN" b="1" cap="none" dirty="0"/>
              <a:t>    2.2 </a:t>
            </a:r>
            <a:r>
              <a:rPr lang="zh-CN" altLang="en-US" b="1" cap="none" dirty="0">
                <a:solidFill>
                  <a:srgbClr val="339933"/>
                </a:solidFill>
              </a:rPr>
              <a:t>否的话 ，将</a:t>
            </a:r>
            <a:r>
              <a:rPr lang="en-US" altLang="zh-CN" b="1" cap="none" dirty="0">
                <a:solidFill>
                  <a:srgbClr val="339933"/>
                </a:solidFill>
              </a:rPr>
              <a:t>m/10</a:t>
            </a:r>
            <a:r>
              <a:rPr lang="zh-CN" altLang="en-US" b="1" cap="none" dirty="0">
                <a:solidFill>
                  <a:srgbClr val="339933"/>
                </a:solidFill>
              </a:rPr>
              <a:t>的值赋值给</a:t>
            </a:r>
            <a:r>
              <a:rPr lang="en-US" altLang="zh-CN" b="1" cap="none" dirty="0">
                <a:solidFill>
                  <a:srgbClr val="339933"/>
                </a:solidFill>
              </a:rPr>
              <a:t>m</a:t>
            </a:r>
            <a:r>
              <a:rPr lang="zh-CN" altLang="en-US" b="1" cap="none" dirty="0">
                <a:solidFill>
                  <a:srgbClr val="339933"/>
                </a:solidFill>
              </a:rPr>
              <a:t>，继续执行以上步骤，直到</a:t>
            </a:r>
            <a:r>
              <a:rPr lang="en-US" altLang="zh-CN" b="1" cap="none" dirty="0">
                <a:solidFill>
                  <a:srgbClr val="339933"/>
                </a:solidFill>
              </a:rPr>
              <a:t>m</a:t>
            </a:r>
            <a:r>
              <a:rPr lang="zh-CN" altLang="en-US" b="1" cap="none" dirty="0">
                <a:solidFill>
                  <a:srgbClr val="339933"/>
                </a:solidFill>
              </a:rPr>
              <a:t>每一位都被处理了</a:t>
            </a:r>
            <a:r>
              <a:rPr lang="zh-CN" altLang="en-US" b="1" cap="none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DC2BAC-5583-42A3-B6B2-586881B25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763" y="893486"/>
            <a:ext cx="6171429" cy="5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01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2230" y="0"/>
            <a:ext cx="4023360" cy="1066800"/>
          </a:xfrm>
        </p:spPr>
        <p:txBody>
          <a:bodyPr/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6321" y="749307"/>
            <a:ext cx="5641771" cy="5679628"/>
          </a:xfrm>
        </p:spPr>
        <p:txBody>
          <a:bodyPr/>
          <a:lstStyle/>
          <a:p>
            <a:r>
              <a:rPr lang="en-US" altLang="zh-CN" sz="2400" b="1" cap="none"/>
              <a:t>500. Keyboard Row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E905C5-8371-483C-882C-57306EB21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489" y="797720"/>
            <a:ext cx="8747694" cy="606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82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2230" y="0"/>
            <a:ext cx="4023360" cy="1066800"/>
          </a:xfrm>
        </p:spPr>
        <p:txBody>
          <a:bodyPr/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6322" y="749306"/>
            <a:ext cx="3529012" cy="6108693"/>
          </a:xfrm>
        </p:spPr>
        <p:txBody>
          <a:bodyPr>
            <a:normAutofit lnSpcReduction="10000"/>
          </a:bodyPr>
          <a:lstStyle/>
          <a:p>
            <a:r>
              <a:rPr lang="en-US" altLang="zh-CN" sz="2400" b="1" cap="none" dirty="0"/>
              <a:t>500. Keyboard Row</a:t>
            </a:r>
          </a:p>
          <a:p>
            <a:pPr marL="0" indent="0">
              <a:buNone/>
            </a:pPr>
            <a:r>
              <a:rPr lang="zh-CN" altLang="en-US" b="1" cap="none" dirty="0"/>
              <a:t>解法：</a:t>
            </a:r>
            <a:r>
              <a:rPr lang="zh-CN" altLang="en-US" b="1" cap="none" dirty="0">
                <a:solidFill>
                  <a:srgbClr val="0000CC"/>
                </a:solidFill>
              </a:rPr>
              <a:t>正则匹配</a:t>
            </a:r>
            <a:r>
              <a:rPr lang="zh-CN" altLang="en-US" b="1" cap="none" dirty="0"/>
              <a:t>（时间复杂度</a:t>
            </a:r>
            <a:r>
              <a:rPr lang="en-US" altLang="zh-CN" b="1" cap="none" dirty="0"/>
              <a:t>O(n^2</a:t>
            </a:r>
            <a:r>
              <a:rPr lang="zh-CN" altLang="en-US" b="1" cap="none" dirty="0"/>
              <a:t>，空间复杂度</a:t>
            </a:r>
            <a:r>
              <a:rPr lang="en-US" altLang="zh-CN" b="1" cap="none" dirty="0"/>
              <a:t>O(n))</a:t>
            </a:r>
            <a:r>
              <a:rPr lang="zh-CN" altLang="en-US" b="1" cap="none" dirty="0"/>
              <a:t>）：</a:t>
            </a:r>
            <a:endParaRPr lang="en-US" altLang="zh-CN" b="1" cap="none" dirty="0"/>
          </a:p>
          <a:p>
            <a:pPr marL="0" indent="0">
              <a:buNone/>
            </a:pPr>
            <a:r>
              <a:rPr lang="en-US" altLang="zh-CN" b="1" cap="none" dirty="0"/>
              <a:t>1</a:t>
            </a:r>
            <a:r>
              <a:rPr lang="zh-CN" altLang="en-US" b="1" cap="none" dirty="0"/>
              <a:t>、</a:t>
            </a:r>
            <a:r>
              <a:rPr lang="zh-CN" altLang="en-US" b="1" cap="none" dirty="0">
                <a:solidFill>
                  <a:srgbClr val="339933"/>
                </a:solidFill>
              </a:rPr>
              <a:t>构建正则表达式</a:t>
            </a:r>
            <a:endParaRPr lang="en-US" altLang="zh-CN" b="1" cap="none" dirty="0">
              <a:solidFill>
                <a:srgbClr val="339933"/>
              </a:solidFill>
            </a:endParaRPr>
          </a:p>
          <a:p>
            <a:pPr marL="0" indent="0">
              <a:buNone/>
            </a:pPr>
            <a:r>
              <a:rPr lang="en-US" altLang="zh-CN" b="1" cap="none" dirty="0"/>
              <a:t>2</a:t>
            </a:r>
            <a:r>
              <a:rPr lang="zh-CN" altLang="en-US" b="1" cap="none" dirty="0"/>
              <a:t>、判断是否匹配，匹配的话输出，不匹配的话，跳过</a:t>
            </a:r>
            <a:endParaRPr lang="en-US" altLang="zh-CN" b="1" cap="none" dirty="0"/>
          </a:p>
          <a:p>
            <a:pPr marL="0" indent="0">
              <a:buNone/>
            </a:pPr>
            <a:r>
              <a:rPr lang="zh-CN" altLang="en-US" b="1" cap="none" dirty="0"/>
              <a:t>备注：</a:t>
            </a:r>
            <a:endParaRPr lang="en-US" altLang="zh-CN" b="1" cap="none" dirty="0"/>
          </a:p>
          <a:p>
            <a:pPr marL="0" indent="0">
              <a:buNone/>
            </a:pPr>
            <a:r>
              <a:rPr lang="zh-CN" altLang="en-US" b="1" cap="none" dirty="0"/>
              <a:t>更好的解法是，</a:t>
            </a:r>
            <a:r>
              <a:rPr lang="zh-CN" altLang="en-US" b="1" cap="none" dirty="0">
                <a:solidFill>
                  <a:srgbClr val="FF0066"/>
                </a:solidFill>
              </a:rPr>
              <a:t>构建字典</a:t>
            </a:r>
            <a:r>
              <a:rPr lang="zh-CN" altLang="en-US" b="1" cap="none" dirty="0"/>
              <a:t>（哈希表），同一行的字母，</a:t>
            </a:r>
            <a:r>
              <a:rPr lang="en-US" altLang="zh-CN" b="1" cap="none" dirty="0"/>
              <a:t>key</a:t>
            </a:r>
            <a:r>
              <a:rPr lang="zh-CN" altLang="en-US" b="1" cap="none" dirty="0"/>
              <a:t>为字母，</a:t>
            </a:r>
            <a:r>
              <a:rPr lang="en-US" altLang="zh-CN" b="1" cap="none" dirty="0"/>
              <a:t>value</a:t>
            </a:r>
            <a:r>
              <a:rPr lang="zh-CN" altLang="en-US" b="1" cap="none" dirty="0"/>
              <a:t>为同一个值；然后，针对每个单词，依次判断每个字母是的</a:t>
            </a:r>
            <a:r>
              <a:rPr lang="en-US" altLang="zh-CN" b="1" cap="none" dirty="0"/>
              <a:t>value</a:t>
            </a:r>
            <a:r>
              <a:rPr lang="zh-CN" altLang="en-US" b="1" cap="none" dirty="0"/>
              <a:t>是否为同一个值，是的话，输出；否的话，跳过。（缺点：代码很长）</a:t>
            </a:r>
            <a:endParaRPr lang="en-US" altLang="zh-CN" b="1" cap="none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7AC072-7F3C-41FA-8672-CE1E1C2A3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33" y="749306"/>
            <a:ext cx="8466667" cy="4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54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2230" y="0"/>
            <a:ext cx="4023360" cy="1066800"/>
          </a:xfrm>
        </p:spPr>
        <p:txBody>
          <a:bodyPr/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6321" y="749307"/>
            <a:ext cx="5641771" cy="5679628"/>
          </a:xfrm>
        </p:spPr>
        <p:txBody>
          <a:bodyPr/>
          <a:lstStyle/>
          <a:p>
            <a:r>
              <a:rPr lang="en-US" altLang="zh-CN" sz="2400" b="1" cap="none"/>
              <a:t>344. Reverse String</a:t>
            </a:r>
          </a:p>
          <a:p>
            <a:pPr marL="0" indent="0">
              <a:buNone/>
            </a:pP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9761F7-F82B-4533-83F1-4EBEAA5B4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19" y="1816107"/>
            <a:ext cx="10821782" cy="267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98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2230" y="0"/>
            <a:ext cx="4023360" cy="1066800"/>
          </a:xfrm>
        </p:spPr>
        <p:txBody>
          <a:bodyPr/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6321" y="749306"/>
            <a:ext cx="4005203" cy="6108693"/>
          </a:xfrm>
        </p:spPr>
        <p:txBody>
          <a:bodyPr/>
          <a:lstStyle/>
          <a:p>
            <a:r>
              <a:rPr lang="en-US" altLang="zh-CN" sz="2400" b="1" cap="none" dirty="0"/>
              <a:t>344. Reverse String</a:t>
            </a:r>
          </a:p>
          <a:p>
            <a:pPr marL="0" indent="0">
              <a:buNone/>
            </a:pPr>
            <a:r>
              <a:rPr lang="zh-CN" altLang="en-US" b="1" cap="none" dirty="0"/>
              <a:t>解法：</a:t>
            </a:r>
            <a:r>
              <a:rPr lang="zh-CN" altLang="en-US" b="1" cap="none" dirty="0">
                <a:solidFill>
                  <a:srgbClr val="0000CC"/>
                </a:solidFill>
              </a:rPr>
              <a:t>对半翻转法</a:t>
            </a:r>
            <a:r>
              <a:rPr lang="zh-CN" altLang="en-US" b="1" cap="none" dirty="0"/>
              <a:t>（时间复杂度</a:t>
            </a:r>
            <a:r>
              <a:rPr lang="en-US" altLang="zh-CN" b="1" cap="none" dirty="0"/>
              <a:t>O(n)</a:t>
            </a:r>
            <a:r>
              <a:rPr lang="zh-CN" altLang="en-US" b="1" cap="none" dirty="0"/>
              <a:t>，空间复杂度</a:t>
            </a:r>
            <a:r>
              <a:rPr lang="en-US" altLang="zh-CN" b="1" cap="none" dirty="0"/>
              <a:t>O(n)</a:t>
            </a:r>
            <a:r>
              <a:rPr lang="zh-CN" altLang="en-US" b="1" cap="none" dirty="0"/>
              <a:t>）：</a:t>
            </a:r>
            <a:endParaRPr lang="en-US" altLang="zh-CN" b="1" cap="none" dirty="0"/>
          </a:p>
          <a:p>
            <a:pPr marL="0" indent="0">
              <a:buNone/>
            </a:pPr>
            <a:r>
              <a:rPr lang="en-US" altLang="zh-CN" b="1" cap="none" dirty="0"/>
              <a:t>1</a:t>
            </a:r>
            <a:r>
              <a:rPr lang="zh-CN" altLang="en-US" b="1" cap="none" dirty="0"/>
              <a:t>、字符串转化为字符数组</a:t>
            </a:r>
            <a:endParaRPr lang="en-US" altLang="zh-CN" b="1" cap="none" dirty="0"/>
          </a:p>
          <a:p>
            <a:pPr marL="0" indent="0">
              <a:buNone/>
            </a:pPr>
            <a:r>
              <a:rPr lang="en-US" altLang="zh-CN" b="1" cap="none" dirty="0"/>
              <a:t>2</a:t>
            </a:r>
            <a:r>
              <a:rPr lang="zh-CN" altLang="en-US" b="1" cap="none" dirty="0"/>
              <a:t>、</a:t>
            </a:r>
            <a:r>
              <a:rPr lang="zh-CN" altLang="en-US" b="1" cap="none" dirty="0">
                <a:solidFill>
                  <a:srgbClr val="339933"/>
                </a:solidFill>
              </a:rPr>
              <a:t>对半调换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EDFCD9-CAF0-4736-80A0-570F8C6E2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938" y="749306"/>
            <a:ext cx="5863079" cy="597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3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A8305-0062-4575-AF52-7EC6C4FB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zh-CN" altLang="en-US" b="1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63EA3-B71F-48AC-BAB6-33BA77C53E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8519" y="1860655"/>
            <a:ext cx="10363826" cy="3878963"/>
          </a:xfrm>
        </p:spPr>
        <p:txBody>
          <a:bodyPr>
            <a:noAutofit/>
          </a:bodyPr>
          <a:lstStyle/>
          <a:p>
            <a:r>
              <a:rPr lang="zh-CN" altLang="en-US" sz="2800" b="1"/>
              <a:t>时间复杂度</a:t>
            </a:r>
            <a:endParaRPr lang="en-US" altLang="zh-CN" sz="2800" b="1"/>
          </a:p>
          <a:p>
            <a:r>
              <a:rPr lang="zh-CN" altLang="en-US" sz="2800" b="1"/>
              <a:t>空间复杂度</a:t>
            </a:r>
            <a:endParaRPr lang="en-US" altLang="zh-CN" sz="2800" b="1"/>
          </a:p>
          <a:p>
            <a:r>
              <a:rPr lang="zh-CN" altLang="en-US" sz="2800" b="1"/>
              <a:t>真题解析</a:t>
            </a:r>
          </a:p>
        </p:txBody>
      </p:sp>
    </p:spTree>
    <p:extLst>
      <p:ext uri="{BB962C8B-B14F-4D97-AF65-F5344CB8AC3E}">
        <p14:creationId xmlns:p14="http://schemas.microsoft.com/office/powerpoint/2010/main" val="73462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2230" y="0"/>
            <a:ext cx="4023360" cy="1066800"/>
          </a:xfrm>
        </p:spPr>
        <p:txBody>
          <a:bodyPr/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6321" y="749307"/>
            <a:ext cx="5641771" cy="5679628"/>
          </a:xfrm>
        </p:spPr>
        <p:txBody>
          <a:bodyPr/>
          <a:lstStyle/>
          <a:p>
            <a:r>
              <a:rPr lang="en-US" altLang="zh-CN" sz="2400" b="1" cap="none"/>
              <a:t>535. Encode and Decode TinyURL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A04134-6B21-4C70-B1A7-496F5526D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22" y="2021261"/>
            <a:ext cx="11859044" cy="264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23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1066800"/>
          </a:xfrm>
        </p:spPr>
        <p:txBody>
          <a:bodyPr/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6321" y="749306"/>
            <a:ext cx="4685168" cy="6108693"/>
          </a:xfrm>
        </p:spPr>
        <p:txBody>
          <a:bodyPr/>
          <a:lstStyle/>
          <a:p>
            <a:r>
              <a:rPr lang="en-US" altLang="zh-CN" sz="2400" b="1" cap="none" dirty="0"/>
              <a:t>535. Encode and Decode </a:t>
            </a:r>
            <a:r>
              <a:rPr lang="en-US" altLang="zh-CN" sz="2400" b="1" cap="none" dirty="0" err="1"/>
              <a:t>TinyURL</a:t>
            </a:r>
            <a:endParaRPr lang="en-US" altLang="zh-CN" sz="2400" b="1" cap="none" dirty="0"/>
          </a:p>
          <a:p>
            <a:pPr marL="0" indent="0">
              <a:buNone/>
            </a:pPr>
            <a:r>
              <a:rPr lang="zh-CN" altLang="en-US" b="1" cap="none" dirty="0"/>
              <a:t>解法：</a:t>
            </a:r>
            <a:r>
              <a:rPr lang="zh-CN" altLang="en-US" b="1" cap="none" dirty="0">
                <a:solidFill>
                  <a:srgbClr val="0000CC"/>
                </a:solidFill>
              </a:rPr>
              <a:t>哈希法</a:t>
            </a:r>
            <a:r>
              <a:rPr lang="zh-CN" altLang="en-US" b="1" cap="none" dirty="0"/>
              <a:t>（时间复杂度</a:t>
            </a:r>
            <a:r>
              <a:rPr lang="en-US" altLang="zh-CN" b="1" cap="none" dirty="0"/>
              <a:t>O(1)</a:t>
            </a:r>
            <a:r>
              <a:rPr lang="zh-CN" altLang="en-US" b="1" cap="none" dirty="0"/>
              <a:t>，空间复杂度</a:t>
            </a:r>
            <a:r>
              <a:rPr lang="en-US" altLang="zh-CN" b="1" cap="none" dirty="0"/>
              <a:t>O(1)</a:t>
            </a:r>
            <a:r>
              <a:rPr lang="zh-CN" altLang="en-US" b="1" cap="none" dirty="0"/>
              <a:t>）：</a:t>
            </a:r>
            <a:endParaRPr lang="en-US" altLang="zh-CN" b="1" cap="none" dirty="0"/>
          </a:p>
          <a:p>
            <a:pPr marL="0" indent="0">
              <a:buNone/>
            </a:pPr>
            <a:r>
              <a:rPr lang="zh-CN" altLang="en-US" b="1" cap="none" dirty="0"/>
              <a:t>系统设计题，无固定答案。</a:t>
            </a:r>
            <a:endParaRPr lang="en-US" altLang="zh-CN" b="1" cap="none" dirty="0"/>
          </a:p>
          <a:p>
            <a:pPr marL="0" indent="0">
              <a:buNone/>
            </a:pPr>
            <a:r>
              <a:rPr lang="zh-CN" altLang="en-US" b="1" cap="none" dirty="0"/>
              <a:t>一个可行的方法：</a:t>
            </a:r>
            <a:endParaRPr lang="en-US" altLang="zh-CN" b="1" cap="none" dirty="0"/>
          </a:p>
          <a:p>
            <a:pPr marL="0" indent="0">
              <a:buNone/>
            </a:pPr>
            <a:r>
              <a:rPr lang="en-US" altLang="zh-CN" b="1" cap="none" dirty="0"/>
              <a:t>1</a:t>
            </a:r>
            <a:r>
              <a:rPr lang="zh-CN" altLang="en-US" b="1" cap="none" dirty="0"/>
              <a:t>、</a:t>
            </a:r>
            <a:r>
              <a:rPr lang="zh-CN" altLang="en-US" b="1" cap="none" dirty="0">
                <a:solidFill>
                  <a:srgbClr val="0000CC"/>
                </a:solidFill>
              </a:rPr>
              <a:t>构建哈希表</a:t>
            </a:r>
            <a:r>
              <a:rPr lang="zh-CN" altLang="en-US" b="1" cap="none" dirty="0"/>
              <a:t>，</a:t>
            </a:r>
            <a:r>
              <a:rPr lang="en-US" altLang="zh-CN" b="1" cap="none" dirty="0"/>
              <a:t>key</a:t>
            </a:r>
            <a:r>
              <a:rPr lang="zh-CN" altLang="en-US" b="1" cap="none" dirty="0"/>
              <a:t>为短域名</a:t>
            </a:r>
            <a:r>
              <a:rPr lang="en-US" altLang="zh-CN" b="1" cap="none" dirty="0"/>
              <a:t>/</a:t>
            </a:r>
            <a:r>
              <a:rPr lang="zh-CN" altLang="en-US" b="1" cap="none" dirty="0"/>
              <a:t>自增的数字（可以是</a:t>
            </a:r>
            <a:r>
              <a:rPr lang="en-US" altLang="zh-CN" b="1" cap="none" dirty="0"/>
              <a:t>long int</a:t>
            </a:r>
            <a:r>
              <a:rPr lang="zh-CN" altLang="en-US" b="1" cap="none" dirty="0"/>
              <a:t>），</a:t>
            </a:r>
            <a:r>
              <a:rPr lang="en-US" altLang="zh-CN" b="1" cap="none" dirty="0"/>
              <a:t>value</a:t>
            </a:r>
            <a:r>
              <a:rPr lang="zh-CN" altLang="en-US" b="1" cap="none" dirty="0"/>
              <a:t>为原始</a:t>
            </a:r>
            <a:r>
              <a:rPr lang="en-US" altLang="zh-CN" b="1" cap="none" dirty="0"/>
              <a:t>URL</a:t>
            </a:r>
            <a:r>
              <a:rPr lang="zh-CN" altLang="en-US" b="1" cap="none" dirty="0"/>
              <a:t>。</a:t>
            </a:r>
            <a:endParaRPr lang="en-US" altLang="zh-CN" b="1" cap="none" dirty="0"/>
          </a:p>
          <a:p>
            <a:pPr marL="0" indent="0">
              <a:buNone/>
            </a:pPr>
            <a:r>
              <a:rPr lang="en-US" altLang="zh-CN" b="1" cap="none" dirty="0"/>
              <a:t>2</a:t>
            </a:r>
            <a:r>
              <a:rPr lang="zh-CN" altLang="en-US" b="1" cap="none" dirty="0"/>
              <a:t>、</a:t>
            </a:r>
            <a:r>
              <a:rPr lang="zh-CN" altLang="en-US" b="1" cap="none" dirty="0">
                <a:solidFill>
                  <a:srgbClr val="FF0066"/>
                </a:solidFill>
              </a:rPr>
              <a:t>上一步操作加类锁</a:t>
            </a:r>
            <a:r>
              <a:rPr lang="zh-CN" altLang="en-US" b="1" cap="none" dirty="0"/>
              <a:t>（防止数据重复）</a:t>
            </a:r>
            <a:endParaRPr lang="en-US" altLang="zh-CN" b="1" cap="none" dirty="0"/>
          </a:p>
          <a:p>
            <a:pPr marL="0" indent="0">
              <a:buNone/>
            </a:pPr>
            <a:r>
              <a:rPr lang="en-US" altLang="zh-CN" b="1" cap="none" dirty="0"/>
              <a:t>3</a:t>
            </a:r>
            <a:r>
              <a:rPr lang="zh-CN" altLang="en-US" b="1" cap="none" dirty="0"/>
              <a:t>、</a:t>
            </a:r>
            <a:r>
              <a:rPr lang="zh-CN" altLang="en-US" b="1" cap="none" dirty="0">
                <a:solidFill>
                  <a:srgbClr val="339933"/>
                </a:solidFill>
              </a:rPr>
              <a:t>查找哈希表</a:t>
            </a:r>
            <a:r>
              <a:rPr lang="zh-CN" altLang="en-US" b="1" cap="none" dirty="0"/>
              <a:t>，根据短域名找长域名。</a:t>
            </a:r>
            <a:endParaRPr lang="en-US" altLang="zh-CN" b="1" cap="none" dirty="0"/>
          </a:p>
          <a:p>
            <a:pPr marL="0" indent="0">
              <a:buNone/>
            </a:pPr>
            <a:r>
              <a:rPr lang="zh-CN" altLang="en-US" b="1" cap="none" dirty="0"/>
              <a:t>备注：理论上，</a:t>
            </a:r>
            <a:r>
              <a:rPr lang="en-US" altLang="zh-CN" b="1" cap="none" dirty="0"/>
              <a:t>key</a:t>
            </a:r>
            <a:r>
              <a:rPr lang="zh-CN" altLang="en-US" b="1" cap="none" dirty="0"/>
              <a:t>设置为数字，短域名设置为常量会更好。但代码执行速度反而变慢。估计字符串分割和拼接操作耗时间。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90119A-80E8-4F43-A1A2-27972F368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066" y="0"/>
            <a:ext cx="6670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55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253" y="1364565"/>
            <a:ext cx="5575493" cy="3024553"/>
          </a:xfrm>
        </p:spPr>
        <p:txBody>
          <a:bodyPr>
            <a:normAutofit/>
          </a:bodyPr>
          <a:lstStyle/>
          <a:p>
            <a:r>
              <a:rPr lang="en-US" altLang="zh-CN" sz="6000" b="1"/>
              <a:t>Q&amp;A</a:t>
            </a:r>
            <a:endParaRPr lang="zh-CN" altLang="en-US" sz="6000" b="1"/>
          </a:p>
        </p:txBody>
      </p:sp>
    </p:spTree>
    <p:extLst>
      <p:ext uri="{BB962C8B-B14F-4D97-AF65-F5344CB8AC3E}">
        <p14:creationId xmlns:p14="http://schemas.microsoft.com/office/powerpoint/2010/main" val="196084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zh-CN" altLang="en-US" b="1"/>
              <a:t>时间复杂度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083212"/>
            <a:ext cx="10363826" cy="55426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时间复杂度是指执行算法所需要的计算工作量（平均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默认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、最好、最坏）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计算方法（大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表示法）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、用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常数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代替运行时间中的所有加法常数</a:t>
            </a:r>
          </a:p>
          <a:p>
            <a:pPr marL="0" indent="0"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、修改后的运行次数函数中，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只保留最高阶项</a:t>
            </a:r>
          </a:p>
          <a:p>
            <a:pPr marL="0" indent="0"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去除最高阶项的系数</a:t>
            </a:r>
          </a:p>
        </p:txBody>
      </p:sp>
    </p:spTree>
    <p:extLst>
      <p:ext uri="{BB962C8B-B14F-4D97-AF65-F5344CB8AC3E}">
        <p14:creationId xmlns:p14="http://schemas.microsoft.com/office/powerpoint/2010/main" val="279418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CB613-E7F7-438C-B9B5-C9895F5D5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-56272"/>
            <a:ext cx="6194949" cy="661182"/>
          </a:xfrm>
        </p:spPr>
        <p:txBody>
          <a:bodyPr/>
          <a:lstStyle/>
          <a:p>
            <a:r>
              <a:rPr lang="zh-CN" altLang="en-US" b="1"/>
              <a:t>举例说明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478A9-04AA-45F7-A142-1FD11B0DE6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478302"/>
            <a:ext cx="10363826" cy="637969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prstClr val="black"/>
              </a:buClr>
              <a:buNone/>
            </a:pPr>
            <a:r>
              <a:rPr lang="en-US" altLang="zh-CN" sz="2400" b="1" cap="none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b="1" cap="none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典型样例：一步运算、哈希</a:t>
            </a:r>
            <a:endParaRPr lang="en-US" altLang="zh-CN" sz="2400" b="1" cap="none">
              <a:solidFill>
                <a:srgbClr val="3399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1+2+3+……+n-2+n-1+n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n+n-1+n-2+……+3+2+1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cap="none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= (1+n)*n/2;	</a:t>
            </a:r>
            <a:endParaRPr lang="en-US" altLang="zh-CN" sz="2400" b="1" cap="none">
              <a:solidFill>
                <a:srgbClr val="3399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sz="2800" b="1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altLang="zh-CN" sz="2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Clr>
                <a:prstClr val="black"/>
              </a:buClr>
              <a:buNone/>
            </a:pPr>
            <a:r>
              <a:rPr lang="en-US" altLang="zh-CN" sz="2400" b="1" cap="none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b="1" cap="none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典型样例：折半查找法、减半递归</a:t>
            </a:r>
            <a:endParaRPr lang="en-US" altLang="zh-CN" sz="2400" b="1" cap="none">
              <a:solidFill>
                <a:srgbClr val="3399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cap="none" baseline="30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	    =&gt;    x = log</a:t>
            </a:r>
            <a:r>
              <a:rPr lang="en-US" altLang="zh-CN" sz="2400" b="1" cap="none" baseline="-25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cap="none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altLang="zh-CN" sz="2400" b="1" cap="none" err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cap="none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n) {	//</a:t>
            </a:r>
            <a:r>
              <a:rPr lang="en-US" altLang="zh-CN" sz="24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初始值为</a:t>
            </a:r>
            <a:r>
              <a:rPr lang="en-US" altLang="zh-CN" sz="24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b="1" cap="none">
              <a:solidFill>
                <a:srgbClr val="800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cap="none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1" cap="none" err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cap="none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b="1" cap="none" err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cap="none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*2;	//</a:t>
            </a:r>
            <a:r>
              <a:rPr lang="en-US" altLang="zh-CN" sz="2400" b="1" cap="none" err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cap="none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*= 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cap="none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0"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en-US" altLang="zh-CN" sz="28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</a:p>
          <a:p>
            <a:pPr marL="0" lvl="0" indent="0">
              <a:spcBef>
                <a:spcPts val="0"/>
              </a:spcBef>
              <a:buClr>
                <a:prstClr val="black"/>
              </a:buClr>
              <a:buNone/>
            </a:pPr>
            <a:r>
              <a:rPr lang="en-US" altLang="zh-CN" sz="2400" b="1" cap="none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b="1" cap="none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典型样例：顺序遍历一维数组</a:t>
            </a:r>
            <a:endParaRPr lang="en-US" altLang="zh-CN" sz="2400" b="1" cap="none">
              <a:solidFill>
                <a:srgbClr val="3399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cap="none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CN" sz="2400" b="1" cap="none" err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cap="none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altLang="zh-CN" sz="2400" b="1" cap="none" err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cap="none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&lt;= n; </a:t>
            </a:r>
            <a:r>
              <a:rPr lang="en-US" altLang="zh-CN" sz="2400" b="1" cap="none" err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cap="none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{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cap="none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sum = sum + </a:t>
            </a:r>
            <a:r>
              <a:rPr lang="en-US" altLang="zh-CN" sz="2400" b="1" cap="none" err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cap="none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	//sum += </a:t>
            </a:r>
            <a:r>
              <a:rPr lang="en-US" altLang="zh-CN" sz="2400" b="1" cap="none" err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cap="none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cap="none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4C8082-D5A7-46C7-8EA8-AC42ACB2C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225" y="111635"/>
            <a:ext cx="5753717" cy="906004"/>
          </a:xfrm>
          <a:prstGeom prst="rect">
            <a:avLst/>
          </a:prstGeom>
        </p:spPr>
      </p:pic>
      <p:pic>
        <p:nvPicPr>
          <p:cNvPr id="2050" name="Picture 2" descr="è¿éåå¾çæè¿°">
            <a:extLst>
              <a:ext uri="{FF2B5EF4-FFF2-40B4-BE49-F238E27FC236}">
                <a16:creationId xmlns:a16="http://schemas.microsoft.com/office/drawing/2014/main" id="{2700F195-4AF9-47A4-9E7F-6A9085A5A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628" y="1185546"/>
            <a:ext cx="5206544" cy="567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09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CB613-E7F7-438C-B9B5-C9895F5D5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661182"/>
          </a:xfrm>
        </p:spPr>
        <p:txBody>
          <a:bodyPr/>
          <a:lstStyle/>
          <a:p>
            <a:r>
              <a:rPr lang="zh-CN" altLang="en-US" b="1"/>
              <a:t>举例说明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478A9-04AA-45F7-A142-1FD11B0DE6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2111" y="661183"/>
            <a:ext cx="11278226" cy="63234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sz="2800" b="1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en-US" altLang="zh-CN" sz="2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b="1" cap="none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归并排序</a:t>
            </a:r>
            <a:endParaRPr lang="en-US" altLang="zh-CN" sz="2400" b="1" cap="none">
              <a:solidFill>
                <a:srgbClr val="3399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https://www.geeksforgeeks.org/merge-sort/</a:t>
            </a:r>
          </a:p>
          <a:p>
            <a:pPr marL="0" indent="0" latinLnBrk="1">
              <a:buNone/>
            </a:pPr>
            <a:endParaRPr lang="en-US" altLang="zh-CN" sz="2400" b="1" cap="none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1">
              <a:buNone/>
            </a:pP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1">
              <a:buNone/>
            </a:pP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1">
              <a:buNone/>
            </a:pP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O(n^2)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b="1" cap="none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二维数组的遍历</a:t>
            </a:r>
            <a:r>
              <a:rPr lang="en-US" altLang="zh-CN" sz="2400" b="1" cap="none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zh-CN" altLang="en-US" sz="2400" b="1" cap="none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等于</a:t>
            </a:r>
            <a:r>
              <a:rPr lang="en-US" altLang="zh-CN" sz="2400" b="1" cap="none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cap="none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for(i = 0; i &lt; m;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cap="none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for(j = 0; j &lt; n; j++)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cap="none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......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cap="none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3074" name="Picture 2" descr="Merge-Sort-Tutorial">
            <a:extLst>
              <a:ext uri="{FF2B5EF4-FFF2-40B4-BE49-F238E27FC236}">
                <a16:creationId xmlns:a16="http://schemas.microsoft.com/office/drawing/2014/main" id="{3F8ED5D5-F813-4B16-A661-5D30BFBA8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190624"/>
            <a:ext cx="5886450" cy="566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D3F334A-5159-4B8F-AEFB-E49AF3161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1" y="1912308"/>
            <a:ext cx="5603785" cy="229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CB613-E7F7-438C-B9B5-C9895F5D5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6047" y="-14068"/>
            <a:ext cx="5487480" cy="661182"/>
          </a:xfrm>
        </p:spPr>
        <p:txBody>
          <a:bodyPr/>
          <a:lstStyle/>
          <a:p>
            <a:r>
              <a:rPr lang="zh-CN" altLang="en-US" b="1"/>
              <a:t>举例说明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478A9-04AA-45F7-A142-1FD11B0DE6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1226" y="534572"/>
            <a:ext cx="11970774" cy="64561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32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O(n^3)</a:t>
            </a:r>
            <a:endParaRPr lang="en-US" altLang="zh-CN" sz="28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b="1" cap="none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三维数组的遍历</a:t>
            </a:r>
            <a:r>
              <a:rPr lang="en-US" altLang="zh-CN" b="1" cap="none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(x, y, z</a:t>
            </a:r>
            <a:r>
              <a:rPr lang="zh-CN" altLang="en-US" b="1" cap="none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等于</a:t>
            </a:r>
            <a:r>
              <a:rPr lang="en-US" altLang="zh-CN" b="1" cap="none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cap="none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for(i = 0; i &lt; x;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cap="none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for(j = 0; j &lt; y; j++)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cap="none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for(k = 0; k &lt; z; k++ 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cap="none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......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cap="none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                                                            </a:t>
            </a:r>
            <a:r>
              <a:rPr lang="en-US" altLang="zh-CN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a           b          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O(2</a:t>
            </a:r>
            <a:r>
              <a:rPr lang="en-US" altLang="zh-CN" sz="2800" b="1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^n</a:t>
            </a:r>
            <a:r>
              <a:rPr lang="en-US" altLang="zh-CN" sz="2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b="1" cap="none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汉诺塔问题</a:t>
            </a:r>
            <a:endParaRPr lang="en-US" altLang="zh-CN" b="1" cap="none">
              <a:solidFill>
                <a:srgbClr val="3399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https://www.geeksforgeeks.org/time-complexity-analysis-tower-hanoi-recursion/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b="1" cap="none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en-US" altLang="zh-CN" sz="1800" b="1" cap="none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func(n, a, b, c)</a:t>
            </a:r>
            <a:r>
              <a:rPr lang="zh-CN" altLang="en-US" sz="1800" b="1" cap="none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用于将</a:t>
            </a:r>
            <a:r>
              <a:rPr lang="en-US" altLang="zh-CN" sz="1800" b="1" cap="none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b="1" cap="none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个圆盘由</a:t>
            </a:r>
            <a:r>
              <a:rPr lang="en-US" altLang="zh-CN" sz="1800" b="1" cap="none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800" b="1" cap="none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移动到</a:t>
            </a:r>
            <a:r>
              <a:rPr lang="en-US" altLang="zh-CN" sz="1800" b="1" cap="none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1800" b="1" cap="none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b="1" cap="none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800" b="1" cap="none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作为辅助柱子</a:t>
            </a:r>
            <a:endParaRPr lang="en-US" altLang="zh-CN" sz="1800" b="1" cap="none">
              <a:solidFill>
                <a:srgbClr val="800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2CAC4E1-BF77-4CD0-8562-3875EFE28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379" y="67847"/>
            <a:ext cx="3048000" cy="9334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18D977A-0A2A-46DC-920A-75D1C39F0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379" y="1195754"/>
            <a:ext cx="3048000" cy="11906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B0BF86F-BBBE-400A-9D64-0E60AB40A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520" y="0"/>
            <a:ext cx="5487480" cy="532024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E004DE5-1DBD-47EF-8841-DA8D20A4B3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00" y="5311765"/>
            <a:ext cx="6868147" cy="151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74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CB613-E7F7-438C-B9B5-C9895F5D5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6048" y="-14068"/>
            <a:ext cx="10364451" cy="661182"/>
          </a:xfrm>
        </p:spPr>
        <p:txBody>
          <a:bodyPr/>
          <a:lstStyle/>
          <a:p>
            <a:r>
              <a:rPr lang="zh-CN" altLang="en-US" b="1"/>
              <a:t>举例说明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478A9-04AA-45F7-A142-1FD11B0DE6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919" y="534572"/>
            <a:ext cx="5560423" cy="63234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O(n*2^n)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b="1" cap="none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altLang="zh-CN" sz="2400" b="1" cap="none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 cap="none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个元素的子集并按指定格式输出</a:t>
            </a:r>
            <a:endParaRPr lang="en-US" altLang="zh-CN" sz="2400" b="1" cap="none" dirty="0">
              <a:solidFill>
                <a:srgbClr val="3399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b="1" cap="none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求子集的时间复杂度为</a:t>
            </a:r>
            <a:r>
              <a:rPr lang="en-US" altLang="zh-CN" sz="2400" b="1" cap="none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O(2^n)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b="1" cap="none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输出每个子集的时间复杂度为</a:t>
            </a:r>
            <a:r>
              <a:rPr lang="en-US" altLang="zh-CN" sz="2400" b="1" cap="none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b="1" cap="none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从而，总时间复杂度为</a:t>
            </a:r>
            <a:r>
              <a:rPr lang="en-US" altLang="zh-CN" sz="2400" b="1" cap="none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O(n*2^n)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cap="none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{1, 2, 3}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cap="none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{}, {1}, {2}, {3},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cap="none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{1, 2}, {1, 3}, {2, 3},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cap="none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{1, 2, 3}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E2096E-91FC-4202-A522-FD98CF0B9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342" y="812750"/>
            <a:ext cx="6461112" cy="5879613"/>
          </a:xfrm>
          <a:prstGeom prst="rect">
            <a:avLst/>
          </a:prstGeom>
        </p:spPr>
      </p:pic>
      <p:pic>
        <p:nvPicPr>
          <p:cNvPr id="1026" name="Picture 2" descr="https://img-blog.csdn.net/20160601161154480?watermark/2/text/aHR0cDovL2Jsb2cuY3Nkbi5uZXQv/font/5a6L5L2T/fontsize/400/fill/I0JBQkFCMA==/dissolve/70/gravity/Center">
            <a:extLst>
              <a:ext uri="{FF2B5EF4-FFF2-40B4-BE49-F238E27FC236}">
                <a16:creationId xmlns:a16="http://schemas.microsoft.com/office/drawing/2014/main" id="{7A35EA30-D7C5-42D7-A5F6-D5F9BE9DC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9" y="3666786"/>
            <a:ext cx="5826531" cy="226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65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CB613-E7F7-438C-B9B5-C9895F5D5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661182"/>
          </a:xfrm>
        </p:spPr>
        <p:txBody>
          <a:bodyPr/>
          <a:lstStyle/>
          <a:p>
            <a:r>
              <a:rPr lang="zh-CN" altLang="en-US" b="1"/>
              <a:t>举例说明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478A9-04AA-45F7-A142-1FD11B0DE6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534572"/>
            <a:ext cx="10363826" cy="63234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O(n!)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b="1" cap="none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通过暴力搜索，解决旅行推销员问题</a:t>
            </a:r>
            <a:endParaRPr lang="en-US" altLang="zh-CN" sz="1800" b="1" cap="none">
              <a:solidFill>
                <a:srgbClr val="3399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https://www.geeksforgeeks.org/travelling-salesman-problem-set-1/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问题描述：</a:t>
            </a:r>
            <a:endParaRPr lang="en-US" altLang="zh-CN" sz="18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一个商品推销员要去</a:t>
            </a:r>
            <a:r>
              <a:rPr lang="en-US" altLang="zh-CN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en-US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个城市推销商品，该推销员从一个城市出发，需要经过所有城市后，回到出发地。求最短行程。</a:t>
            </a:r>
            <a:endParaRPr lang="en-US" altLang="zh-CN" sz="18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暴力破解：</a:t>
            </a:r>
            <a:endParaRPr lang="en-US" altLang="zh-CN" sz="18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b="1" cap="none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800" b="1" cap="none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b="1" cap="none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个城市，进行全排列，共有</a:t>
            </a:r>
            <a:r>
              <a:rPr lang="en-US" altLang="zh-CN" sz="1800" b="1" cap="none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n!</a:t>
            </a:r>
            <a:r>
              <a:rPr lang="zh-CN" altLang="en-US" sz="1800" b="1" cap="none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个组合；</a:t>
            </a:r>
            <a:endParaRPr lang="en-US" altLang="zh-CN" sz="1800" b="1" cap="none">
              <a:solidFill>
                <a:srgbClr val="800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800" b="1" cap="none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、计算每个组合的路径和，并判断是不是当前最小值，是的话，保存值和路径。</a:t>
            </a:r>
            <a:endParaRPr lang="en-US" altLang="zh-CN" sz="1800" b="1" cap="none">
              <a:solidFill>
                <a:srgbClr val="800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800" b="1" cap="none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、输出最小的值和路径。</a:t>
            </a:r>
            <a:endParaRPr lang="en-US" altLang="zh-CN" sz="1400" b="1" cap="none">
              <a:solidFill>
                <a:srgbClr val="800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O(n^n)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b="1" cap="none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这个属于变态级时间复杂度，当然还有比这个更变态的。</a:t>
            </a:r>
            <a:endParaRPr lang="en-US" altLang="zh-CN" sz="1800" b="1" cap="none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暂未找到合适的例子，老外说国际象棋游戏可以算一个，每走一步，都要考虑未来</a:t>
            </a:r>
            <a:r>
              <a:rPr lang="en-US" altLang="zh-CN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步，怎么走，胜算的把握大。</a:t>
            </a:r>
            <a:endParaRPr lang="en-US" altLang="zh-CN" sz="18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参见：</a:t>
            </a:r>
            <a:endParaRPr lang="en-US" altLang="zh-CN" sz="18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https://stackoverflow.com/questions/6156224/are-there-any-real-onn-algorithms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https://en.wikipedia.org/wiki/Time_complexity</a:t>
            </a:r>
            <a:endParaRPr lang="zh-CN" altLang="en-US" sz="18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724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2E803-D01C-4DF1-867A-3177B0EEF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/>
          <a:lstStyle/>
          <a:p>
            <a:r>
              <a:rPr lang="zh-CN" altLang="en-US" b="1"/>
              <a:t>空间复杂度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C5178-55B5-43EA-BB74-D0D35B9303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94228"/>
            <a:ext cx="10363826" cy="53879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对一个算法在运行过程中临时占用存储空间大小的量度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计算方法（大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表示法）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、用</a:t>
            </a:r>
            <a:r>
              <a:rPr lang="zh-CN" altLang="en-US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常数</a:t>
            </a: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代替变量规模中的所有加法常数</a:t>
            </a:r>
          </a:p>
          <a:p>
            <a:pPr marL="0" indent="0">
              <a:buNone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、修改后的变量规模中，</a:t>
            </a:r>
            <a:r>
              <a:rPr lang="zh-CN" altLang="en-US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只保留最高阶项</a:t>
            </a:r>
          </a:p>
          <a:p>
            <a:pPr marL="0" indent="0">
              <a:buNone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去除最高阶项的系数</a:t>
            </a:r>
            <a:endParaRPr lang="en-US" altLang="zh-CN" b="1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博弈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、以时间换空间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、以空间换时间</a:t>
            </a:r>
          </a:p>
        </p:txBody>
      </p:sp>
    </p:spTree>
    <p:extLst>
      <p:ext uri="{BB962C8B-B14F-4D97-AF65-F5344CB8AC3E}">
        <p14:creationId xmlns:p14="http://schemas.microsoft.com/office/powerpoint/2010/main" val="328903380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358</TotalTime>
  <Words>1576</Words>
  <Application>Microsoft Office PowerPoint</Application>
  <PresentationFormat>宽屏</PresentationFormat>
  <Paragraphs>151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Arial</vt:lpstr>
      <vt:lpstr>Times New Roman</vt:lpstr>
      <vt:lpstr>Tw Cen MT</vt:lpstr>
      <vt:lpstr>Wingdings</vt:lpstr>
      <vt:lpstr>水滴</vt:lpstr>
      <vt:lpstr>数据结构和算法 第1讲</vt:lpstr>
      <vt:lpstr>大纲</vt:lpstr>
      <vt:lpstr>时间复杂度</vt:lpstr>
      <vt:lpstr>举例说明</vt:lpstr>
      <vt:lpstr>举例说明</vt:lpstr>
      <vt:lpstr>举例说明</vt:lpstr>
      <vt:lpstr>举例说明</vt:lpstr>
      <vt:lpstr>举例说明</vt:lpstr>
      <vt:lpstr>空间复杂度</vt:lpstr>
      <vt:lpstr>程序在内存中的分布</vt:lpstr>
      <vt:lpstr>空间复杂度分析举例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数据结构和算法</dc:title>
  <dc:creator>侯方园</dc:creator>
  <cp:lastModifiedBy>方园 侯</cp:lastModifiedBy>
  <cp:revision>221</cp:revision>
  <dcterms:created xsi:type="dcterms:W3CDTF">2018-06-21T02:18:15Z</dcterms:created>
  <dcterms:modified xsi:type="dcterms:W3CDTF">2019-11-25T20:18:34Z</dcterms:modified>
</cp:coreProperties>
</file>