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334" r:id="rId4"/>
    <p:sldId id="333" r:id="rId5"/>
    <p:sldId id="343" r:id="rId6"/>
    <p:sldId id="344" r:id="rId7"/>
    <p:sldId id="345" r:id="rId8"/>
    <p:sldId id="346" r:id="rId9"/>
    <p:sldId id="347" r:id="rId10"/>
    <p:sldId id="348" r:id="rId11"/>
    <p:sldId id="331" r:id="rId12"/>
    <p:sldId id="332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29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00CC"/>
    <a:srgbClr val="FF3399"/>
    <a:srgbClr val="CC6600"/>
    <a:srgbClr val="009900"/>
    <a:srgbClr val="6600FF"/>
    <a:srgbClr val="0000CC"/>
    <a:srgbClr val="666699"/>
    <a:srgbClr val="FF99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9" autoAdjust="0"/>
    <p:restoredTop sz="93727" autoAdjust="0"/>
  </p:normalViewPr>
  <p:slideViewPr>
    <p:cSldViewPr snapToGrid="0">
      <p:cViewPr varScale="1">
        <p:scale>
          <a:sx n="68" d="100"/>
          <a:sy n="68" d="100"/>
        </p:scale>
        <p:origin x="726" y="48"/>
      </p:cViewPr>
      <p:guideLst/>
    </p:cSldViewPr>
  </p:slideViewPr>
  <p:outlineViewPr>
    <p:cViewPr>
      <p:scale>
        <a:sx n="33" d="100"/>
        <a:sy n="33" d="100"/>
      </p:scale>
      <p:origin x="0" y="-177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98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5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256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5781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247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135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51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104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46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51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13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94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08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89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31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97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88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6381544-E555-424B-A8A4-641E4ACFE059}" type="datetimeFigureOut">
              <a:rPr lang="zh-CN" altLang="en-US" smtClean="0"/>
              <a:t>2019/11/28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95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9A918-D4C0-40E4-B54F-93F10CC60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597401"/>
            <a:ext cx="8689976" cy="2509213"/>
          </a:xfrm>
        </p:spPr>
        <p:txBody>
          <a:bodyPr/>
          <a:lstStyle/>
          <a:p>
            <a:r>
              <a:rPr lang="zh-CN" altLang="en-US" b="1"/>
              <a:t>数据结构和算法</a:t>
            </a:r>
            <a:br>
              <a:rPr lang="en-US" altLang="zh-CN" b="1"/>
            </a:br>
            <a:r>
              <a:rPr lang="zh-CN" altLang="en-US" b="1"/>
              <a:t>第</a:t>
            </a:r>
            <a:r>
              <a:rPr lang="en-US" altLang="zh-CN" b="1"/>
              <a:t>10</a:t>
            </a:r>
            <a:r>
              <a:rPr lang="zh-CN" altLang="en-US" b="1"/>
              <a:t>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DFD250-F314-4432-B074-F31487AAD3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4000"/>
              <a:t>2018.8.3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4204862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zh-CN" altLang="en-US" b="1" cap="none"/>
              <a:t>六种常见的位运算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083212"/>
            <a:ext cx="10363826" cy="554267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右移</a:t>
            </a:r>
            <a:endParaRPr lang="en-US" altLang="zh-CN" sz="2800" b="1" cap="none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b="1" cap="none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EBFE9E87-06F7-42AD-9880-1A9A9CF37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577" y="1779687"/>
            <a:ext cx="488274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运算规则：用来将一个数的</a:t>
            </a:r>
            <a:r>
              <a:rPr lang="zh-CN" altLang="en-US" sz="2400" b="1"/>
              <a:t>各二进制位</a:t>
            </a:r>
            <a:r>
              <a:rPr lang="zh-CN" altLang="en-US" sz="2400" b="1" dirty="0"/>
              <a:t>全部右移若干位，移去右端的位被舍弃。</a:t>
            </a:r>
            <a:endParaRPr lang="en-US" altLang="zh-CN" sz="2400" b="1" dirty="0"/>
          </a:p>
          <a:p>
            <a:pPr>
              <a:spcBef>
                <a:spcPct val="50000"/>
              </a:spcBef>
            </a:pPr>
            <a:r>
              <a:rPr lang="zh-CN" altLang="en-US" sz="2400" b="1" dirty="0"/>
              <a:t>若为无符号数（或正数），左端补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>
              <a:spcBef>
                <a:spcPct val="50000"/>
              </a:spcBef>
            </a:pPr>
            <a:r>
              <a:rPr lang="zh-CN" altLang="en-US" sz="2400" b="1" dirty="0"/>
              <a:t>若为负数，先根据负数的原码求出负数的补码，然后保证符号位不变，其余位向右移动</a:t>
            </a:r>
            <a:r>
              <a:rPr lang="en-US" altLang="zh-CN" sz="2400" b="1" dirty="0"/>
              <a:t>X</a:t>
            </a:r>
            <a:r>
              <a:rPr lang="zh-CN" altLang="en-US" sz="2400" b="1" dirty="0"/>
              <a:t>位，在移动的过程中，高位补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；等移位完成后，保持符号位不变，其余按位取反加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，得到移位后所对应数的原码。</a:t>
            </a:r>
            <a:endParaRPr lang="en-US" altLang="zh-CN" sz="2400" b="1" dirty="0"/>
          </a:p>
          <a:p>
            <a:pPr>
              <a:spcBef>
                <a:spcPct val="50000"/>
              </a:spcBef>
            </a:pPr>
            <a:r>
              <a:rPr lang="zh-CN" altLang="en-US" sz="2400" b="1" dirty="0"/>
              <a:t>备注：正数右移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位，相当于除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。</a:t>
            </a:r>
            <a:endParaRPr lang="zh-CN" altLang="zh-CN" sz="2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1405E4-6A28-4134-99A0-F29A54B63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317" y="2185509"/>
            <a:ext cx="6742857" cy="4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45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136. Single Number</a:t>
            </a:r>
            <a:endParaRPr lang="zh-CN" altLang="en-US" cap="none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E9B8E8-D222-4822-8FBA-0639C41BC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001" y="1893085"/>
            <a:ext cx="9458383" cy="405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38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136. Single Number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669989"/>
            <a:ext cx="497996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6600FF"/>
                </a:solidFill>
              </a:rPr>
              <a:t>解法：异或（时间复杂度</a:t>
            </a:r>
            <a:r>
              <a:rPr lang="en-US" altLang="zh-CN" b="1">
                <a:solidFill>
                  <a:srgbClr val="6600FF"/>
                </a:solidFill>
              </a:rPr>
              <a:t>O(n)</a:t>
            </a:r>
            <a:r>
              <a:rPr lang="zh-CN" altLang="en-US" b="1">
                <a:solidFill>
                  <a:srgbClr val="6600FF"/>
                </a:solidFill>
              </a:rPr>
              <a:t>，空间复杂度</a:t>
            </a:r>
            <a:r>
              <a:rPr lang="en-US" altLang="zh-CN" b="1">
                <a:solidFill>
                  <a:srgbClr val="6600FF"/>
                </a:solidFill>
              </a:rPr>
              <a:t>O(1)</a:t>
            </a:r>
            <a:r>
              <a:rPr lang="zh-CN" altLang="en-US" b="1">
                <a:solidFill>
                  <a:srgbClr val="6600FF"/>
                </a:solidFill>
              </a:rPr>
              <a:t>）</a:t>
            </a:r>
          </a:p>
          <a:p>
            <a:r>
              <a:rPr lang="en-US" altLang="zh-CN" b="1">
                <a:solidFill>
                  <a:srgbClr val="6600FF"/>
                </a:solidFill>
              </a:rPr>
              <a:t>0 </a:t>
            </a:r>
            <a:r>
              <a:rPr lang="zh-CN" altLang="en-US" b="1">
                <a:solidFill>
                  <a:srgbClr val="6600FF"/>
                </a:solidFill>
              </a:rPr>
              <a:t>如果</a:t>
            </a:r>
            <a:r>
              <a:rPr lang="en-US" altLang="zh-CN" b="1">
                <a:solidFill>
                  <a:srgbClr val="6600FF"/>
                </a:solidFill>
              </a:rPr>
              <a:t>nums</a:t>
            </a:r>
            <a:r>
              <a:rPr lang="zh-CN" altLang="en-US" b="1">
                <a:solidFill>
                  <a:srgbClr val="6600FF"/>
                </a:solidFill>
              </a:rPr>
              <a:t>等于</a:t>
            </a:r>
            <a:r>
              <a:rPr lang="en-US" altLang="zh-CN" b="1">
                <a:solidFill>
                  <a:srgbClr val="6600FF"/>
                </a:solidFill>
              </a:rPr>
              <a:t>NULL</a:t>
            </a:r>
            <a:r>
              <a:rPr lang="zh-CN" altLang="en-US" b="1">
                <a:solidFill>
                  <a:srgbClr val="6600FF"/>
                </a:solidFill>
              </a:rPr>
              <a:t>或者长度为偶数，则返回</a:t>
            </a:r>
            <a:r>
              <a:rPr lang="en-US" altLang="zh-CN" b="1">
                <a:solidFill>
                  <a:srgbClr val="6600FF"/>
                </a:solidFill>
              </a:rPr>
              <a:t>-1</a:t>
            </a:r>
          </a:p>
          <a:p>
            <a:r>
              <a:rPr lang="en-US" altLang="zh-CN" b="1">
                <a:solidFill>
                  <a:srgbClr val="6600FF"/>
                </a:solidFill>
              </a:rPr>
              <a:t>1 </a:t>
            </a:r>
            <a:r>
              <a:rPr lang="zh-CN" altLang="en-US" b="1">
                <a:solidFill>
                  <a:srgbClr val="6600FF"/>
                </a:solidFill>
              </a:rPr>
              <a:t>初始化</a:t>
            </a:r>
            <a:r>
              <a:rPr lang="en-US" altLang="zh-CN" b="1">
                <a:solidFill>
                  <a:srgbClr val="6600FF"/>
                </a:solidFill>
              </a:rPr>
              <a:t>returnValue</a:t>
            </a:r>
            <a:r>
              <a:rPr lang="zh-CN" altLang="en-US" b="1">
                <a:solidFill>
                  <a:srgbClr val="6600FF"/>
                </a:solidFill>
              </a:rPr>
              <a:t>为</a:t>
            </a:r>
            <a:r>
              <a:rPr lang="en-US" altLang="zh-CN" b="1">
                <a:solidFill>
                  <a:srgbClr val="6600FF"/>
                </a:solidFill>
              </a:rPr>
              <a:t>0</a:t>
            </a:r>
          </a:p>
          <a:p>
            <a:r>
              <a:rPr lang="en-US" altLang="zh-CN" b="1">
                <a:solidFill>
                  <a:srgbClr val="6600FF"/>
                </a:solidFill>
              </a:rPr>
              <a:t>2 </a:t>
            </a:r>
            <a:r>
              <a:rPr lang="zh-CN" altLang="en-US" b="1">
                <a:solidFill>
                  <a:srgbClr val="6600FF"/>
                </a:solidFill>
              </a:rPr>
              <a:t>遍历</a:t>
            </a:r>
            <a:r>
              <a:rPr lang="en-US" altLang="zh-CN" b="1">
                <a:solidFill>
                  <a:srgbClr val="6600FF"/>
                </a:solidFill>
              </a:rPr>
              <a:t>nums</a:t>
            </a:r>
            <a:r>
              <a:rPr lang="zh-CN" altLang="en-US" b="1">
                <a:solidFill>
                  <a:srgbClr val="6600FF"/>
                </a:solidFill>
              </a:rPr>
              <a:t>数组，执行</a:t>
            </a:r>
            <a:r>
              <a:rPr lang="en-US" altLang="zh-CN" b="1">
                <a:solidFill>
                  <a:srgbClr val="6600FF"/>
                </a:solidFill>
              </a:rPr>
              <a:t>returnValue ^= nums[i]</a:t>
            </a:r>
            <a:r>
              <a:rPr lang="zh-CN" altLang="en-US" b="1">
                <a:solidFill>
                  <a:srgbClr val="6600FF"/>
                </a:solidFill>
              </a:rPr>
              <a:t>操作（成对出现的值，异或后为</a:t>
            </a:r>
            <a:r>
              <a:rPr lang="en-US" altLang="zh-CN" b="1">
                <a:solidFill>
                  <a:srgbClr val="6600FF"/>
                </a:solidFill>
              </a:rPr>
              <a:t>0</a:t>
            </a:r>
            <a:r>
              <a:rPr lang="zh-CN" altLang="en-US" b="1">
                <a:solidFill>
                  <a:srgbClr val="6600FF"/>
                </a:solidFill>
              </a:rPr>
              <a:t>）</a:t>
            </a:r>
          </a:p>
          <a:p>
            <a:r>
              <a:rPr lang="en-US" altLang="zh-CN" b="1">
                <a:solidFill>
                  <a:srgbClr val="6600FF"/>
                </a:solidFill>
              </a:rPr>
              <a:t>3 </a:t>
            </a:r>
            <a:r>
              <a:rPr lang="zh-CN" altLang="en-US" b="1">
                <a:solidFill>
                  <a:srgbClr val="6600FF"/>
                </a:solidFill>
              </a:rPr>
              <a:t>返回</a:t>
            </a:r>
            <a:r>
              <a:rPr lang="en-US" altLang="zh-CN" b="1">
                <a:solidFill>
                  <a:srgbClr val="6600FF"/>
                </a:solidFill>
              </a:rPr>
              <a:t>returnValue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1BC453-BAAF-456B-9513-861F481F5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963" y="501276"/>
            <a:ext cx="6140295" cy="353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461. Hamming Distance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407F16-13FE-4CE9-B7D3-441AF54D4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867" y="1442884"/>
            <a:ext cx="9381121" cy="454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08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461. Hamming Distance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1" y="669989"/>
            <a:ext cx="53879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6600FF"/>
                </a:solidFill>
              </a:rPr>
              <a:t>解法：异或，重复与</a:t>
            </a:r>
            <a:r>
              <a:rPr lang="en-US" altLang="zh-CN" b="1">
                <a:solidFill>
                  <a:srgbClr val="6600FF"/>
                </a:solidFill>
              </a:rPr>
              <a:t>1</a:t>
            </a:r>
            <a:r>
              <a:rPr lang="zh-CN" altLang="en-US" b="1">
                <a:solidFill>
                  <a:srgbClr val="6600FF"/>
                </a:solidFill>
              </a:rPr>
              <a:t>右移（时间复杂度</a:t>
            </a:r>
            <a:r>
              <a:rPr lang="en-US" altLang="zh-CN" b="1">
                <a:solidFill>
                  <a:srgbClr val="6600FF"/>
                </a:solidFill>
              </a:rPr>
              <a:t>O(n)</a:t>
            </a:r>
            <a:r>
              <a:rPr lang="zh-CN" altLang="en-US" b="1">
                <a:solidFill>
                  <a:srgbClr val="6600FF"/>
                </a:solidFill>
              </a:rPr>
              <a:t>，空间复杂度</a:t>
            </a:r>
            <a:r>
              <a:rPr lang="en-US" altLang="zh-CN" b="1">
                <a:solidFill>
                  <a:srgbClr val="6600FF"/>
                </a:solidFill>
              </a:rPr>
              <a:t>O(1)</a:t>
            </a:r>
            <a:r>
              <a:rPr lang="zh-CN" altLang="en-US" b="1">
                <a:solidFill>
                  <a:srgbClr val="6600FF"/>
                </a:solidFill>
              </a:rPr>
              <a:t>）</a:t>
            </a:r>
          </a:p>
          <a:p>
            <a:r>
              <a:rPr lang="en-US" altLang="zh-CN" b="1">
                <a:solidFill>
                  <a:srgbClr val="6600FF"/>
                </a:solidFill>
              </a:rPr>
              <a:t>0 </a:t>
            </a:r>
            <a:r>
              <a:rPr lang="zh-CN" altLang="en-US" b="1">
                <a:solidFill>
                  <a:srgbClr val="6600FF"/>
                </a:solidFill>
              </a:rPr>
              <a:t>初始化返回值</a:t>
            </a:r>
            <a:r>
              <a:rPr lang="en-US" altLang="zh-CN" b="1">
                <a:solidFill>
                  <a:srgbClr val="6600FF"/>
                </a:solidFill>
              </a:rPr>
              <a:t>ret</a:t>
            </a:r>
            <a:r>
              <a:rPr lang="zh-CN" altLang="en-US" b="1">
                <a:solidFill>
                  <a:srgbClr val="6600FF"/>
                </a:solidFill>
              </a:rPr>
              <a:t>为</a:t>
            </a:r>
            <a:r>
              <a:rPr lang="en-US" altLang="zh-CN" b="1">
                <a:solidFill>
                  <a:srgbClr val="6600FF"/>
                </a:solidFill>
              </a:rPr>
              <a:t>0</a:t>
            </a:r>
            <a:r>
              <a:rPr lang="zh-CN" altLang="en-US" b="1">
                <a:solidFill>
                  <a:srgbClr val="6600FF"/>
                </a:solidFill>
              </a:rPr>
              <a:t>，如果</a:t>
            </a:r>
            <a:r>
              <a:rPr lang="en-US" altLang="zh-CN" b="1">
                <a:solidFill>
                  <a:srgbClr val="6600FF"/>
                </a:solidFill>
              </a:rPr>
              <a:t>x</a:t>
            </a:r>
            <a:r>
              <a:rPr lang="zh-CN" altLang="en-US" b="1">
                <a:solidFill>
                  <a:srgbClr val="6600FF"/>
                </a:solidFill>
              </a:rPr>
              <a:t>或者</a:t>
            </a:r>
            <a:r>
              <a:rPr lang="en-US" altLang="zh-CN" b="1">
                <a:solidFill>
                  <a:srgbClr val="6600FF"/>
                </a:solidFill>
              </a:rPr>
              <a:t>y</a:t>
            </a:r>
            <a:r>
              <a:rPr lang="zh-CN" altLang="en-US" b="1">
                <a:solidFill>
                  <a:srgbClr val="6600FF"/>
                </a:solidFill>
              </a:rPr>
              <a:t>小于</a:t>
            </a:r>
            <a:r>
              <a:rPr lang="en-US" altLang="zh-CN" b="1">
                <a:solidFill>
                  <a:srgbClr val="6600FF"/>
                </a:solidFill>
              </a:rPr>
              <a:t>0</a:t>
            </a:r>
            <a:r>
              <a:rPr lang="zh-CN" altLang="en-US" b="1">
                <a:solidFill>
                  <a:srgbClr val="6600FF"/>
                </a:solidFill>
              </a:rPr>
              <a:t>，则返回</a:t>
            </a:r>
            <a:r>
              <a:rPr lang="en-US" altLang="zh-CN" b="1">
                <a:solidFill>
                  <a:srgbClr val="6600FF"/>
                </a:solidFill>
              </a:rPr>
              <a:t>0</a:t>
            </a:r>
          </a:p>
          <a:p>
            <a:r>
              <a:rPr lang="en-US" altLang="zh-CN" b="1">
                <a:solidFill>
                  <a:srgbClr val="6600FF"/>
                </a:solidFill>
              </a:rPr>
              <a:t>1 </a:t>
            </a:r>
            <a:r>
              <a:rPr lang="zh-CN" altLang="en-US" b="1">
                <a:solidFill>
                  <a:srgbClr val="6600FF"/>
                </a:solidFill>
              </a:rPr>
              <a:t>初始化</a:t>
            </a:r>
            <a:r>
              <a:rPr lang="en-US" altLang="zh-CN" b="1">
                <a:solidFill>
                  <a:srgbClr val="6600FF"/>
                </a:solidFill>
              </a:rPr>
              <a:t>x^y</a:t>
            </a:r>
            <a:r>
              <a:rPr lang="zh-CN" altLang="en-US" b="1">
                <a:solidFill>
                  <a:srgbClr val="6600FF"/>
                </a:solidFill>
              </a:rPr>
              <a:t>的值为</a:t>
            </a:r>
            <a:r>
              <a:rPr lang="en-US" altLang="zh-CN" b="1">
                <a:solidFill>
                  <a:srgbClr val="6600FF"/>
                </a:solidFill>
              </a:rPr>
              <a:t>temp</a:t>
            </a:r>
          </a:p>
          <a:p>
            <a:r>
              <a:rPr lang="en-US" altLang="zh-CN" b="1">
                <a:solidFill>
                  <a:srgbClr val="6600FF"/>
                </a:solidFill>
              </a:rPr>
              <a:t>2 </a:t>
            </a:r>
            <a:r>
              <a:rPr lang="zh-CN" altLang="en-US" b="1">
                <a:solidFill>
                  <a:srgbClr val="6600FF"/>
                </a:solidFill>
              </a:rPr>
              <a:t>在</a:t>
            </a:r>
            <a:r>
              <a:rPr lang="en-US" altLang="zh-CN" b="1">
                <a:solidFill>
                  <a:srgbClr val="6600FF"/>
                </a:solidFill>
              </a:rPr>
              <a:t>temp</a:t>
            </a:r>
            <a:r>
              <a:rPr lang="zh-CN" altLang="en-US" b="1">
                <a:solidFill>
                  <a:srgbClr val="6600FF"/>
                </a:solidFill>
              </a:rPr>
              <a:t>大于</a:t>
            </a:r>
            <a:r>
              <a:rPr lang="en-US" altLang="zh-CN" b="1">
                <a:solidFill>
                  <a:srgbClr val="6600FF"/>
                </a:solidFill>
              </a:rPr>
              <a:t>0</a:t>
            </a:r>
            <a:r>
              <a:rPr lang="zh-CN" altLang="en-US" b="1">
                <a:solidFill>
                  <a:srgbClr val="6600FF"/>
                </a:solidFill>
              </a:rPr>
              <a:t>的情况下，不断执行如下操作</a:t>
            </a:r>
          </a:p>
          <a:p>
            <a:r>
              <a:rPr lang="zh-CN" altLang="en-US" b="1">
                <a:solidFill>
                  <a:srgbClr val="6600FF"/>
                </a:solidFill>
              </a:rPr>
              <a:t>  </a:t>
            </a:r>
            <a:r>
              <a:rPr lang="en-US" altLang="zh-CN" b="1">
                <a:solidFill>
                  <a:srgbClr val="6600FF"/>
                </a:solidFill>
              </a:rPr>
              <a:t>2.1 temp&amp;1</a:t>
            </a:r>
            <a:r>
              <a:rPr lang="zh-CN" altLang="en-US" b="1">
                <a:solidFill>
                  <a:srgbClr val="6600FF"/>
                </a:solidFill>
              </a:rPr>
              <a:t>的值累加给</a:t>
            </a:r>
            <a:r>
              <a:rPr lang="en-US" altLang="zh-CN" b="1">
                <a:solidFill>
                  <a:srgbClr val="6600FF"/>
                </a:solidFill>
              </a:rPr>
              <a:t>ret</a:t>
            </a:r>
          </a:p>
          <a:p>
            <a:r>
              <a:rPr lang="en-US" altLang="zh-CN" b="1">
                <a:solidFill>
                  <a:srgbClr val="6600FF"/>
                </a:solidFill>
              </a:rPr>
              <a:t>  2.2 temp</a:t>
            </a:r>
            <a:r>
              <a:rPr lang="zh-CN" altLang="en-US" b="1">
                <a:solidFill>
                  <a:srgbClr val="6600FF"/>
                </a:solidFill>
              </a:rPr>
              <a:t>右移</a:t>
            </a:r>
            <a:r>
              <a:rPr lang="en-US" altLang="zh-CN" b="1">
                <a:solidFill>
                  <a:srgbClr val="6600FF"/>
                </a:solidFill>
              </a:rPr>
              <a:t>1</a:t>
            </a:r>
            <a:r>
              <a:rPr lang="zh-CN" altLang="en-US" b="1">
                <a:solidFill>
                  <a:srgbClr val="6600FF"/>
                </a:solidFill>
              </a:rPr>
              <a:t>位</a:t>
            </a:r>
          </a:p>
          <a:p>
            <a:r>
              <a:rPr lang="en-US" altLang="zh-CN" b="1">
                <a:solidFill>
                  <a:srgbClr val="6600FF"/>
                </a:solidFill>
              </a:rPr>
              <a:t>3 </a:t>
            </a:r>
            <a:r>
              <a:rPr lang="zh-CN" altLang="en-US" b="1">
                <a:solidFill>
                  <a:srgbClr val="6600FF"/>
                </a:solidFill>
              </a:rPr>
              <a:t>返回</a:t>
            </a:r>
            <a:r>
              <a:rPr lang="en-US" altLang="zh-CN" b="1">
                <a:solidFill>
                  <a:srgbClr val="6600FF"/>
                </a:solidFill>
              </a:rPr>
              <a:t>ret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A154A6-C9FD-4A00-AB76-2F16B2017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811" y="669989"/>
            <a:ext cx="5519001" cy="443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773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231. Power of Two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5CB27D-55B6-4169-B368-604D88759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566" y="1217583"/>
            <a:ext cx="6298996" cy="523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13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231. Power of Two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669989"/>
            <a:ext cx="54441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6600FF"/>
                </a:solidFill>
              </a:rPr>
              <a:t>解法：与运算（时间复杂度</a:t>
            </a:r>
            <a:r>
              <a:rPr lang="en-US" altLang="zh-CN" b="1">
                <a:solidFill>
                  <a:srgbClr val="6600FF"/>
                </a:solidFill>
              </a:rPr>
              <a:t>O(1)</a:t>
            </a:r>
            <a:r>
              <a:rPr lang="zh-CN" altLang="en-US" b="1">
                <a:solidFill>
                  <a:srgbClr val="6600FF"/>
                </a:solidFill>
              </a:rPr>
              <a:t>，空间复杂度</a:t>
            </a:r>
            <a:r>
              <a:rPr lang="en-US" altLang="zh-CN" b="1">
                <a:solidFill>
                  <a:srgbClr val="6600FF"/>
                </a:solidFill>
              </a:rPr>
              <a:t>O(1)</a:t>
            </a:r>
            <a:r>
              <a:rPr lang="zh-CN" altLang="en-US" b="1">
                <a:solidFill>
                  <a:srgbClr val="6600FF"/>
                </a:solidFill>
              </a:rPr>
              <a:t>）</a:t>
            </a:r>
          </a:p>
          <a:p>
            <a:r>
              <a:rPr lang="en-US" altLang="zh-CN" b="1">
                <a:solidFill>
                  <a:srgbClr val="6600FF"/>
                </a:solidFill>
              </a:rPr>
              <a:t>1 </a:t>
            </a:r>
            <a:r>
              <a:rPr lang="zh-CN" altLang="en-US" b="1">
                <a:solidFill>
                  <a:srgbClr val="6600FF"/>
                </a:solidFill>
              </a:rPr>
              <a:t>判断</a:t>
            </a:r>
            <a:r>
              <a:rPr lang="en-US" altLang="zh-CN" b="1">
                <a:solidFill>
                  <a:srgbClr val="6600FF"/>
                </a:solidFill>
              </a:rPr>
              <a:t>n</a:t>
            </a:r>
            <a:r>
              <a:rPr lang="zh-CN" altLang="en-US" b="1">
                <a:solidFill>
                  <a:srgbClr val="6600FF"/>
                </a:solidFill>
              </a:rPr>
              <a:t>大于</a:t>
            </a:r>
            <a:r>
              <a:rPr lang="en-US" altLang="zh-CN" b="1">
                <a:solidFill>
                  <a:srgbClr val="6600FF"/>
                </a:solidFill>
              </a:rPr>
              <a:t>0</a:t>
            </a:r>
            <a:r>
              <a:rPr lang="zh-CN" altLang="en-US" b="1">
                <a:solidFill>
                  <a:srgbClr val="6600FF"/>
                </a:solidFill>
              </a:rPr>
              <a:t>和</a:t>
            </a:r>
            <a:r>
              <a:rPr lang="en-US" altLang="zh-CN" b="1">
                <a:solidFill>
                  <a:srgbClr val="6600FF"/>
                </a:solidFill>
              </a:rPr>
              <a:t>(n &amp; (n - 1))</a:t>
            </a:r>
            <a:r>
              <a:rPr lang="zh-CN" altLang="en-US" b="1">
                <a:solidFill>
                  <a:srgbClr val="6600FF"/>
                </a:solidFill>
              </a:rPr>
              <a:t>等于</a:t>
            </a:r>
            <a:r>
              <a:rPr lang="en-US" altLang="zh-CN" b="1">
                <a:solidFill>
                  <a:srgbClr val="6600FF"/>
                </a:solidFill>
              </a:rPr>
              <a:t>0</a:t>
            </a:r>
            <a:r>
              <a:rPr lang="zh-CN" altLang="en-US" b="1">
                <a:solidFill>
                  <a:srgbClr val="6600FF"/>
                </a:solidFill>
              </a:rPr>
              <a:t>是否同时成立</a:t>
            </a:r>
          </a:p>
          <a:p>
            <a:r>
              <a:rPr lang="zh-CN" altLang="en-US" b="1">
                <a:solidFill>
                  <a:srgbClr val="6600FF"/>
                </a:solidFill>
              </a:rPr>
              <a:t>  </a:t>
            </a:r>
            <a:r>
              <a:rPr lang="en-US" altLang="zh-CN" b="1">
                <a:solidFill>
                  <a:srgbClr val="6600FF"/>
                </a:solidFill>
              </a:rPr>
              <a:t>1.1 </a:t>
            </a:r>
            <a:r>
              <a:rPr lang="zh-CN" altLang="en-US" b="1">
                <a:solidFill>
                  <a:srgbClr val="6600FF"/>
                </a:solidFill>
              </a:rPr>
              <a:t>是的话，返回</a:t>
            </a:r>
            <a:r>
              <a:rPr lang="en-US" altLang="zh-CN" b="1">
                <a:solidFill>
                  <a:srgbClr val="6600FF"/>
                </a:solidFill>
              </a:rPr>
              <a:t>true</a:t>
            </a:r>
          </a:p>
          <a:p>
            <a:r>
              <a:rPr lang="en-US" altLang="zh-CN" b="1">
                <a:solidFill>
                  <a:srgbClr val="6600FF"/>
                </a:solidFill>
              </a:rPr>
              <a:t>  1.2 </a:t>
            </a:r>
            <a:r>
              <a:rPr lang="zh-CN" altLang="en-US" b="1">
                <a:solidFill>
                  <a:srgbClr val="6600FF"/>
                </a:solidFill>
              </a:rPr>
              <a:t>否的话，返回</a:t>
            </a:r>
            <a:r>
              <a:rPr lang="en-US" altLang="zh-CN" b="1">
                <a:solidFill>
                  <a:srgbClr val="6600FF"/>
                </a:solidFill>
              </a:rPr>
              <a:t>false</a:t>
            </a:r>
          </a:p>
          <a:p>
            <a:r>
              <a:rPr lang="zh-CN" altLang="en-US" b="1">
                <a:solidFill>
                  <a:srgbClr val="6600FF"/>
                </a:solidFill>
              </a:rPr>
              <a:t>解释：</a:t>
            </a:r>
          </a:p>
          <a:p>
            <a:r>
              <a:rPr lang="zh-CN" altLang="en-US" b="1">
                <a:solidFill>
                  <a:srgbClr val="6600FF"/>
                </a:solidFill>
              </a:rPr>
              <a:t>比如：</a:t>
            </a:r>
            <a:r>
              <a:rPr lang="en-US" altLang="zh-CN" b="1">
                <a:solidFill>
                  <a:srgbClr val="6600FF"/>
                </a:solidFill>
              </a:rPr>
              <a:t>2</a:t>
            </a:r>
            <a:r>
              <a:rPr lang="zh-CN" altLang="en-US" b="1">
                <a:solidFill>
                  <a:srgbClr val="6600FF"/>
                </a:solidFill>
              </a:rPr>
              <a:t>的</a:t>
            </a:r>
            <a:r>
              <a:rPr lang="en-US" altLang="zh-CN" b="1">
                <a:solidFill>
                  <a:srgbClr val="6600FF"/>
                </a:solidFill>
              </a:rPr>
              <a:t>4</a:t>
            </a:r>
            <a:r>
              <a:rPr lang="zh-CN" altLang="en-US" b="1">
                <a:solidFill>
                  <a:srgbClr val="6600FF"/>
                </a:solidFill>
              </a:rPr>
              <a:t>次方等于</a:t>
            </a:r>
            <a:r>
              <a:rPr lang="en-US" altLang="zh-CN" b="1">
                <a:solidFill>
                  <a:srgbClr val="6600FF"/>
                </a:solidFill>
              </a:rPr>
              <a:t>16</a:t>
            </a:r>
            <a:r>
              <a:rPr lang="zh-CN" altLang="en-US" b="1">
                <a:solidFill>
                  <a:srgbClr val="6600FF"/>
                </a:solidFill>
              </a:rPr>
              <a:t>，二进制表示为</a:t>
            </a:r>
            <a:r>
              <a:rPr lang="en-US" altLang="zh-CN" b="1">
                <a:solidFill>
                  <a:srgbClr val="6600FF"/>
                </a:solidFill>
              </a:rPr>
              <a:t>10000</a:t>
            </a:r>
            <a:r>
              <a:rPr lang="zh-CN" altLang="en-US" b="1">
                <a:solidFill>
                  <a:srgbClr val="6600FF"/>
                </a:solidFill>
              </a:rPr>
              <a:t>；减一后等于</a:t>
            </a:r>
            <a:r>
              <a:rPr lang="en-US" altLang="zh-CN" b="1">
                <a:solidFill>
                  <a:srgbClr val="6600FF"/>
                </a:solidFill>
              </a:rPr>
              <a:t>15</a:t>
            </a:r>
            <a:r>
              <a:rPr lang="zh-CN" altLang="en-US" b="1">
                <a:solidFill>
                  <a:srgbClr val="6600FF"/>
                </a:solidFill>
              </a:rPr>
              <a:t>，二进制表示为</a:t>
            </a:r>
            <a:r>
              <a:rPr lang="en-US" altLang="zh-CN" b="1">
                <a:solidFill>
                  <a:srgbClr val="6600FF"/>
                </a:solidFill>
              </a:rPr>
              <a:t>01111</a:t>
            </a:r>
            <a:endParaRPr lang="zh-CN" altLang="en-US" b="1">
              <a:solidFill>
                <a:srgbClr val="6600FF"/>
              </a:solidFill>
            </a:endParaRPr>
          </a:p>
          <a:p>
            <a:r>
              <a:rPr lang="en-US" altLang="zh-CN" b="1">
                <a:solidFill>
                  <a:srgbClr val="6600FF"/>
                </a:solidFill>
              </a:rPr>
              <a:t>10000</a:t>
            </a:r>
          </a:p>
          <a:p>
            <a:r>
              <a:rPr lang="en-US" altLang="zh-CN" b="1">
                <a:solidFill>
                  <a:srgbClr val="6600FF"/>
                </a:solidFill>
              </a:rPr>
              <a:t>01111</a:t>
            </a:r>
          </a:p>
          <a:p>
            <a:r>
              <a:rPr lang="zh-CN" altLang="en-US" b="1">
                <a:solidFill>
                  <a:srgbClr val="6600FF"/>
                </a:solidFill>
              </a:rPr>
              <a:t>按位与，值为</a:t>
            </a:r>
            <a:r>
              <a:rPr lang="en-US" altLang="zh-CN" b="1">
                <a:solidFill>
                  <a:srgbClr val="6600FF"/>
                </a:solidFill>
              </a:rPr>
              <a:t>0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C4B4E1-F18F-469D-8E6B-1845DD164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811" y="708445"/>
            <a:ext cx="6291218" cy="331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60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458. Poor Pigs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A7907A-11D8-48DF-8D3A-3416DA7B1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90" y="2003536"/>
            <a:ext cx="11773786" cy="285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329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458. Poor Pigs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669989"/>
            <a:ext cx="107055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6600FF"/>
                </a:solidFill>
              </a:rPr>
              <a:t>解法：演绎法（时间复杂度</a:t>
            </a:r>
            <a:r>
              <a:rPr lang="en-US" altLang="zh-CN" b="1" dirty="0">
                <a:solidFill>
                  <a:srgbClr val="6600FF"/>
                </a:solidFill>
              </a:rPr>
              <a:t>O(1)</a:t>
            </a:r>
            <a:r>
              <a:rPr lang="zh-CN" altLang="en-US" b="1" dirty="0">
                <a:solidFill>
                  <a:srgbClr val="6600FF"/>
                </a:solidFill>
              </a:rPr>
              <a:t>，空间复杂度</a:t>
            </a:r>
            <a:r>
              <a:rPr lang="en-US" altLang="zh-CN" b="1" dirty="0">
                <a:solidFill>
                  <a:srgbClr val="6600FF"/>
                </a:solidFill>
              </a:rPr>
              <a:t>O(1)</a:t>
            </a:r>
            <a:r>
              <a:rPr lang="zh-CN" altLang="en-US" b="1" dirty="0">
                <a:solidFill>
                  <a:srgbClr val="6600FF"/>
                </a:solidFill>
              </a:rPr>
              <a:t>）</a:t>
            </a:r>
          </a:p>
          <a:p>
            <a:r>
              <a:rPr lang="zh-CN" altLang="en-US" b="1" dirty="0">
                <a:solidFill>
                  <a:srgbClr val="6600FF"/>
                </a:solidFill>
              </a:rPr>
              <a:t>详细解释：</a:t>
            </a:r>
            <a:r>
              <a:rPr lang="en-US" altLang="zh-CN" b="1" dirty="0">
                <a:solidFill>
                  <a:srgbClr val="6600FF"/>
                </a:solidFill>
              </a:rPr>
              <a:t>https://leetcode.com/problems/poor-pigs/discuss/94273/Solution-with-detailed-explanation</a:t>
            </a:r>
          </a:p>
          <a:p>
            <a:r>
              <a:rPr lang="en-US" altLang="zh-CN" b="1" dirty="0">
                <a:solidFill>
                  <a:srgbClr val="6600FF"/>
                </a:solidFill>
              </a:rPr>
              <a:t>0 </a:t>
            </a:r>
            <a:r>
              <a:rPr lang="zh-CN" altLang="en-US" b="1" dirty="0">
                <a:solidFill>
                  <a:srgbClr val="6600FF"/>
                </a:solidFill>
              </a:rPr>
              <a:t>如果</a:t>
            </a:r>
            <a:r>
              <a:rPr lang="en-US" altLang="zh-CN" b="1" dirty="0">
                <a:solidFill>
                  <a:srgbClr val="6600FF"/>
                </a:solidFill>
              </a:rPr>
              <a:t>bucket</a:t>
            </a:r>
            <a:r>
              <a:rPr lang="zh-CN" altLang="en-US" b="1" dirty="0">
                <a:solidFill>
                  <a:srgbClr val="6600FF"/>
                </a:solidFill>
              </a:rPr>
              <a:t>小于等于</a:t>
            </a:r>
            <a:r>
              <a:rPr lang="en-US" altLang="zh-CN" b="1" dirty="0">
                <a:solidFill>
                  <a:srgbClr val="6600FF"/>
                </a:solidFill>
              </a:rPr>
              <a:t>0</a:t>
            </a:r>
            <a:r>
              <a:rPr lang="zh-CN" altLang="en-US" b="1" dirty="0">
                <a:solidFill>
                  <a:srgbClr val="6600FF"/>
                </a:solidFill>
              </a:rPr>
              <a:t>或者</a:t>
            </a:r>
            <a:r>
              <a:rPr lang="en-US" altLang="zh-CN" b="1" dirty="0" err="1">
                <a:solidFill>
                  <a:srgbClr val="6600FF"/>
                </a:solidFill>
              </a:rPr>
              <a:t>minutesToDie</a:t>
            </a:r>
            <a:r>
              <a:rPr lang="zh-CN" altLang="en-US" b="1" dirty="0">
                <a:solidFill>
                  <a:srgbClr val="6600FF"/>
                </a:solidFill>
              </a:rPr>
              <a:t>小于等于</a:t>
            </a:r>
            <a:r>
              <a:rPr lang="en-US" altLang="zh-CN" b="1" dirty="0">
                <a:solidFill>
                  <a:srgbClr val="6600FF"/>
                </a:solidFill>
              </a:rPr>
              <a:t>0</a:t>
            </a:r>
            <a:r>
              <a:rPr lang="zh-CN" altLang="en-US" b="1" dirty="0">
                <a:solidFill>
                  <a:srgbClr val="6600FF"/>
                </a:solidFill>
              </a:rPr>
              <a:t>或者</a:t>
            </a:r>
            <a:r>
              <a:rPr lang="en-US" altLang="zh-CN" b="1" dirty="0" err="1">
                <a:solidFill>
                  <a:srgbClr val="6600FF"/>
                </a:solidFill>
              </a:rPr>
              <a:t>minutesToTest</a:t>
            </a:r>
            <a:r>
              <a:rPr lang="zh-CN" altLang="en-US" b="1" dirty="0">
                <a:solidFill>
                  <a:srgbClr val="6600FF"/>
                </a:solidFill>
              </a:rPr>
              <a:t>小于等于</a:t>
            </a:r>
            <a:r>
              <a:rPr lang="en-US" altLang="zh-CN" b="1" dirty="0">
                <a:solidFill>
                  <a:srgbClr val="6600FF"/>
                </a:solidFill>
              </a:rPr>
              <a:t>0</a:t>
            </a:r>
            <a:r>
              <a:rPr lang="zh-CN" altLang="en-US" b="1" dirty="0">
                <a:solidFill>
                  <a:srgbClr val="6600FF"/>
                </a:solidFill>
              </a:rPr>
              <a:t>，则返回</a:t>
            </a:r>
            <a:r>
              <a:rPr lang="en-US" altLang="zh-CN" b="1" dirty="0">
                <a:solidFill>
                  <a:srgbClr val="6600FF"/>
                </a:solidFill>
              </a:rPr>
              <a:t>0</a:t>
            </a:r>
          </a:p>
          <a:p>
            <a:r>
              <a:rPr lang="en-US" altLang="zh-CN" b="1" dirty="0">
                <a:solidFill>
                  <a:srgbClr val="6600FF"/>
                </a:solidFill>
              </a:rPr>
              <a:t>1 </a:t>
            </a:r>
            <a:r>
              <a:rPr lang="zh-CN" altLang="en-US" b="1" dirty="0">
                <a:solidFill>
                  <a:srgbClr val="6600FF"/>
                </a:solidFill>
              </a:rPr>
              <a:t>初始化</a:t>
            </a:r>
            <a:r>
              <a:rPr lang="en-US" altLang="zh-CN" b="1" dirty="0" err="1">
                <a:solidFill>
                  <a:srgbClr val="6600FF"/>
                </a:solidFill>
              </a:rPr>
              <a:t>tryTimes</a:t>
            </a:r>
            <a:r>
              <a:rPr lang="zh-CN" altLang="en-US" b="1" dirty="0">
                <a:solidFill>
                  <a:srgbClr val="6600FF"/>
                </a:solidFill>
              </a:rPr>
              <a:t>为</a:t>
            </a:r>
            <a:r>
              <a:rPr lang="en-US" altLang="zh-CN" b="1" dirty="0" err="1">
                <a:solidFill>
                  <a:srgbClr val="6600FF"/>
                </a:solidFill>
              </a:rPr>
              <a:t>minutesToTest</a:t>
            </a:r>
            <a:r>
              <a:rPr lang="en-US" altLang="zh-CN" b="1" dirty="0">
                <a:solidFill>
                  <a:srgbClr val="6600FF"/>
                </a:solidFill>
              </a:rPr>
              <a:t>/</a:t>
            </a:r>
            <a:r>
              <a:rPr lang="en-US" altLang="zh-CN" b="1" dirty="0" err="1">
                <a:solidFill>
                  <a:srgbClr val="6600FF"/>
                </a:solidFill>
              </a:rPr>
              <a:t>minutesToDie</a:t>
            </a:r>
            <a:endParaRPr lang="en-US" altLang="zh-CN" b="1" dirty="0">
              <a:solidFill>
                <a:srgbClr val="6600FF"/>
              </a:solidFill>
            </a:endParaRPr>
          </a:p>
          <a:p>
            <a:r>
              <a:rPr lang="en-US" altLang="zh-CN" b="1" dirty="0">
                <a:solidFill>
                  <a:srgbClr val="6600FF"/>
                </a:solidFill>
              </a:rPr>
              <a:t>2 </a:t>
            </a:r>
            <a:r>
              <a:rPr lang="zh-CN" altLang="en-US" b="1" dirty="0">
                <a:solidFill>
                  <a:srgbClr val="6600FF"/>
                </a:solidFill>
              </a:rPr>
              <a:t>返回</a:t>
            </a:r>
            <a:r>
              <a:rPr lang="en-US" altLang="zh-CN" b="1" dirty="0">
                <a:solidFill>
                  <a:srgbClr val="6600FF"/>
                </a:solidFill>
              </a:rPr>
              <a:t>(int) </a:t>
            </a:r>
            <a:r>
              <a:rPr lang="en-US" altLang="zh-CN" b="1" dirty="0" err="1">
                <a:solidFill>
                  <a:srgbClr val="6600FF"/>
                </a:solidFill>
              </a:rPr>
              <a:t>Math.ceil</a:t>
            </a:r>
            <a:r>
              <a:rPr lang="en-US" altLang="zh-CN" b="1" dirty="0">
                <a:solidFill>
                  <a:srgbClr val="6600FF"/>
                </a:solidFill>
              </a:rPr>
              <a:t>((double) Math.log(buckets) / Math.log(</a:t>
            </a:r>
            <a:r>
              <a:rPr lang="en-US" altLang="zh-CN" b="1" dirty="0" err="1">
                <a:solidFill>
                  <a:srgbClr val="6600FF"/>
                </a:solidFill>
              </a:rPr>
              <a:t>tryTimes</a:t>
            </a:r>
            <a:r>
              <a:rPr lang="en-US" altLang="zh-CN" b="1" dirty="0">
                <a:solidFill>
                  <a:srgbClr val="6600FF"/>
                </a:solidFill>
              </a:rPr>
              <a:t> + 1))</a:t>
            </a:r>
            <a:r>
              <a:rPr lang="zh-CN" altLang="en-US" b="1" dirty="0">
                <a:solidFill>
                  <a:srgbClr val="6600FF"/>
                </a:solidFill>
              </a:rPr>
              <a:t>（向上取整）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6DB6F8-4CFF-4111-ABEA-69021C3B9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087" y="2683412"/>
            <a:ext cx="6095238" cy="2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60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476. Number Complement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B3498E-AA41-482A-9E0C-1AC12BA0D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534" y="1559424"/>
            <a:ext cx="10049935" cy="470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59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A8305-0062-4575-AF52-7EC6C4FB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zh-CN" altLang="en-US" b="1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63EA3-B71F-48AC-BAB6-33BA77C53E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8519" y="1860655"/>
            <a:ext cx="10363826" cy="3878963"/>
          </a:xfrm>
        </p:spPr>
        <p:txBody>
          <a:bodyPr>
            <a:noAutofit/>
          </a:bodyPr>
          <a:lstStyle/>
          <a:p>
            <a:r>
              <a:rPr lang="zh-CN" altLang="en-US" sz="2800" b="1" cap="none"/>
              <a:t>数字的计算机表示</a:t>
            </a:r>
            <a:endParaRPr lang="en-US" altLang="zh-CN" sz="2800" b="1" cap="none"/>
          </a:p>
          <a:p>
            <a:r>
              <a:rPr lang="zh-CN" altLang="en-US" sz="2800" b="1" cap="none"/>
              <a:t>六种常见的位运算</a:t>
            </a:r>
            <a:endParaRPr lang="en-US" altLang="zh-CN" sz="2800" b="1" cap="none"/>
          </a:p>
          <a:p>
            <a:r>
              <a:rPr lang="zh-CN" altLang="en-US" sz="2800" b="1" cap="none"/>
              <a:t>真题解析</a:t>
            </a:r>
          </a:p>
        </p:txBody>
      </p:sp>
    </p:spTree>
    <p:extLst>
      <p:ext uri="{BB962C8B-B14F-4D97-AF65-F5344CB8AC3E}">
        <p14:creationId xmlns:p14="http://schemas.microsoft.com/office/powerpoint/2010/main" val="73462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476. Number Complement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669989"/>
            <a:ext cx="104241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6600FF"/>
                </a:solidFill>
              </a:rPr>
              <a:t>解法：取反，与操作（时间复杂度</a:t>
            </a:r>
            <a:r>
              <a:rPr lang="en-US" altLang="zh-CN" b="1" dirty="0">
                <a:solidFill>
                  <a:srgbClr val="6600FF"/>
                </a:solidFill>
              </a:rPr>
              <a:t>O(1)</a:t>
            </a:r>
            <a:r>
              <a:rPr lang="zh-CN" altLang="en-US" b="1" dirty="0">
                <a:solidFill>
                  <a:srgbClr val="6600FF"/>
                </a:solidFill>
              </a:rPr>
              <a:t>，空间复杂度</a:t>
            </a:r>
            <a:r>
              <a:rPr lang="en-US" altLang="zh-CN" b="1" dirty="0">
                <a:solidFill>
                  <a:srgbClr val="6600FF"/>
                </a:solidFill>
              </a:rPr>
              <a:t>O(1)</a:t>
            </a:r>
            <a:r>
              <a:rPr lang="zh-CN" altLang="en-US" b="1" dirty="0">
                <a:solidFill>
                  <a:srgbClr val="6600FF"/>
                </a:solidFill>
              </a:rPr>
              <a:t>）</a:t>
            </a:r>
          </a:p>
          <a:p>
            <a:r>
              <a:rPr lang="zh-CN" altLang="en-US" b="1" dirty="0">
                <a:solidFill>
                  <a:srgbClr val="6600FF"/>
                </a:solidFill>
              </a:rPr>
              <a:t>补码：</a:t>
            </a:r>
            <a:r>
              <a:rPr lang="en-US" altLang="zh-CN" b="1" dirty="0">
                <a:solidFill>
                  <a:srgbClr val="6600FF"/>
                </a:solidFill>
              </a:rPr>
              <a:t>https://baike.baidu.com/item/%E8%A1%A5%E7%A0%81/6854613</a:t>
            </a:r>
          </a:p>
          <a:p>
            <a:r>
              <a:rPr lang="en-US" altLang="zh-CN" b="1" dirty="0">
                <a:solidFill>
                  <a:srgbClr val="6600FF"/>
                </a:solidFill>
              </a:rPr>
              <a:t>0 </a:t>
            </a:r>
            <a:r>
              <a:rPr lang="zh-CN" altLang="en-US" b="1" dirty="0">
                <a:solidFill>
                  <a:srgbClr val="6600FF"/>
                </a:solidFill>
              </a:rPr>
              <a:t>如果</a:t>
            </a:r>
            <a:r>
              <a:rPr lang="en-US" altLang="zh-CN" b="1" dirty="0">
                <a:solidFill>
                  <a:srgbClr val="6600FF"/>
                </a:solidFill>
              </a:rPr>
              <a:t>num</a:t>
            </a:r>
            <a:r>
              <a:rPr lang="zh-CN" altLang="en-US" b="1" dirty="0">
                <a:solidFill>
                  <a:srgbClr val="6600FF"/>
                </a:solidFill>
              </a:rPr>
              <a:t>小于等于</a:t>
            </a:r>
            <a:r>
              <a:rPr lang="en-US" altLang="zh-CN" b="1" dirty="0">
                <a:solidFill>
                  <a:srgbClr val="6600FF"/>
                </a:solidFill>
              </a:rPr>
              <a:t>0</a:t>
            </a:r>
            <a:r>
              <a:rPr lang="zh-CN" altLang="en-US" b="1" dirty="0">
                <a:solidFill>
                  <a:srgbClr val="6600FF"/>
                </a:solidFill>
              </a:rPr>
              <a:t>，则返回</a:t>
            </a:r>
            <a:r>
              <a:rPr lang="en-US" altLang="zh-CN" b="1" dirty="0">
                <a:solidFill>
                  <a:srgbClr val="6600FF"/>
                </a:solidFill>
              </a:rPr>
              <a:t>0</a:t>
            </a:r>
          </a:p>
          <a:p>
            <a:r>
              <a:rPr lang="en-US" altLang="zh-CN" b="1" dirty="0">
                <a:solidFill>
                  <a:srgbClr val="6600FF"/>
                </a:solidFill>
              </a:rPr>
              <a:t>1 </a:t>
            </a:r>
            <a:r>
              <a:rPr lang="zh-CN" altLang="en-US" b="1" dirty="0">
                <a:solidFill>
                  <a:srgbClr val="6600FF"/>
                </a:solidFill>
              </a:rPr>
              <a:t>返回</a:t>
            </a:r>
            <a:r>
              <a:rPr lang="en-US" altLang="zh-CN" b="1" dirty="0">
                <a:solidFill>
                  <a:srgbClr val="6600FF"/>
                </a:solidFill>
              </a:rPr>
              <a:t>~num &amp; (</a:t>
            </a:r>
            <a:r>
              <a:rPr lang="en-US" altLang="zh-CN" b="1" dirty="0" err="1">
                <a:solidFill>
                  <a:srgbClr val="6600FF"/>
                </a:solidFill>
              </a:rPr>
              <a:t>Integer.highestOneBit</a:t>
            </a:r>
            <a:r>
              <a:rPr lang="en-US" altLang="zh-CN" b="1" dirty="0">
                <a:solidFill>
                  <a:srgbClr val="6600FF"/>
                </a:solidFill>
              </a:rPr>
              <a:t>(num) - 1)</a:t>
            </a:r>
          </a:p>
          <a:p>
            <a:r>
              <a:rPr lang="zh-CN" altLang="en-US" b="1" dirty="0">
                <a:solidFill>
                  <a:srgbClr val="6600FF"/>
                </a:solidFill>
              </a:rPr>
              <a:t>解释：</a:t>
            </a:r>
          </a:p>
          <a:p>
            <a:r>
              <a:rPr lang="zh-CN" altLang="en-US" b="1" dirty="0">
                <a:solidFill>
                  <a:srgbClr val="6600FF"/>
                </a:solidFill>
              </a:rPr>
              <a:t>比如：</a:t>
            </a:r>
            <a:r>
              <a:rPr lang="en-US" altLang="zh-CN" b="1" dirty="0">
                <a:solidFill>
                  <a:srgbClr val="6600FF"/>
                </a:solidFill>
              </a:rPr>
              <a:t>7</a:t>
            </a:r>
            <a:r>
              <a:rPr lang="zh-CN" altLang="en-US" b="1" dirty="0">
                <a:solidFill>
                  <a:srgbClr val="6600FF"/>
                </a:solidFill>
              </a:rPr>
              <a:t>，虽然一眼能看出来</a:t>
            </a:r>
            <a:r>
              <a:rPr lang="en-US" altLang="zh-CN" b="1" dirty="0">
                <a:solidFill>
                  <a:srgbClr val="6600FF"/>
                </a:solidFill>
              </a:rPr>
              <a:t>7</a:t>
            </a:r>
            <a:r>
              <a:rPr lang="zh-CN" altLang="en-US" b="1" dirty="0">
                <a:solidFill>
                  <a:srgbClr val="6600FF"/>
                </a:solidFill>
              </a:rPr>
              <a:t>（</a:t>
            </a:r>
            <a:r>
              <a:rPr lang="en-US" altLang="zh-CN" b="1" dirty="0">
                <a:solidFill>
                  <a:srgbClr val="6600FF"/>
                </a:solidFill>
              </a:rPr>
              <a:t>111</a:t>
            </a:r>
            <a:r>
              <a:rPr lang="zh-CN" altLang="en-US" b="1" dirty="0">
                <a:solidFill>
                  <a:srgbClr val="6600FF"/>
                </a:solidFill>
              </a:rPr>
              <a:t>）的补数为</a:t>
            </a:r>
            <a:r>
              <a:rPr lang="en-US" altLang="zh-CN" b="1" dirty="0">
                <a:solidFill>
                  <a:srgbClr val="6600FF"/>
                </a:solidFill>
              </a:rPr>
              <a:t>0</a:t>
            </a:r>
            <a:r>
              <a:rPr lang="zh-CN" altLang="en-US" b="1" dirty="0">
                <a:solidFill>
                  <a:srgbClr val="6600FF"/>
                </a:solidFill>
              </a:rPr>
              <a:t>（</a:t>
            </a:r>
            <a:r>
              <a:rPr lang="en-US" altLang="zh-CN" b="1" dirty="0">
                <a:solidFill>
                  <a:srgbClr val="6600FF"/>
                </a:solidFill>
              </a:rPr>
              <a:t>000</a:t>
            </a:r>
            <a:r>
              <a:rPr lang="zh-CN" altLang="en-US" b="1" dirty="0">
                <a:solidFill>
                  <a:srgbClr val="6600FF"/>
                </a:solidFill>
              </a:rPr>
              <a:t>），但真正的求解过程</a:t>
            </a:r>
            <a:r>
              <a:rPr lang="zh-CN" altLang="en-US" b="1">
                <a:solidFill>
                  <a:srgbClr val="6600FF"/>
                </a:solidFill>
              </a:rPr>
              <a:t>却比较复杂，</a:t>
            </a:r>
            <a:r>
              <a:rPr lang="zh-CN" altLang="en-US" b="1" dirty="0">
                <a:solidFill>
                  <a:srgbClr val="6600FF"/>
                </a:solidFill>
              </a:rPr>
              <a:t>具体如下：</a:t>
            </a:r>
            <a:endParaRPr lang="en-US" altLang="zh-CN" b="1" dirty="0">
              <a:solidFill>
                <a:srgbClr val="6600FF"/>
              </a:solidFill>
            </a:endParaRPr>
          </a:p>
          <a:p>
            <a:r>
              <a:rPr lang="en-US" altLang="zh-CN" b="1" dirty="0">
                <a:solidFill>
                  <a:srgbClr val="6600FF"/>
                </a:solidFill>
              </a:rPr>
              <a:t>7</a:t>
            </a:r>
            <a:r>
              <a:rPr lang="zh-CN" altLang="en-US" b="1" dirty="0">
                <a:solidFill>
                  <a:srgbClr val="6600FF"/>
                </a:solidFill>
              </a:rPr>
              <a:t>的二进制表示为</a:t>
            </a:r>
            <a:r>
              <a:rPr lang="en-US" altLang="zh-CN" b="1" dirty="0">
                <a:solidFill>
                  <a:srgbClr val="6600FF"/>
                </a:solidFill>
              </a:rPr>
              <a:t>00000111</a:t>
            </a:r>
            <a:r>
              <a:rPr lang="zh-CN" altLang="en-US" b="1" dirty="0">
                <a:solidFill>
                  <a:srgbClr val="6600FF"/>
                </a:solidFill>
              </a:rPr>
              <a:t>（只演示</a:t>
            </a:r>
            <a:r>
              <a:rPr lang="en-US" altLang="zh-CN" b="1" dirty="0">
                <a:solidFill>
                  <a:srgbClr val="6600FF"/>
                </a:solidFill>
              </a:rPr>
              <a:t>8</a:t>
            </a:r>
            <a:r>
              <a:rPr lang="zh-CN" altLang="en-US" b="1" dirty="0">
                <a:solidFill>
                  <a:srgbClr val="6600FF"/>
                </a:solidFill>
              </a:rPr>
              <a:t>位）</a:t>
            </a:r>
          </a:p>
          <a:p>
            <a:r>
              <a:rPr lang="en-US" altLang="zh-CN" b="1" dirty="0">
                <a:solidFill>
                  <a:srgbClr val="6600FF"/>
                </a:solidFill>
              </a:rPr>
              <a:t>1 </a:t>
            </a:r>
            <a:r>
              <a:rPr lang="zh-CN" altLang="en-US" b="1" dirty="0">
                <a:solidFill>
                  <a:srgbClr val="6600FF"/>
                </a:solidFill>
              </a:rPr>
              <a:t>先按位取反，变成</a:t>
            </a:r>
            <a:r>
              <a:rPr lang="en-US" altLang="zh-CN" b="1" dirty="0">
                <a:solidFill>
                  <a:srgbClr val="6600FF"/>
                </a:solidFill>
              </a:rPr>
              <a:t>11111000</a:t>
            </a:r>
            <a:r>
              <a:rPr lang="zh-CN" altLang="en-US" b="1" dirty="0">
                <a:solidFill>
                  <a:srgbClr val="6600FF"/>
                </a:solidFill>
              </a:rPr>
              <a:t>，是个负数，负数使用补码进行表示</a:t>
            </a:r>
          </a:p>
          <a:p>
            <a:r>
              <a:rPr lang="en-US" altLang="zh-CN" b="1" dirty="0">
                <a:solidFill>
                  <a:srgbClr val="6600FF"/>
                </a:solidFill>
              </a:rPr>
              <a:t>2 </a:t>
            </a:r>
            <a:r>
              <a:rPr lang="zh-CN" altLang="en-US" b="1" dirty="0">
                <a:solidFill>
                  <a:srgbClr val="6600FF"/>
                </a:solidFill>
              </a:rPr>
              <a:t>先保留符号位</a:t>
            </a:r>
            <a:r>
              <a:rPr lang="en-US" altLang="zh-CN" b="1" dirty="0">
                <a:solidFill>
                  <a:srgbClr val="6600FF"/>
                </a:solidFill>
              </a:rPr>
              <a:t>1</a:t>
            </a:r>
            <a:r>
              <a:rPr lang="zh-CN" altLang="en-US" b="1" dirty="0">
                <a:solidFill>
                  <a:srgbClr val="6600FF"/>
                </a:solidFill>
              </a:rPr>
              <a:t>，其余位按位取反变成</a:t>
            </a:r>
            <a:r>
              <a:rPr lang="en-US" altLang="zh-CN" b="1" dirty="0">
                <a:solidFill>
                  <a:srgbClr val="6600FF"/>
                </a:solidFill>
              </a:rPr>
              <a:t>10000111</a:t>
            </a:r>
            <a:r>
              <a:rPr lang="zh-CN" altLang="en-US" b="1" dirty="0">
                <a:solidFill>
                  <a:srgbClr val="6600FF"/>
                </a:solidFill>
              </a:rPr>
              <a:t>，然后，再加</a:t>
            </a:r>
            <a:r>
              <a:rPr lang="en-US" altLang="zh-CN" b="1" dirty="0">
                <a:solidFill>
                  <a:srgbClr val="6600FF"/>
                </a:solidFill>
              </a:rPr>
              <a:t>1</a:t>
            </a:r>
            <a:r>
              <a:rPr lang="zh-CN" altLang="en-US" b="1" dirty="0">
                <a:solidFill>
                  <a:srgbClr val="6600FF"/>
                </a:solidFill>
              </a:rPr>
              <a:t>，变成其补码</a:t>
            </a:r>
            <a:r>
              <a:rPr lang="en-US" altLang="zh-CN" b="1" dirty="0">
                <a:solidFill>
                  <a:srgbClr val="6600FF"/>
                </a:solidFill>
              </a:rPr>
              <a:t>10001000</a:t>
            </a:r>
            <a:r>
              <a:rPr lang="zh-CN" altLang="en-US" b="1" dirty="0">
                <a:solidFill>
                  <a:srgbClr val="6600FF"/>
                </a:solidFill>
              </a:rPr>
              <a:t>，即：</a:t>
            </a:r>
            <a:r>
              <a:rPr lang="en-US" altLang="zh-CN" b="1" dirty="0">
                <a:solidFill>
                  <a:srgbClr val="6600FF"/>
                </a:solidFill>
              </a:rPr>
              <a:t>-8</a:t>
            </a:r>
          </a:p>
          <a:p>
            <a:r>
              <a:rPr lang="en-US" altLang="zh-CN" b="1" dirty="0">
                <a:solidFill>
                  <a:srgbClr val="6600FF"/>
                </a:solidFill>
              </a:rPr>
              <a:t>3 7</a:t>
            </a:r>
            <a:r>
              <a:rPr lang="zh-CN" altLang="en-US" b="1" dirty="0">
                <a:solidFill>
                  <a:srgbClr val="6600FF"/>
                </a:solidFill>
              </a:rPr>
              <a:t>只保留最高位的</a:t>
            </a:r>
            <a:r>
              <a:rPr lang="en-US" altLang="zh-CN" b="1" dirty="0">
                <a:solidFill>
                  <a:srgbClr val="6600FF"/>
                </a:solidFill>
              </a:rPr>
              <a:t>1</a:t>
            </a:r>
            <a:r>
              <a:rPr lang="zh-CN" altLang="en-US" b="1" dirty="0">
                <a:solidFill>
                  <a:srgbClr val="6600FF"/>
                </a:solidFill>
              </a:rPr>
              <a:t>，则表示为</a:t>
            </a:r>
            <a:r>
              <a:rPr lang="en-US" altLang="zh-CN" b="1" dirty="0">
                <a:solidFill>
                  <a:srgbClr val="6600FF"/>
                </a:solidFill>
              </a:rPr>
              <a:t>00000100</a:t>
            </a:r>
            <a:r>
              <a:rPr lang="zh-CN" altLang="en-US" b="1" dirty="0">
                <a:solidFill>
                  <a:srgbClr val="6600FF"/>
                </a:solidFill>
              </a:rPr>
              <a:t>，然后，执行减</a:t>
            </a:r>
            <a:r>
              <a:rPr lang="en-US" altLang="zh-CN" b="1" dirty="0">
                <a:solidFill>
                  <a:srgbClr val="6600FF"/>
                </a:solidFill>
              </a:rPr>
              <a:t>1</a:t>
            </a:r>
            <a:r>
              <a:rPr lang="zh-CN" altLang="en-US" b="1" dirty="0">
                <a:solidFill>
                  <a:srgbClr val="6600FF"/>
                </a:solidFill>
              </a:rPr>
              <a:t>操作，变成</a:t>
            </a:r>
            <a:r>
              <a:rPr lang="en-US" altLang="zh-CN" b="1" dirty="0">
                <a:solidFill>
                  <a:srgbClr val="6600FF"/>
                </a:solidFill>
              </a:rPr>
              <a:t>00000011</a:t>
            </a:r>
            <a:r>
              <a:rPr lang="zh-CN" altLang="en-US" b="1" dirty="0">
                <a:solidFill>
                  <a:srgbClr val="6600FF"/>
                </a:solidFill>
              </a:rPr>
              <a:t>，即：</a:t>
            </a:r>
            <a:r>
              <a:rPr lang="en-US" altLang="zh-CN" b="1" dirty="0">
                <a:solidFill>
                  <a:srgbClr val="6600FF"/>
                </a:solidFill>
              </a:rPr>
              <a:t>3</a:t>
            </a:r>
          </a:p>
          <a:p>
            <a:r>
              <a:rPr lang="en-US" altLang="zh-CN" b="1" dirty="0">
                <a:solidFill>
                  <a:srgbClr val="6600FF"/>
                </a:solidFill>
              </a:rPr>
              <a:t>4 -8</a:t>
            </a:r>
            <a:r>
              <a:rPr lang="zh-CN" altLang="en-US" b="1" dirty="0">
                <a:solidFill>
                  <a:srgbClr val="6600FF"/>
                </a:solidFill>
              </a:rPr>
              <a:t>与</a:t>
            </a:r>
            <a:r>
              <a:rPr lang="en-US" altLang="zh-CN" b="1" dirty="0">
                <a:solidFill>
                  <a:srgbClr val="6600FF"/>
                </a:solidFill>
              </a:rPr>
              <a:t>3</a:t>
            </a:r>
            <a:r>
              <a:rPr lang="zh-CN" altLang="en-US" b="1" dirty="0">
                <a:solidFill>
                  <a:srgbClr val="6600FF"/>
                </a:solidFill>
              </a:rPr>
              <a:t>，值为</a:t>
            </a:r>
            <a:r>
              <a:rPr lang="en-US" altLang="zh-CN" b="1" dirty="0">
                <a:solidFill>
                  <a:srgbClr val="6600FF"/>
                </a:solidFill>
              </a:rPr>
              <a:t>0</a:t>
            </a:r>
            <a:r>
              <a:rPr lang="zh-CN" altLang="en-US" b="1" dirty="0">
                <a:solidFill>
                  <a:srgbClr val="6600FF"/>
                </a:solidFill>
              </a:rPr>
              <a:t>，即为解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DB0326-CD8B-4773-A09B-0A18CA10B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246" y="3766579"/>
            <a:ext cx="6743408" cy="242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64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253" y="1364565"/>
            <a:ext cx="5575493" cy="3024553"/>
          </a:xfrm>
        </p:spPr>
        <p:txBody>
          <a:bodyPr>
            <a:normAutofit/>
          </a:bodyPr>
          <a:lstStyle/>
          <a:p>
            <a:r>
              <a:rPr lang="en-US" altLang="zh-CN" sz="6000" b="1"/>
              <a:t>Q&amp;A</a:t>
            </a:r>
            <a:endParaRPr lang="zh-CN" altLang="en-US" sz="6000" b="1"/>
          </a:p>
        </p:txBody>
      </p:sp>
    </p:spTree>
    <p:extLst>
      <p:ext uri="{BB962C8B-B14F-4D97-AF65-F5344CB8AC3E}">
        <p14:creationId xmlns:p14="http://schemas.microsoft.com/office/powerpoint/2010/main" val="196084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614363"/>
          </a:xfrm>
        </p:spPr>
        <p:txBody>
          <a:bodyPr/>
          <a:lstStyle/>
          <a:p>
            <a:r>
              <a:rPr lang="zh-CN" altLang="en-US" b="1" cap="none"/>
              <a:t>数字的计算机表示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3055" y="307180"/>
            <a:ext cx="11945888" cy="655081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原码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符号位加上真值的绝对值， 即用第一位表示符号， 其余位表示值。</a:t>
            </a: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反码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正数的反码是其本身；负数的反码是在其原码的基础上， 符号位不变，其余各个位取反。</a:t>
            </a: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zh-CN" altLang="en-US" sz="28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补码</a:t>
            </a:r>
          </a:p>
          <a:p>
            <a:pPr marL="0" lvl="0" indent="0">
              <a:spcBef>
                <a:spcPts val="0"/>
              </a:spcBef>
              <a:buClr>
                <a:prstClr val="black"/>
              </a:buClr>
              <a:buNone/>
            </a:pPr>
            <a:r>
              <a:rPr lang="zh-CN" altLang="en-US" sz="2400" b="1" cap="none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正数的补码就是其本身；负数的补码是在其原码的基础上， 符号位不变， 其余各位取反， 最后</a:t>
            </a:r>
            <a:r>
              <a:rPr lang="en-US" altLang="zh-CN" sz="2400" b="1" cap="none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zh-CN" altLang="en-US" sz="2400" b="1" cap="none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  <a:r>
              <a:rPr lang="en-US" altLang="zh-CN" sz="2400" b="1" cap="none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b="1" cap="none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即在反码的基础上</a:t>
            </a:r>
            <a:r>
              <a:rPr lang="en-US" altLang="zh-CN" sz="2400" b="1" cap="none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</a:t>
            </a:r>
          </a:p>
          <a:p>
            <a:pPr marL="0" lvl="0" indent="0">
              <a:spcBef>
                <a:spcPts val="0"/>
              </a:spcBef>
              <a:buClr>
                <a:prstClr val="black"/>
              </a:buClr>
              <a:buNone/>
            </a:pPr>
            <a:endParaRPr lang="en-US" altLang="zh-CN" sz="2400" b="1" cap="none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buClr>
                <a:prstClr val="black"/>
              </a:buClr>
              <a:buNone/>
            </a:pPr>
            <a:endParaRPr lang="en-US" altLang="zh-CN" sz="2400" b="1" cap="none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buClr>
                <a:prstClr val="black"/>
              </a:buClr>
              <a:buNone/>
            </a:pPr>
            <a:endParaRPr lang="en-US" altLang="zh-CN" sz="2400" b="1" cap="none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buClr>
                <a:prstClr val="black"/>
              </a:buClr>
              <a:buNone/>
            </a:pPr>
            <a:endParaRPr lang="en-US" altLang="zh-CN" sz="2400" b="1" cap="none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buClr>
                <a:prstClr val="black"/>
              </a:buClr>
              <a:buNone/>
            </a:pPr>
            <a:endParaRPr lang="en-US" altLang="zh-CN" sz="2400" b="1" cap="none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buClr>
                <a:prstClr val="black"/>
              </a:buClr>
              <a:buNone/>
            </a:pPr>
            <a:r>
              <a:rPr lang="zh-CN" altLang="en-US" sz="2400" b="1" cap="none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备注：计算机中，数字用补码进行表示。</a:t>
            </a:r>
            <a:endParaRPr lang="en-US" altLang="zh-CN" sz="2400" b="1" cap="none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8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D5054B-3BA0-42C6-A92E-CDBE0460F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902" y="4014446"/>
            <a:ext cx="8171428" cy="1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32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zh-CN" altLang="en-US" b="1" cap="none"/>
              <a:t>六种常见的位运算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083212"/>
            <a:ext cx="10363826" cy="554267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位运算类型</a:t>
            </a:r>
            <a:endParaRPr lang="en-US" altLang="zh-CN" sz="2800" b="1" cap="none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b="1" cap="none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EBFE9E87-06F7-42AD-9880-1A9A9CF37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3580" y="1958697"/>
            <a:ext cx="7820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graphicFrame>
        <p:nvGraphicFramePr>
          <p:cNvPr id="5" name="Group 39">
            <a:extLst>
              <a:ext uri="{FF2B5EF4-FFF2-40B4-BE49-F238E27FC236}">
                <a16:creationId xmlns:a16="http://schemas.microsoft.com/office/drawing/2014/main" id="{72388F92-B836-4A0D-ADD8-9D316DA74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503412"/>
              </p:ext>
            </p:extLst>
          </p:nvPr>
        </p:nvGraphicFramePr>
        <p:xfrm>
          <a:off x="1972955" y="2142338"/>
          <a:ext cx="7345362" cy="2409508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1599227858"/>
                    </a:ext>
                  </a:extLst>
                </a:gridCol>
                <a:gridCol w="1662112">
                  <a:extLst>
                    <a:ext uri="{9D8B030D-6E8A-4147-A177-3AD203B41FA5}">
                      <a16:colId xmlns:a16="http://schemas.microsoft.com/office/drawing/2014/main" val="3077864565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3766818316"/>
                    </a:ext>
                  </a:extLst>
                </a:gridCol>
                <a:gridCol w="2355850">
                  <a:extLst>
                    <a:ext uri="{9D8B030D-6E8A-4147-A177-3AD203B41FA5}">
                      <a16:colId xmlns:a16="http://schemas.microsoft.com/office/drawing/2014/main" val="4031459208"/>
                    </a:ext>
                  </a:extLst>
                </a:gridCol>
              </a:tblGrid>
              <a:tr h="490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运算符</a:t>
                      </a: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含义</a:t>
                      </a: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运算符</a:t>
                      </a: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446518"/>
                  </a:ext>
                </a:extLst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&amp;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按位与</a:t>
                      </a: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取反</a:t>
                      </a: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235446"/>
                  </a:ext>
                </a:extLst>
              </a:tr>
              <a:tr h="687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|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按位或</a:t>
                      </a: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＜＜</a:t>
                      </a: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左移</a:t>
                      </a: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7045299"/>
                  </a:ext>
                </a:extLst>
              </a:tr>
              <a:tr h="479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∧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按位异或</a:t>
                      </a: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＞＞</a:t>
                      </a: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右移</a:t>
                      </a: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570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781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zh-CN" altLang="en-US" b="1" cap="none"/>
              <a:t>六种常见的位运算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083212"/>
            <a:ext cx="10363826" cy="554267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按位与</a:t>
            </a:r>
            <a:endParaRPr lang="en-US" altLang="zh-CN" sz="2800" b="1" cap="none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b="1" cap="none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EBFE9E87-06F7-42AD-9880-1A9A9CF37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149" y="1710373"/>
            <a:ext cx="10988119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运算规则：</a:t>
            </a:r>
            <a:r>
              <a:rPr lang="en-US" altLang="zh-CN" sz="2400" b="1" dirty="0"/>
              <a:t>0&amp;0=0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0&amp;1=0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1&amp;0=0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1&amp;1=1 (</a:t>
            </a:r>
            <a:r>
              <a:rPr lang="zh-CN" altLang="en-US" sz="2400" b="1" dirty="0"/>
              <a:t>即只有当两者都为真时才为真</a:t>
            </a:r>
            <a:r>
              <a:rPr lang="en-US" altLang="zh-CN" sz="2400" b="1" dirty="0"/>
              <a:t>)</a:t>
            </a:r>
          </a:p>
          <a:p>
            <a:pPr>
              <a:spcBef>
                <a:spcPct val="50000"/>
              </a:spcBef>
            </a:pPr>
            <a:endParaRPr lang="zh-CN" altLang="zh-CN" sz="28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A380EBA-661B-43DD-BE59-C67C5612E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102" y="2764303"/>
            <a:ext cx="3819723" cy="265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87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zh-CN" altLang="en-US" b="1" cap="none"/>
              <a:t>六种常见的位运算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083212"/>
            <a:ext cx="10363826" cy="554267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按位或</a:t>
            </a:r>
            <a:endParaRPr lang="en-US" altLang="zh-CN" sz="2800" b="1" cap="none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b="1" cap="none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EBFE9E87-06F7-42AD-9880-1A9A9CF37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149" y="1710373"/>
            <a:ext cx="109881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运算规则：</a:t>
            </a:r>
            <a:r>
              <a:rPr lang="en-US" altLang="zh-CN" sz="2400" b="1" dirty="0"/>
              <a:t>0|0=0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0|1=1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1|0=1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1|1=1 (</a:t>
            </a:r>
            <a:r>
              <a:rPr lang="zh-CN" altLang="en-US" sz="2400" b="1" dirty="0"/>
              <a:t>即只要有一个为真其结果为真</a:t>
            </a:r>
            <a:r>
              <a:rPr lang="en-US" altLang="zh-CN" sz="2400" b="1" dirty="0"/>
              <a:t>) </a:t>
            </a:r>
            <a:endParaRPr lang="zh-CN" altLang="zh-CN" sz="2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CA8C32-B65E-4C08-A304-62F377DCE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005" y="2679389"/>
            <a:ext cx="5086530" cy="333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74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zh-CN" altLang="en-US" b="1" cap="none"/>
              <a:t>六种常见的位运算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083212"/>
            <a:ext cx="10363826" cy="554267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按位异或</a:t>
            </a:r>
            <a:endParaRPr lang="en-US" altLang="zh-CN" sz="2800" b="1" cap="none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b="1" cap="none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EBFE9E87-06F7-42AD-9880-1A9A9CF37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149" y="1710373"/>
            <a:ext cx="10988119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运算规则：</a:t>
            </a:r>
            <a:r>
              <a:rPr lang="en-US" altLang="zh-CN" sz="2400" b="1" dirty="0"/>
              <a:t>0∧0=0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0∧1=1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1∧0=1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1∧1=0 (</a:t>
            </a:r>
            <a:r>
              <a:rPr lang="zh-CN" altLang="en-US" sz="2400" b="1" dirty="0"/>
              <a:t>即当两者取值相异时为真</a:t>
            </a:r>
            <a:r>
              <a:rPr lang="en-US" altLang="zh-CN" sz="2400" b="1" dirty="0"/>
              <a:t>)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/>
              <a:t>异或：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按位或</a:t>
            </a:r>
            <a:r>
              <a:rPr lang="en-US" altLang="zh-CN" sz="2800" b="1" dirty="0"/>
              <a:t>B - A</a:t>
            </a:r>
            <a:r>
              <a:rPr lang="zh-CN" altLang="en-US" sz="2800" b="1" dirty="0"/>
              <a:t>按位与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的并集</a:t>
            </a:r>
            <a:r>
              <a:rPr lang="en-US" altLang="zh-CN" sz="2800" b="1" dirty="0"/>
              <a:t> - A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的交集）</a:t>
            </a:r>
            <a:endParaRPr lang="zh-CN" altLang="zh-CN" sz="2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E43EE8-22E4-47F8-A167-A6294C042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949" y="3358089"/>
            <a:ext cx="4805582" cy="326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5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zh-CN" altLang="en-US" b="1" cap="none"/>
              <a:t>六种常见的位运算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083212"/>
            <a:ext cx="10363826" cy="554267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按位取反</a:t>
            </a:r>
            <a:endParaRPr lang="en-US" altLang="zh-CN" sz="2800" b="1" cap="none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b="1" cap="none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EBFE9E87-06F7-42AD-9880-1A9A9CF37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149" y="1710373"/>
            <a:ext cx="11170999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运算规则：</a:t>
            </a:r>
            <a:r>
              <a:rPr lang="en-US" altLang="zh-CN" sz="2400" b="1" dirty="0"/>
              <a:t>~0=1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~1=0 (</a:t>
            </a:r>
            <a:r>
              <a:rPr lang="zh-CN" altLang="en-US" sz="2400" b="1" dirty="0"/>
              <a:t>取相反的值，得到原码，然后，用</a:t>
            </a:r>
            <a:r>
              <a:rPr lang="zh-CN" altLang="en-US" sz="2400" b="1" dirty="0">
                <a:solidFill>
                  <a:srgbClr val="FF0000"/>
                </a:solidFill>
              </a:rPr>
              <a:t>补码</a:t>
            </a:r>
            <a:r>
              <a:rPr lang="zh-CN" altLang="en-US" sz="2400" b="1" dirty="0"/>
              <a:t>表示运算的结果</a:t>
            </a:r>
            <a:r>
              <a:rPr lang="en-US" altLang="zh-CN" sz="2400" b="1" dirty="0"/>
              <a:t>)</a:t>
            </a:r>
          </a:p>
          <a:p>
            <a:pPr>
              <a:spcBef>
                <a:spcPct val="50000"/>
              </a:spcBef>
            </a:pPr>
            <a:endParaRPr lang="zh-CN" altLang="zh-CN" sz="2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31BF8F-CEE7-46C9-9D2D-41323DE97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340" y="2932565"/>
            <a:ext cx="4384882" cy="250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10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zh-CN" altLang="en-US" b="1" cap="none"/>
              <a:t>六种常见的位运算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083212"/>
            <a:ext cx="10363826" cy="554267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左移</a:t>
            </a:r>
            <a:endParaRPr lang="en-US" altLang="zh-CN" sz="2800" b="1" cap="none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b="1" cap="none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EBFE9E87-06F7-42AD-9880-1A9A9CF37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149" y="1710373"/>
            <a:ext cx="10988119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/>
              <a:t>运算规则：用来将一个数的各二进制位全部左移若干位，右边空缺位补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>
              <a:spcBef>
                <a:spcPct val="50000"/>
              </a:spcBef>
            </a:pPr>
            <a:r>
              <a:rPr lang="zh-CN" altLang="en-US" sz="2400" b="1" dirty="0"/>
              <a:t>备注：未溢出情况下，正数左移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位，相当于乘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。</a:t>
            </a:r>
          </a:p>
          <a:p>
            <a:pPr>
              <a:spcBef>
                <a:spcPct val="50000"/>
              </a:spcBef>
            </a:pPr>
            <a:endParaRPr lang="zh-CN" altLang="zh-CN" sz="2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C4E6DD-4063-4207-8D4F-8E856B77B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666" y="3485635"/>
            <a:ext cx="6523414" cy="196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356113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674</TotalTime>
  <Words>1109</Words>
  <Application>Microsoft Office PowerPoint</Application>
  <PresentationFormat>宽屏</PresentationFormat>
  <Paragraphs>118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宋体</vt:lpstr>
      <vt:lpstr>Arial</vt:lpstr>
      <vt:lpstr>Times New Roman</vt:lpstr>
      <vt:lpstr>Tw Cen MT</vt:lpstr>
      <vt:lpstr>Wingdings</vt:lpstr>
      <vt:lpstr>水滴</vt:lpstr>
      <vt:lpstr>数据结构和算法 第10讲</vt:lpstr>
      <vt:lpstr>大纲</vt:lpstr>
      <vt:lpstr>数字的计算机表示</vt:lpstr>
      <vt:lpstr>六种常见的位运算</vt:lpstr>
      <vt:lpstr>六种常见的位运算</vt:lpstr>
      <vt:lpstr>六种常见的位运算</vt:lpstr>
      <vt:lpstr>六种常见的位运算</vt:lpstr>
      <vt:lpstr>六种常见的位运算</vt:lpstr>
      <vt:lpstr>六种常见的位运算</vt:lpstr>
      <vt:lpstr>六种常见的位运算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数据结构和算法</dc:title>
  <dc:creator>侯方园</dc:creator>
  <cp:lastModifiedBy>方园 侯</cp:lastModifiedBy>
  <cp:revision>1229</cp:revision>
  <dcterms:created xsi:type="dcterms:W3CDTF">2018-06-21T02:18:15Z</dcterms:created>
  <dcterms:modified xsi:type="dcterms:W3CDTF">2019-11-27T18:27:22Z</dcterms:modified>
</cp:coreProperties>
</file>