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4" r:id="rId4"/>
    <p:sldId id="362" r:id="rId5"/>
    <p:sldId id="363" r:id="rId6"/>
    <p:sldId id="361" r:id="rId7"/>
    <p:sldId id="345" r:id="rId8"/>
    <p:sldId id="357" r:id="rId9"/>
    <p:sldId id="358" r:id="rId10"/>
    <p:sldId id="356" r:id="rId11"/>
    <p:sldId id="354" r:id="rId12"/>
    <p:sldId id="355" r:id="rId13"/>
    <p:sldId id="335" r:id="rId14"/>
    <p:sldId id="336" r:id="rId15"/>
    <p:sldId id="346" r:id="rId16"/>
    <p:sldId id="347" r:id="rId17"/>
    <p:sldId id="348" r:id="rId18"/>
    <p:sldId id="349" r:id="rId19"/>
    <p:sldId id="350" r:id="rId20"/>
    <p:sldId id="351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CC"/>
    <a:srgbClr val="009900"/>
    <a:srgbClr val="6600FF"/>
    <a:srgbClr val="CC6600"/>
    <a:srgbClr val="CC00CC"/>
    <a:srgbClr val="666699"/>
    <a:srgbClr val="FF3300"/>
    <a:srgbClr val="FF99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73" d="100"/>
          <a:sy n="73" d="100"/>
        </p:scale>
        <p:origin x="528" y="132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12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2018.8.29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树的遍历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递归写法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69646-6EDB-4E6C-B3B1-859935E5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5" y="850492"/>
            <a:ext cx="5345723" cy="57713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8FB5FD-C8F4-4413-8808-9F78D29E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711" y="318289"/>
            <a:ext cx="3379881" cy="3310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07D167-265D-40DB-954E-8BF9D57F6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367" y="3736180"/>
            <a:ext cx="4228571" cy="25428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80FE1A7-0E49-4BDB-BBA8-132ACC2BAC05}"/>
              </a:ext>
            </a:extLst>
          </p:cNvPr>
          <p:cNvSpPr txBox="1"/>
          <p:nvPr/>
        </p:nvSpPr>
        <p:spPr>
          <a:xfrm>
            <a:off x="5979886" y="146768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先序遍历</a:t>
            </a:r>
            <a:r>
              <a:rPr lang="en-US" altLang="zh-CN"/>
              <a:t>-&gt;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E8CA3B-DB84-42FB-B3B6-28C07145AE29}"/>
              </a:ext>
            </a:extLst>
          </p:cNvPr>
          <p:cNvSpPr txBox="1"/>
          <p:nvPr/>
        </p:nvSpPr>
        <p:spPr>
          <a:xfrm>
            <a:off x="5979886" y="4670365"/>
            <a:ext cx="14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中序遍历</a:t>
            </a:r>
            <a:r>
              <a:rPr lang="en-US" altLang="zh-CN"/>
              <a:t>-&gt;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6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104. Maximum Depth of Binary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C94A6-B868-4B41-A22B-C7A333A8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6" y="1278641"/>
            <a:ext cx="10166568" cy="43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104. Maximum Depth of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485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返回 </a:t>
            </a:r>
            <a:r>
              <a:rPr lang="en-US" altLang="zh-CN" b="1" dirty="0"/>
              <a:t>1 + </a:t>
            </a:r>
            <a:r>
              <a:rPr lang="en-US" altLang="zh-CN" b="1" dirty="0" err="1"/>
              <a:t>Math.max</a:t>
            </a:r>
            <a:r>
              <a:rPr lang="en-US" altLang="zh-CN" b="1" dirty="0"/>
              <a:t>(</a:t>
            </a:r>
            <a:r>
              <a:rPr lang="en-US" altLang="zh-CN" b="1" dirty="0" err="1"/>
              <a:t>maxDepth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), </a:t>
            </a:r>
            <a:r>
              <a:rPr lang="en-US" altLang="zh-CN" b="1" dirty="0" err="1"/>
              <a:t>maxDepth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))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56F89-F9F5-49A0-9CEE-834ADEBC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71" y="1762031"/>
            <a:ext cx="8091679" cy="43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100. Same Tree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BCE531-46F2-44A1-A0AF-9408A615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92" y="1145270"/>
            <a:ext cx="8841108" cy="55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1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100. Same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485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p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/>
              <a:t>q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p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</a:t>
            </a:r>
            <a:r>
              <a:rPr lang="en-US" altLang="zh-CN" b="1" dirty="0"/>
              <a:t>q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返回</a:t>
            </a:r>
            <a:r>
              <a:rPr lang="en-US" altLang="zh-CN" b="1" dirty="0"/>
              <a:t>(</a:t>
            </a:r>
            <a:r>
              <a:rPr lang="en-US" altLang="zh-CN" b="1" dirty="0" err="1"/>
              <a:t>p.val</a:t>
            </a:r>
            <a:r>
              <a:rPr lang="en-US" altLang="zh-CN" b="1" dirty="0"/>
              <a:t> == </a:t>
            </a:r>
            <a:r>
              <a:rPr lang="en-US" altLang="zh-CN" b="1" dirty="0" err="1"/>
              <a:t>q.val</a:t>
            </a:r>
            <a:r>
              <a:rPr lang="en-US" altLang="zh-CN" b="1" dirty="0"/>
              <a:t>)</a:t>
            </a:r>
            <a:r>
              <a:rPr lang="zh-CN" altLang="en-US" b="1" dirty="0"/>
              <a:t>且</a:t>
            </a:r>
            <a:r>
              <a:rPr lang="en-US" altLang="zh-CN" b="1" dirty="0" err="1"/>
              <a:t>isSameTree</a:t>
            </a:r>
            <a:r>
              <a:rPr lang="en-US" altLang="zh-CN" b="1" dirty="0"/>
              <a:t>(</a:t>
            </a:r>
            <a:r>
              <a:rPr lang="en-US" altLang="zh-CN" b="1" dirty="0" err="1"/>
              <a:t>p.left</a:t>
            </a:r>
            <a:r>
              <a:rPr lang="en-US" altLang="zh-CN" b="1" dirty="0"/>
              <a:t>, </a:t>
            </a:r>
            <a:r>
              <a:rPr lang="en-US" altLang="zh-CN" b="1" dirty="0" err="1"/>
              <a:t>q.left</a:t>
            </a:r>
            <a:r>
              <a:rPr lang="en-US" altLang="zh-CN" b="1" dirty="0"/>
              <a:t>)</a:t>
            </a:r>
            <a:r>
              <a:rPr lang="zh-CN" altLang="en-US" b="1" dirty="0"/>
              <a:t>且</a:t>
            </a:r>
            <a:r>
              <a:rPr lang="en-US" altLang="zh-CN" b="1" dirty="0" err="1"/>
              <a:t>isSameTree</a:t>
            </a:r>
            <a:r>
              <a:rPr lang="en-US" altLang="zh-CN" b="1" dirty="0"/>
              <a:t>(</a:t>
            </a:r>
            <a:r>
              <a:rPr lang="en-US" altLang="zh-CN" b="1" dirty="0" err="1"/>
              <a:t>p.right</a:t>
            </a:r>
            <a:r>
              <a:rPr lang="en-US" altLang="zh-CN" b="1" dirty="0"/>
              <a:t>, </a:t>
            </a:r>
            <a:r>
              <a:rPr lang="en-US" altLang="zh-CN" b="1" dirty="0" err="1"/>
              <a:t>q.right</a:t>
            </a:r>
            <a:r>
              <a:rPr lang="en-US" altLang="zh-CN" b="1" dirty="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4A1E61-DEA1-4989-9079-675E29EC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88" y="128269"/>
            <a:ext cx="6772397" cy="53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101. Symmetric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9F53C-0EC9-40DB-B53E-A787FE90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16" y="1040208"/>
            <a:ext cx="8094824" cy="55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1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101. Symmetric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4441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递归函数：</a:t>
            </a:r>
            <a:r>
              <a:rPr lang="en-US" altLang="zh-CN" b="1" dirty="0" err="1"/>
              <a:t>isMirrorTree</a:t>
            </a:r>
            <a:r>
              <a:rPr lang="zh-CN" altLang="en-US" b="1" dirty="0"/>
              <a:t>，输入：树节点</a:t>
            </a:r>
            <a:r>
              <a:rPr lang="en-US" altLang="zh-CN" b="1" dirty="0"/>
              <a:t>t1</a:t>
            </a:r>
            <a:r>
              <a:rPr lang="zh-CN" altLang="en-US" b="1" dirty="0"/>
              <a:t>和</a:t>
            </a:r>
            <a:r>
              <a:rPr lang="en-US" altLang="zh-CN" b="1" dirty="0"/>
              <a:t>t2</a:t>
            </a:r>
            <a:r>
              <a:rPr lang="zh-CN" altLang="en-US" b="1" dirty="0"/>
              <a:t>，输出：布尔型变量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t1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且</a:t>
            </a:r>
            <a:r>
              <a:rPr lang="en-US" altLang="zh-CN" b="1" dirty="0"/>
              <a:t>t2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t1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或</a:t>
            </a:r>
            <a:r>
              <a:rPr lang="en-US" altLang="zh-CN" b="1" dirty="0"/>
              <a:t>t2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返回</a:t>
            </a:r>
            <a:r>
              <a:rPr lang="en-US" altLang="zh-CN" b="1" dirty="0"/>
              <a:t>(t1.val == t2.val)</a:t>
            </a:r>
            <a:r>
              <a:rPr lang="zh-CN" altLang="en-US" b="1" dirty="0"/>
              <a:t>且</a:t>
            </a:r>
            <a:r>
              <a:rPr lang="en-US" altLang="zh-CN" b="1" dirty="0" err="1"/>
              <a:t>isMirrorTree</a:t>
            </a:r>
            <a:r>
              <a:rPr lang="en-US" altLang="zh-CN" b="1" dirty="0"/>
              <a:t>(t1.left, t2.right)</a:t>
            </a:r>
            <a:r>
              <a:rPr lang="zh-CN" altLang="en-US" b="1" dirty="0"/>
              <a:t>且</a:t>
            </a:r>
            <a:r>
              <a:rPr lang="en-US" altLang="zh-CN" b="1" dirty="0" err="1"/>
              <a:t>isMirrorTree</a:t>
            </a:r>
            <a:r>
              <a:rPr lang="en-US" altLang="zh-CN" b="1" dirty="0"/>
              <a:t>(t1.right, t2.left)</a:t>
            </a:r>
          </a:p>
          <a:p>
            <a:endParaRPr lang="en-US" altLang="zh-CN" b="1" dirty="0"/>
          </a:p>
          <a:p>
            <a:r>
              <a:rPr lang="zh-CN" altLang="en-US" b="1" dirty="0"/>
              <a:t>主函数：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返回</a:t>
            </a:r>
            <a:r>
              <a:rPr lang="en-US" altLang="zh-CN" b="1" dirty="0" err="1"/>
              <a:t>isMirrorTree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C835AB-38EB-47D5-BD02-254D8356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97" y="195951"/>
            <a:ext cx="6449668" cy="60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617. Merge Two Binary Trees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09830D-B7C9-42F3-BFC2-A55DA2FFC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05" y="1040208"/>
            <a:ext cx="10198638" cy="56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617. Merge Two Binary Trees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903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t1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t2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t2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t1</a:t>
            </a:r>
          </a:p>
          <a:p>
            <a:r>
              <a:rPr lang="en-US" altLang="zh-CN" b="1" dirty="0"/>
              <a:t>2 t2.val</a:t>
            </a:r>
            <a:r>
              <a:rPr lang="zh-CN" altLang="en-US" b="1" dirty="0"/>
              <a:t>累加给</a:t>
            </a:r>
            <a:r>
              <a:rPr lang="en-US" altLang="zh-CN" b="1" dirty="0"/>
              <a:t>t1</a:t>
            </a:r>
            <a:r>
              <a:rPr lang="en-US" altLang="zh-CN" b="1"/>
              <a:t>.val</a:t>
            </a:r>
            <a:endParaRPr lang="zh-CN" altLang="en-US" b="1" dirty="0"/>
          </a:p>
          <a:p>
            <a:r>
              <a:rPr lang="en-US" altLang="zh-CN" b="1" dirty="0"/>
              <a:t>3 </a:t>
            </a:r>
            <a:r>
              <a:rPr lang="en-US" altLang="zh-CN" b="1" dirty="0" err="1"/>
              <a:t>mergeTrees</a:t>
            </a:r>
            <a:r>
              <a:rPr lang="en-US" altLang="zh-CN" b="1" dirty="0"/>
              <a:t>(t1.left, t2.left)</a:t>
            </a:r>
            <a:r>
              <a:rPr lang="zh-CN" altLang="en-US" b="1" dirty="0"/>
              <a:t>赋值给</a:t>
            </a:r>
            <a:r>
              <a:rPr lang="en-US" altLang="zh-CN" b="1" dirty="0"/>
              <a:t>t1.left</a:t>
            </a:r>
          </a:p>
          <a:p>
            <a:r>
              <a:rPr lang="en-US" altLang="zh-CN" b="1" dirty="0"/>
              <a:t>4 </a:t>
            </a:r>
            <a:r>
              <a:rPr lang="en-US" altLang="zh-CN" b="1" dirty="0" err="1"/>
              <a:t>mergeTrees</a:t>
            </a:r>
            <a:r>
              <a:rPr lang="en-US" altLang="zh-CN" b="1" dirty="0"/>
              <a:t>(t1.right, t2.right)</a:t>
            </a:r>
            <a:r>
              <a:rPr lang="zh-CN" altLang="en-US" b="1" dirty="0"/>
              <a:t>赋值给</a:t>
            </a:r>
            <a:r>
              <a:rPr lang="en-US" altLang="zh-CN" b="1" dirty="0"/>
              <a:t>t1.right</a:t>
            </a:r>
          </a:p>
          <a:p>
            <a:r>
              <a:rPr lang="en-US" altLang="zh-CN" b="1" dirty="0"/>
              <a:t>5 </a:t>
            </a:r>
            <a:r>
              <a:rPr lang="zh-CN" altLang="en-US" b="1"/>
              <a:t>返回</a:t>
            </a:r>
            <a:r>
              <a:rPr lang="en-US" altLang="zh-CN" b="1"/>
              <a:t>t1</a:t>
            </a:r>
            <a:r>
              <a:rPr lang="zh-CN" altLang="en-US" b="1"/>
              <a:t> （</a:t>
            </a:r>
            <a:r>
              <a:rPr lang="zh-CN" altLang="en-US" b="1">
                <a:solidFill>
                  <a:srgbClr val="FF3399"/>
                </a:solidFill>
              </a:rPr>
              <a:t>复用了树</a:t>
            </a:r>
            <a:r>
              <a:rPr lang="en-US" altLang="zh-CN" b="1">
                <a:solidFill>
                  <a:srgbClr val="FF3399"/>
                </a:solidFill>
              </a:rPr>
              <a:t>t1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009900"/>
                </a:solidFill>
              </a:rPr>
              <a:t>也可以遵循上述赋值规则，创建新树的节点</a:t>
            </a:r>
            <a:r>
              <a:rPr lang="zh-CN" altLang="en-US" b="1"/>
              <a:t>）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699B39-8B5E-4753-9878-6F261AD7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62" y="250637"/>
            <a:ext cx="6034780" cy="56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226. Invert Binary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6CFC20-6F95-4885-91DF-68A1645C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79" y="1067095"/>
            <a:ext cx="9402242" cy="56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树的定义</a:t>
            </a:r>
            <a:endParaRPr lang="en-US" altLang="zh-CN" sz="2800" b="1" cap="none"/>
          </a:p>
          <a:p>
            <a:r>
              <a:rPr lang="zh-CN" altLang="en-US" sz="2800" b="1" cap="none"/>
              <a:t>常见的树</a:t>
            </a:r>
            <a:endParaRPr lang="en-US" altLang="zh-CN" sz="2800" b="1" cap="none"/>
          </a:p>
          <a:p>
            <a:r>
              <a:rPr lang="zh-CN" altLang="en-US" sz="2800" b="1" cap="none"/>
              <a:t>树的遍历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226. Invert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485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递归法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，则返回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将</a:t>
            </a:r>
            <a:r>
              <a:rPr lang="en-US" altLang="zh-CN" b="1" dirty="0" err="1"/>
              <a:t>invertTree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)</a:t>
            </a:r>
            <a:r>
              <a:rPr lang="zh-CN" altLang="en-US" b="1" dirty="0"/>
              <a:t>赋值给临时变量</a:t>
            </a:r>
            <a:r>
              <a:rPr lang="en-US" altLang="zh-CN" b="1" dirty="0" err="1"/>
              <a:t>leftRoot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将</a:t>
            </a:r>
            <a:r>
              <a:rPr lang="en-US" altLang="zh-CN" b="1" dirty="0" err="1"/>
              <a:t>invertTree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)</a:t>
            </a:r>
            <a:r>
              <a:rPr lang="zh-CN" altLang="en-US" b="1" dirty="0"/>
              <a:t>赋值给临时变量</a:t>
            </a:r>
            <a:r>
              <a:rPr lang="en-US" altLang="zh-CN" b="1" dirty="0" err="1"/>
              <a:t>rightRoot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将</a:t>
            </a:r>
            <a:r>
              <a:rPr lang="en-US" altLang="zh-CN" b="1" dirty="0" err="1"/>
              <a:t>rightRoot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root.left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 err="1"/>
              <a:t>leftRoot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root.right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/>
              <a:t>root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CC30E2-F2F2-4100-9799-1A4F373A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91" y="175734"/>
            <a:ext cx="6673453" cy="60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9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树的定义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7220280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树（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树是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n(n≥0)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个结点的有限集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为空树。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当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n&gt;0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(1)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有且仅有一个称为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的根的结点。</a:t>
            </a: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(2)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n&gt;1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余下的结点分为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m(m&gt;0)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个互不相交的有限集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T1,T2,...,Tm ,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(1≤i≤m)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也是一棵树，且称为根的子树。</a:t>
            </a: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结点的度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(degree):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结点的子树数目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树的度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树中各结点的度的最大值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度树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度为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的树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叶子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终端结点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度为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分枝结点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非终端结点，非叶子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度不为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双亲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父母，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parent)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和孩子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儿子，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child)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若结点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是结点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的子树的根，称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的双亲，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的孩子。</a:t>
            </a: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20E775-1EFA-406B-8837-551342FA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581" y="614363"/>
            <a:ext cx="2707644" cy="35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树的定义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7220280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en-US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结点的层</a:t>
            </a:r>
            <a:r>
              <a:rPr lang="en-US" altLang="zh-CN" sz="1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(level):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规定树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的根的层为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，其余任一结点的层等于其双亲的层加</a:t>
            </a: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树的深度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(depth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，高度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树中各结点的层的最大值。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zh-CN" altLang="en-US" sz="1800" b="1" cap="none" dirty="0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兄弟</a:t>
            </a:r>
            <a:r>
              <a:rPr lang="en-US" altLang="zh-CN" sz="1800" b="1" cap="none" dirty="0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(sibling):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同一双亲的结点之间互为兄弟。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zh-CN" altLang="en-US" sz="1800" b="1" cap="none" dirty="0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堂兄弟</a:t>
            </a:r>
            <a:r>
              <a:rPr lang="en-US" altLang="zh-CN" sz="1800" b="1" cap="none" dirty="0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同一层号的</a:t>
            </a:r>
            <a:r>
              <a:rPr lang="zh-CN" altLang="en-US" sz="1800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非兄弟的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结点互为堂兄弟。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zh-CN" altLang="en-US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祖先</a:t>
            </a:r>
            <a:r>
              <a:rPr lang="en-US" altLang="zh-CN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从树的根到某结点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的路径上的所有结点（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除外）为结点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的祖先。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zh-CN" altLang="en-US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子孙</a:t>
            </a:r>
            <a:r>
              <a:rPr lang="en-US" altLang="zh-CN" sz="18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一个结点的所有子树的结点为该结点的子孙。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93B44-32FB-47A4-8B98-90C710B3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054" y="615948"/>
            <a:ext cx="3020913" cy="28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树的定义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4" y="307180"/>
            <a:ext cx="12068945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zh-CN" altLang="en-US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有序树</a:t>
            </a:r>
            <a:r>
              <a:rPr lang="en-US" altLang="zh-CN" sz="18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若任一结点的各棵子树，规定从左至右是有次序的，即不能互换位置，则称该树为有序树。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zh-CN" altLang="en-US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无序树</a:t>
            </a:r>
            <a:r>
              <a:rPr lang="en-US" altLang="zh-CN" sz="18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若任一结点的各棵子树，规定从左至右是无次序的，即能互换位置，则称该树为无序树。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zh-CN" altLang="en-US" sz="1800" b="1" cap="non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森林</a:t>
            </a:r>
            <a:r>
              <a:rPr lang="en-US" altLang="zh-CN" sz="1800" b="1" cap="non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m(m≥0)</a:t>
            </a:r>
            <a:r>
              <a:rPr lang="zh-CN" altLang="en-US" sz="18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棵互不相交的树的集合。</a:t>
            </a:r>
            <a:endParaRPr lang="en-US" altLang="zh-CN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1C6CA-F10C-4C36-AB71-FA4DD198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2" y="3159256"/>
            <a:ext cx="3052407" cy="33915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211276-28B5-4D54-9C74-980AAFED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01" y="3159256"/>
            <a:ext cx="2126318" cy="33915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664268-873A-470E-A857-BE7042D0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166" y="3159256"/>
            <a:ext cx="5418059" cy="33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常见的树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满二叉树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深度为</a:t>
            </a:r>
            <a:r>
              <a:rPr lang="en-US" altLang="zh-CN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k</a:t>
            </a:r>
            <a:r>
              <a:rPr lang="zh-CN" altLang="en-US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且有2</a:t>
            </a:r>
            <a:r>
              <a:rPr lang="en-US" altLang="zh-CN" sz="2400" b="1" cap="none" baseline="3800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k</a:t>
            </a:r>
            <a:r>
              <a:rPr lang="en-US" altLang="zh-CN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-1</a:t>
            </a:r>
            <a:r>
              <a:rPr lang="zh-CN" altLang="en-US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个结点的二叉树。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C7CDD-313F-4CC2-A8B2-9B959C18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3" y="2154354"/>
            <a:ext cx="10298701" cy="31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常见的树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完全二叉树</a:t>
            </a:r>
          </a:p>
          <a:p>
            <a:pPr marL="0" lvl="0" indent="0" fontAlgn="base">
              <a:spcBef>
                <a:spcPts val="0"/>
              </a:spcBef>
              <a:spcAft>
                <a:spcPct val="0"/>
              </a:spcAft>
              <a:buSzPct val="75000"/>
              <a:buNone/>
            </a:pPr>
            <a:r>
              <a:rPr lang="zh-CN" altLang="en-US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深度为</a:t>
            </a:r>
            <a:r>
              <a:rPr lang="en-US" altLang="zh-CN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k</a:t>
            </a:r>
            <a:r>
              <a:rPr lang="zh-CN" altLang="en-US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的有</a:t>
            </a:r>
            <a:r>
              <a:rPr lang="en-US" altLang="zh-CN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n</a:t>
            </a:r>
            <a:r>
              <a:rPr lang="zh-CN" altLang="en-US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个结点的二叉树,当且仅当每一个结点，都与同深度的满二叉树中编号从1至</a:t>
            </a:r>
            <a:r>
              <a:rPr lang="en-US" altLang="zh-CN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n</a:t>
            </a:r>
            <a:r>
              <a:rPr lang="zh-CN" altLang="en-US" sz="2400" b="1" cap="none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的结点一一对应,称之为完全二叉树。</a:t>
            </a:r>
            <a:endParaRPr lang="en-US" altLang="zh-CN" sz="2400" b="1" cap="none">
              <a:solidFill>
                <a:srgbClr val="000000"/>
              </a:solidFill>
              <a:latin typeface="宋体" panose="02010600030101010101" pitchFamily="2" charset="-122"/>
              <a:ea typeface="宋体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2AE699-E020-4EFC-ABDE-807FBDD0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4" y="1958607"/>
            <a:ext cx="11188790" cy="35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常见的树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平衡二叉树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它是一 棵空树或它的左右两个子树的高度差的绝对值不超过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，并且左右两个子树（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延伸到所有非叶子节点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）都是一棵平衡二叉树。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73C40E-DE89-400A-A83C-16A9B3A5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98" y="2552685"/>
            <a:ext cx="2651009" cy="29904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017714-7FBE-4B97-924E-FEE667C4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651" y="2552685"/>
            <a:ext cx="2153757" cy="29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1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常见的树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二叉查找（搜索、排序）树（</a:t>
            </a:r>
            <a:r>
              <a:rPr lang="en-US" altLang="zh-CN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二叉排序树或者是一棵空树，或者是具有下列性质的二叉树：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）若左子树不空，则左子树上所有结点的值均小于或等于它的根结点的值；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）若右子树不空，则右子树上所有结点的值均大于或等于它的根结点的值；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）左、右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子树（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延伸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到所有非叶子节点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）也分别为二叉排序树。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D964CF-70E3-4644-B77D-63EE9A20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66" y="2788561"/>
            <a:ext cx="3005752" cy="37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2943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1488</TotalTime>
  <Words>1236</Words>
  <Application>Microsoft Office PowerPoint</Application>
  <PresentationFormat>宽屏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Times New Roman</vt:lpstr>
      <vt:lpstr>Tw Cen MT</vt:lpstr>
      <vt:lpstr>Wingdings</vt:lpstr>
      <vt:lpstr>水滴</vt:lpstr>
      <vt:lpstr>数据结构和算法 第12讲</vt:lpstr>
      <vt:lpstr>大纲</vt:lpstr>
      <vt:lpstr>树的定义</vt:lpstr>
      <vt:lpstr>树的定义</vt:lpstr>
      <vt:lpstr>树的定义</vt:lpstr>
      <vt:lpstr>常见的树</vt:lpstr>
      <vt:lpstr>常见的树</vt:lpstr>
      <vt:lpstr>常见的树</vt:lpstr>
      <vt:lpstr>常见的树</vt:lpstr>
      <vt:lpstr>树的遍历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1364</cp:revision>
  <dcterms:created xsi:type="dcterms:W3CDTF">2018-06-21T02:18:15Z</dcterms:created>
  <dcterms:modified xsi:type="dcterms:W3CDTF">2019-11-28T08:24:45Z</dcterms:modified>
</cp:coreProperties>
</file>